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sldIdLst>
    <p:sldId id="263" r:id="rId2"/>
    <p:sldId id="259" r:id="rId3"/>
    <p:sldId id="261" r:id="rId4"/>
    <p:sldId id="262" r:id="rId5"/>
    <p:sldId id="260" r:id="rId6"/>
    <p:sldId id="257" r:id="rId7"/>
    <p:sldId id="264" r:id="rId8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-14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9DC667-0249-B948-8D75-C5D8FDF3D81B}" type="datetimeFigureOut">
              <a:rPr lang="fr-FR" smtClean="0"/>
              <a:t>08/11/2015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42F2C2-08B4-F14F-99AB-9D93BB2B365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4087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C’est du </a:t>
            </a:r>
            <a:r>
              <a:rPr lang="fr-FR" smtClean="0"/>
              <a:t>long terme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42F2C2-08B4-F14F-99AB-9D93BB2B3656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72983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Relationship Id="rId3" Type="http://schemas.openxmlformats.org/officeDocument/2006/relationships/image" Target="../media/image2.gi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0" y="6477000"/>
            <a:ext cx="4572000" cy="381000"/>
          </a:xfrm>
          <a:prstGeom prst="rect">
            <a:avLst/>
          </a:prstGeom>
          <a:solidFill>
            <a:srgbClr val="3333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477000"/>
            <a:ext cx="4572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81000" y="1295400"/>
            <a:ext cx="8229600" cy="2057400"/>
          </a:xfrm>
          <a:prstGeom prst="roundRect">
            <a:avLst/>
          </a:prstGeom>
          <a:solidFill>
            <a:srgbClr val="3333B2"/>
          </a:solidFill>
          <a:ln>
            <a:solidFill>
              <a:srgbClr val="3333B2"/>
            </a:solidFill>
          </a:ln>
          <a:effectLst>
            <a:outerShdw blurRad="114300" dist="152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71563" y="6488113"/>
            <a:ext cx="3500437" cy="369887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chemeClr val="bg1"/>
                </a:solidFill>
                <a:latin typeface="+mn-lt"/>
                <a:cs typeface="+mn-cs"/>
              </a:rPr>
              <a:t>DS@LHC</a:t>
            </a:r>
            <a:endParaRPr lang="en-US" sz="120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447800"/>
            <a:ext cx="7772400" cy="838200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2667000"/>
            <a:ext cx="6400800" cy="5334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1071563" cy="365125"/>
          </a:xfrm>
        </p:spPr>
        <p:txBody>
          <a:bodyPr/>
          <a:lstStyle>
            <a:lvl1pPr>
              <a:defRPr baseline="0" smtClean="0">
                <a:solidFill>
                  <a:schemeClr val="bg1"/>
                </a:solidFill>
              </a:defRPr>
            </a:lvl1pPr>
          </a:lstStyle>
          <a:p>
            <a:fld id="{A969FA17-A76B-E542-B323-1B309DC88E06}" type="datetimeFigureOut">
              <a:rPr lang="fr-FR" smtClean="0"/>
              <a:t>08/11/2015</a:t>
            </a:fld>
            <a:endParaRPr lang="fr-FR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0" y="6492875"/>
            <a:ext cx="3429000" cy="365125"/>
          </a:xfrm>
        </p:spPr>
        <p:txBody>
          <a:bodyPr/>
          <a:lstStyle>
            <a:lvl1pPr algn="l">
              <a:defRPr baseline="0" smtClean="0"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492875"/>
            <a:ext cx="1143000" cy="365125"/>
          </a:xfrm>
        </p:spPr>
        <p:txBody>
          <a:bodyPr/>
          <a:lstStyle>
            <a:lvl1pPr>
              <a:defRPr baseline="0" smtClean="0">
                <a:solidFill>
                  <a:schemeClr val="bg1"/>
                </a:solidFill>
              </a:defRPr>
            </a:lvl1pPr>
          </a:lstStyle>
          <a:p>
            <a:fld id="{735A9967-E9E5-1740-B8B5-A8B4F6F22B63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69FA17-A76B-E542-B323-1B309DC88E06}" type="datetimeFigureOut">
              <a:rPr lang="fr-FR" smtClean="0"/>
              <a:t>08/11/2015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5A9967-E9E5-1740-B8B5-A8B4F6F22B63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69FA17-A76B-E542-B323-1B309DC88E06}" type="datetimeFigureOut">
              <a:rPr lang="fr-FR" smtClean="0"/>
              <a:t>08/11/2015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5A9967-E9E5-1740-B8B5-A8B4F6F22B63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0" y="6477000"/>
            <a:ext cx="4572000" cy="381000"/>
          </a:xfrm>
          <a:prstGeom prst="rect">
            <a:avLst/>
          </a:prstGeom>
          <a:solidFill>
            <a:srgbClr val="3333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477000"/>
            <a:ext cx="4572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srgbClr val="3333B2"/>
              </a:gs>
            </a:gsLst>
            <a:lin ang="10800000" scaled="1"/>
            <a:tileRect/>
          </a:gradFill>
          <a:ln>
            <a:noFill/>
          </a:ln>
          <a:effectLst>
            <a:outerShdw blurRad="50800" dist="88900" dir="54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71563" y="6488113"/>
            <a:ext cx="3500437" cy="369887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chemeClr val="bg1"/>
                </a:solidFill>
                <a:latin typeface="+mn-lt"/>
                <a:cs typeface="+mn-cs"/>
              </a:rPr>
              <a:t>DS@LHC</a:t>
            </a:r>
            <a:endParaRPr lang="en-US" sz="120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382000" cy="5059363"/>
          </a:xfrm>
        </p:spPr>
        <p:txBody>
          <a:bodyPr/>
          <a:lstStyle>
            <a:lvl1pPr>
              <a:buSzPct val="60000"/>
              <a:buFontTx/>
              <a:buBlip>
                <a:blip r:embed="rId2"/>
              </a:buBlip>
              <a:defRPr/>
            </a:lvl1pPr>
            <a:lvl2pPr>
              <a:buSzPct val="60000"/>
              <a:buFontTx/>
              <a:buBlip>
                <a:blip r:embed="rId3"/>
              </a:buBlip>
              <a:defRPr/>
            </a:lvl2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915400" cy="762000"/>
          </a:xfrm>
        </p:spPr>
        <p:txBody>
          <a:bodyPr/>
          <a:lstStyle>
            <a:lvl1pPr marL="182880" algn="l">
              <a:defRPr sz="3600" baseline="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1071563" cy="365125"/>
          </a:xfrm>
        </p:spPr>
        <p:txBody>
          <a:bodyPr/>
          <a:lstStyle>
            <a:lvl1pPr>
              <a:defRPr baseline="0" smtClean="0">
                <a:solidFill>
                  <a:schemeClr val="bg1"/>
                </a:solidFill>
              </a:defRPr>
            </a:lvl1pPr>
          </a:lstStyle>
          <a:p>
            <a:fld id="{A969FA17-A76B-E542-B323-1B309DC88E06}" type="datetimeFigureOut">
              <a:rPr lang="fr-FR" smtClean="0"/>
              <a:t>08/11/2015</a:t>
            </a:fld>
            <a:endParaRPr lang="fr-FR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0" y="6492875"/>
            <a:ext cx="3505200" cy="365125"/>
          </a:xfrm>
        </p:spPr>
        <p:txBody>
          <a:bodyPr/>
          <a:lstStyle>
            <a:lvl1pPr algn="l">
              <a:defRPr baseline="0" smtClean="0"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6492875"/>
            <a:ext cx="1066800" cy="365125"/>
          </a:xfrm>
        </p:spPr>
        <p:txBody>
          <a:bodyPr/>
          <a:lstStyle>
            <a:lvl1pPr>
              <a:defRPr baseline="0" smtClean="0">
                <a:solidFill>
                  <a:schemeClr val="bg1"/>
                </a:solidFill>
              </a:defRPr>
            </a:lvl1pPr>
          </a:lstStyle>
          <a:p>
            <a:fld id="{735A9967-E9E5-1740-B8B5-A8B4F6F22B63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69FA17-A76B-E542-B323-1B309DC88E06}" type="datetimeFigureOut">
              <a:rPr lang="fr-FR" smtClean="0"/>
              <a:t>08/11/2015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5A9967-E9E5-1740-B8B5-A8B4F6F22B63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0" y="6477000"/>
            <a:ext cx="4572000" cy="381000"/>
          </a:xfrm>
          <a:prstGeom prst="rect">
            <a:avLst/>
          </a:prstGeom>
          <a:solidFill>
            <a:srgbClr val="3333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477000"/>
            <a:ext cx="4572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srgbClr val="3333B2"/>
              </a:gs>
            </a:gsLst>
            <a:lin ang="10800000" scaled="1"/>
            <a:tileRect/>
          </a:gradFill>
          <a:ln>
            <a:noFill/>
          </a:ln>
          <a:effectLst>
            <a:outerShdw blurRad="50800" dist="88900" dir="54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071563" y="6488113"/>
            <a:ext cx="3500437" cy="369887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>
                <a:solidFill>
                  <a:schemeClr val="bg1"/>
                </a:solidFill>
                <a:latin typeface="+mn-lt"/>
                <a:cs typeface="+mn-cs"/>
              </a:rPr>
              <a:t>Vu Pham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059363"/>
          </a:xfrm>
        </p:spPr>
        <p:txBody>
          <a:bodyPr/>
          <a:lstStyle>
            <a:lvl1pPr>
              <a:buSzPct val="60000"/>
              <a:buFontTx/>
              <a:buBlip>
                <a:blip r:embed="rId2"/>
              </a:buBlip>
              <a:defRPr sz="2800"/>
            </a:lvl1pPr>
            <a:lvl2pPr>
              <a:buSzPct val="60000"/>
              <a:buFontTx/>
              <a:buBlip>
                <a:blip r:embed="rId2"/>
              </a:buBlip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059363"/>
          </a:xfrm>
        </p:spPr>
        <p:txBody>
          <a:bodyPr/>
          <a:lstStyle>
            <a:lvl1pPr>
              <a:buSzPct val="60000"/>
              <a:buFontTx/>
              <a:buBlip>
                <a:blip r:embed="rId2"/>
              </a:buBlip>
              <a:defRPr sz="2800"/>
            </a:lvl1pPr>
            <a:lvl2pPr>
              <a:buSzPct val="60000"/>
              <a:buFontTx/>
              <a:buBlip>
                <a:blip r:embed="rId2"/>
              </a:buBlip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762000"/>
          </a:xfrm>
        </p:spPr>
        <p:txBody>
          <a:bodyPr/>
          <a:lstStyle>
            <a:lvl1pPr marL="182880" algn="l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1066800" cy="365125"/>
          </a:xfrm>
        </p:spPr>
        <p:txBody>
          <a:bodyPr/>
          <a:lstStyle>
            <a:lvl1pPr>
              <a:defRPr baseline="0" smtClean="0">
                <a:solidFill>
                  <a:schemeClr val="bg1"/>
                </a:solidFill>
              </a:defRPr>
            </a:lvl1pPr>
          </a:lstStyle>
          <a:p>
            <a:fld id="{A969FA17-A76B-E542-B323-1B309DC88E06}" type="datetimeFigureOut">
              <a:rPr lang="fr-FR" smtClean="0"/>
              <a:t>08/11/2015</a:t>
            </a:fld>
            <a:endParaRPr lang="fr-FR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0" y="6492875"/>
            <a:ext cx="3505200" cy="365125"/>
          </a:xfrm>
        </p:spPr>
        <p:txBody>
          <a:bodyPr/>
          <a:lstStyle>
            <a:lvl1pPr algn="l">
              <a:defRPr baseline="0" smtClean="0"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492875"/>
            <a:ext cx="1066800" cy="365125"/>
          </a:xfrm>
        </p:spPr>
        <p:txBody>
          <a:bodyPr/>
          <a:lstStyle>
            <a:lvl1pPr>
              <a:defRPr baseline="0" smtClean="0">
                <a:solidFill>
                  <a:schemeClr val="bg1"/>
                </a:solidFill>
              </a:defRPr>
            </a:lvl1pPr>
          </a:lstStyle>
          <a:p>
            <a:fld id="{735A9967-E9E5-1740-B8B5-A8B4F6F22B63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572000" y="6477000"/>
            <a:ext cx="4572000" cy="381000"/>
          </a:xfrm>
          <a:prstGeom prst="rect">
            <a:avLst/>
          </a:prstGeom>
          <a:solidFill>
            <a:srgbClr val="3333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6477000"/>
            <a:ext cx="4572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srgbClr val="3333B2"/>
              </a:gs>
            </a:gsLst>
            <a:lin ang="10800000" scaled="1"/>
            <a:tileRect/>
          </a:gradFill>
          <a:ln>
            <a:noFill/>
          </a:ln>
          <a:effectLst>
            <a:outerShdw blurRad="50800" dist="88900" dir="54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071563" y="6488113"/>
            <a:ext cx="3500437" cy="369887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>
                <a:solidFill>
                  <a:schemeClr val="bg1"/>
                </a:solidFill>
                <a:latin typeface="+mn-lt"/>
                <a:cs typeface="+mn-cs"/>
              </a:rPr>
              <a:t>Vu Pham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76400"/>
            <a:ext cx="4040188" cy="4449763"/>
          </a:xfrm>
        </p:spPr>
        <p:txBody>
          <a:bodyPr/>
          <a:lstStyle>
            <a:lvl1pPr>
              <a:buSzPct val="60000"/>
              <a:buFontTx/>
              <a:buBlip>
                <a:blip r:embed="rId2"/>
              </a:buBlip>
              <a:defRPr sz="2400"/>
            </a:lvl1pPr>
            <a:lvl2pPr>
              <a:buSzPct val="60000"/>
              <a:buFontTx/>
              <a:buBlip>
                <a:blip r:embed="rId2"/>
              </a:buBlip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9060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76400"/>
            <a:ext cx="4041775" cy="4449763"/>
          </a:xfrm>
        </p:spPr>
        <p:txBody>
          <a:bodyPr/>
          <a:lstStyle>
            <a:lvl1pPr>
              <a:buSzPct val="60000"/>
              <a:buFontTx/>
              <a:buBlip>
                <a:blip r:embed="rId2"/>
              </a:buBlip>
              <a:defRPr sz="2400"/>
            </a:lvl1pPr>
            <a:lvl2pPr>
              <a:buSzPct val="60000"/>
              <a:buFontTx/>
              <a:buBlip>
                <a:blip r:embed="rId2"/>
              </a:buBlip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762000"/>
          </a:xfrm>
        </p:spPr>
        <p:txBody>
          <a:bodyPr/>
          <a:lstStyle>
            <a:lvl1pPr marL="182880" algn="l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1066800" cy="365125"/>
          </a:xfrm>
        </p:spPr>
        <p:txBody>
          <a:bodyPr/>
          <a:lstStyle>
            <a:lvl1pPr>
              <a:defRPr baseline="0" smtClean="0">
                <a:solidFill>
                  <a:schemeClr val="bg1"/>
                </a:solidFill>
              </a:defRPr>
            </a:lvl1pPr>
          </a:lstStyle>
          <a:p>
            <a:fld id="{A969FA17-A76B-E542-B323-1B309DC88E06}" type="datetimeFigureOut">
              <a:rPr lang="fr-FR" smtClean="0"/>
              <a:t>08/11/2015</a:t>
            </a:fld>
            <a:endParaRPr lang="fr-FR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0" y="6492875"/>
            <a:ext cx="3505200" cy="365125"/>
          </a:xfrm>
        </p:spPr>
        <p:txBody>
          <a:bodyPr/>
          <a:lstStyle>
            <a:lvl1pPr algn="l">
              <a:defRPr baseline="0" smtClean="0"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077200" y="6492875"/>
            <a:ext cx="1066800" cy="365125"/>
          </a:xfrm>
        </p:spPr>
        <p:txBody>
          <a:bodyPr/>
          <a:lstStyle>
            <a:lvl1pPr>
              <a:defRPr baseline="0" smtClean="0">
                <a:solidFill>
                  <a:schemeClr val="bg1"/>
                </a:solidFill>
              </a:defRPr>
            </a:lvl1pPr>
          </a:lstStyle>
          <a:p>
            <a:fld id="{735A9967-E9E5-1740-B8B5-A8B4F6F22B63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srgbClr val="3333B2"/>
              </a:gs>
            </a:gsLst>
            <a:lin ang="10800000" scaled="1"/>
            <a:tileRect/>
          </a:gradFill>
          <a:ln>
            <a:noFill/>
          </a:ln>
          <a:effectLst>
            <a:outerShdw blurRad="50800" dist="88900" dir="54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72000" y="6477000"/>
            <a:ext cx="4572000" cy="381000"/>
          </a:xfrm>
          <a:prstGeom prst="rect">
            <a:avLst/>
          </a:prstGeom>
          <a:solidFill>
            <a:srgbClr val="3333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477000"/>
            <a:ext cx="4572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915400" cy="762000"/>
          </a:xfrm>
        </p:spPr>
        <p:txBody>
          <a:bodyPr/>
          <a:lstStyle>
            <a:lvl1pPr marL="182880" algn="l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1066800" y="6477000"/>
            <a:ext cx="3505200" cy="381000"/>
          </a:xfrm>
        </p:spPr>
        <p:txBody>
          <a:bodyPr anchor="ctr">
            <a:normAutofit/>
          </a:bodyPr>
          <a:lstStyle>
            <a:lvl1pPr algn="r">
              <a:buNone/>
              <a:defRPr lang="en-US" sz="120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baseline="0">
                <a:solidFill>
                  <a:schemeClr val="bg1"/>
                </a:solidFill>
              </a:defRPr>
            </a:lvl2pPr>
            <a:lvl3pPr>
              <a:defRPr baseline="0">
                <a:solidFill>
                  <a:schemeClr val="bg1"/>
                </a:solidFill>
              </a:defRPr>
            </a:lvl3pPr>
            <a:lvl4pPr>
              <a:defRPr baseline="0">
                <a:solidFill>
                  <a:schemeClr val="bg1"/>
                </a:solidFill>
              </a:defRPr>
            </a:lvl4pPr>
            <a:lvl5pPr>
              <a:defRPr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>
          <a:xfrm>
            <a:off x="0" y="6492875"/>
            <a:ext cx="1066800" cy="365125"/>
          </a:xfrm>
        </p:spPr>
        <p:txBody>
          <a:bodyPr/>
          <a:lstStyle>
            <a:lvl1pPr>
              <a:defRPr baseline="0" smtClean="0">
                <a:solidFill>
                  <a:schemeClr val="bg1"/>
                </a:solidFill>
              </a:defRPr>
            </a:lvl1pPr>
          </a:lstStyle>
          <a:p>
            <a:fld id="{A969FA17-A76B-E542-B323-1B309DC88E06}" type="datetimeFigureOut">
              <a:rPr lang="fr-FR" smtClean="0"/>
              <a:t>08/11/2015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>
          <a:xfrm>
            <a:off x="4572000" y="6492875"/>
            <a:ext cx="3505200" cy="365125"/>
          </a:xfrm>
        </p:spPr>
        <p:txBody>
          <a:bodyPr/>
          <a:lstStyle>
            <a:lvl1pPr algn="l">
              <a:defRPr baseline="0" smtClean="0"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6"/>
          </p:nvPr>
        </p:nvSpPr>
        <p:spPr>
          <a:xfrm>
            <a:off x="8077200" y="6492875"/>
            <a:ext cx="1066800" cy="365125"/>
          </a:xfrm>
        </p:spPr>
        <p:txBody>
          <a:bodyPr/>
          <a:lstStyle>
            <a:lvl1pPr>
              <a:defRPr baseline="0" smtClean="0">
                <a:solidFill>
                  <a:schemeClr val="bg1"/>
                </a:solidFill>
              </a:defRPr>
            </a:lvl1pPr>
          </a:lstStyle>
          <a:p>
            <a:fld id="{735A9967-E9E5-1740-B8B5-A8B4F6F22B63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72000" y="6477000"/>
            <a:ext cx="4572000" cy="381000"/>
          </a:xfrm>
          <a:prstGeom prst="rect">
            <a:avLst/>
          </a:prstGeom>
          <a:solidFill>
            <a:srgbClr val="3333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6477000"/>
            <a:ext cx="4572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1066800" y="6477000"/>
            <a:ext cx="3505200" cy="381000"/>
          </a:xfrm>
        </p:spPr>
        <p:txBody>
          <a:bodyPr anchor="ctr">
            <a:normAutofit/>
          </a:bodyPr>
          <a:lstStyle>
            <a:lvl1pPr algn="r">
              <a:buNone/>
              <a:defRPr lang="en-US" sz="120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baseline="0">
                <a:solidFill>
                  <a:schemeClr val="bg1"/>
                </a:solidFill>
              </a:defRPr>
            </a:lvl2pPr>
            <a:lvl3pPr>
              <a:defRPr baseline="0">
                <a:solidFill>
                  <a:schemeClr val="bg1"/>
                </a:solidFill>
              </a:defRPr>
            </a:lvl3pPr>
            <a:lvl4pPr>
              <a:defRPr baseline="0">
                <a:solidFill>
                  <a:schemeClr val="bg1"/>
                </a:solidFill>
              </a:defRPr>
            </a:lvl4pPr>
            <a:lvl5pPr>
              <a:defRPr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4"/>
          </p:nvPr>
        </p:nvSpPr>
        <p:spPr>
          <a:xfrm>
            <a:off x="0" y="6492875"/>
            <a:ext cx="1066800" cy="365125"/>
          </a:xfrm>
        </p:spPr>
        <p:txBody>
          <a:bodyPr/>
          <a:lstStyle>
            <a:lvl1pPr>
              <a:defRPr baseline="0" smtClean="0">
                <a:solidFill>
                  <a:schemeClr val="bg1"/>
                </a:solidFill>
              </a:defRPr>
            </a:lvl1pPr>
          </a:lstStyle>
          <a:p>
            <a:fld id="{A969FA17-A76B-E542-B323-1B309DC88E06}" type="datetimeFigureOut">
              <a:rPr lang="fr-FR" smtClean="0"/>
              <a:t>08/11/2015</a:t>
            </a:fld>
            <a:endParaRPr lang="fr-FR"/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5"/>
          </p:nvPr>
        </p:nvSpPr>
        <p:spPr>
          <a:xfrm>
            <a:off x="4572000" y="6492875"/>
            <a:ext cx="3505200" cy="365125"/>
          </a:xfrm>
        </p:spPr>
        <p:txBody>
          <a:bodyPr/>
          <a:lstStyle>
            <a:lvl1pPr algn="l">
              <a:defRPr baseline="0" smtClean="0"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6"/>
          </p:nvPr>
        </p:nvSpPr>
        <p:spPr>
          <a:xfrm>
            <a:off x="8077200" y="6492875"/>
            <a:ext cx="1066800" cy="365125"/>
          </a:xfrm>
        </p:spPr>
        <p:txBody>
          <a:bodyPr/>
          <a:lstStyle>
            <a:lvl1pPr>
              <a:defRPr baseline="0" smtClean="0">
                <a:solidFill>
                  <a:schemeClr val="bg1"/>
                </a:solidFill>
              </a:defRPr>
            </a:lvl1pPr>
          </a:lstStyle>
          <a:p>
            <a:fld id="{735A9967-E9E5-1740-B8B5-A8B4F6F22B63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69FA17-A76B-E542-B323-1B309DC88E06}" type="datetimeFigureOut">
              <a:rPr lang="fr-FR" smtClean="0"/>
              <a:t>08/11/2015</a:t>
            </a:fld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5A9967-E9E5-1740-B8B5-A8B4F6F22B63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Faire glisser l'image vers l'espace réservé ou cliquer sur l'icône pour l'ajouter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69FA17-A76B-E542-B323-1B309DC88E06}" type="datetimeFigureOut">
              <a:rPr lang="fr-FR" smtClean="0"/>
              <a:t>08/11/2015</a:t>
            </a:fld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5A9967-E9E5-1740-B8B5-A8B4F6F22B63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et modifiez le titre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A969FA17-A76B-E542-B323-1B309DC88E06}" type="datetimeFigureOut">
              <a:rPr lang="fr-FR" smtClean="0"/>
              <a:t>08/11/2015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735A9967-E9E5-1740-B8B5-A8B4F6F22B63}" type="slidenum">
              <a:rPr lang="fr-FR" smtClean="0"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3.png"/><Relationship Id="rId12" Type="http://schemas.openxmlformats.org/officeDocument/2006/relationships/image" Target="../media/image14.png"/><Relationship Id="rId13" Type="http://schemas.openxmlformats.org/officeDocument/2006/relationships/image" Target="../media/image15.png"/><Relationship Id="rId14" Type="http://schemas.openxmlformats.org/officeDocument/2006/relationships/image" Target="../media/image16.png"/><Relationship Id="rId15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0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About: </a:t>
            </a:r>
            <a:r>
              <a:rPr lang="fr-FR" dirty="0" err="1" smtClean="0"/>
              <a:t>ML@Atlas</a:t>
            </a:r>
            <a:r>
              <a:rPr lang="fr-FR" dirty="0" smtClean="0"/>
              <a:t>/CMS, </a:t>
            </a:r>
            <a:r>
              <a:rPr lang="fr-FR" dirty="0" err="1" smtClean="0"/>
              <a:t>present</a:t>
            </a:r>
            <a:r>
              <a:rPr lang="fr-FR" dirty="0" smtClean="0"/>
              <a:t> and future</a:t>
            </a:r>
            <a:endParaRPr lang="fr-FR" dirty="0"/>
          </a:p>
        </p:txBody>
      </p:sp>
      <p:sp>
        <p:nvSpPr>
          <p:cNvPr id="7" name="Sous-titr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Cécile Germain</a:t>
            </a:r>
          </a:p>
          <a:p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TAO (Apprentissage &amp; Optimisation)</a:t>
            </a:r>
          </a:p>
          <a:p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Université Paris Sud – INRIA - CNRS</a:t>
            </a:r>
            <a:endParaRPr lang="fr-F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757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fr-FR" i="1" dirty="0" err="1" smtClean="0">
                <a:solidFill>
                  <a:schemeClr val="accent2"/>
                </a:solidFill>
              </a:rPr>
              <a:t>What</a:t>
            </a:r>
            <a:r>
              <a:rPr lang="fr-FR" i="1" dirty="0" smtClean="0">
                <a:solidFill>
                  <a:schemeClr val="accent2"/>
                </a:solidFill>
              </a:rPr>
              <a:t> </a:t>
            </a:r>
            <a:r>
              <a:rPr lang="fr-FR" i="1" dirty="0" err="1" smtClean="0">
                <a:solidFill>
                  <a:schemeClr val="accent2"/>
                </a:solidFill>
              </a:rPr>
              <a:t>tool</a:t>
            </a:r>
            <a:r>
              <a:rPr lang="fr-FR" i="1" dirty="0" smtClean="0">
                <a:solidFill>
                  <a:schemeClr val="accent2"/>
                </a:solidFill>
              </a:rPr>
              <a:t> for </a:t>
            </a:r>
            <a:r>
              <a:rPr lang="fr-FR" i="1" dirty="0" err="1" smtClean="0">
                <a:solidFill>
                  <a:schemeClr val="accent2"/>
                </a:solidFill>
              </a:rPr>
              <a:t>what</a:t>
            </a:r>
            <a:r>
              <a:rPr lang="fr-FR" i="1" dirty="0" smtClean="0">
                <a:solidFill>
                  <a:schemeClr val="accent2"/>
                </a:solidFill>
              </a:rPr>
              <a:t> </a:t>
            </a:r>
            <a:r>
              <a:rPr lang="fr-FR" i="1" dirty="0" err="1" smtClean="0">
                <a:solidFill>
                  <a:schemeClr val="accent2"/>
                </a:solidFill>
              </a:rPr>
              <a:t>problem</a:t>
            </a:r>
            <a:r>
              <a:rPr lang="fr-FR" dirty="0"/>
              <a:t> </a:t>
            </a:r>
            <a:r>
              <a:rPr lang="fr-FR" dirty="0" smtClean="0"/>
              <a:t>and</a:t>
            </a:r>
            <a:r>
              <a:rPr lang="fr-FR" dirty="0"/>
              <a:t> </a:t>
            </a:r>
            <a:r>
              <a:rPr lang="fr-FR" i="1" dirty="0" err="1">
                <a:solidFill>
                  <a:srgbClr val="C0504D"/>
                </a:solidFill>
              </a:rPr>
              <a:t>Learn</a:t>
            </a:r>
            <a:r>
              <a:rPr lang="fr-FR" i="1" dirty="0">
                <a:solidFill>
                  <a:srgbClr val="C0504D"/>
                </a:solidFill>
              </a:rPr>
              <a:t> how-</a:t>
            </a:r>
            <a:r>
              <a:rPr lang="fr-FR" i="1" dirty="0" err="1">
                <a:solidFill>
                  <a:srgbClr val="C0504D"/>
                </a:solidFill>
              </a:rPr>
              <a:t>where</a:t>
            </a:r>
            <a:r>
              <a:rPr lang="fr-FR" i="1" dirty="0">
                <a:solidFill>
                  <a:srgbClr val="C0504D"/>
                </a:solidFill>
              </a:rPr>
              <a:t> to </a:t>
            </a:r>
            <a:r>
              <a:rPr lang="fr-FR" i="1" dirty="0" err="1">
                <a:solidFill>
                  <a:srgbClr val="C0504D"/>
                </a:solidFill>
              </a:rPr>
              <a:t>apply</a:t>
            </a:r>
            <a:r>
              <a:rPr lang="fr-FR" i="1" dirty="0">
                <a:solidFill>
                  <a:srgbClr val="C0504D"/>
                </a:solidFill>
              </a:rPr>
              <a:t> </a:t>
            </a:r>
            <a:r>
              <a:rPr lang="fr-FR" i="1" dirty="0" err="1">
                <a:solidFill>
                  <a:srgbClr val="C0504D"/>
                </a:solidFill>
              </a:rPr>
              <a:t>what</a:t>
            </a:r>
            <a:r>
              <a:rPr lang="fr-FR" i="1" dirty="0">
                <a:solidFill>
                  <a:srgbClr val="C0504D"/>
                </a:solidFill>
              </a:rPr>
              <a:t> MML for </a:t>
            </a:r>
            <a:r>
              <a:rPr lang="fr-FR" i="1" dirty="0" smtClean="0">
                <a:solidFill>
                  <a:srgbClr val="C0504D"/>
                </a:solidFill>
              </a:rPr>
              <a:t>HEP</a:t>
            </a:r>
            <a:r>
              <a:rPr lang="fr-FR" dirty="0" smtClean="0"/>
              <a:t> </a:t>
            </a:r>
          </a:p>
          <a:p>
            <a:r>
              <a:rPr lang="fr-FR" dirty="0" err="1"/>
              <a:t>Crowdsourcing</a:t>
            </a:r>
            <a:r>
              <a:rPr lang="fr-FR" dirty="0"/>
              <a:t> </a:t>
            </a:r>
            <a:endParaRPr lang="fr-FR" dirty="0" smtClean="0"/>
          </a:p>
          <a:p>
            <a:pPr lvl="1"/>
            <a:r>
              <a:rPr lang="fr-FR" dirty="0" err="1" smtClean="0"/>
              <a:t>Finding</a:t>
            </a:r>
            <a:r>
              <a:rPr lang="fr-FR" dirty="0" smtClean="0"/>
              <a:t> a </a:t>
            </a:r>
            <a:r>
              <a:rPr lang="fr-FR" dirty="0" err="1" smtClean="0"/>
              <a:t>tool</a:t>
            </a:r>
            <a:r>
              <a:rPr lang="fr-FR" dirty="0" smtClean="0"/>
              <a:t> </a:t>
            </a:r>
            <a:r>
              <a:rPr lang="fr-FR" dirty="0" err="1" smtClean="0"/>
              <a:t>might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>
                <a:solidFill>
                  <a:srgbClr val="1F497D"/>
                </a:solidFill>
              </a:rPr>
              <a:t>very</a:t>
            </a:r>
            <a:r>
              <a:rPr lang="fr-FR" dirty="0" smtClean="0">
                <a:solidFill>
                  <a:srgbClr val="1F497D"/>
                </a:solidFill>
              </a:rPr>
              <a:t> </a:t>
            </a:r>
            <a:r>
              <a:rPr lang="fr-FR" dirty="0" err="1" smtClean="0"/>
              <a:t>difficult</a:t>
            </a:r>
            <a:r>
              <a:rPr lang="fr-FR" dirty="0" smtClean="0"/>
              <a:t> (1800+ </a:t>
            </a:r>
            <a:r>
              <a:rPr lang="fr-FR" dirty="0" err="1" smtClean="0"/>
              <a:t>submissions</a:t>
            </a:r>
            <a:r>
              <a:rPr lang="fr-FR" dirty="0" smtClean="0"/>
              <a:t> NIPS2015, 400+ </a:t>
            </a:r>
            <a:r>
              <a:rPr lang="fr-FR" dirty="0" err="1" smtClean="0"/>
              <a:t>accepted</a:t>
            </a:r>
            <a:r>
              <a:rPr lang="fr-FR" dirty="0" smtClean="0"/>
              <a:t>, 20+ workshops)</a:t>
            </a:r>
          </a:p>
          <a:p>
            <a:pPr lvl="1"/>
            <a:r>
              <a:rPr lang="fr-FR" dirty="0" err="1" smtClean="0">
                <a:solidFill>
                  <a:schemeClr val="tx2"/>
                </a:solidFill>
              </a:rPr>
              <a:t>Formulate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r>
              <a:rPr lang="fr-FR" dirty="0" err="1" smtClean="0">
                <a:solidFill>
                  <a:schemeClr val="tx2"/>
                </a:solidFill>
              </a:rPr>
              <a:t>your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r>
              <a:rPr lang="fr-FR" dirty="0" err="1" smtClean="0">
                <a:solidFill>
                  <a:schemeClr val="tx2"/>
                </a:solidFill>
              </a:rPr>
              <a:t>task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r>
              <a:rPr lang="fr-FR" dirty="0">
                <a:solidFill>
                  <a:schemeClr val="tx2"/>
                </a:solidFill>
              </a:rPr>
              <a:t>as a machine </a:t>
            </a:r>
            <a:r>
              <a:rPr lang="fr-FR" dirty="0" err="1">
                <a:solidFill>
                  <a:schemeClr val="tx2"/>
                </a:solidFill>
              </a:rPr>
              <a:t>learning</a:t>
            </a:r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fr-FR" dirty="0" err="1" smtClean="0">
                <a:solidFill>
                  <a:schemeClr val="tx2"/>
                </a:solidFill>
              </a:rPr>
              <a:t>problem</a:t>
            </a:r>
            <a:r>
              <a:rPr lang="fr-FR" dirty="0" smtClean="0"/>
              <a:t>,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adequate</a:t>
            </a:r>
            <a:r>
              <a:rPr lang="fr-FR" dirty="0" smtClean="0"/>
              <a:t> data. </a:t>
            </a:r>
            <a:r>
              <a:rPr lang="fr-FR" dirty="0" err="1" smtClean="0"/>
              <a:t>Easier</a:t>
            </a:r>
            <a:r>
              <a:rPr lang="fr-FR" dirty="0" smtClean="0"/>
              <a:t> </a:t>
            </a:r>
            <a:r>
              <a:rPr lang="fr-FR" dirty="0" err="1" smtClean="0"/>
              <a:t>said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</a:t>
            </a:r>
            <a:r>
              <a:rPr lang="fr-FR" dirty="0" err="1" smtClean="0"/>
              <a:t>done</a:t>
            </a:r>
            <a:r>
              <a:rPr lang="fr-FR" dirty="0" smtClean="0"/>
              <a:t>, </a:t>
            </a:r>
            <a:r>
              <a:rPr lang="fr-FR" dirty="0" err="1" smtClean="0"/>
              <a:t>highly</a:t>
            </a:r>
            <a:r>
              <a:rPr lang="fr-FR" dirty="0" smtClean="0"/>
              <a:t> non trivial, </a:t>
            </a:r>
            <a:r>
              <a:rPr lang="fr-FR" dirty="0" err="1" smtClean="0"/>
              <a:t>requires</a:t>
            </a:r>
            <a:r>
              <a:rPr lang="fr-FR" dirty="0" smtClean="0"/>
              <a:t> a </a:t>
            </a:r>
            <a:r>
              <a:rPr lang="fr-FR" dirty="0" err="1" smtClean="0"/>
              <a:t>small</a:t>
            </a:r>
            <a:r>
              <a:rPr lang="fr-FR" dirty="0" smtClean="0"/>
              <a:t>, </a:t>
            </a:r>
            <a:r>
              <a:rPr lang="fr-FR" dirty="0" err="1" smtClean="0">
                <a:solidFill>
                  <a:schemeClr val="tx2"/>
                </a:solidFill>
              </a:rPr>
              <a:t>balanced</a:t>
            </a:r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fr-FR" dirty="0" smtClean="0"/>
              <a:t>and </a:t>
            </a:r>
            <a:r>
              <a:rPr lang="fr-FR" dirty="0" err="1" smtClean="0"/>
              <a:t>dedicated</a:t>
            </a:r>
            <a:r>
              <a:rPr lang="fr-FR" dirty="0" smtClean="0"/>
              <a:t> team. </a:t>
            </a:r>
            <a:endParaRPr lang="fr-FR" dirty="0"/>
          </a:p>
          <a:p>
            <a:pPr lvl="1"/>
            <a:r>
              <a:rPr lang="fr-FR" dirty="0" err="1" smtClean="0"/>
              <a:t>Then</a:t>
            </a:r>
            <a:r>
              <a:rPr lang="fr-FR" dirty="0" smtClean="0"/>
              <a:t> a </a:t>
            </a:r>
            <a:r>
              <a:rPr lang="fr-FR" dirty="0"/>
              <a:t>lot of people </a:t>
            </a:r>
            <a:r>
              <a:rPr lang="fr-FR" dirty="0" smtClean="0"/>
              <a:t>are </a:t>
            </a:r>
            <a:r>
              <a:rPr lang="fr-FR" dirty="0" err="1"/>
              <a:t>eager</a:t>
            </a:r>
            <a:r>
              <a:rPr lang="fr-FR" dirty="0"/>
              <a:t> to </a:t>
            </a:r>
            <a:r>
              <a:rPr lang="fr-FR" dirty="0" err="1"/>
              <a:t>solve</a:t>
            </a:r>
            <a:r>
              <a:rPr lang="fr-FR" dirty="0"/>
              <a:t> </a:t>
            </a:r>
            <a:r>
              <a:rPr lang="fr-FR" dirty="0" smtClean="0"/>
              <a:t>the </a:t>
            </a:r>
            <a:r>
              <a:rPr lang="fr-FR" dirty="0" err="1" smtClean="0"/>
              <a:t>problem</a:t>
            </a:r>
            <a:endParaRPr lang="fr-FR" dirty="0"/>
          </a:p>
          <a:p>
            <a:r>
              <a:rPr lang="fr-FR" dirty="0" smtClean="0"/>
              <a:t>Positive </a:t>
            </a:r>
            <a:r>
              <a:rPr lang="fr-FR" dirty="0" err="1" smtClean="0"/>
              <a:t>results</a:t>
            </a:r>
            <a:r>
              <a:rPr lang="fr-FR" dirty="0" smtClean="0"/>
              <a:t> </a:t>
            </a:r>
          </a:p>
          <a:p>
            <a:pPr lvl="1"/>
            <a:r>
              <a:rPr lang="fr-FR" dirty="0" smtClean="0"/>
              <a:t> Gradient </a:t>
            </a:r>
            <a:r>
              <a:rPr lang="fr-FR" dirty="0" err="1" smtClean="0"/>
              <a:t>boosting</a:t>
            </a:r>
            <a:r>
              <a:rPr lang="fr-FR" dirty="0" smtClean="0"/>
              <a:t> </a:t>
            </a:r>
            <a:r>
              <a:rPr lang="fr-FR" dirty="0" err="1" smtClean="0"/>
              <a:t>considered</a:t>
            </a:r>
            <a:r>
              <a:rPr lang="fr-FR" dirty="0" smtClean="0"/>
              <a:t> of </a:t>
            </a:r>
            <a:r>
              <a:rPr lang="fr-FR" dirty="0" err="1" smtClean="0"/>
              <a:t>interest</a:t>
            </a:r>
            <a:r>
              <a:rPr lang="fr-FR" dirty="0" smtClean="0"/>
              <a:t> as a </a:t>
            </a:r>
            <a:r>
              <a:rPr lang="fr-FR" dirty="0" err="1" smtClean="0"/>
              <a:t>method</a:t>
            </a:r>
            <a:r>
              <a:rPr lang="fr-FR" dirty="0" smtClean="0"/>
              <a:t> and a </a:t>
            </a:r>
            <a:r>
              <a:rPr lang="fr-FR" dirty="0" err="1" smtClean="0"/>
              <a:t>tool</a:t>
            </a:r>
            <a:endParaRPr lang="fr-FR" dirty="0" smtClean="0"/>
          </a:p>
          <a:p>
            <a:pPr lvl="1"/>
            <a:r>
              <a:rPr lang="fr-FR" dirty="0" smtClean="0"/>
              <a:t> </a:t>
            </a:r>
            <a:r>
              <a:rPr lang="fr-FR" dirty="0" err="1" smtClean="0"/>
              <a:t>Also</a:t>
            </a:r>
            <a:r>
              <a:rPr lang="fr-FR" dirty="0" smtClean="0"/>
              <a:t> </a:t>
            </a:r>
            <a:r>
              <a:rPr lang="fr-FR" dirty="0" err="1" smtClean="0"/>
              <a:t>raised</a:t>
            </a:r>
            <a:r>
              <a:rPr lang="fr-FR" dirty="0" smtClean="0"/>
              <a:t> </a:t>
            </a:r>
            <a:r>
              <a:rPr lang="fr-FR" dirty="0" err="1" smtClean="0"/>
              <a:t>awareness</a:t>
            </a:r>
            <a:r>
              <a:rPr lang="fr-FR" dirty="0" smtClean="0"/>
              <a:t> about validation </a:t>
            </a:r>
            <a:r>
              <a:rPr lang="fr-FR" dirty="0" err="1" smtClean="0"/>
              <a:t>eg</a:t>
            </a:r>
            <a:r>
              <a:rPr lang="fr-FR" dirty="0" smtClean="0"/>
              <a:t> k-</a:t>
            </a:r>
            <a:r>
              <a:rPr lang="fr-FR" dirty="0" err="1" smtClean="0"/>
              <a:t>fold</a:t>
            </a:r>
            <a:endParaRPr lang="fr-FR" dirty="0" smtClean="0"/>
          </a:p>
          <a:p>
            <a:r>
              <a:rPr lang="fr-FR" dirty="0" smtClean="0"/>
              <a:t>To </a:t>
            </a:r>
            <a:r>
              <a:rPr lang="fr-FR" dirty="0" err="1" smtClean="0"/>
              <a:t>improve</a:t>
            </a:r>
            <a:endParaRPr lang="fr-FR" dirty="0" smtClean="0"/>
          </a:p>
          <a:p>
            <a:pPr lvl="1"/>
            <a:r>
              <a:rPr lang="fr-FR" dirty="0" err="1" smtClean="0"/>
              <a:t>Core</a:t>
            </a:r>
            <a:r>
              <a:rPr lang="fr-FR" dirty="0" smtClean="0"/>
              <a:t> ML-</a:t>
            </a:r>
            <a:r>
              <a:rPr lang="fr-FR" dirty="0" err="1" smtClean="0"/>
              <a:t>research</a:t>
            </a:r>
            <a:r>
              <a:rPr lang="fr-FR" dirty="0" smtClean="0"/>
              <a:t> </a:t>
            </a:r>
            <a:r>
              <a:rPr lang="fr-FR" dirty="0" err="1" smtClean="0"/>
              <a:t>involvement</a:t>
            </a:r>
            <a:r>
              <a:rPr lang="fr-FR" dirty="0" smtClean="0"/>
              <a:t> </a:t>
            </a:r>
            <a:r>
              <a:rPr lang="fr-FR" dirty="0" err="1" smtClean="0"/>
              <a:t>eg</a:t>
            </a:r>
            <a:r>
              <a:rPr lang="fr-FR" dirty="0" smtClean="0"/>
              <a:t> </a:t>
            </a:r>
            <a:r>
              <a:rPr lang="fr-FR" dirty="0" err="1" smtClean="0"/>
              <a:t>would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most</a:t>
            </a:r>
            <a:r>
              <a:rPr lang="fr-FR" dirty="0" smtClean="0"/>
              <a:t> </a:t>
            </a:r>
            <a:r>
              <a:rPr lang="fr-FR" dirty="0" err="1" smtClean="0"/>
              <a:t>beneficial</a:t>
            </a:r>
            <a:r>
              <a:rPr lang="fr-FR" dirty="0" smtClean="0"/>
              <a:t> for all image-</a:t>
            </a:r>
            <a:r>
              <a:rPr lang="fr-FR" dirty="0" err="1" smtClean="0"/>
              <a:t>related</a:t>
            </a:r>
            <a:r>
              <a:rPr lang="fr-FR" dirty="0" smtClean="0"/>
              <a:t> </a:t>
            </a:r>
            <a:r>
              <a:rPr lang="fr-FR" dirty="0" err="1" smtClean="0"/>
              <a:t>tasks</a:t>
            </a:r>
            <a:r>
              <a:rPr lang="fr-FR" dirty="0" smtClean="0"/>
              <a:t> </a:t>
            </a:r>
          </a:p>
          <a:p>
            <a:pPr lvl="1"/>
            <a:r>
              <a:rPr lang="fr-FR" dirty="0" smtClean="0"/>
              <a:t>Challenges </a:t>
            </a:r>
            <a:r>
              <a:rPr lang="fr-FR" dirty="0" err="1" smtClean="0"/>
              <a:t>with</a:t>
            </a:r>
            <a:r>
              <a:rPr lang="fr-FR" dirty="0" smtClean="0"/>
              <a:t> a </a:t>
            </a:r>
            <a:r>
              <a:rPr lang="fr-FR" dirty="0" err="1" smtClean="0"/>
              <a:t>classical</a:t>
            </a:r>
            <a:r>
              <a:rPr lang="fr-FR" dirty="0" smtClean="0"/>
              <a:t> (proxy) objective </a:t>
            </a:r>
            <a:r>
              <a:rPr lang="fr-FR" dirty="0" err="1" smtClean="0"/>
              <a:t>function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easier</a:t>
            </a:r>
            <a:r>
              <a:rPr lang="fr-FR" dirty="0" smtClean="0"/>
              <a:t> to </a:t>
            </a:r>
            <a:r>
              <a:rPr lang="fr-FR" dirty="0" err="1" smtClean="0"/>
              <a:t>convert</a:t>
            </a:r>
            <a:r>
              <a:rPr lang="fr-FR" dirty="0" smtClean="0"/>
              <a:t> to a benchmark. </a:t>
            </a:r>
          </a:p>
          <a:p>
            <a:pPr lvl="1"/>
            <a:endParaRPr lang="fr-FR" dirty="0" smtClean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Challenges: </a:t>
            </a:r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learned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HiggsML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88178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fr-FR" dirty="0">
                <a:solidFill>
                  <a:schemeClr val="accent2"/>
                </a:solidFill>
              </a:rPr>
              <a:t>Can </a:t>
            </a:r>
            <a:r>
              <a:rPr lang="fr-FR" dirty="0" err="1">
                <a:solidFill>
                  <a:schemeClr val="accent2"/>
                </a:solidFill>
              </a:rPr>
              <a:t>we</a:t>
            </a:r>
            <a:r>
              <a:rPr lang="fr-FR" dirty="0">
                <a:solidFill>
                  <a:schemeClr val="accent2"/>
                </a:solidFill>
              </a:rPr>
              <a:t> do </a:t>
            </a:r>
            <a:r>
              <a:rPr lang="fr-FR" dirty="0" err="1">
                <a:solidFill>
                  <a:schemeClr val="accent2"/>
                </a:solidFill>
              </a:rPr>
              <a:t>better</a:t>
            </a:r>
            <a:r>
              <a:rPr lang="fr-FR" dirty="0">
                <a:solidFill>
                  <a:schemeClr val="accent2"/>
                </a:solidFill>
              </a:rPr>
              <a:t> </a:t>
            </a:r>
            <a:r>
              <a:rPr lang="fr-FR" dirty="0" err="1">
                <a:solidFill>
                  <a:schemeClr val="accent2"/>
                </a:solidFill>
              </a:rPr>
              <a:t>with</a:t>
            </a:r>
            <a:r>
              <a:rPr lang="fr-FR" dirty="0">
                <a:solidFill>
                  <a:schemeClr val="accent2"/>
                </a:solidFill>
              </a:rPr>
              <a:t> </a:t>
            </a:r>
            <a:r>
              <a:rPr lang="fr-FR" dirty="0" err="1">
                <a:solidFill>
                  <a:schemeClr val="accent2"/>
                </a:solidFill>
              </a:rPr>
              <a:t>raw</a:t>
            </a:r>
            <a:r>
              <a:rPr lang="fr-FR" dirty="0">
                <a:solidFill>
                  <a:schemeClr val="accent2"/>
                </a:solidFill>
              </a:rPr>
              <a:t> data ? </a:t>
            </a:r>
            <a:endParaRPr lang="fr-FR" dirty="0" smtClean="0">
              <a:solidFill>
                <a:schemeClr val="accent2"/>
              </a:solidFill>
            </a:endParaRPr>
          </a:p>
          <a:p>
            <a:pPr lvl="1">
              <a:lnSpc>
                <a:spcPct val="120000"/>
              </a:lnSpc>
            </a:pPr>
            <a:r>
              <a:rPr lang="fr-FR" dirty="0" smtClean="0"/>
              <a:t>The </a:t>
            </a:r>
            <a:r>
              <a:rPr lang="fr-FR" dirty="0"/>
              <a:t>promise of </a:t>
            </a:r>
            <a:r>
              <a:rPr lang="fr-FR" dirty="0" err="1"/>
              <a:t>deep</a:t>
            </a:r>
            <a:r>
              <a:rPr lang="fr-FR" dirty="0"/>
              <a:t> </a:t>
            </a:r>
            <a:r>
              <a:rPr lang="fr-FR" dirty="0" err="1" smtClean="0"/>
              <a:t>learning</a:t>
            </a:r>
            <a:r>
              <a:rPr lang="fr-FR" dirty="0" smtClean="0"/>
              <a:t>:  </a:t>
            </a:r>
            <a:r>
              <a:rPr lang="fr-FR" dirty="0" err="1"/>
              <a:t>learning</a:t>
            </a:r>
            <a:r>
              <a:rPr lang="fr-FR" dirty="0"/>
              <a:t> </a:t>
            </a:r>
            <a:r>
              <a:rPr lang="fr-FR" dirty="0" err="1">
                <a:solidFill>
                  <a:schemeClr val="tx2"/>
                </a:solidFill>
              </a:rPr>
              <a:t>internal</a:t>
            </a:r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fr-FR" dirty="0" err="1">
                <a:solidFill>
                  <a:schemeClr val="tx2"/>
                </a:solidFill>
              </a:rPr>
              <a:t>representation</a:t>
            </a:r>
            <a:r>
              <a:rPr lang="fr-FR" dirty="0"/>
              <a:t> in place of </a:t>
            </a:r>
            <a:r>
              <a:rPr lang="fr-FR" dirty="0" err="1"/>
              <a:t>feature</a:t>
            </a:r>
            <a:r>
              <a:rPr lang="fr-FR" dirty="0"/>
              <a:t> </a:t>
            </a:r>
            <a:r>
              <a:rPr lang="fr-FR" dirty="0" smtClean="0"/>
              <a:t>engineering</a:t>
            </a:r>
          </a:p>
          <a:p>
            <a:pPr lvl="1">
              <a:lnSpc>
                <a:spcPct val="120000"/>
              </a:lnSpc>
            </a:pPr>
            <a:r>
              <a:rPr lang="fr-FR" dirty="0" err="1" smtClean="0"/>
              <a:t>From</a:t>
            </a:r>
            <a:r>
              <a:rPr lang="fr-FR" dirty="0" smtClean="0"/>
              <a:t> the </a:t>
            </a:r>
            <a:r>
              <a:rPr lang="fr-FR" dirty="0" err="1" smtClean="0"/>
              <a:t>limited</a:t>
            </a:r>
            <a:r>
              <a:rPr lang="fr-FR" dirty="0" smtClean="0"/>
              <a:t> </a:t>
            </a:r>
            <a:r>
              <a:rPr lang="fr-FR" dirty="0" err="1" smtClean="0"/>
              <a:t>experience</a:t>
            </a:r>
            <a:r>
              <a:rPr lang="fr-FR" dirty="0" smtClean="0"/>
              <a:t> of </a:t>
            </a:r>
            <a:r>
              <a:rPr lang="fr-FR" dirty="0" err="1" smtClean="0"/>
              <a:t>HiggsML</a:t>
            </a:r>
            <a:r>
              <a:rPr lang="fr-FR" dirty="0" smtClean="0"/>
              <a:t>, not </a:t>
            </a:r>
            <a:r>
              <a:rPr lang="fr-FR" dirty="0" err="1" smtClean="0"/>
              <a:t>exactly</a:t>
            </a:r>
            <a:r>
              <a:rPr lang="fr-FR" dirty="0" smtClean="0"/>
              <a:t> the case</a:t>
            </a:r>
          </a:p>
          <a:p>
            <a:pPr lvl="1">
              <a:lnSpc>
                <a:spcPct val="120000"/>
              </a:lnSpc>
            </a:pPr>
            <a:r>
              <a:rPr lang="fr-FR" dirty="0" smtClean="0"/>
              <a:t>Best </a:t>
            </a:r>
            <a:r>
              <a:rPr lang="fr-FR" dirty="0"/>
              <a:t>observables </a:t>
            </a:r>
            <a:r>
              <a:rPr lang="fr-FR" dirty="0" smtClean="0"/>
              <a:t>not </a:t>
            </a:r>
            <a:r>
              <a:rPr lang="fr-FR" dirty="0" err="1" smtClean="0"/>
              <a:t>necessarily</a:t>
            </a:r>
            <a:r>
              <a:rPr lang="fr-FR" dirty="0" smtClean="0"/>
              <a:t> </a:t>
            </a:r>
            <a:r>
              <a:rPr lang="fr-FR" dirty="0" err="1" smtClean="0"/>
              <a:t>minimally</a:t>
            </a:r>
            <a:r>
              <a:rPr lang="fr-FR" dirty="0" smtClean="0"/>
              <a:t> </a:t>
            </a:r>
            <a:r>
              <a:rPr lang="fr-FR" dirty="0" err="1" smtClean="0"/>
              <a:t>correlated</a:t>
            </a:r>
            <a:endParaRPr lang="fr-FR" dirty="0" smtClean="0"/>
          </a:p>
          <a:p>
            <a:pPr>
              <a:lnSpc>
                <a:spcPct val="120000"/>
              </a:lnSpc>
            </a:pPr>
            <a:r>
              <a:rPr lang="fr-FR" dirty="0" err="1" smtClean="0">
                <a:solidFill>
                  <a:srgbClr val="C0504D"/>
                </a:solidFill>
              </a:rPr>
              <a:t>Anomaly</a:t>
            </a:r>
            <a:r>
              <a:rPr lang="fr-FR" dirty="0" smtClean="0">
                <a:solidFill>
                  <a:srgbClr val="C0504D"/>
                </a:solidFill>
              </a:rPr>
              <a:t> </a:t>
            </a:r>
            <a:r>
              <a:rPr lang="fr-FR" dirty="0" err="1" smtClean="0">
                <a:solidFill>
                  <a:srgbClr val="C0504D"/>
                </a:solidFill>
              </a:rPr>
              <a:t>detection</a:t>
            </a:r>
            <a:r>
              <a:rPr lang="fr-FR" dirty="0" smtClean="0"/>
              <a:t> -&gt; </a:t>
            </a:r>
            <a:r>
              <a:rPr lang="fr-FR" dirty="0" err="1"/>
              <a:t>novelty</a:t>
            </a:r>
            <a:r>
              <a:rPr lang="fr-FR" dirty="0"/>
              <a:t> </a:t>
            </a:r>
            <a:r>
              <a:rPr lang="fr-FR" dirty="0" err="1" smtClean="0"/>
              <a:t>detection</a:t>
            </a:r>
            <a:r>
              <a:rPr lang="fr-FR" dirty="0" smtClean="0"/>
              <a:t> = </a:t>
            </a:r>
            <a:r>
              <a:rPr lang="fr-FR" dirty="0" err="1" smtClean="0"/>
              <a:t>learning</a:t>
            </a:r>
            <a:r>
              <a:rPr lang="fr-FR" dirty="0" smtClean="0"/>
              <a:t> </a:t>
            </a:r>
            <a:r>
              <a:rPr lang="fr-FR" dirty="0" err="1"/>
              <a:t>from</a:t>
            </a:r>
            <a:r>
              <a:rPr lang="fr-FR" dirty="0"/>
              <a:t> </a:t>
            </a:r>
            <a:r>
              <a:rPr lang="fr-FR" dirty="0">
                <a:solidFill>
                  <a:srgbClr val="1F497D"/>
                </a:solidFill>
              </a:rPr>
              <a:t>positive</a:t>
            </a:r>
            <a:r>
              <a:rPr lang="fr-FR" dirty="0"/>
              <a:t> and </a:t>
            </a:r>
            <a:r>
              <a:rPr lang="fr-FR" dirty="0" err="1">
                <a:solidFill>
                  <a:srgbClr val="1F497D"/>
                </a:solidFill>
              </a:rPr>
              <a:t>unlabeled</a:t>
            </a:r>
            <a:r>
              <a:rPr lang="fr-FR" dirty="0">
                <a:solidFill>
                  <a:srgbClr val="1F497D"/>
                </a:solidFill>
              </a:rPr>
              <a:t> </a:t>
            </a:r>
            <a:r>
              <a:rPr lang="fr-FR" dirty="0" err="1" smtClean="0"/>
              <a:t>examples</a:t>
            </a:r>
            <a:r>
              <a:rPr lang="fr-FR" dirty="0" smtClean="0"/>
              <a:t>. </a:t>
            </a:r>
            <a:r>
              <a:rPr lang="fr-FR" dirty="0" err="1" smtClean="0"/>
              <a:t>Unlabeled</a:t>
            </a:r>
            <a:r>
              <a:rPr lang="fr-FR" dirty="0" smtClean="0"/>
              <a:t> </a:t>
            </a:r>
            <a:r>
              <a:rPr lang="fr-FR" dirty="0"/>
              <a:t>data </a:t>
            </a:r>
            <a:r>
              <a:rPr lang="fr-FR" dirty="0" err="1"/>
              <a:t>definitely</a:t>
            </a:r>
            <a:r>
              <a:rPr lang="fr-FR" dirty="0"/>
              <a:t> </a:t>
            </a:r>
            <a:r>
              <a:rPr lang="fr-FR" dirty="0" smtClean="0"/>
              <a:t>help</a:t>
            </a:r>
          </a:p>
          <a:p>
            <a:pPr>
              <a:lnSpc>
                <a:spcPct val="120000"/>
              </a:lnSpc>
            </a:pPr>
            <a:r>
              <a:rPr lang="fr-FR" dirty="0" smtClean="0">
                <a:solidFill>
                  <a:srgbClr val="C0504D"/>
                </a:solidFill>
              </a:rPr>
              <a:t>Cluster </a:t>
            </a:r>
            <a:r>
              <a:rPr lang="fr-FR" dirty="0" err="1" smtClean="0">
                <a:solidFill>
                  <a:srgbClr val="C0504D"/>
                </a:solidFill>
              </a:rPr>
              <a:t>splitting</a:t>
            </a:r>
            <a:r>
              <a:rPr lang="fr-FR" dirty="0" smtClean="0"/>
              <a:t> </a:t>
            </a:r>
            <a:r>
              <a:rPr lang="fr-FR" dirty="0" err="1"/>
              <a:t>N</a:t>
            </a:r>
            <a:r>
              <a:rPr lang="fr-FR" dirty="0" err="1" smtClean="0"/>
              <a:t>aive</a:t>
            </a:r>
            <a:r>
              <a:rPr lang="fr-FR" dirty="0" smtClean="0"/>
              <a:t> question: </a:t>
            </a:r>
            <a:r>
              <a:rPr lang="fr-FR" dirty="0" err="1" smtClean="0"/>
              <a:t>what</a:t>
            </a:r>
            <a:r>
              <a:rPr lang="fr-FR" dirty="0" smtClean="0"/>
              <a:t> about </a:t>
            </a:r>
            <a:r>
              <a:rPr lang="fr-FR" dirty="0" err="1" smtClean="0"/>
              <a:t>classical</a:t>
            </a:r>
            <a:r>
              <a:rPr lang="fr-FR" dirty="0" smtClean="0"/>
              <a:t> </a:t>
            </a:r>
            <a:r>
              <a:rPr lang="fr-FR" dirty="0" err="1" smtClean="0"/>
              <a:t>clustering</a:t>
            </a:r>
            <a:r>
              <a:rPr lang="fr-FR" dirty="0" smtClean="0"/>
              <a:t> (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very</a:t>
            </a:r>
            <a:r>
              <a:rPr lang="fr-FR" dirty="0" smtClean="0"/>
              <a:t> large </a:t>
            </a:r>
            <a:r>
              <a:rPr lang="fr-FR" dirty="0" err="1" smtClean="0"/>
              <a:t>datasets</a:t>
            </a:r>
            <a:r>
              <a:rPr lang="fr-FR" dirty="0" smtClean="0"/>
              <a:t>)?</a:t>
            </a:r>
          </a:p>
          <a:p>
            <a:pPr>
              <a:lnSpc>
                <a:spcPct val="120000"/>
              </a:lnSpc>
            </a:pPr>
            <a:r>
              <a:rPr lang="fr-FR" dirty="0" err="1" smtClean="0">
                <a:solidFill>
                  <a:srgbClr val="C0504D"/>
                </a:solidFill>
              </a:rPr>
              <a:t>Deep</a:t>
            </a:r>
            <a:r>
              <a:rPr lang="fr-FR" dirty="0" smtClean="0">
                <a:solidFill>
                  <a:srgbClr val="C0504D"/>
                </a:solidFill>
              </a:rPr>
              <a:t> </a:t>
            </a:r>
            <a:r>
              <a:rPr lang="fr-FR" dirty="0" err="1" smtClean="0">
                <a:solidFill>
                  <a:srgbClr val="C0504D"/>
                </a:solidFill>
              </a:rPr>
              <a:t>learning</a:t>
            </a:r>
            <a:r>
              <a:rPr lang="fr-FR" dirty="0" smtClean="0">
                <a:solidFill>
                  <a:srgbClr val="C0504D"/>
                </a:solidFill>
              </a:rPr>
              <a:t> for </a:t>
            </a:r>
            <a:r>
              <a:rPr lang="fr-FR" dirty="0" err="1" smtClean="0">
                <a:solidFill>
                  <a:srgbClr val="C0504D"/>
                </a:solidFill>
              </a:rPr>
              <a:t>event</a:t>
            </a:r>
            <a:r>
              <a:rPr lang="fr-FR" dirty="0" smtClean="0">
                <a:solidFill>
                  <a:srgbClr val="C0504D"/>
                </a:solidFill>
              </a:rPr>
              <a:t> classification</a:t>
            </a:r>
            <a:r>
              <a:rPr lang="fr-FR" dirty="0" smtClean="0"/>
              <a:t>: </a:t>
            </a:r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advantage</a:t>
            </a:r>
            <a:r>
              <a:rPr lang="fr-FR" dirty="0" smtClean="0"/>
              <a:t> do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expect</a:t>
            </a:r>
            <a:r>
              <a:rPr lang="fr-FR" dirty="0" smtClean="0"/>
              <a:t> (over </a:t>
            </a:r>
            <a:r>
              <a:rPr lang="fr-FR" dirty="0" err="1" smtClean="0"/>
              <a:t>other</a:t>
            </a:r>
            <a:r>
              <a:rPr lang="fr-FR" dirty="0" smtClean="0"/>
              <a:t> classification </a:t>
            </a:r>
            <a:r>
              <a:rPr lang="fr-FR" dirty="0" err="1" smtClean="0"/>
              <a:t>methods</a:t>
            </a:r>
            <a:r>
              <a:rPr lang="fr-FR" dirty="0" smtClean="0"/>
              <a:t>)?</a:t>
            </a:r>
          </a:p>
          <a:p>
            <a:pPr>
              <a:lnSpc>
                <a:spcPct val="120000"/>
              </a:lnSpc>
            </a:pPr>
            <a:r>
              <a:rPr lang="fr-FR" dirty="0" err="1" smtClean="0">
                <a:solidFill>
                  <a:schemeClr val="accent2"/>
                </a:solidFill>
              </a:rPr>
              <a:t>Parallel</a:t>
            </a:r>
            <a:r>
              <a:rPr lang="fr-FR" dirty="0" smtClean="0">
                <a:solidFill>
                  <a:schemeClr val="accent2"/>
                </a:solidFill>
              </a:rPr>
              <a:t> </a:t>
            </a:r>
            <a:r>
              <a:rPr lang="fr-FR" dirty="0" err="1" smtClean="0">
                <a:solidFill>
                  <a:schemeClr val="accent2"/>
                </a:solidFill>
              </a:rPr>
              <a:t>tracking</a:t>
            </a:r>
            <a:r>
              <a:rPr lang="fr-FR" dirty="0" smtClean="0"/>
              <a:t>: </a:t>
            </a:r>
            <a:r>
              <a:rPr lang="fr-FR" dirty="0" err="1" smtClean="0"/>
              <a:t>muti</a:t>
            </a:r>
            <a:r>
              <a:rPr lang="fr-FR" dirty="0" smtClean="0"/>
              <a:t>-objective </a:t>
            </a:r>
            <a:r>
              <a:rPr lang="fr-FR" dirty="0" err="1" smtClean="0"/>
              <a:t>optimization</a:t>
            </a:r>
            <a:r>
              <a:rPr lang="fr-FR" dirty="0" smtClean="0"/>
              <a:t> – one figure of </a:t>
            </a:r>
            <a:r>
              <a:rPr lang="fr-FR" dirty="0" err="1" smtClean="0"/>
              <a:t>merit</a:t>
            </a:r>
            <a:r>
              <a:rPr lang="fr-FR" dirty="0" smtClean="0"/>
              <a:t>, but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might</a:t>
            </a:r>
            <a:r>
              <a:rPr lang="fr-FR" dirty="0" smtClean="0"/>
              <a:t> </a:t>
            </a:r>
            <a:r>
              <a:rPr lang="fr-FR" dirty="0" err="1" smtClean="0"/>
              <a:t>want</a:t>
            </a:r>
            <a:r>
              <a:rPr lang="fr-FR" dirty="0" smtClean="0"/>
              <a:t> to </a:t>
            </a:r>
            <a:r>
              <a:rPr lang="fr-FR" dirty="0" err="1" smtClean="0"/>
              <a:t>ask</a:t>
            </a:r>
            <a:r>
              <a:rPr lang="fr-FR" dirty="0" smtClean="0"/>
              <a:t> for more information </a:t>
            </a:r>
          </a:p>
          <a:p>
            <a:pPr>
              <a:lnSpc>
                <a:spcPct val="120000"/>
              </a:lnSpc>
            </a:pPr>
            <a:r>
              <a:rPr lang="fr-FR" dirty="0" err="1">
                <a:solidFill>
                  <a:srgbClr val="C0504D"/>
                </a:solidFill>
              </a:rPr>
              <a:t>Systematics</a:t>
            </a:r>
            <a:r>
              <a:rPr lang="fr-FR" dirty="0"/>
              <a:t>. </a:t>
            </a:r>
            <a:r>
              <a:rPr lang="fr-FR" dirty="0" err="1"/>
              <a:t>Ongoing</a:t>
            </a:r>
            <a:r>
              <a:rPr lang="fr-FR" dirty="0"/>
              <a:t> </a:t>
            </a:r>
            <a:r>
              <a:rPr lang="fr-FR" dirty="0" err="1"/>
              <a:t>work</a:t>
            </a:r>
            <a:r>
              <a:rPr lang="fr-FR" dirty="0"/>
              <a:t> </a:t>
            </a:r>
            <a:r>
              <a:rPr lang="fr-FR" dirty="0" err="1"/>
              <a:t>at</a:t>
            </a:r>
            <a:r>
              <a:rPr lang="fr-FR" dirty="0"/>
              <a:t> Orsay + IC on a </a:t>
            </a:r>
            <a:r>
              <a:rPr lang="fr-FR" dirty="0" err="1" smtClean="0"/>
              <a:t>principled</a:t>
            </a:r>
            <a:r>
              <a:rPr lang="fr-FR" dirty="0" smtClean="0"/>
              <a:t> ML </a:t>
            </a:r>
            <a:r>
              <a:rPr lang="fr-FR" dirty="0" err="1"/>
              <a:t>formalization</a:t>
            </a:r>
            <a:r>
              <a:rPr lang="fr-FR" dirty="0"/>
              <a:t>,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practical</a:t>
            </a:r>
            <a:r>
              <a:rPr lang="fr-FR" dirty="0"/>
              <a:t> </a:t>
            </a:r>
            <a:r>
              <a:rPr lang="fr-FR" dirty="0" err="1"/>
              <a:t>methods</a:t>
            </a:r>
            <a:r>
              <a:rPr lang="fr-FR" dirty="0"/>
              <a:t> to </a:t>
            </a:r>
            <a:r>
              <a:rPr lang="fr-FR" dirty="0" err="1"/>
              <a:t>follow</a:t>
            </a:r>
            <a:r>
              <a:rPr lang="fr-FR" dirty="0"/>
              <a:t>. </a:t>
            </a:r>
            <a:endParaRPr lang="fr-FR" dirty="0" smtClean="0"/>
          </a:p>
          <a:p>
            <a:pPr>
              <a:lnSpc>
                <a:spcPct val="120000"/>
              </a:lnSpc>
            </a:pPr>
            <a:endParaRPr lang="fr-FR" dirty="0" smtClean="0"/>
          </a:p>
          <a:p>
            <a:pPr>
              <a:lnSpc>
                <a:spcPct val="120000"/>
              </a:lnSpc>
            </a:pP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The </a:t>
            </a:r>
            <a:r>
              <a:rPr lang="fr-FR" dirty="0" err="1" smtClean="0"/>
              <a:t>tools</a:t>
            </a:r>
            <a:r>
              <a:rPr lang="fr-FR" dirty="0" smtClean="0"/>
              <a:t> </a:t>
            </a:r>
            <a:r>
              <a:rPr lang="fr-FR" dirty="0" err="1" smtClean="0"/>
              <a:t>approach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14088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fr-FR" sz="2400" dirty="0" err="1" smtClean="0">
                <a:solidFill>
                  <a:srgbClr val="C0504D"/>
                </a:solidFill>
              </a:rPr>
              <a:t>Systematics</a:t>
            </a:r>
            <a:r>
              <a:rPr lang="fr-FR" sz="2400" dirty="0" smtClean="0"/>
              <a:t>. </a:t>
            </a:r>
            <a:r>
              <a:rPr lang="fr-FR" sz="2400" dirty="0" err="1"/>
              <a:t>O</a:t>
            </a:r>
            <a:r>
              <a:rPr lang="fr-FR" sz="2400" dirty="0" err="1" smtClean="0"/>
              <a:t>ngoing</a:t>
            </a:r>
            <a:r>
              <a:rPr lang="fr-FR" sz="2400" dirty="0" smtClean="0"/>
              <a:t> </a:t>
            </a:r>
            <a:r>
              <a:rPr lang="fr-FR" sz="2400" dirty="0" err="1"/>
              <a:t>work</a:t>
            </a:r>
            <a:r>
              <a:rPr lang="fr-FR" sz="2400" dirty="0"/>
              <a:t> </a:t>
            </a:r>
            <a:r>
              <a:rPr lang="fr-FR" sz="2400" dirty="0" err="1"/>
              <a:t>at</a:t>
            </a:r>
            <a:r>
              <a:rPr lang="fr-FR" sz="2400" dirty="0"/>
              <a:t> Orsay + IC on a </a:t>
            </a:r>
            <a:r>
              <a:rPr lang="fr-FR" sz="2400" dirty="0" err="1" smtClean="0"/>
              <a:t>principled</a:t>
            </a:r>
            <a:r>
              <a:rPr lang="fr-FR" sz="2400" dirty="0" smtClean="0"/>
              <a:t> ML </a:t>
            </a:r>
            <a:r>
              <a:rPr lang="fr-FR" sz="2400" dirty="0" err="1"/>
              <a:t>formalization</a:t>
            </a:r>
            <a:r>
              <a:rPr lang="fr-FR" sz="2400" dirty="0"/>
              <a:t>, </a:t>
            </a:r>
            <a:r>
              <a:rPr lang="fr-FR" sz="2400" dirty="0" err="1"/>
              <a:t>with</a:t>
            </a:r>
            <a:r>
              <a:rPr lang="fr-FR" sz="2400" dirty="0"/>
              <a:t> </a:t>
            </a:r>
            <a:r>
              <a:rPr lang="fr-FR" sz="2400" dirty="0" err="1"/>
              <a:t>practical</a:t>
            </a:r>
            <a:r>
              <a:rPr lang="fr-FR" sz="2400" dirty="0"/>
              <a:t> </a:t>
            </a:r>
            <a:r>
              <a:rPr lang="fr-FR" sz="2400" dirty="0" err="1"/>
              <a:t>methods</a:t>
            </a:r>
            <a:r>
              <a:rPr lang="fr-FR" sz="2400" dirty="0"/>
              <a:t> </a:t>
            </a:r>
            <a:r>
              <a:rPr lang="fr-FR" sz="2400" dirty="0" smtClean="0"/>
              <a:t>and benchmark </a:t>
            </a:r>
            <a:r>
              <a:rPr lang="fr-FR" sz="2400" dirty="0" err="1" smtClean="0"/>
              <a:t>dataset</a:t>
            </a:r>
            <a:r>
              <a:rPr lang="fr-FR" sz="2400" dirty="0" smtClean="0"/>
              <a:t> (</a:t>
            </a:r>
            <a:r>
              <a:rPr lang="fr-FR" sz="2400" dirty="0" err="1" smtClean="0"/>
              <a:t>worked</a:t>
            </a:r>
            <a:r>
              <a:rPr lang="fr-FR" sz="2400" dirty="0" smtClean="0"/>
              <a:t> out </a:t>
            </a:r>
            <a:r>
              <a:rPr lang="fr-FR" sz="2400" dirty="0" err="1" smtClean="0"/>
              <a:t>from</a:t>
            </a:r>
            <a:r>
              <a:rPr lang="fr-FR" sz="2400" dirty="0" smtClean="0"/>
              <a:t> the </a:t>
            </a:r>
            <a:r>
              <a:rPr lang="fr-FR" sz="2400" dirty="0" err="1" smtClean="0"/>
              <a:t>HiggsML</a:t>
            </a:r>
            <a:r>
              <a:rPr lang="fr-FR" sz="2400" dirty="0" smtClean="0"/>
              <a:t> one) to </a:t>
            </a:r>
            <a:r>
              <a:rPr lang="fr-FR" sz="2400" dirty="0" err="1" smtClean="0"/>
              <a:t>follow</a:t>
            </a:r>
            <a:r>
              <a:rPr lang="fr-FR" sz="2400" dirty="0" smtClean="0"/>
              <a:t> </a:t>
            </a:r>
            <a:r>
              <a:rPr lang="fr-FR" sz="2400" dirty="0" err="1" smtClean="0"/>
              <a:t>soon</a:t>
            </a:r>
            <a:r>
              <a:rPr lang="fr-FR" sz="2400" dirty="0" smtClean="0"/>
              <a:t>:  </a:t>
            </a:r>
            <a:r>
              <a:rPr lang="fr-FR" sz="2400" dirty="0" err="1">
                <a:solidFill>
                  <a:srgbClr val="1F497D"/>
                </a:solidFill>
              </a:rPr>
              <a:t>domain</a:t>
            </a:r>
            <a:r>
              <a:rPr lang="fr-FR" sz="2400" dirty="0">
                <a:solidFill>
                  <a:srgbClr val="1F497D"/>
                </a:solidFill>
              </a:rPr>
              <a:t> </a:t>
            </a:r>
            <a:r>
              <a:rPr lang="fr-FR" sz="2400" dirty="0" smtClean="0">
                <a:solidFill>
                  <a:srgbClr val="1F497D"/>
                </a:solidFill>
              </a:rPr>
              <a:t>adaptation</a:t>
            </a:r>
          </a:p>
          <a:p>
            <a:pPr marL="0" indent="0">
              <a:buNone/>
            </a:pPr>
            <a:endParaRPr lang="fr-FR" sz="2400" dirty="0">
              <a:solidFill>
                <a:srgbClr val="1F497D"/>
              </a:solidFill>
            </a:endParaRPr>
          </a:p>
          <a:p>
            <a:pPr marL="0" indent="0">
              <a:buNone/>
            </a:pPr>
            <a:endParaRPr lang="fr-FR" sz="2400" dirty="0" smtClean="0">
              <a:solidFill>
                <a:srgbClr val="1F497D"/>
              </a:solidFill>
            </a:endParaRPr>
          </a:p>
          <a:p>
            <a:endParaRPr lang="fr-FR" sz="2400" dirty="0" smtClean="0"/>
          </a:p>
          <a:p>
            <a:endParaRPr lang="fr-FR" sz="2400" dirty="0"/>
          </a:p>
          <a:p>
            <a:endParaRPr lang="fr-FR" sz="2400" dirty="0" smtClean="0"/>
          </a:p>
          <a:p>
            <a:pPr marL="457200" lvl="1" indent="0">
              <a:buNone/>
            </a:pPr>
            <a:r>
              <a:rPr lang="fr-FR" sz="2400" dirty="0" smtClean="0"/>
              <a:t>For </a:t>
            </a:r>
            <a:r>
              <a:rPr lang="fr-FR" sz="2400" dirty="0"/>
              <a:t>effective </a:t>
            </a:r>
            <a:r>
              <a:rPr lang="fr-FR" sz="2400" dirty="0" err="1"/>
              <a:t>domain</a:t>
            </a:r>
            <a:r>
              <a:rPr lang="fr-FR" sz="2400" dirty="0"/>
              <a:t> </a:t>
            </a:r>
            <a:r>
              <a:rPr lang="fr-FR" sz="2400" dirty="0" err="1"/>
              <a:t>transfer</a:t>
            </a:r>
            <a:r>
              <a:rPr lang="fr-FR" sz="2400" dirty="0"/>
              <a:t> to </a:t>
            </a:r>
            <a:r>
              <a:rPr lang="fr-FR" sz="2400" dirty="0" err="1"/>
              <a:t>be</a:t>
            </a:r>
            <a:r>
              <a:rPr lang="fr-FR" sz="2400" dirty="0"/>
              <a:t> </a:t>
            </a:r>
            <a:r>
              <a:rPr lang="fr-FR" sz="2400" dirty="0" err="1"/>
              <a:t>achieved</a:t>
            </a:r>
            <a:r>
              <a:rPr lang="fr-FR" sz="2400" dirty="0"/>
              <a:t>, </a:t>
            </a:r>
            <a:r>
              <a:rPr lang="fr-FR" sz="2400" dirty="0" err="1"/>
              <a:t>predictions</a:t>
            </a:r>
            <a:r>
              <a:rPr lang="fr-FR" sz="2400" dirty="0"/>
              <a:t> must </a:t>
            </a:r>
            <a:r>
              <a:rPr lang="fr-FR" sz="2400" dirty="0" err="1"/>
              <a:t>be</a:t>
            </a:r>
            <a:r>
              <a:rPr lang="fr-FR" sz="2400" dirty="0"/>
              <a:t> made </a:t>
            </a:r>
            <a:r>
              <a:rPr lang="fr-FR" sz="2400" dirty="0" err="1"/>
              <a:t>based</a:t>
            </a:r>
            <a:r>
              <a:rPr lang="fr-FR" sz="2400" dirty="0"/>
              <a:t> on a </a:t>
            </a:r>
            <a:r>
              <a:rPr lang="fr-FR" sz="2400" dirty="0">
                <a:solidFill>
                  <a:srgbClr val="1F497D"/>
                </a:solidFill>
              </a:rPr>
              <a:t>data </a:t>
            </a:r>
            <a:r>
              <a:rPr lang="fr-FR" sz="2400" dirty="0" err="1">
                <a:solidFill>
                  <a:srgbClr val="1F497D"/>
                </a:solidFill>
              </a:rPr>
              <a:t>representation</a:t>
            </a:r>
            <a:r>
              <a:rPr lang="fr-FR" sz="2400" dirty="0">
                <a:solidFill>
                  <a:srgbClr val="1F497D"/>
                </a:solidFill>
              </a:rPr>
              <a:t> </a:t>
            </a:r>
            <a:r>
              <a:rPr lang="fr-FR" sz="2400" dirty="0" err="1"/>
              <a:t>that</a:t>
            </a:r>
            <a:r>
              <a:rPr lang="fr-FR" sz="2400" dirty="0"/>
              <a:t> </a:t>
            </a:r>
            <a:r>
              <a:rPr lang="fr-FR" sz="2400" dirty="0" err="1">
                <a:solidFill>
                  <a:schemeClr val="tx2"/>
                </a:solidFill>
              </a:rPr>
              <a:t>cannot</a:t>
            </a:r>
            <a:r>
              <a:rPr lang="fr-FR" sz="2400" dirty="0">
                <a:solidFill>
                  <a:schemeClr val="tx2"/>
                </a:solidFill>
              </a:rPr>
              <a:t> </a:t>
            </a:r>
            <a:r>
              <a:rPr lang="fr-FR" sz="2400" dirty="0" err="1">
                <a:solidFill>
                  <a:schemeClr val="tx2"/>
                </a:solidFill>
              </a:rPr>
              <a:t>discriminate</a:t>
            </a:r>
            <a:r>
              <a:rPr lang="fr-FR" sz="2400" dirty="0"/>
              <a:t> </a:t>
            </a:r>
            <a:r>
              <a:rPr lang="fr-FR" sz="2400" dirty="0" err="1"/>
              <a:t>between</a:t>
            </a:r>
            <a:r>
              <a:rPr lang="fr-FR" sz="2400" dirty="0"/>
              <a:t> the training (source) and test (</a:t>
            </a:r>
            <a:r>
              <a:rPr lang="fr-FR" sz="2400" dirty="0" err="1"/>
              <a:t>target</a:t>
            </a:r>
            <a:r>
              <a:rPr lang="fr-FR" sz="2400" dirty="0"/>
              <a:t>) </a:t>
            </a:r>
            <a:r>
              <a:rPr lang="fr-FR" sz="2400" dirty="0" err="1"/>
              <a:t>domains</a:t>
            </a:r>
            <a:r>
              <a:rPr lang="fr-FR" sz="2400" dirty="0"/>
              <a:t>. </a:t>
            </a:r>
            <a:r>
              <a:rPr lang="fr-FR" sz="2000" dirty="0" smtClean="0"/>
              <a:t>Data </a:t>
            </a:r>
            <a:r>
              <a:rPr lang="fr-FR" sz="2000" dirty="0" err="1" smtClean="0">
                <a:solidFill>
                  <a:schemeClr val="tx2"/>
                </a:solidFill>
              </a:rPr>
              <a:t>representation</a:t>
            </a:r>
            <a:r>
              <a:rPr lang="fr-FR" sz="2000" dirty="0" smtClean="0">
                <a:solidFill>
                  <a:schemeClr val="tx2"/>
                </a:solidFill>
              </a:rPr>
              <a:t> </a:t>
            </a:r>
            <a:r>
              <a:rPr lang="fr-FR" sz="2000" dirty="0" smtClean="0"/>
              <a:t>= good motivation for DNN</a:t>
            </a:r>
            <a:endParaRPr lang="fr-FR" sz="1800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The </a:t>
            </a:r>
            <a:r>
              <a:rPr lang="fr-FR" dirty="0" err="1" smtClean="0"/>
              <a:t>tools</a:t>
            </a:r>
            <a:r>
              <a:rPr lang="fr-FR" dirty="0" smtClean="0"/>
              <a:t> </a:t>
            </a:r>
            <a:r>
              <a:rPr lang="fr-FR" dirty="0" err="1" smtClean="0"/>
              <a:t>approach</a:t>
            </a:r>
            <a:endParaRPr lang="fr-FR" dirty="0"/>
          </a:p>
        </p:txBody>
      </p:sp>
      <p:sp>
        <p:nvSpPr>
          <p:cNvPr id="5" name="Espace réservé du contenu 4"/>
          <p:cNvSpPr txBox="1">
            <a:spLocks/>
          </p:cNvSpPr>
          <p:nvPr/>
        </p:nvSpPr>
        <p:spPr>
          <a:xfrm>
            <a:off x="5183909" y="2215050"/>
            <a:ext cx="4096334" cy="13623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2" indent="0">
              <a:buNone/>
            </a:pPr>
            <a:r>
              <a:rPr lang="fr-FR" dirty="0" smtClean="0"/>
              <a:t>.</a:t>
            </a:r>
            <a:endParaRPr lang="fr-FR" sz="2400" dirty="0" smtClean="0"/>
          </a:p>
        </p:txBody>
      </p:sp>
      <p:grpSp>
        <p:nvGrpSpPr>
          <p:cNvPr id="7" name="Grouper 6"/>
          <p:cNvGrpSpPr/>
          <p:nvPr/>
        </p:nvGrpSpPr>
        <p:grpSpPr>
          <a:xfrm>
            <a:off x="519551" y="2399770"/>
            <a:ext cx="4384964" cy="2241503"/>
            <a:chOff x="4311080" y="2422868"/>
            <a:chExt cx="4749800" cy="2612207"/>
          </a:xfrm>
        </p:grpSpPr>
        <p:pic>
          <p:nvPicPr>
            <p:cNvPr id="4" name="Espace réservé du contenu 3" descr="Capture d’écran 2015-11-08 à 22.33.42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6697" b="-16697"/>
            <a:stretch>
              <a:fillRect/>
            </a:stretch>
          </p:blipFill>
          <p:spPr>
            <a:xfrm>
              <a:off x="4311080" y="2422868"/>
              <a:ext cx="4749800" cy="2612207"/>
            </a:xfrm>
            <a:prstGeom prst="rect">
              <a:avLst/>
            </a:prstGeom>
          </p:spPr>
        </p:pic>
        <p:sp>
          <p:nvSpPr>
            <p:cNvPr id="6" name="ZoneTexte 5"/>
            <p:cNvSpPr txBox="1"/>
            <p:nvPr/>
          </p:nvSpPr>
          <p:spPr>
            <a:xfrm>
              <a:off x="4814455" y="4664371"/>
              <a:ext cx="256452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/>
                <a:t>From</a:t>
              </a:r>
              <a:r>
                <a:rPr lang="fr-FR" sz="1600" dirty="0" smtClean="0"/>
                <a:t> </a:t>
              </a:r>
              <a:r>
                <a:rPr lang="fr-FR" sz="1600" dirty="0" err="1" smtClean="0"/>
                <a:t>Ganin</a:t>
              </a:r>
              <a:r>
                <a:rPr lang="fr-FR" sz="1600" dirty="0" smtClean="0"/>
                <a:t> et al., NIPS 2015</a:t>
              </a:r>
              <a:endParaRPr lang="fr-FR" sz="1600" dirty="0"/>
            </a:p>
          </p:txBody>
        </p:sp>
      </p:grpSp>
      <p:sp>
        <p:nvSpPr>
          <p:cNvPr id="8" name="ZoneTexte 7"/>
          <p:cNvSpPr txBox="1"/>
          <p:nvPr/>
        </p:nvSpPr>
        <p:spPr>
          <a:xfrm>
            <a:off x="207818" y="15240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5287806" y="2516903"/>
            <a:ext cx="3544454" cy="12003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400" dirty="0"/>
              <a:t>Data </a:t>
            </a:r>
            <a:r>
              <a:rPr lang="fr-FR" sz="2400" dirty="0" err="1"/>
              <a:t>at</a:t>
            </a:r>
            <a:r>
              <a:rPr lang="fr-FR" sz="2400" dirty="0"/>
              <a:t> training and test time come </a:t>
            </a:r>
            <a:r>
              <a:rPr lang="fr-FR" sz="2400" dirty="0" err="1"/>
              <a:t>from</a:t>
            </a:r>
            <a:r>
              <a:rPr lang="fr-FR" sz="2400" dirty="0"/>
              <a:t> </a:t>
            </a:r>
            <a:r>
              <a:rPr lang="fr-FR" sz="2400" dirty="0" err="1"/>
              <a:t>similar</a:t>
            </a:r>
            <a:r>
              <a:rPr lang="fr-FR" sz="2400" dirty="0"/>
              <a:t> but </a:t>
            </a:r>
            <a:r>
              <a:rPr lang="fr-FR" sz="2400" dirty="0" err="1"/>
              <a:t>different</a:t>
            </a:r>
            <a:r>
              <a:rPr lang="fr-FR" sz="2400" dirty="0"/>
              <a:t> distributions</a:t>
            </a:r>
          </a:p>
        </p:txBody>
      </p:sp>
    </p:spTree>
    <p:extLst>
      <p:ext uri="{BB962C8B-B14F-4D97-AF65-F5344CB8AC3E}">
        <p14:creationId xmlns:p14="http://schemas.microsoft.com/office/powerpoint/2010/main" val="3199584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fr-FR" dirty="0">
                <a:solidFill>
                  <a:schemeClr val="accent2"/>
                </a:solidFill>
              </a:rPr>
              <a:t>ML: input all information and let machine </a:t>
            </a:r>
            <a:r>
              <a:rPr lang="fr-FR" dirty="0" err="1">
                <a:solidFill>
                  <a:schemeClr val="accent2"/>
                </a:solidFill>
              </a:rPr>
              <a:t>learn</a:t>
            </a:r>
            <a:r>
              <a:rPr lang="fr-FR" dirty="0"/>
              <a:t> </a:t>
            </a:r>
            <a:endParaRPr lang="fr-FR" dirty="0" smtClean="0"/>
          </a:p>
          <a:p>
            <a:pPr>
              <a:lnSpc>
                <a:spcPct val="120000"/>
              </a:lnSpc>
            </a:pPr>
            <a:r>
              <a:rPr lang="fr-FR" dirty="0" err="1" smtClean="0"/>
              <a:t>Basically</a:t>
            </a:r>
            <a:r>
              <a:rPr lang="fr-FR" dirty="0" smtClean="0"/>
              <a:t> </a:t>
            </a:r>
            <a:r>
              <a:rPr lang="fr-FR" dirty="0" err="1" smtClean="0"/>
              <a:t>true</a:t>
            </a:r>
            <a:r>
              <a:rPr lang="fr-FR" dirty="0" smtClean="0"/>
              <a:t> for </a:t>
            </a:r>
            <a:r>
              <a:rPr lang="fr-FR" dirty="0" err="1" smtClean="0">
                <a:solidFill>
                  <a:schemeClr val="accent3">
                    <a:lumMod val="75000"/>
                  </a:schemeClr>
                </a:solidFill>
              </a:rPr>
              <a:t>supervised</a:t>
            </a:r>
            <a:r>
              <a:rPr lang="fr-FR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dirty="0" smtClean="0"/>
              <a:t>and </a:t>
            </a:r>
            <a:r>
              <a:rPr lang="fr-FR" dirty="0" smtClean="0">
                <a:solidFill>
                  <a:srgbClr val="77933C"/>
                </a:solidFill>
              </a:rPr>
              <a:t>non </a:t>
            </a:r>
            <a:r>
              <a:rPr lang="fr-FR" dirty="0" err="1" smtClean="0">
                <a:solidFill>
                  <a:srgbClr val="77933C"/>
                </a:solidFill>
              </a:rPr>
              <a:t>supervised</a:t>
            </a:r>
            <a:r>
              <a:rPr lang="fr-FR" dirty="0" smtClean="0"/>
              <a:t> </a:t>
            </a:r>
            <a:r>
              <a:rPr lang="fr-FR" dirty="0" err="1" smtClean="0"/>
              <a:t>learning</a:t>
            </a:r>
            <a:r>
              <a:rPr lang="fr-FR" dirty="0" smtClean="0"/>
              <a:t>– but </a:t>
            </a:r>
            <a:r>
              <a:rPr lang="fr-FR" dirty="0" smtClean="0">
                <a:solidFill>
                  <a:schemeClr val="tx2"/>
                </a:solidFill>
              </a:rPr>
              <a:t>active </a:t>
            </a:r>
            <a:r>
              <a:rPr lang="fr-FR" dirty="0" err="1" smtClean="0">
                <a:solidFill>
                  <a:schemeClr val="tx2"/>
                </a:solidFill>
              </a:rPr>
              <a:t>learning</a:t>
            </a:r>
            <a:r>
              <a:rPr lang="fr-FR" dirty="0" smtClean="0"/>
              <a:t>  </a:t>
            </a:r>
            <a:r>
              <a:rPr lang="fr-FR" dirty="0" err="1" smtClean="0"/>
              <a:t>critical</a:t>
            </a:r>
            <a:r>
              <a:rPr lang="fr-FR" dirty="0" smtClean="0"/>
              <a:t> for </a:t>
            </a:r>
            <a:r>
              <a:rPr lang="fr-FR" dirty="0" err="1" smtClean="0"/>
              <a:t>many</a:t>
            </a:r>
            <a:r>
              <a:rPr lang="fr-FR" dirty="0" smtClean="0"/>
              <a:t> real-world </a:t>
            </a:r>
            <a:r>
              <a:rPr lang="fr-FR" dirty="0" err="1" smtClean="0"/>
              <a:t>tasks</a:t>
            </a:r>
            <a:r>
              <a:rPr lang="fr-FR" dirty="0" smtClean="0"/>
              <a:t>, </a:t>
            </a:r>
            <a:r>
              <a:rPr lang="fr-FR" dirty="0" err="1" smtClean="0"/>
              <a:t>eg</a:t>
            </a:r>
            <a:r>
              <a:rPr lang="fr-FR" dirty="0" smtClean="0"/>
              <a:t> </a:t>
            </a:r>
            <a:r>
              <a:rPr lang="fr-FR" dirty="0" err="1" smtClean="0"/>
              <a:t>anomaly</a:t>
            </a:r>
            <a:r>
              <a:rPr lang="fr-FR" dirty="0" smtClean="0"/>
              <a:t> </a:t>
            </a:r>
            <a:r>
              <a:rPr lang="fr-FR" dirty="0" err="1" smtClean="0"/>
              <a:t>detection</a:t>
            </a:r>
            <a:r>
              <a:rPr lang="fr-FR" dirty="0" smtClean="0"/>
              <a:t>. </a:t>
            </a:r>
            <a:r>
              <a:rPr lang="fr-FR" dirty="0" err="1" smtClean="0"/>
              <a:t>Experience</a:t>
            </a:r>
            <a:r>
              <a:rPr lang="fr-FR" dirty="0" smtClean="0"/>
              <a:t> in HEP?</a:t>
            </a:r>
          </a:p>
          <a:p>
            <a:pPr>
              <a:lnSpc>
                <a:spcPct val="120000"/>
              </a:lnSpc>
            </a:pPr>
            <a:r>
              <a:rPr lang="fr-FR" dirty="0" err="1" smtClean="0">
                <a:solidFill>
                  <a:srgbClr val="77933C"/>
                </a:solidFill>
              </a:rPr>
              <a:t>Reinforcement</a:t>
            </a:r>
            <a:r>
              <a:rPr lang="fr-FR" dirty="0" smtClean="0">
                <a:solidFill>
                  <a:srgbClr val="77933C"/>
                </a:solidFill>
              </a:rPr>
              <a:t> </a:t>
            </a:r>
            <a:r>
              <a:rPr lang="fr-FR" dirty="0" err="1" smtClean="0">
                <a:solidFill>
                  <a:srgbClr val="77933C"/>
                </a:solidFill>
              </a:rPr>
              <a:t>learning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about </a:t>
            </a:r>
            <a:r>
              <a:rPr lang="fr-FR" dirty="0" err="1" smtClean="0"/>
              <a:t>providing</a:t>
            </a:r>
            <a:r>
              <a:rPr lang="fr-FR" dirty="0" smtClean="0"/>
              <a:t> </a:t>
            </a:r>
            <a:r>
              <a:rPr lang="fr-FR" dirty="0" err="1" smtClean="0"/>
              <a:t>external</a:t>
            </a:r>
            <a:r>
              <a:rPr lang="fr-FR" dirty="0" smtClean="0"/>
              <a:t> feedback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fr-FR" dirty="0" smtClean="0"/>
              <a:t>And </a:t>
            </a:r>
            <a:r>
              <a:rPr lang="fr-FR" dirty="0" err="1" smtClean="0"/>
              <a:t>beyond</a:t>
            </a:r>
            <a:r>
              <a:rPr lang="fr-FR" dirty="0"/>
              <a:t> </a:t>
            </a:r>
            <a:r>
              <a:rPr lang="fr-FR" dirty="0" smtClean="0">
                <a:solidFill>
                  <a:schemeClr val="accent2"/>
                </a:solidFill>
              </a:rPr>
              <a:t>Can </a:t>
            </a:r>
            <a:r>
              <a:rPr lang="fr-FR" dirty="0" err="1">
                <a:solidFill>
                  <a:schemeClr val="accent2"/>
                </a:solidFill>
              </a:rPr>
              <a:t>we</a:t>
            </a:r>
            <a:r>
              <a:rPr lang="fr-FR" dirty="0">
                <a:solidFill>
                  <a:schemeClr val="accent2"/>
                </a:solidFill>
              </a:rPr>
              <a:t> combine ML and </a:t>
            </a:r>
            <a:r>
              <a:rPr lang="fr-FR" dirty="0" err="1">
                <a:solidFill>
                  <a:schemeClr val="accent2"/>
                </a:solidFill>
              </a:rPr>
              <a:t>physics</a:t>
            </a:r>
            <a:r>
              <a:rPr lang="fr-FR" dirty="0">
                <a:solidFill>
                  <a:schemeClr val="accent2"/>
                </a:solidFill>
              </a:rPr>
              <a:t> input in a smart </a:t>
            </a:r>
            <a:r>
              <a:rPr lang="fr-FR" dirty="0" err="1">
                <a:solidFill>
                  <a:schemeClr val="accent2"/>
                </a:solidFill>
              </a:rPr>
              <a:t>way</a:t>
            </a:r>
            <a:r>
              <a:rPr lang="fr-FR" dirty="0" smtClean="0">
                <a:solidFill>
                  <a:schemeClr val="accent2"/>
                </a:solidFill>
              </a:rPr>
              <a:t>?</a:t>
            </a:r>
            <a:r>
              <a:rPr lang="fr-FR" dirty="0" smtClean="0"/>
              <a:t> 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fr-FR" dirty="0" err="1" smtClean="0"/>
              <a:t>Integration</a:t>
            </a:r>
            <a:r>
              <a:rPr lang="fr-FR" dirty="0" smtClean="0"/>
              <a:t> of a priori </a:t>
            </a:r>
            <a:r>
              <a:rPr lang="fr-FR" dirty="0" err="1" smtClean="0"/>
              <a:t>knowledge</a:t>
            </a:r>
            <a:endParaRPr lang="fr-FR" dirty="0" smtClean="0"/>
          </a:p>
          <a:p>
            <a:pPr>
              <a:lnSpc>
                <a:spcPct val="120000"/>
              </a:lnSpc>
            </a:pPr>
            <a:r>
              <a:rPr lang="fr-FR" dirty="0" smtClean="0"/>
              <a:t>Most </a:t>
            </a:r>
            <a:r>
              <a:rPr lang="fr-FR" dirty="0" err="1" smtClean="0"/>
              <a:t>useful</a:t>
            </a:r>
            <a:r>
              <a:rPr lang="fr-FR" dirty="0" smtClean="0"/>
              <a:t> on an ad-hoc basis: </a:t>
            </a:r>
            <a:r>
              <a:rPr lang="fr-FR" dirty="0" err="1" smtClean="0"/>
              <a:t>identify</a:t>
            </a:r>
            <a:r>
              <a:rPr lang="fr-FR" dirty="0" smtClean="0"/>
              <a:t>/</a:t>
            </a:r>
            <a:r>
              <a:rPr lang="fr-FR" dirty="0" err="1" smtClean="0"/>
              <a:t>describe</a:t>
            </a:r>
            <a:r>
              <a:rPr lang="fr-FR" dirty="0" smtClean="0"/>
              <a:t> </a:t>
            </a:r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>
                <a:solidFill>
                  <a:srgbClr val="C0504D"/>
                </a:solidFill>
              </a:rPr>
              <a:t>already</a:t>
            </a:r>
            <a:r>
              <a:rPr lang="fr-FR" dirty="0" smtClean="0">
                <a:solidFill>
                  <a:srgbClr val="C0504D"/>
                </a:solidFill>
              </a:rPr>
              <a:t> </a:t>
            </a:r>
            <a:r>
              <a:rPr lang="fr-FR" dirty="0" err="1" smtClean="0">
                <a:solidFill>
                  <a:srgbClr val="C0504D"/>
                </a:solidFill>
              </a:rPr>
              <a:t>encoded</a:t>
            </a:r>
            <a:r>
              <a:rPr lang="fr-FR" dirty="0" smtClean="0">
                <a:solidFill>
                  <a:srgbClr val="C0504D"/>
                </a:solidFill>
              </a:rPr>
              <a:t> in the simulation data, </a:t>
            </a:r>
            <a:r>
              <a:rPr lang="fr-FR" dirty="0" smtClean="0"/>
              <a:t>how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encoded</a:t>
            </a:r>
            <a:r>
              <a:rPr lang="fr-FR" dirty="0" smtClean="0"/>
              <a:t>, and the </a:t>
            </a:r>
            <a:r>
              <a:rPr lang="fr-FR" dirty="0" err="1" smtClean="0"/>
              <a:t>residual</a:t>
            </a:r>
            <a:r>
              <a:rPr lang="fr-FR" dirty="0" smtClean="0"/>
              <a:t>. </a:t>
            </a:r>
            <a:r>
              <a:rPr lang="fr-FR" dirty="0" err="1" smtClean="0"/>
              <a:t>Would</a:t>
            </a:r>
            <a:r>
              <a:rPr lang="fr-FR" dirty="0" smtClean="0"/>
              <a:t> </a:t>
            </a:r>
            <a:r>
              <a:rPr lang="fr-FR" dirty="0" err="1" smtClean="0"/>
              <a:t>greatly</a:t>
            </a:r>
            <a:r>
              <a:rPr lang="fr-FR" dirty="0" smtClean="0"/>
              <a:t> help for </a:t>
            </a:r>
            <a:r>
              <a:rPr lang="fr-FR" dirty="0" err="1" smtClean="0"/>
              <a:t>contributing</a:t>
            </a:r>
            <a:r>
              <a:rPr lang="fr-FR" dirty="0" smtClean="0"/>
              <a:t> to </a:t>
            </a:r>
            <a:r>
              <a:rPr lang="fr-FR" dirty="0" err="1" smtClean="0">
                <a:solidFill>
                  <a:schemeClr val="tx2"/>
                </a:solidFill>
              </a:rPr>
              <a:t>systematics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r>
              <a:rPr lang="fr-FR" dirty="0" err="1" smtClean="0">
                <a:solidFill>
                  <a:schemeClr val="tx2"/>
                </a:solidFill>
              </a:rPr>
              <a:t>analysis</a:t>
            </a:r>
            <a:endParaRPr lang="fr-FR" dirty="0" smtClean="0">
              <a:solidFill>
                <a:schemeClr val="tx2"/>
              </a:solidFill>
            </a:endParaRPr>
          </a:p>
          <a:p>
            <a:pPr>
              <a:lnSpc>
                <a:spcPct val="120000"/>
              </a:lnSpc>
            </a:pPr>
            <a:r>
              <a:rPr lang="fr-FR" dirty="0" err="1" smtClean="0"/>
              <a:t>Bayesian</a:t>
            </a:r>
            <a:r>
              <a:rPr lang="fr-FR" dirty="0" smtClean="0"/>
              <a:t> </a:t>
            </a:r>
            <a:r>
              <a:rPr lang="fr-FR" dirty="0" err="1" smtClean="0"/>
              <a:t>approaches</a:t>
            </a:r>
            <a:r>
              <a:rPr lang="fr-FR" dirty="0" smtClean="0"/>
              <a:t> – ad hoc, of course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need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endParaRPr lang="fr-FR" dirty="0" smtClean="0"/>
          </a:p>
          <a:p>
            <a:pPr>
              <a:lnSpc>
                <a:spcPct val="120000"/>
              </a:lnSpc>
            </a:pPr>
            <a:r>
              <a:rPr lang="fr-FR" dirty="0" smtClean="0"/>
              <a:t>In the long </a:t>
            </a:r>
            <a:r>
              <a:rPr lang="fr-FR" dirty="0" err="1" smtClean="0"/>
              <a:t>run</a:t>
            </a:r>
            <a:r>
              <a:rPr lang="fr-FR" dirty="0" smtClean="0"/>
              <a:t>, </a:t>
            </a:r>
            <a:r>
              <a:rPr lang="fr-FR" dirty="0" err="1" smtClean="0">
                <a:solidFill>
                  <a:schemeClr val="tx2"/>
                </a:solidFill>
              </a:rPr>
              <a:t>domain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r>
              <a:rPr lang="fr-FR" dirty="0" err="1" smtClean="0">
                <a:solidFill>
                  <a:schemeClr val="tx2"/>
                </a:solidFill>
              </a:rPr>
              <a:t>scientist</a:t>
            </a:r>
            <a:r>
              <a:rPr lang="fr-FR" dirty="0" smtClean="0">
                <a:solidFill>
                  <a:schemeClr val="tx2"/>
                </a:solidFill>
              </a:rPr>
              <a:t> in the </a:t>
            </a:r>
            <a:r>
              <a:rPr lang="fr-FR" dirty="0" err="1" smtClean="0">
                <a:solidFill>
                  <a:schemeClr val="tx2"/>
                </a:solidFill>
              </a:rPr>
              <a:t>loop</a:t>
            </a:r>
            <a:r>
              <a:rPr lang="fr-FR" dirty="0" smtClean="0"/>
              <a:t>: </a:t>
            </a:r>
            <a:r>
              <a:rPr lang="fr-FR" dirty="0" err="1" smtClean="0"/>
              <a:t>within</a:t>
            </a:r>
            <a:r>
              <a:rPr lang="fr-FR" dirty="0" smtClean="0"/>
              <a:t> </a:t>
            </a:r>
            <a:r>
              <a:rPr lang="fr-FR" dirty="0" err="1" smtClean="0"/>
              <a:t>reinforcement</a:t>
            </a:r>
            <a:r>
              <a:rPr lang="fr-FR" dirty="0" smtClean="0"/>
              <a:t> </a:t>
            </a:r>
            <a:r>
              <a:rPr lang="fr-FR" dirty="0" err="1" smtClean="0"/>
              <a:t>learning</a:t>
            </a:r>
            <a:r>
              <a:rPr lang="fr-FR" dirty="0" smtClean="0"/>
              <a:t>, </a:t>
            </a:r>
            <a:r>
              <a:rPr lang="fr-FR" dirty="0" err="1" smtClean="0"/>
              <a:t>preference</a:t>
            </a:r>
            <a:r>
              <a:rPr lang="fr-FR" dirty="0" smtClean="0"/>
              <a:t> </a:t>
            </a:r>
            <a:r>
              <a:rPr lang="fr-FR" dirty="0" err="1" smtClean="0"/>
              <a:t>learning</a:t>
            </a:r>
            <a:r>
              <a:rPr lang="fr-FR" dirty="0"/>
              <a:t> </a:t>
            </a:r>
            <a:r>
              <a:rPr lang="fr-FR" dirty="0" smtClean="0"/>
              <a:t>(</a:t>
            </a:r>
            <a:r>
              <a:rPr lang="fr-FR" dirty="0" err="1" smtClean="0"/>
              <a:t>related</a:t>
            </a:r>
            <a:r>
              <a:rPr lang="fr-FR" dirty="0" smtClean="0"/>
              <a:t>: </a:t>
            </a:r>
            <a:r>
              <a:rPr lang="fr-FR" dirty="0" err="1" smtClean="0"/>
              <a:t>apprenticeship</a:t>
            </a:r>
            <a:r>
              <a:rPr lang="fr-FR" dirty="0" smtClean="0"/>
              <a:t> </a:t>
            </a:r>
            <a:r>
              <a:rPr lang="fr-FR" dirty="0" err="1" smtClean="0"/>
              <a:t>learning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Vision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10351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fr-FR" sz="1800" i="1" dirty="0" err="1" smtClean="0">
                <a:solidFill>
                  <a:schemeClr val="accent2"/>
                </a:solidFill>
              </a:rPr>
              <a:t>We</a:t>
            </a:r>
            <a:r>
              <a:rPr lang="fr-FR" sz="1800" i="1" dirty="0" smtClean="0">
                <a:solidFill>
                  <a:schemeClr val="accent2"/>
                </a:solidFill>
              </a:rPr>
              <a:t> are </a:t>
            </a:r>
            <a:r>
              <a:rPr lang="fr-FR" sz="1800" i="1" dirty="0" err="1" smtClean="0">
                <a:solidFill>
                  <a:schemeClr val="accent2"/>
                </a:solidFill>
              </a:rPr>
              <a:t>physicits</a:t>
            </a:r>
            <a:r>
              <a:rPr lang="fr-FR" sz="1800" i="1" dirty="0" smtClean="0">
                <a:solidFill>
                  <a:schemeClr val="accent2"/>
                </a:solidFill>
              </a:rPr>
              <a:t>, not data </a:t>
            </a:r>
            <a:r>
              <a:rPr lang="fr-FR" sz="1800" i="1" dirty="0" err="1" smtClean="0">
                <a:solidFill>
                  <a:schemeClr val="accent2"/>
                </a:solidFill>
              </a:rPr>
              <a:t>scientists</a:t>
            </a:r>
            <a:r>
              <a:rPr lang="fr-FR" sz="1800" i="1" dirty="0" smtClean="0">
                <a:solidFill>
                  <a:schemeClr val="accent2"/>
                </a:solidFill>
              </a:rPr>
              <a:t>. </a:t>
            </a:r>
            <a:r>
              <a:rPr lang="fr-FR" sz="1800" i="1" dirty="0" err="1" smtClean="0">
                <a:solidFill>
                  <a:schemeClr val="accent2"/>
                </a:solidFill>
              </a:rPr>
              <a:t>We</a:t>
            </a:r>
            <a:r>
              <a:rPr lang="fr-FR" sz="1800" i="1" dirty="0" smtClean="0">
                <a:solidFill>
                  <a:schemeClr val="accent2"/>
                </a:solidFill>
              </a:rPr>
              <a:t> </a:t>
            </a:r>
            <a:r>
              <a:rPr lang="fr-FR" sz="1800" i="1" dirty="0" err="1" smtClean="0">
                <a:solidFill>
                  <a:schemeClr val="accent2"/>
                </a:solidFill>
              </a:rPr>
              <a:t>want</a:t>
            </a:r>
            <a:r>
              <a:rPr lang="fr-FR" sz="1800" i="1" dirty="0" smtClean="0">
                <a:solidFill>
                  <a:schemeClr val="accent2"/>
                </a:solidFill>
              </a:rPr>
              <a:t> to focus on </a:t>
            </a:r>
            <a:r>
              <a:rPr lang="fr-FR" sz="1800" i="1" dirty="0" err="1" smtClean="0">
                <a:solidFill>
                  <a:schemeClr val="accent2"/>
                </a:solidFill>
              </a:rPr>
              <a:t>physics</a:t>
            </a:r>
            <a:r>
              <a:rPr lang="fr-FR" sz="1800" i="1" dirty="0" smtClean="0">
                <a:solidFill>
                  <a:schemeClr val="accent2"/>
                </a:solidFill>
              </a:rPr>
              <a:t>. </a:t>
            </a:r>
            <a:r>
              <a:rPr lang="fr-FR" sz="1800" i="1" dirty="0" err="1">
                <a:solidFill>
                  <a:schemeClr val="accent2"/>
                </a:solidFill>
              </a:rPr>
              <a:t>We</a:t>
            </a:r>
            <a:r>
              <a:rPr lang="fr-FR" sz="1800" i="1" dirty="0">
                <a:solidFill>
                  <a:schemeClr val="accent2"/>
                </a:solidFill>
              </a:rPr>
              <a:t> </a:t>
            </a:r>
            <a:r>
              <a:rPr lang="fr-FR" sz="1800" i="1" dirty="0" err="1">
                <a:solidFill>
                  <a:schemeClr val="accent2"/>
                </a:solidFill>
              </a:rPr>
              <a:t>want</a:t>
            </a:r>
            <a:r>
              <a:rPr lang="fr-FR" sz="1800" i="1" dirty="0">
                <a:solidFill>
                  <a:schemeClr val="accent2"/>
                </a:solidFill>
              </a:rPr>
              <a:t> to </a:t>
            </a:r>
            <a:r>
              <a:rPr lang="fr-FR" sz="1800" i="1" dirty="0" err="1">
                <a:solidFill>
                  <a:schemeClr val="accent2"/>
                </a:solidFill>
              </a:rPr>
              <a:t>make</a:t>
            </a:r>
            <a:r>
              <a:rPr lang="fr-FR" sz="1800" i="1" dirty="0">
                <a:solidFill>
                  <a:schemeClr val="accent2"/>
                </a:solidFill>
              </a:rPr>
              <a:t> “optimal” use of </a:t>
            </a:r>
            <a:r>
              <a:rPr lang="fr-FR" sz="1800" i="1" dirty="0" err="1">
                <a:solidFill>
                  <a:schemeClr val="accent2"/>
                </a:solidFill>
              </a:rPr>
              <a:t>our</a:t>
            </a:r>
            <a:r>
              <a:rPr lang="fr-FR" sz="1800" i="1" dirty="0">
                <a:solidFill>
                  <a:schemeClr val="accent2"/>
                </a:solidFill>
              </a:rPr>
              <a:t> </a:t>
            </a:r>
            <a:r>
              <a:rPr lang="fr-FR" sz="1800" i="1" dirty="0" smtClean="0">
                <a:solidFill>
                  <a:schemeClr val="accent2"/>
                </a:solidFill>
              </a:rPr>
              <a:t>data.</a:t>
            </a:r>
          </a:p>
          <a:p>
            <a:r>
              <a:rPr lang="fr-FR" sz="1800" dirty="0" smtClean="0"/>
              <a:t>Just </a:t>
            </a:r>
            <a:r>
              <a:rPr lang="fr-FR" sz="1800" dirty="0" err="1" smtClean="0"/>
              <a:t>like</a:t>
            </a:r>
            <a:r>
              <a:rPr lang="fr-FR" sz="1800" dirty="0" smtClean="0"/>
              <a:t> Facebook, Google, all the finance </a:t>
            </a:r>
            <a:r>
              <a:rPr lang="fr-FR" sz="1800" dirty="0" err="1" smtClean="0"/>
              <a:t>industry</a:t>
            </a:r>
            <a:r>
              <a:rPr lang="fr-FR" sz="1800" dirty="0" smtClean="0"/>
              <a:t>, </a:t>
            </a:r>
            <a:r>
              <a:rPr lang="fr-FR" sz="1800" dirty="0" err="1" smtClean="0"/>
              <a:t>health</a:t>
            </a:r>
            <a:r>
              <a:rPr lang="fr-FR" sz="1800" dirty="0" smtClean="0"/>
              <a:t> </a:t>
            </a:r>
            <a:r>
              <a:rPr lang="fr-FR" sz="1800" dirty="0" err="1" smtClean="0"/>
              <a:t>industry</a:t>
            </a:r>
            <a:r>
              <a:rPr lang="fr-FR" sz="1800" dirty="0" smtClean="0"/>
              <a:t>, et al. </a:t>
            </a:r>
            <a:r>
              <a:rPr lang="fr-FR" sz="1800" dirty="0" smtClean="0"/>
              <a:t>Data </a:t>
            </a:r>
            <a:r>
              <a:rPr lang="fr-FR" sz="1800" dirty="0" err="1" smtClean="0"/>
              <a:t>Scientist</a:t>
            </a:r>
            <a:r>
              <a:rPr lang="fr-FR" sz="1800" dirty="0" smtClean="0"/>
              <a:t> </a:t>
            </a:r>
            <a:r>
              <a:rPr lang="fr-FR" sz="1800" dirty="0" err="1" smtClean="0"/>
              <a:t>shortage</a:t>
            </a:r>
            <a:r>
              <a:rPr lang="fr-FR" sz="1800" dirty="0" smtClean="0"/>
              <a:t> </a:t>
            </a:r>
            <a:r>
              <a:rPr lang="fr-FR" sz="1800" dirty="0" err="1" smtClean="0"/>
              <a:t>is</a:t>
            </a:r>
            <a:r>
              <a:rPr lang="fr-FR" sz="1800" dirty="0" smtClean="0"/>
              <a:t> </a:t>
            </a:r>
            <a:r>
              <a:rPr lang="fr-FR" sz="1800" dirty="0" err="1" smtClean="0"/>
              <a:t>so</a:t>
            </a:r>
            <a:r>
              <a:rPr lang="fr-FR" sz="1800" dirty="0" smtClean="0"/>
              <a:t> terrible </a:t>
            </a:r>
            <a:r>
              <a:rPr lang="fr-FR" sz="1800" dirty="0" err="1" smtClean="0"/>
              <a:t>that</a:t>
            </a:r>
            <a:r>
              <a:rPr lang="fr-FR" sz="1800" dirty="0" smtClean="0"/>
              <a:t> IBM </a:t>
            </a:r>
            <a:r>
              <a:rPr lang="fr-FR" sz="1800" dirty="0" err="1" smtClean="0"/>
              <a:t>sells</a:t>
            </a:r>
            <a:r>
              <a:rPr lang="fr-FR" sz="1800" dirty="0" smtClean="0"/>
              <a:t> </a:t>
            </a:r>
            <a:r>
              <a:rPr lang="fr-FR" sz="1800" dirty="0" err="1" smtClean="0"/>
              <a:t>MLaaS</a:t>
            </a:r>
            <a:r>
              <a:rPr lang="fr-FR" sz="1800" dirty="0" smtClean="0"/>
              <a:t> – machine Learning as a Service, on the Cloud…</a:t>
            </a:r>
          </a:p>
          <a:p>
            <a:pPr marL="0" indent="0" algn="ctr">
              <a:buNone/>
            </a:pPr>
            <a:r>
              <a:rPr lang="fr-FR" sz="1800" dirty="0" smtClean="0"/>
              <a:t>In the </a:t>
            </a:r>
            <a:r>
              <a:rPr lang="fr-FR" sz="1800" dirty="0" err="1" smtClean="0"/>
              <a:t>next</a:t>
            </a:r>
            <a:r>
              <a:rPr lang="fr-FR" sz="1800" dirty="0" smtClean="0"/>
              <a:t> </a:t>
            </a:r>
            <a:r>
              <a:rPr lang="fr-FR" sz="1800" dirty="0" err="1" smtClean="0"/>
              <a:t>years</a:t>
            </a:r>
            <a:r>
              <a:rPr lang="fr-FR" sz="1800" dirty="0" smtClean="0"/>
              <a:t>, h</a:t>
            </a:r>
            <a:r>
              <a:rPr lang="fr-FR" sz="1800" dirty="0" smtClean="0"/>
              <a:t>ow do </a:t>
            </a:r>
            <a:r>
              <a:rPr lang="fr-FR" sz="1800" dirty="0" err="1" smtClean="0"/>
              <a:t>you</a:t>
            </a:r>
            <a:r>
              <a:rPr lang="fr-FR" sz="1800" dirty="0" smtClean="0"/>
              <a:t> </a:t>
            </a:r>
            <a:r>
              <a:rPr lang="fr-FR" sz="1800" dirty="0" err="1" smtClean="0"/>
              <a:t>entice</a:t>
            </a:r>
            <a:r>
              <a:rPr lang="fr-FR" sz="1800" dirty="0" smtClean="0"/>
              <a:t> the best and the </a:t>
            </a:r>
            <a:r>
              <a:rPr lang="fr-FR" sz="1800" dirty="0" err="1" smtClean="0"/>
              <a:t>brightest</a:t>
            </a:r>
            <a:r>
              <a:rPr lang="fr-FR" sz="1800" dirty="0" smtClean="0"/>
              <a:t> </a:t>
            </a:r>
            <a:r>
              <a:rPr lang="fr-FR" sz="1800" dirty="0" err="1" smtClean="0"/>
              <a:t>young</a:t>
            </a:r>
            <a:r>
              <a:rPr lang="fr-FR" sz="1800" dirty="0" smtClean="0"/>
              <a:t> ML? </a:t>
            </a:r>
          </a:p>
          <a:p>
            <a:pPr marL="0" indent="0">
              <a:buNone/>
            </a:pPr>
            <a:r>
              <a:rPr lang="fr-FR" sz="1800" dirty="0" err="1" smtClean="0"/>
              <a:t>Possibly</a:t>
            </a:r>
            <a:r>
              <a:rPr lang="fr-FR" sz="1800" dirty="0" smtClean="0"/>
              <a:t>, </a:t>
            </a:r>
            <a:r>
              <a:rPr lang="fr-FR" sz="1800" dirty="0" err="1" smtClean="0"/>
              <a:t>partially</a:t>
            </a:r>
            <a:r>
              <a:rPr lang="fr-FR" sz="1800" dirty="0" smtClean="0"/>
              <a:t>, </a:t>
            </a:r>
            <a:r>
              <a:rPr lang="fr-FR" sz="1800" dirty="0" err="1" smtClean="0"/>
              <a:t>tentatively</a:t>
            </a:r>
            <a:r>
              <a:rPr lang="fr-FR" sz="1800" dirty="0" smtClean="0"/>
              <a:t>: by </a:t>
            </a:r>
            <a:r>
              <a:rPr lang="fr-FR" sz="1800" dirty="0" err="1" smtClean="0"/>
              <a:t>giving</a:t>
            </a:r>
            <a:r>
              <a:rPr lang="fr-FR" sz="1800" dirty="0" smtClean="0"/>
              <a:t> </a:t>
            </a:r>
            <a:r>
              <a:rPr lang="fr-FR" sz="1800" dirty="0" err="1" smtClean="0"/>
              <a:t>them</a:t>
            </a:r>
            <a:r>
              <a:rPr lang="fr-FR" sz="1800" dirty="0" smtClean="0"/>
              <a:t> an </a:t>
            </a:r>
            <a:r>
              <a:rPr lang="fr-FR" sz="1800" dirty="0" err="1" smtClean="0"/>
              <a:t>opportunity</a:t>
            </a:r>
            <a:r>
              <a:rPr lang="fr-FR" sz="1800" dirty="0" smtClean="0"/>
              <a:t> to </a:t>
            </a:r>
            <a:r>
              <a:rPr lang="fr-FR" sz="1800" dirty="0" err="1" smtClean="0">
                <a:solidFill>
                  <a:schemeClr val="tx2"/>
                </a:solidFill>
              </a:rPr>
              <a:t>demonstrate</a:t>
            </a:r>
            <a:r>
              <a:rPr lang="fr-FR" sz="1800" dirty="0" smtClean="0">
                <a:solidFill>
                  <a:schemeClr val="tx2"/>
                </a:solidFill>
              </a:rPr>
              <a:t> </a:t>
            </a:r>
            <a:r>
              <a:rPr lang="fr-FR" sz="1800" dirty="0" err="1" smtClean="0"/>
              <a:t>they</a:t>
            </a:r>
            <a:r>
              <a:rPr lang="fr-FR" sz="1800" dirty="0" smtClean="0"/>
              <a:t> </a:t>
            </a:r>
            <a:r>
              <a:rPr lang="fr-FR" sz="1800" dirty="0" err="1" smtClean="0"/>
              <a:t>actually</a:t>
            </a:r>
            <a:r>
              <a:rPr lang="fr-FR" sz="1800" dirty="0" smtClean="0"/>
              <a:t> are.</a:t>
            </a:r>
          </a:p>
          <a:p>
            <a:r>
              <a:rPr lang="fr-FR" sz="1800" dirty="0" smtClean="0"/>
              <a:t>LHC </a:t>
            </a:r>
            <a:r>
              <a:rPr lang="fr-FR" sz="1800" dirty="0" err="1" smtClean="0"/>
              <a:t>name</a:t>
            </a:r>
            <a:r>
              <a:rPr lang="fr-FR" sz="1800" dirty="0" smtClean="0"/>
              <a:t> </a:t>
            </a:r>
            <a:r>
              <a:rPr lang="fr-FR" sz="1800" dirty="0" err="1" smtClean="0"/>
              <a:t>is</a:t>
            </a:r>
            <a:r>
              <a:rPr lang="fr-FR" sz="1800" dirty="0" smtClean="0"/>
              <a:t> </a:t>
            </a:r>
            <a:r>
              <a:rPr lang="fr-FR" sz="1800" dirty="0" err="1" smtClean="0"/>
              <a:t>great</a:t>
            </a:r>
            <a:r>
              <a:rPr lang="fr-FR" sz="1800" dirty="0"/>
              <a:t>, but </a:t>
            </a:r>
            <a:r>
              <a:rPr lang="fr-FR" sz="1800" dirty="0" err="1" smtClean="0"/>
              <a:t>ordinary</a:t>
            </a:r>
            <a:r>
              <a:rPr lang="fr-FR" sz="1800" dirty="0" smtClean="0"/>
              <a:t> </a:t>
            </a:r>
            <a:r>
              <a:rPr lang="fr-FR" sz="1800" dirty="0" err="1" smtClean="0"/>
              <a:t>results</a:t>
            </a:r>
            <a:r>
              <a:rPr lang="fr-FR" sz="1800" dirty="0" smtClean="0"/>
              <a:t> </a:t>
            </a:r>
            <a:r>
              <a:rPr lang="fr-FR" sz="1800" dirty="0" err="1" smtClean="0"/>
              <a:t>with</a:t>
            </a:r>
            <a:r>
              <a:rPr lang="fr-FR" sz="1800" dirty="0" smtClean="0"/>
              <a:t> impact on the real world </a:t>
            </a:r>
            <a:r>
              <a:rPr lang="fr-FR" sz="1800" dirty="0" smtClean="0"/>
              <a:t>are </a:t>
            </a:r>
            <a:r>
              <a:rPr lang="fr-FR" sz="1800" dirty="0" smtClean="0"/>
              <a:t>not </a:t>
            </a:r>
            <a:r>
              <a:rPr lang="fr-FR" sz="1800" dirty="0" err="1" smtClean="0"/>
              <a:t>enough</a:t>
            </a:r>
            <a:r>
              <a:rPr lang="fr-FR" sz="1800" dirty="0" smtClean="0"/>
              <a:t> per se</a:t>
            </a:r>
          </a:p>
          <a:p>
            <a:r>
              <a:rPr lang="fr-FR" sz="1800" dirty="0" err="1" smtClean="0"/>
              <a:t>Fortunately</a:t>
            </a:r>
            <a:r>
              <a:rPr lang="fr-FR" sz="1800" dirty="0" smtClean="0"/>
              <a:t>, HEP real </a:t>
            </a:r>
            <a:r>
              <a:rPr lang="fr-FR" sz="1800" dirty="0" err="1" smtClean="0"/>
              <a:t>problems</a:t>
            </a:r>
            <a:r>
              <a:rPr lang="fr-FR" sz="1800" dirty="0" smtClean="0"/>
              <a:t> are </a:t>
            </a:r>
            <a:r>
              <a:rPr lang="fr-FR" sz="1800" dirty="0" err="1" smtClean="0"/>
              <a:t>strongly</a:t>
            </a:r>
            <a:r>
              <a:rPr lang="fr-FR" sz="1800" dirty="0" smtClean="0"/>
              <a:t> </a:t>
            </a:r>
            <a:r>
              <a:rPr lang="fr-FR" sz="1800" dirty="0" err="1" smtClean="0"/>
              <a:t>related</a:t>
            </a:r>
            <a:r>
              <a:rPr lang="fr-FR" sz="1800" dirty="0" smtClean="0"/>
              <a:t> to </a:t>
            </a:r>
            <a:r>
              <a:rPr lang="fr-FR" sz="1800" dirty="0" err="1" smtClean="0"/>
              <a:t>fundamental</a:t>
            </a:r>
            <a:r>
              <a:rPr lang="fr-FR" sz="1800" dirty="0" smtClean="0"/>
              <a:t> and active ML questions, </a:t>
            </a:r>
            <a:r>
              <a:rPr lang="fr-FR" sz="1800" dirty="0" err="1" smtClean="0"/>
              <a:t>eg</a:t>
            </a:r>
            <a:r>
              <a:rPr lang="fr-FR" sz="1800" dirty="0" smtClean="0"/>
              <a:t> (a few)</a:t>
            </a:r>
          </a:p>
          <a:p>
            <a:pPr lvl="1"/>
            <a:r>
              <a:rPr lang="fr-FR" sz="1600" dirty="0" err="1" smtClean="0"/>
              <a:t>Systematics</a:t>
            </a:r>
            <a:r>
              <a:rPr lang="fr-FR" sz="1600" dirty="0" smtClean="0"/>
              <a:t>: </a:t>
            </a:r>
            <a:r>
              <a:rPr lang="fr-FR" sz="1600" dirty="0" err="1" smtClean="0"/>
              <a:t>infomation</a:t>
            </a:r>
            <a:r>
              <a:rPr lang="fr-FR" sz="1600" dirty="0" smtClean="0"/>
              <a:t> </a:t>
            </a:r>
            <a:r>
              <a:rPr lang="fr-FR" sz="1600" dirty="0" err="1" smtClean="0"/>
              <a:t>geometry</a:t>
            </a:r>
            <a:r>
              <a:rPr lang="fr-FR" sz="1600" dirty="0" smtClean="0"/>
              <a:t>: </a:t>
            </a:r>
            <a:r>
              <a:rPr lang="fr-FR" sz="1600" dirty="0" err="1" smtClean="0"/>
              <a:t>define</a:t>
            </a:r>
            <a:r>
              <a:rPr lang="fr-FR" sz="1600" dirty="0" smtClean="0"/>
              <a:t>/</a:t>
            </a:r>
            <a:r>
              <a:rPr lang="fr-FR" sz="1600" dirty="0" err="1" smtClean="0"/>
              <a:t>estimate</a:t>
            </a:r>
            <a:r>
              <a:rPr lang="fr-FR" sz="1600" dirty="0" smtClean="0"/>
              <a:t>/use « good » distance </a:t>
            </a:r>
            <a:r>
              <a:rPr lang="fr-FR" sz="1600" dirty="0" err="1" smtClean="0"/>
              <a:t>between</a:t>
            </a:r>
            <a:r>
              <a:rPr lang="fr-FR" sz="1600" dirty="0" smtClean="0"/>
              <a:t> </a:t>
            </a:r>
            <a:r>
              <a:rPr lang="fr-FR" sz="1600" dirty="0" smtClean="0"/>
              <a:t>distributions</a:t>
            </a:r>
            <a:endParaRPr lang="fr-FR" sz="1600" dirty="0" smtClean="0"/>
          </a:p>
          <a:p>
            <a:pPr lvl="1"/>
            <a:r>
              <a:rPr lang="fr-FR" sz="1600" dirty="0" smtClean="0"/>
              <a:t>Model </a:t>
            </a:r>
            <a:r>
              <a:rPr lang="fr-FR" sz="1600" dirty="0" err="1" smtClean="0"/>
              <a:t>selection</a:t>
            </a:r>
            <a:r>
              <a:rPr lang="fr-FR" sz="1600" dirty="0" smtClean="0"/>
              <a:t> and </a:t>
            </a:r>
            <a:r>
              <a:rPr lang="fr-FR" sz="1600" dirty="0" err="1" smtClean="0"/>
              <a:t>parameter</a:t>
            </a:r>
            <a:r>
              <a:rPr lang="fr-FR" sz="1600" dirty="0" smtClean="0"/>
              <a:t> </a:t>
            </a:r>
            <a:r>
              <a:rPr lang="fr-FR" sz="1600" dirty="0" err="1" smtClean="0"/>
              <a:t>tuning</a:t>
            </a:r>
            <a:r>
              <a:rPr lang="fr-FR" sz="1600" dirty="0" smtClean="0"/>
              <a:t>, </a:t>
            </a:r>
            <a:r>
              <a:rPr lang="fr-FR" sz="1600" dirty="0" err="1" smtClean="0"/>
              <a:t>quality</a:t>
            </a:r>
            <a:r>
              <a:rPr lang="fr-FR" sz="1600" dirty="0"/>
              <a:t> (</a:t>
            </a:r>
            <a:r>
              <a:rPr lang="fr-FR" sz="1600" dirty="0" smtClean="0"/>
              <a:t>questions about </a:t>
            </a:r>
            <a:r>
              <a:rPr lang="fr-FR" sz="1600" dirty="0" err="1"/>
              <a:t>upper</a:t>
            </a:r>
            <a:r>
              <a:rPr lang="fr-FR" sz="1600" dirty="0"/>
              <a:t> </a:t>
            </a:r>
            <a:r>
              <a:rPr lang="fr-FR" sz="1600" dirty="0" err="1"/>
              <a:t>bounds</a:t>
            </a:r>
            <a:r>
              <a:rPr lang="fr-FR" sz="1600" dirty="0"/>
              <a:t> on </a:t>
            </a:r>
            <a:r>
              <a:rPr lang="fr-FR" sz="1600" dirty="0" smtClean="0"/>
              <a:t>discrimination): </a:t>
            </a:r>
            <a:r>
              <a:rPr lang="fr-FR" sz="1600" dirty="0" err="1" smtClean="0"/>
              <a:t>beyond</a:t>
            </a:r>
            <a:r>
              <a:rPr lang="fr-FR" sz="1600" dirty="0" smtClean="0"/>
              <a:t> </a:t>
            </a:r>
            <a:r>
              <a:rPr lang="fr-FR" sz="1600" dirty="0" err="1" smtClean="0"/>
              <a:t>asymptotic</a:t>
            </a:r>
            <a:r>
              <a:rPr lang="fr-FR" sz="1600" dirty="0" smtClean="0"/>
              <a:t> </a:t>
            </a:r>
            <a:r>
              <a:rPr lang="fr-FR" sz="1600" dirty="0" err="1" smtClean="0"/>
              <a:t>analysis</a:t>
            </a:r>
            <a:r>
              <a:rPr lang="fr-FR" sz="1600" dirty="0" smtClean="0"/>
              <a:t>, data</a:t>
            </a:r>
            <a:r>
              <a:rPr lang="fr-FR" sz="1600" dirty="0"/>
              <a:t>-</a:t>
            </a:r>
            <a:r>
              <a:rPr lang="fr-FR" sz="1600" dirty="0" err="1"/>
              <a:t>dependent</a:t>
            </a:r>
            <a:r>
              <a:rPr lang="fr-FR" sz="1600" dirty="0"/>
              <a:t> </a:t>
            </a:r>
            <a:r>
              <a:rPr lang="fr-FR" sz="1600" dirty="0" err="1"/>
              <a:t>complexity</a:t>
            </a:r>
            <a:r>
              <a:rPr lang="fr-FR" sz="1600" dirty="0"/>
              <a:t> </a:t>
            </a:r>
            <a:r>
              <a:rPr lang="fr-FR" sz="1600" dirty="0" err="1" smtClean="0"/>
              <a:t>estimates</a:t>
            </a:r>
            <a:endParaRPr lang="fr-FR" sz="1600" dirty="0" smtClean="0"/>
          </a:p>
          <a:p>
            <a:pPr lvl="1"/>
            <a:r>
              <a:rPr lang="fr-FR" sz="1600" dirty="0" err="1" smtClean="0"/>
              <a:t>Your</a:t>
            </a:r>
            <a:r>
              <a:rPr lang="fr-FR" sz="1600" dirty="0" smtClean="0"/>
              <a:t> </a:t>
            </a:r>
            <a:r>
              <a:rPr lang="fr-FR" sz="1600" dirty="0" err="1" smtClean="0"/>
              <a:t>exotic</a:t>
            </a:r>
            <a:r>
              <a:rPr lang="fr-FR" sz="1600" dirty="0" smtClean="0"/>
              <a:t> </a:t>
            </a:r>
            <a:r>
              <a:rPr lang="fr-FR" sz="1600" dirty="0" err="1" smtClean="0"/>
              <a:t>l</a:t>
            </a:r>
            <a:r>
              <a:rPr lang="fr-FR" sz="1600" dirty="0" err="1" smtClean="0"/>
              <a:t>earning</a:t>
            </a:r>
            <a:r>
              <a:rPr lang="fr-FR" sz="1600" dirty="0" smtClean="0"/>
              <a:t> </a:t>
            </a:r>
            <a:r>
              <a:rPr lang="fr-FR" sz="1600" dirty="0" smtClean="0"/>
              <a:t>objective </a:t>
            </a:r>
            <a:r>
              <a:rPr lang="fr-FR" sz="1600" dirty="0" err="1" smtClean="0"/>
              <a:t>functions</a:t>
            </a:r>
            <a:r>
              <a:rPr lang="fr-FR" sz="1600" dirty="0" smtClean="0"/>
              <a:t>: NP-</a:t>
            </a:r>
            <a:r>
              <a:rPr lang="fr-FR" sz="1600" dirty="0" err="1" smtClean="0"/>
              <a:t>learning</a:t>
            </a:r>
            <a:r>
              <a:rPr lang="fr-FR" sz="1600" dirty="0" smtClean="0"/>
              <a:t>, </a:t>
            </a:r>
            <a:r>
              <a:rPr lang="fr-FR" sz="1600" dirty="0" err="1" smtClean="0"/>
              <a:t>ranking</a:t>
            </a:r>
            <a:endParaRPr lang="fr-FR" sz="1600" dirty="0" smtClean="0"/>
          </a:p>
          <a:p>
            <a:pPr lvl="1"/>
            <a:r>
              <a:rPr lang="fr-FR" sz="1600" dirty="0" smtClean="0"/>
              <a:t>Not </a:t>
            </a:r>
            <a:r>
              <a:rPr lang="fr-FR" sz="1600" dirty="0" err="1" smtClean="0"/>
              <a:t>knowing</a:t>
            </a:r>
            <a:r>
              <a:rPr lang="fr-FR" sz="1600" dirty="0" smtClean="0"/>
              <a:t> </a:t>
            </a:r>
            <a:r>
              <a:rPr lang="fr-FR" sz="1600" dirty="0" err="1" smtClean="0"/>
              <a:t>enough</a:t>
            </a:r>
            <a:r>
              <a:rPr lang="fr-FR" sz="1600" dirty="0" smtClean="0"/>
              <a:t> on the </a:t>
            </a:r>
            <a:r>
              <a:rPr lang="fr-FR" sz="1600" dirty="0" err="1" smtClean="0"/>
              <a:t>other</a:t>
            </a:r>
            <a:r>
              <a:rPr lang="fr-FR" sz="1600" dirty="0" smtClean="0"/>
              <a:t> </a:t>
            </a:r>
            <a:r>
              <a:rPr lang="fr-FR" sz="1600" dirty="0" err="1" smtClean="0"/>
              <a:t>themes</a:t>
            </a:r>
            <a:r>
              <a:rPr lang="fr-FR" sz="1600" dirty="0" smtClean="0"/>
              <a:t>, </a:t>
            </a:r>
            <a:r>
              <a:rPr lang="fr-FR" sz="1600" dirty="0" err="1" smtClean="0"/>
              <a:t>earger</a:t>
            </a:r>
            <a:r>
              <a:rPr lang="fr-FR" sz="1600" dirty="0" smtClean="0"/>
              <a:t> to </a:t>
            </a:r>
            <a:r>
              <a:rPr lang="fr-FR" sz="1600" dirty="0" err="1" smtClean="0"/>
              <a:t>learn</a:t>
            </a:r>
            <a:r>
              <a:rPr lang="fr-FR" sz="1600" dirty="0" smtClean="0"/>
              <a:t> about </a:t>
            </a:r>
            <a:r>
              <a:rPr lang="fr-FR" sz="1600" dirty="0" err="1" smtClean="0"/>
              <a:t>them</a:t>
            </a:r>
            <a:r>
              <a:rPr lang="fr-FR" sz="1600" dirty="0" smtClean="0"/>
              <a:t>.</a:t>
            </a:r>
            <a:endParaRPr lang="fr-FR" sz="1400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V</a:t>
            </a:r>
            <a:r>
              <a:rPr lang="fr-FR" dirty="0" smtClean="0"/>
              <a:t>ision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89053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 smtClean="0"/>
              <a:t>Vision + </a:t>
            </a:r>
            <a:r>
              <a:rPr lang="fr-FR" dirty="0" err="1" smtClean="0"/>
              <a:t>tools</a:t>
            </a:r>
            <a:r>
              <a:rPr lang="fr-FR" dirty="0" smtClean="0"/>
              <a:t> = benchmarks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65" y="2204864"/>
            <a:ext cx="5310271" cy="3779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8"/>
          <p:cNvGrpSpPr/>
          <p:nvPr/>
        </p:nvGrpSpPr>
        <p:grpSpPr>
          <a:xfrm>
            <a:off x="190322" y="2852936"/>
            <a:ext cx="1933406" cy="1440161"/>
            <a:chOff x="334338" y="2276871"/>
            <a:chExt cx="2293445" cy="1584177"/>
          </a:xfrm>
        </p:grpSpPr>
        <p:sp>
          <p:nvSpPr>
            <p:cNvPr id="6" name="Rounded Rectangle 5"/>
            <p:cNvSpPr/>
            <p:nvPr/>
          </p:nvSpPr>
          <p:spPr>
            <a:xfrm>
              <a:off x="334338" y="2276871"/>
              <a:ext cx="2293445" cy="1584177"/>
            </a:xfrm>
            <a:prstGeom prst="round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463" y="2384883"/>
              <a:ext cx="2041194" cy="1368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Up Ribbon 6"/>
          <p:cNvSpPr/>
          <p:nvPr/>
        </p:nvSpPr>
        <p:spPr>
          <a:xfrm>
            <a:off x="155833" y="4725145"/>
            <a:ext cx="1909623" cy="576064"/>
          </a:xfrm>
          <a:prstGeom prst="ribbon2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$13,000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4" y="980728"/>
            <a:ext cx="1109861" cy="539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6297" y="2079050"/>
            <a:ext cx="630014" cy="628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8539" y="2827213"/>
            <a:ext cx="1045529" cy="457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1511" y="3288252"/>
            <a:ext cx="1044724" cy="603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8541" y="3829014"/>
            <a:ext cx="1045529" cy="447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8541" y="4317363"/>
            <a:ext cx="1050454" cy="377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8541" y="4718471"/>
            <a:ext cx="456644" cy="365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1034" y="4718471"/>
            <a:ext cx="434547" cy="43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3997" y="5661248"/>
            <a:ext cx="963191" cy="48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5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7013" y="5153018"/>
            <a:ext cx="416773" cy="478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3278" y="5190970"/>
            <a:ext cx="650445" cy="402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3097" y="1556792"/>
            <a:ext cx="1190626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241641"/>
      </p:ext>
    </p:extLst>
  </p:cSld>
  <p:clrMapOvr>
    <a:masterClrMapping/>
  </p:clrMapOvr>
</p:sld>
</file>

<file path=ppt/theme/theme1.xml><?xml version="1.0" encoding="utf-8"?>
<a:theme xmlns:a="http://schemas.openxmlformats.org/drawingml/2006/main" name="Beamer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Beamer.thmx</Template>
  <TotalTime>216</TotalTime>
  <Words>445</Words>
  <Application>Microsoft Macintosh PowerPoint</Application>
  <PresentationFormat>Présentation à l'écran (4:3)</PresentationFormat>
  <Paragraphs>64</Paragraphs>
  <Slides>7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Beamer</vt:lpstr>
      <vt:lpstr>About: ML@Atlas/CMS, present and future</vt:lpstr>
      <vt:lpstr>Challenges: what we learned with HiggsML</vt:lpstr>
      <vt:lpstr>The tools approach</vt:lpstr>
      <vt:lpstr>The tools approach</vt:lpstr>
      <vt:lpstr>Vision</vt:lpstr>
      <vt:lpstr>Vision</vt:lpstr>
      <vt:lpstr>Conclusion</vt:lpstr>
    </vt:vector>
  </TitlesOfParts>
  <Company>LRI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Cecile Germain</dc:creator>
  <cp:lastModifiedBy>Cecile Germain</cp:lastModifiedBy>
  <cp:revision>87</cp:revision>
  <dcterms:created xsi:type="dcterms:W3CDTF">2015-11-06T16:20:16Z</dcterms:created>
  <dcterms:modified xsi:type="dcterms:W3CDTF">2015-11-08T22:55:34Z</dcterms:modified>
</cp:coreProperties>
</file>