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  <p:sldMasterId id="2147483685" r:id="rId4"/>
  </p:sldMasterIdLst>
  <p:notesMasterIdLst>
    <p:notesMasterId r:id="rId44"/>
  </p:notesMasterIdLst>
  <p:sldIdLst>
    <p:sldId id="256" r:id="rId5"/>
    <p:sldId id="337" r:id="rId6"/>
    <p:sldId id="338" r:id="rId7"/>
    <p:sldId id="339" r:id="rId8"/>
    <p:sldId id="340" r:id="rId9"/>
    <p:sldId id="341" r:id="rId10"/>
    <p:sldId id="319" r:id="rId11"/>
    <p:sldId id="324" r:id="rId12"/>
    <p:sldId id="276" r:id="rId13"/>
    <p:sldId id="318" r:id="rId14"/>
    <p:sldId id="279" r:id="rId15"/>
    <p:sldId id="263" r:id="rId16"/>
    <p:sldId id="275" r:id="rId17"/>
    <p:sldId id="296" r:id="rId18"/>
    <p:sldId id="295" r:id="rId19"/>
    <p:sldId id="301" r:id="rId20"/>
    <p:sldId id="283" r:id="rId21"/>
    <p:sldId id="284" r:id="rId22"/>
    <p:sldId id="285" r:id="rId23"/>
    <p:sldId id="288" r:id="rId24"/>
    <p:sldId id="316" r:id="rId25"/>
    <p:sldId id="317" r:id="rId26"/>
    <p:sldId id="303" r:id="rId27"/>
    <p:sldId id="320" r:id="rId28"/>
    <p:sldId id="321" r:id="rId29"/>
    <p:sldId id="336" r:id="rId30"/>
    <p:sldId id="323" r:id="rId31"/>
    <p:sldId id="307" r:id="rId32"/>
    <p:sldId id="309" r:id="rId33"/>
    <p:sldId id="312" r:id="rId34"/>
    <p:sldId id="327" r:id="rId35"/>
    <p:sldId id="328" r:id="rId36"/>
    <p:sldId id="329" r:id="rId37"/>
    <p:sldId id="330" r:id="rId38"/>
    <p:sldId id="331" r:id="rId39"/>
    <p:sldId id="332" r:id="rId40"/>
    <p:sldId id="333" r:id="rId41"/>
    <p:sldId id="334" r:id="rId42"/>
    <p:sldId id="335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4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E15F8-C671-47CB-A372-A4BBA7617658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45285D-54BB-4C9D-86A8-E897C0893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2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37DCE-B978-4B0B-89CE-AB1DD7864919}" type="slidenum">
              <a:rPr lang="en-GB" smtClean="0">
                <a:solidFill>
                  <a:prstClr val="black"/>
                </a:solidFill>
              </a:rPr>
              <a:pPr/>
              <a:t>36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236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37DCE-B978-4B0B-89CE-AB1DD7864919}" type="slidenum">
              <a:rPr lang="en-GB" smtClean="0">
                <a:solidFill>
                  <a:prstClr val="black"/>
                </a:solidFill>
              </a:rPr>
              <a:pPr/>
              <a:t>39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483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BCC57-8554-45D3-9CD1-0FA994108150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B6E8B-F847-4B21-8BE3-CB8C7F3E65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647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BCC57-8554-45D3-9CD1-0FA994108150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B6E8B-F847-4B21-8BE3-CB8C7F3E65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11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BCC57-8554-45D3-9CD1-0FA994108150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B6E8B-F847-4B21-8BE3-CB8C7F3E65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9095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US" smtClean="0"/>
              <a:t>26/03/2015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US" smtClean="0"/>
              <a:t>CANALE Matthieu EN/MME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6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625600" y="3886200"/>
            <a:ext cx="9144000" cy="990600"/>
          </a:xfrm>
        </p:spPr>
        <p:txBody>
          <a:bodyPr anchor="t" anchorCtr="0"/>
          <a:lstStyle>
            <a:lvl1pPr algn="r">
              <a:defRPr sz="4267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25600" y="5124451"/>
            <a:ext cx="9144000" cy="533400"/>
          </a:xfrm>
        </p:spPr>
        <p:txBody>
          <a:bodyPr/>
          <a:lstStyle>
            <a:lvl1pPr marL="0" indent="0" algn="r">
              <a:buNone/>
              <a:defRPr sz="2667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609585" indent="0" algn="ctr">
              <a:buNone/>
            </a:lvl2pPr>
            <a:lvl3pPr marL="1219170" indent="0" algn="ctr">
              <a:buNone/>
            </a:lvl3pPr>
            <a:lvl4pPr marL="1828754" indent="0" algn="ctr">
              <a:buNone/>
            </a:lvl4pPr>
            <a:lvl5pPr marL="2438339" indent="0" algn="ctr">
              <a:buNone/>
            </a:lvl5pPr>
            <a:lvl6pPr marL="3047924" indent="0" algn="ctr">
              <a:buNone/>
            </a:lvl6pPr>
            <a:lvl7pPr marL="3657509" indent="0" algn="ctr">
              <a:buNone/>
            </a:lvl7pPr>
            <a:lvl8pPr marL="4267093" indent="0" algn="ctr">
              <a:buNone/>
            </a:lvl8pPr>
            <a:lvl9pPr marL="4876678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>
            <a:lvl1pPr>
              <a:defRPr sz="1867"/>
            </a:lvl1pPr>
          </a:lstStyle>
          <a:p>
            <a:fld id="{1343B6A9-80C5-4926-B490-172F03B71EC2}" type="datetime1">
              <a:rPr lang="en-US" smtClean="0">
                <a:solidFill>
                  <a:srgbClr val="464653"/>
                </a:solidFill>
              </a:rPr>
              <a:pPr/>
              <a:t>6/3/2015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621536" y="6355080"/>
            <a:ext cx="1625600" cy="365760"/>
          </a:xfrm>
        </p:spPr>
        <p:txBody>
          <a:bodyPr/>
          <a:lstStyle/>
          <a:p>
            <a:fld id="{11E71284-6D91-4711-8CFF-B51BD0363E3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206500" y="3648075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219200" y="5048251"/>
            <a:ext cx="97536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206500" y="3648075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219200" y="5048251"/>
            <a:ext cx="3048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256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F4AF-D1B9-4D98-8C86-CBF56578835B}" type="datetime1">
              <a:rPr lang="en-US" smtClean="0">
                <a:solidFill>
                  <a:srgbClr val="464653"/>
                </a:solidFill>
              </a:rPr>
              <a:pPr/>
              <a:t>6/3/2015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85298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0" y="2971800"/>
            <a:ext cx="9144000" cy="1066800"/>
          </a:xfrm>
        </p:spPr>
        <p:txBody>
          <a:bodyPr anchor="t" anchorCtr="0"/>
          <a:lstStyle>
            <a:lvl1pPr algn="r">
              <a:buNone/>
              <a:defRPr sz="4267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7200" y="4267200"/>
            <a:ext cx="9042400" cy="1143000"/>
          </a:xfrm>
        </p:spPr>
        <p:txBody>
          <a:bodyPr anchor="t" anchorCtr="0"/>
          <a:lstStyle>
            <a:lvl1pPr marL="0" indent="0" algn="r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/>
          <a:p>
            <a:fld id="{86CF022F-3871-4204-AB69-1357BE848B85}" type="datetime1">
              <a:rPr lang="en-US" smtClean="0">
                <a:solidFill>
                  <a:srgbClr val="DDE9EC"/>
                </a:solidFill>
              </a:rPr>
              <a:pPr/>
              <a:t>6/3/2015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26464" y="6355080"/>
            <a:ext cx="2027936" cy="365760"/>
          </a:xfrm>
        </p:spPr>
        <p:txBody>
          <a:bodyPr/>
          <a:lstStyle/>
          <a:p>
            <a:fld id="{11E71284-6D91-4711-8CFF-B51BD0363E3B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9200" y="2819400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19200" y="2819400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8457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E00F-6C44-4F3D-9CB5-E99CD74CFF92}" type="datetime1">
              <a:rPr lang="en-US" smtClean="0">
                <a:solidFill>
                  <a:srgbClr val="464653"/>
                </a:solidFill>
              </a:rPr>
              <a:pPr/>
              <a:t>6/3/2015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176264" y="1216152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93884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85875"/>
            <a:ext cx="5386917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3200" b="1">
                <a:solidFill>
                  <a:schemeClr val="accent2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7602" y="1295400"/>
            <a:ext cx="5389033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3200" b="1">
                <a:solidFill>
                  <a:schemeClr val="accent2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348D-21C8-401E-A0DC-6FD5D1F3B92C}" type="datetime1">
              <a:rPr lang="en-US" smtClean="0">
                <a:solidFill>
                  <a:srgbClr val="464653"/>
                </a:solidFill>
              </a:rPr>
              <a:pPr/>
              <a:t>6/3/2015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6197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276300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746-04BA-460F-97F7-CA3A3784B22E}" type="datetime1">
              <a:rPr lang="en-US" smtClean="0">
                <a:solidFill>
                  <a:srgbClr val="464653"/>
                </a:solidFill>
              </a:rPr>
              <a:pPr/>
              <a:t>6/3/2015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590610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9535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28813-3F8A-4A30-84A7-D79C84ECBCD0}" type="datetime1">
              <a:rPr lang="en-US" smtClean="0">
                <a:solidFill>
                  <a:srgbClr val="464653"/>
                </a:solidFill>
              </a:rPr>
              <a:pPr/>
              <a:t>6/3/2015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590610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61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BCC57-8554-45D3-9CD1-0FA994108150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B6E8B-F847-4B21-8BE3-CB8C7F3E65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3504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2800" y="304800"/>
            <a:ext cx="33528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667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432800" y="1219202"/>
            <a:ext cx="3352800" cy="4843463"/>
          </a:xfrm>
        </p:spPr>
        <p:txBody>
          <a:bodyPr/>
          <a:lstStyle>
            <a:lvl1pPr marL="0" indent="0">
              <a:lnSpc>
                <a:spcPts val="2933"/>
              </a:lnSpc>
              <a:spcAft>
                <a:spcPts val="1333"/>
              </a:spcAft>
              <a:buNone/>
              <a:defRPr sz="2133">
                <a:solidFill>
                  <a:schemeClr val="tx2"/>
                </a:solidFill>
              </a:defRPr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14222-2668-453F-850B-CE33D711293A}" type="datetime1">
              <a:rPr lang="en-US" smtClean="0">
                <a:solidFill>
                  <a:srgbClr val="464653"/>
                </a:solidFill>
              </a:rPr>
              <a:pPr/>
              <a:t>6/3/2015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5220033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590610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406400" y="304800"/>
            <a:ext cx="7620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060849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00856"/>
            <a:ext cx="109728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667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" y="1905000"/>
            <a:ext cx="109728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800"/>
              </a:spcBef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219200"/>
            <a:ext cx="109728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B6938-0541-4A8A-A639-B3ED823CD01D}" type="datetime1">
              <a:rPr lang="en-US" smtClean="0">
                <a:solidFill>
                  <a:srgbClr val="DDE9EC"/>
                </a:solidFill>
              </a:rPr>
              <a:pPr/>
              <a:t>6/3/2015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590610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" y="500856"/>
            <a:ext cx="24384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4583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E9AF-767A-401D-8900-B59FAC604F1B}" type="datetime1">
              <a:rPr lang="en-US" smtClean="0">
                <a:solidFill>
                  <a:srgbClr val="464653"/>
                </a:solidFill>
              </a:rPr>
              <a:pPr/>
              <a:t>6/3/2015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8407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5B155-5AC7-4143-958D-15622C578C9D}" type="datetime1">
              <a:rPr lang="en-US" smtClean="0">
                <a:solidFill>
                  <a:srgbClr val="464653"/>
                </a:solidFill>
              </a:rPr>
              <a:pPr/>
              <a:t>6/3/2015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590610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5814836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lang="en-US" sz="2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084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5F34D-5221-4C47-AC26-8C1005C87F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BA7E-3F25-A549-BDAC-B53B456C7D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8863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5F34D-5221-4C47-AC26-8C1005C87F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BA7E-3F25-A549-BDAC-B53B456C7D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79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5F34D-5221-4C47-AC26-8C1005C87F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BA7E-3F25-A549-BDAC-B53B456C7D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4016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5F34D-5221-4C47-AC26-8C1005C87F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BA7E-3F25-A549-BDAC-B53B456C7D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0850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5F34D-5221-4C47-AC26-8C1005C87F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BA7E-3F25-A549-BDAC-B53B456C7D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9253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5F34D-5221-4C47-AC26-8C1005C87F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BA7E-3F25-A549-BDAC-B53B456C7D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455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BCC57-8554-45D3-9CD1-0FA994108150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B6E8B-F847-4B21-8BE3-CB8C7F3E65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1426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5F34D-5221-4C47-AC26-8C1005C87F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BA7E-3F25-A549-BDAC-B53B456C7D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5605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5F34D-5221-4C47-AC26-8C1005C87F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BA7E-3F25-A549-BDAC-B53B456C7D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871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5F34D-5221-4C47-AC26-8C1005C87F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BA7E-3F25-A549-BDAC-B53B456C7D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28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5F34D-5221-4C47-AC26-8C1005C87F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BA7E-3F25-A549-BDAC-B53B456C7D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9868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5F34D-5221-4C47-AC26-8C1005C87F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BA7E-3F25-A549-BDAC-B53B456C7D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5696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96A2C-18F9-4D82-85E4-6294BB6F4ED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05/06/2015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DB96-97CE-437D-B248-F98ED3684D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8010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96A2C-18F9-4D82-85E4-6294BB6F4ED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05/06/2015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DB96-97CE-437D-B248-F98ED3684D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752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96A2C-18F9-4D82-85E4-6294BB6F4ED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05/06/2015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DB96-97CE-437D-B248-F98ED3684D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271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96A2C-18F9-4D82-85E4-6294BB6F4ED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05/06/2015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DB96-97CE-437D-B248-F98ED3684D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704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96A2C-18F9-4D82-85E4-6294BB6F4ED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05/06/2015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DB96-97CE-437D-B248-F98ED3684D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345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BCC57-8554-45D3-9CD1-0FA994108150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B6E8B-F847-4B21-8BE3-CB8C7F3E65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735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96A2C-18F9-4D82-85E4-6294BB6F4ED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05/06/2015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DB96-97CE-437D-B248-F98ED3684D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8375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96A2C-18F9-4D82-85E4-6294BB6F4ED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05/06/2015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DB96-97CE-437D-B248-F98ED3684D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6021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96A2C-18F9-4D82-85E4-6294BB6F4ED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05/06/2015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DB96-97CE-437D-B248-F98ED3684D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313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96A2C-18F9-4D82-85E4-6294BB6F4ED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05/06/2015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DB96-97CE-437D-B248-F98ED3684D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7787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96A2C-18F9-4D82-85E4-6294BB6F4ED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05/06/2015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DB96-97CE-437D-B248-F98ED3684D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1245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96A2C-18F9-4D82-85E4-6294BB6F4ED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05/06/2015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DB96-97CE-437D-B248-F98ED3684D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842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BCC57-8554-45D3-9CD1-0FA994108150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B6E8B-F847-4B21-8BE3-CB8C7F3E65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499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BCC57-8554-45D3-9CD1-0FA994108150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B6E8B-F847-4B21-8BE3-CB8C7F3E65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931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BCC57-8554-45D3-9CD1-0FA994108150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B6E8B-F847-4B21-8BE3-CB8C7F3E65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082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BCC57-8554-45D3-9CD1-0FA994108150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B6E8B-F847-4B21-8BE3-CB8C7F3E65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4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BCC57-8554-45D3-9CD1-0FA994108150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B6E8B-F847-4B21-8BE3-CB8C7F3E65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736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BCC57-8554-45D3-9CD1-0FA994108150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B6E8B-F847-4B21-8BE3-CB8C7F3E65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305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534400" y="6356351"/>
            <a:ext cx="3052064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867">
                <a:solidFill>
                  <a:schemeClr val="tx2"/>
                </a:solidFill>
              </a:defRPr>
            </a:lvl1pPr>
          </a:lstStyle>
          <a:p>
            <a:fld id="{CCA8994C-F90B-4456-A56A-D096DAD67950}" type="datetime1">
              <a:rPr lang="en-US" smtClean="0">
                <a:solidFill>
                  <a:srgbClr val="464653"/>
                </a:solidFill>
              </a:rPr>
              <a:pPr/>
              <a:t>6/3/2015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64864" y="6356351"/>
            <a:ext cx="46736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867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6864" y="6356351"/>
            <a:ext cx="26416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867">
                <a:solidFill>
                  <a:schemeClr val="tx2"/>
                </a:solidFill>
              </a:defRPr>
            </a:lvl1pPr>
          </a:lstStyle>
          <a:p>
            <a:fld id="{11E71284-6D91-4711-8CFF-B51BD0363E3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609600" y="1143000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anchor="t" compatLnSpc="1"/>
          <a:lstStyle/>
          <a:p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590610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084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267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51" indent="-365751" algn="l" rtl="0" eaLnBrk="1" latinLnBrk="0" hangingPunct="1">
        <a:spcBef>
          <a:spcPts val="800"/>
        </a:spcBef>
        <a:buClr>
          <a:schemeClr val="accent1"/>
        </a:buClr>
        <a:buSzPct val="76000"/>
        <a:buFont typeface="Wingdings 3"/>
        <a:buChar char="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1pPr>
      <a:lvl2pPr marL="731502" indent="-365751" algn="l" rtl="0" eaLnBrk="1" latinLnBrk="0" hangingPunct="1">
        <a:spcBef>
          <a:spcPts val="667"/>
        </a:spcBef>
        <a:buClr>
          <a:schemeClr val="accent2"/>
        </a:buClr>
        <a:buSzPct val="76000"/>
        <a:buFont typeface="Wingdings 3"/>
        <a:buChar char=""/>
        <a:defRPr kumimoji="0" sz="3067" kern="1200">
          <a:solidFill>
            <a:schemeClr val="tx2"/>
          </a:solidFill>
          <a:latin typeface="+mn-lt"/>
          <a:ea typeface="+mn-ea"/>
          <a:cs typeface="+mn-cs"/>
        </a:defRPr>
      </a:lvl2pPr>
      <a:lvl3pPr marL="1097253" indent="-304792" algn="l" rtl="0" eaLnBrk="1" latinLnBrk="0" hangingPunct="1">
        <a:spcBef>
          <a:spcPts val="667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1463003" indent="-304792" algn="l" rtl="0" eaLnBrk="1" latinLnBrk="0" hangingPunct="1">
        <a:spcBef>
          <a:spcPts val="533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indent="-304792" algn="l" rtl="0" eaLnBrk="1" latinLnBrk="0" hangingPunct="1">
        <a:spcBef>
          <a:spcPts val="400"/>
        </a:spcBef>
        <a:buClr>
          <a:schemeClr val="accent2"/>
        </a:buClr>
        <a:buSzPct val="70000"/>
        <a:buFont typeface="Wingdings"/>
        <a:buChar char="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2194505" indent="-243834" algn="l" rtl="0" eaLnBrk="1" latinLnBrk="0" hangingPunct="1">
        <a:spcBef>
          <a:spcPts val="4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2133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2438339" indent="-243834" algn="l" rtl="0" eaLnBrk="1" latinLnBrk="0" hangingPunct="1">
        <a:spcBef>
          <a:spcPts val="4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867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682173" indent="-243834" algn="l" rtl="0" eaLnBrk="1" latinLnBrk="0" hangingPunct="1">
        <a:spcBef>
          <a:spcPts val="4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867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926007" indent="-243834" algn="l" rtl="0" eaLnBrk="1" latinLnBrk="0" hangingPunct="1">
        <a:spcBef>
          <a:spcPts val="400"/>
        </a:spcBef>
        <a:buClr>
          <a:srgbClr val="9FB8CD"/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075F34D-5221-4C47-AC26-8C1005C87F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0012BA7E-3F25-A549-BDAC-B53B456C7D0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098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96A2C-18F9-4D82-85E4-6294BB6F4ED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05/06/2015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ADB96-97CE-437D-B248-F98ED3684D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261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emf"/><Relationship Id="rId3" Type="http://schemas.openxmlformats.org/officeDocument/2006/relationships/image" Target="../media/image56.png"/><Relationship Id="rId7" Type="http://schemas.openxmlformats.org/officeDocument/2006/relationships/image" Target="../media/image60.em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64.emf"/><Relationship Id="rId5" Type="http://schemas.openxmlformats.org/officeDocument/2006/relationships/image" Target="../media/image58.png"/><Relationship Id="rId10" Type="http://schemas.openxmlformats.org/officeDocument/2006/relationships/image" Target="../media/image63.emf"/><Relationship Id="rId4" Type="http://schemas.openxmlformats.org/officeDocument/2006/relationships/image" Target="../media/image57.png"/><Relationship Id="rId9" Type="http://schemas.openxmlformats.org/officeDocument/2006/relationships/image" Target="../media/image6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7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90.jpe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9.jpe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0.png"/><Relationship Id="rId7" Type="http://schemas.openxmlformats.org/officeDocument/2006/relationships/image" Target="../media/image95.png"/><Relationship Id="rId12" Type="http://schemas.openxmlformats.org/officeDocument/2006/relationships/image" Target="../media/image100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4.jpeg"/><Relationship Id="rId11" Type="http://schemas.openxmlformats.org/officeDocument/2006/relationships/image" Target="../media/image99.png"/><Relationship Id="rId5" Type="http://schemas.openxmlformats.org/officeDocument/2006/relationships/image" Target="../media/image93.png"/><Relationship Id="rId10" Type="http://schemas.openxmlformats.org/officeDocument/2006/relationships/image" Target="../media/image98.png"/><Relationship Id="rId4" Type="http://schemas.openxmlformats.org/officeDocument/2006/relationships/image" Target="../media/image92.png"/><Relationship Id="rId9" Type="http://schemas.openxmlformats.org/officeDocument/2006/relationships/image" Target="../media/image9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60.png"/><Relationship Id="rId4" Type="http://schemas.openxmlformats.org/officeDocument/2006/relationships/image" Target="../media/image10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20.png"/><Relationship Id="rId4" Type="http://schemas.openxmlformats.org/officeDocument/2006/relationships/image" Target="../media/image111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8.jpeg"/><Relationship Id="rId5" Type="http://schemas.openxmlformats.org/officeDocument/2006/relationships/image" Target="../media/image117.jpeg"/><Relationship Id="rId4" Type="http://schemas.openxmlformats.org/officeDocument/2006/relationships/image" Target="../media/image1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7255" y="112392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EuCARD</a:t>
            </a:r>
            <a:r>
              <a:rPr lang="en-GB" dirty="0" smtClean="0"/>
              <a:t>2 WP10.3 </a:t>
            </a:r>
            <a:br>
              <a:rPr lang="en-GB" dirty="0" smtClean="0"/>
            </a:br>
            <a:r>
              <a:rPr lang="en-GB" dirty="0" smtClean="0"/>
              <a:t>progress 2015</a:t>
            </a:r>
            <a:br>
              <a:rPr lang="en-GB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839" y="3860366"/>
            <a:ext cx="4395597" cy="22557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85263"/>
            <a:ext cx="3099755" cy="30560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339" y="3044769"/>
            <a:ext cx="6059949" cy="34201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6744" y="1034965"/>
            <a:ext cx="3159692" cy="20098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440" y="434120"/>
            <a:ext cx="2328874" cy="17375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94904" y="296260"/>
            <a:ext cx="896190" cy="3487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81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Preparation for impregnation of first coil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4108" y="1757096"/>
            <a:ext cx="3814619" cy="50787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9154" y="1734917"/>
            <a:ext cx="3847938" cy="5123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126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567" y="330708"/>
            <a:ext cx="10515600" cy="1325563"/>
          </a:xfrm>
        </p:spPr>
        <p:txBody>
          <a:bodyPr/>
          <a:lstStyle/>
          <a:p>
            <a:r>
              <a:rPr lang="en-GB" dirty="0" smtClean="0"/>
              <a:t>Joints Feather2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3478" y="438351"/>
            <a:ext cx="7480484" cy="629019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71334" y="2290790"/>
            <a:ext cx="377442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Joint development,</a:t>
            </a:r>
          </a:p>
          <a:p>
            <a:endParaRPr lang="en-U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Roebel -to- Stack Tape.</a:t>
            </a:r>
          </a:p>
          <a:p>
            <a:endParaRPr lang="en-U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</a:rPr>
              <a:t>Stack tape to stack tape with 90° change of direction</a:t>
            </a:r>
          </a:p>
          <a:p>
            <a:endParaRPr lang="en-U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</a:rPr>
              <a:t>Stack tape to copper block for connection to current lead.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 rot="19867092">
            <a:off x="3125808" y="1846483"/>
            <a:ext cx="3625422" cy="362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 rot="21109032">
            <a:off x="3556809" y="3391760"/>
            <a:ext cx="4657632" cy="362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rot="150819">
            <a:off x="3895619" y="4601200"/>
            <a:ext cx="1662850" cy="362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48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Joint tests,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286194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Test joint resistances:</a:t>
            </a:r>
          </a:p>
          <a:p>
            <a:pPr lvl="1"/>
            <a:r>
              <a:rPr lang="en-GB" dirty="0" smtClean="0"/>
              <a:t>Good side to good side of tapes</a:t>
            </a:r>
          </a:p>
          <a:p>
            <a:pPr lvl="1"/>
            <a:r>
              <a:rPr lang="en-GB" dirty="0" smtClean="0"/>
              <a:t>Good side to bad side of tapes</a:t>
            </a:r>
          </a:p>
          <a:p>
            <a:pPr lvl="1"/>
            <a:r>
              <a:rPr lang="en-GB" dirty="0" smtClean="0"/>
              <a:t>Bad side to bad side of tape.</a:t>
            </a:r>
          </a:p>
          <a:p>
            <a:r>
              <a:rPr lang="en-GB" dirty="0" smtClean="0"/>
              <a:t>15 tape Roebel cable to Stacked tape joint. </a:t>
            </a:r>
          </a:p>
          <a:p>
            <a:r>
              <a:rPr lang="en-GB" dirty="0" smtClean="0"/>
              <a:t>At the edge of the coil we make a joint between the 15 strand Roebel to a 15 stack a 12mm wide tapes: </a:t>
            </a:r>
          </a:p>
          <a:p>
            <a:pPr lvl="1"/>
            <a:r>
              <a:rPr lang="en-GB" dirty="0" smtClean="0"/>
              <a:t>Helps with impregnation</a:t>
            </a:r>
          </a:p>
          <a:p>
            <a:pPr lvl="1"/>
            <a:r>
              <a:rPr lang="en-GB" dirty="0" smtClean="0"/>
              <a:t>Gives a high temp current link between magnet and cryostat current leads.</a:t>
            </a:r>
          </a:p>
          <a:p>
            <a:pPr lvl="1"/>
            <a:r>
              <a:rPr lang="en-GB" dirty="0" smtClean="0"/>
              <a:t>For Feather2,  the joint to a stacked tape extends cable length.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874775" y="1155007"/>
            <a:ext cx="2249619" cy="3353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2021" y="1765661"/>
            <a:ext cx="2249619" cy="3353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2640" y="3063632"/>
            <a:ext cx="2249619" cy="3353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6149" y="2106455"/>
            <a:ext cx="2249619" cy="3353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4989" y="831344"/>
            <a:ext cx="2249619" cy="3353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954233" y="2722594"/>
            <a:ext cx="2249619" cy="335309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 rot="18938465">
            <a:off x="4508889" y="1478826"/>
            <a:ext cx="1274200" cy="3050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21360600">
            <a:off x="5525816" y="2249264"/>
            <a:ext cx="1274200" cy="3050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>
            <a:off x="5354517" y="2755566"/>
            <a:ext cx="2152470" cy="3050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14111" t="4095" r="11480" b="55640"/>
          <a:stretch/>
        </p:blipFill>
        <p:spPr>
          <a:xfrm>
            <a:off x="7954233" y="4163776"/>
            <a:ext cx="4148056" cy="168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77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 lengths Feather zero &amp; Feather2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0369" y="1526687"/>
            <a:ext cx="8929909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6101862"/>
            <a:ext cx="10773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We prefer 0.8mm thick cable, 9 tapes with BRUKER’s thick  tape and 15 tapes with other 0.1mm thick tapes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8766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994" y="135327"/>
            <a:ext cx="7296218" cy="3156551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7746" b="4047"/>
          <a:stretch/>
        </p:blipFill>
        <p:spPr>
          <a:xfrm>
            <a:off x="683771" y="3341420"/>
            <a:ext cx="3363332" cy="34030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20308" b="2784"/>
          <a:stretch/>
        </p:blipFill>
        <p:spPr>
          <a:xfrm>
            <a:off x="4719050" y="3245126"/>
            <a:ext cx="3363332" cy="33465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t="19193" b="860"/>
          <a:stretch/>
        </p:blipFill>
        <p:spPr>
          <a:xfrm>
            <a:off x="8420792" y="3084871"/>
            <a:ext cx="3390412" cy="35067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8646691" y="-280606"/>
            <a:ext cx="2831814" cy="36636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00395" y="5668312"/>
            <a:ext cx="4681987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We see the glass sleeve, centre filled,</a:t>
            </a:r>
          </a:p>
          <a:p>
            <a:pPr algn="ctr"/>
            <a:r>
              <a:rPr lang="en-GB" dirty="0" smtClean="0"/>
              <a:t>Later we realise that the cable width is reduced,</a:t>
            </a:r>
          </a:p>
          <a:p>
            <a:pPr algn="ctr"/>
            <a:r>
              <a:rPr lang="en-GB" dirty="0" smtClean="0"/>
              <a:t>But the mould was the correct size,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971005" y="234778"/>
            <a:ext cx="253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Resin between tapes</a:t>
            </a:r>
            <a:r>
              <a:rPr lang="en-GB" dirty="0" smtClean="0"/>
              <a:t>,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3771" y="135327"/>
            <a:ext cx="7011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3 cable in glass sleeve,  from the last few mm at the of end the sample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61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36738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New single cable mould,  for the cable sample for magnetisation tests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793" r="44078"/>
          <a:stretch/>
        </p:blipFill>
        <p:spPr>
          <a:xfrm>
            <a:off x="6096000" y="1452386"/>
            <a:ext cx="1862870" cy="4885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1701" t="-386" r="27554" b="386"/>
          <a:stretch/>
        </p:blipFill>
        <p:spPr>
          <a:xfrm>
            <a:off x="3374795" y="1452386"/>
            <a:ext cx="2479249" cy="48857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8271" y="1452386"/>
            <a:ext cx="3666667" cy="4885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18095" y="2158738"/>
            <a:ext cx="2007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300mm sample, 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1570" t="10861" r="17729" b="16978"/>
          <a:stretch/>
        </p:blipFill>
        <p:spPr>
          <a:xfrm>
            <a:off x="540468" y="2812475"/>
            <a:ext cx="2592371" cy="352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96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3340" y="146094"/>
            <a:ext cx="12285340" cy="237217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086" y="2628900"/>
            <a:ext cx="5506995" cy="41302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601097"/>
            <a:ext cx="5544065" cy="4158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39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Roebel centre hole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979" y="1690688"/>
            <a:ext cx="5784021" cy="43408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6676" y="1690688"/>
            <a:ext cx="5955324" cy="44693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79305" y="6149026"/>
            <a:ext cx="11678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A second impregnation was used in order to polish the sample. This impregnation filled up the remaining holes.</a:t>
            </a:r>
          </a:p>
        </p:txBody>
      </p:sp>
    </p:spTree>
    <p:extLst>
      <p:ext uri="{BB962C8B-B14F-4D97-AF65-F5344CB8AC3E}">
        <p14:creationId xmlns:p14="http://schemas.microsoft.com/office/powerpoint/2010/main" val="262735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604"/>
          <a:stretch/>
        </p:blipFill>
        <p:spPr>
          <a:xfrm>
            <a:off x="6997117" y="1013560"/>
            <a:ext cx="4970741" cy="52993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5162" r="4851"/>
          <a:stretch/>
        </p:blipFill>
        <p:spPr>
          <a:xfrm>
            <a:off x="294479" y="1934308"/>
            <a:ext cx="6543381" cy="437856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209773" y="6233331"/>
            <a:ext cx="100269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Most tapes are pushed into contact, but some are separated by resin (inside this cross section).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Delamination at edges, need to correct this: 1)so tapes lye flat on each other, plus………</a:t>
            </a:r>
          </a:p>
        </p:txBody>
      </p:sp>
      <p:sp>
        <p:nvSpPr>
          <p:cNvPr id="9" name="Right Arrow 8"/>
          <p:cNvSpPr/>
          <p:nvPr/>
        </p:nvSpPr>
        <p:spPr>
          <a:xfrm rot="18337470">
            <a:off x="1564696" y="4783128"/>
            <a:ext cx="743647" cy="45248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077797" y="2630078"/>
            <a:ext cx="0" cy="266778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924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36591" y="388849"/>
            <a:ext cx="6931391" cy="520192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04974" y="5701010"/>
            <a:ext cx="110461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-        Punched edge of tape is deformed and acts as crack initiation point.</a:t>
            </a:r>
          </a:p>
          <a:p>
            <a:r>
              <a:rPr lang="en-GB" dirty="0" smtClean="0"/>
              <a:t>-        Also it prevents the tapes from being in good electrical contact.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5" y="412573"/>
            <a:ext cx="4850841" cy="517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04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6" descr="3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031" y="2504440"/>
            <a:ext cx="5137369" cy="317341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781176" y="1260464"/>
            <a:ext cx="8658225" cy="55975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defTabSz="914400">
              <a:spcBef>
                <a:spcPct val="20000"/>
              </a:spcBef>
              <a:buFont typeface="Wingdings" panose="05000000000000000000" pitchFamily="2" charset="2"/>
              <a:buChar char="Ø"/>
              <a:defRPr sz="2400"/>
            </a:lvl1pPr>
            <a:lvl2pPr marL="742950" indent="-285750" defTabSz="914400">
              <a:spcBef>
                <a:spcPct val="20000"/>
              </a:spcBef>
              <a:buFont typeface="Arial" panose="020B0604020202020204" pitchFamily="34" charset="0"/>
              <a:buChar char="–"/>
              <a:defRPr sz="2800"/>
            </a:lvl2pPr>
            <a:lvl3pPr marL="1143000" indent="-228600" defTabSz="914400">
              <a:spcBef>
                <a:spcPct val="20000"/>
              </a:spcBef>
              <a:buFont typeface="Arial" panose="020B0604020202020204" pitchFamily="34" charset="0"/>
              <a:buChar char="•"/>
              <a:defRPr sz="2400"/>
            </a:lvl3pPr>
            <a:lvl4pPr marL="1600200" indent="-228600" defTabSz="914400">
              <a:spcBef>
                <a:spcPct val="20000"/>
              </a:spcBef>
              <a:buFont typeface="Arial" panose="020B0604020202020204" pitchFamily="34" charset="0"/>
              <a:buChar char="–"/>
              <a:defRPr sz="2000"/>
            </a:lvl4pPr>
            <a:lvl5pPr marL="2057400" indent="-228600" defTabSz="91440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 defTabSz="9144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 defTabSz="9144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 defTabSz="9144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 defTabSz="9144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</a:rPr>
              <a:t>4 x 4 mm block-coil is used due to maximal use of space and operating current.</a:t>
            </a:r>
          </a:p>
          <a:p>
            <a:r>
              <a:rPr lang="fr-FR" dirty="0">
                <a:solidFill>
                  <a:prstClr val="black"/>
                </a:solidFill>
              </a:rPr>
              <a:t>2D design </a:t>
            </a:r>
            <a:r>
              <a:rPr lang="fr-FR" dirty="0" err="1">
                <a:solidFill>
                  <a:prstClr val="black"/>
                </a:solidFill>
              </a:rPr>
              <a:t>slightly</a:t>
            </a:r>
            <a:r>
              <a:rPr lang="fr-FR" dirty="0">
                <a:solidFill>
                  <a:prstClr val="black"/>
                </a:solidFill>
              </a:rPr>
              <a:t> </a:t>
            </a:r>
            <a:r>
              <a:rPr lang="fr-FR" dirty="0" err="1">
                <a:solidFill>
                  <a:prstClr val="black"/>
                </a:solidFill>
              </a:rPr>
              <a:t>modified</a:t>
            </a:r>
            <a:r>
              <a:rPr lang="fr-FR" dirty="0">
                <a:solidFill>
                  <a:prstClr val="black"/>
                </a:solidFill>
              </a:rPr>
              <a:t> (24 to 23</a:t>
            </a:r>
            <a:r>
              <a:rPr lang="ja-JP" altLang="en-US" dirty="0">
                <a:solidFill>
                  <a:prstClr val="black"/>
                </a:solidFill>
              </a:rPr>
              <a:t> </a:t>
            </a:r>
            <a:r>
              <a:rPr lang="en-US" altLang="ja-JP" dirty="0">
                <a:solidFill>
                  <a:prstClr val="black"/>
                </a:solidFill>
              </a:rPr>
              <a:t>turn</a:t>
            </a:r>
            <a:r>
              <a:rPr lang="ja-JP" altLang="ja-JP" dirty="0">
                <a:solidFill>
                  <a:prstClr val="black"/>
                </a:solidFill>
              </a:rPr>
              <a:t>s</a:t>
            </a:r>
            <a:r>
              <a:rPr lang="fr-FR" dirty="0">
                <a:solidFill>
                  <a:prstClr val="black"/>
                </a:solidFill>
              </a:rPr>
              <a:t> block-</a:t>
            </a:r>
            <a:r>
              <a:rPr lang="fr-FR" dirty="0" err="1">
                <a:solidFill>
                  <a:prstClr val="black"/>
                </a:solidFill>
              </a:rPr>
              <a:t>coil</a:t>
            </a:r>
            <a:r>
              <a:rPr lang="fr-FR" dirty="0">
                <a:solidFill>
                  <a:prstClr val="black"/>
                </a:solidFill>
              </a:rPr>
              <a:t>). </a:t>
            </a:r>
          </a:p>
          <a:p>
            <a:r>
              <a:rPr lang="en-US" dirty="0">
                <a:solidFill>
                  <a:prstClr val="black"/>
                </a:solidFill>
              </a:rPr>
              <a:t>3D field distribution under study</a:t>
            </a:r>
            <a:r>
              <a:rPr lang="fr-FR" dirty="0">
                <a:solidFill>
                  <a:prstClr val="black"/>
                </a:solidFill>
              </a:rPr>
              <a:t> </a:t>
            </a:r>
            <a:endParaRPr lang="fr-FR" sz="2800" dirty="0">
              <a:solidFill>
                <a:prstClr val="black"/>
              </a:solidFill>
            </a:endParaRPr>
          </a:p>
          <a:p>
            <a:endParaRPr lang="fr-FR" sz="2800" dirty="0">
              <a:solidFill>
                <a:prstClr val="black"/>
              </a:solidFill>
            </a:endParaRPr>
          </a:p>
          <a:p>
            <a:endParaRPr lang="fr-FR" dirty="0">
              <a:solidFill>
                <a:prstClr val="black"/>
              </a:solidFill>
            </a:endParaRPr>
          </a:p>
          <a:p>
            <a:endParaRPr lang="fr-FR" dirty="0">
              <a:solidFill>
                <a:prstClr val="black"/>
              </a:solidFill>
            </a:endParaRPr>
          </a:p>
          <a:p>
            <a:endParaRPr lang="fr-FR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Since end of March, studies on cable design, especially on the current distribution of twist stack cable, are ongoing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 descr="23block_2D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976"/>
          <a:stretch/>
        </p:blipFill>
        <p:spPr>
          <a:xfrm>
            <a:off x="2422031" y="3014737"/>
            <a:ext cx="2880000" cy="2900223"/>
          </a:xfrm>
          <a:prstGeom prst="rect">
            <a:avLst/>
          </a:prstGeom>
        </p:spPr>
      </p:pic>
      <p:grpSp>
        <p:nvGrpSpPr>
          <p:cNvPr id="13" name="Group 20"/>
          <p:cNvGrpSpPr>
            <a:grpSpLocks noChangeAspect="1"/>
          </p:cNvGrpSpPr>
          <p:nvPr/>
        </p:nvGrpSpPr>
        <p:grpSpPr>
          <a:xfrm>
            <a:off x="1823354" y="1305020"/>
            <a:ext cx="238011" cy="241292"/>
            <a:chOff x="6281064" y="2513282"/>
            <a:chExt cx="537758" cy="545173"/>
          </a:xfrm>
        </p:grpSpPr>
        <p:sp>
          <p:nvSpPr>
            <p:cNvPr id="14" name="Rectangle 13"/>
            <p:cNvSpPr/>
            <p:nvPr/>
          </p:nvSpPr>
          <p:spPr>
            <a:xfrm>
              <a:off x="6391433" y="2518456"/>
              <a:ext cx="323999" cy="53999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281064" y="2518456"/>
              <a:ext cx="107120" cy="539999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711702" y="2518456"/>
              <a:ext cx="107120" cy="5399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8" name="Straight Connector 25"/>
            <p:cNvCxnSpPr/>
            <p:nvPr/>
          </p:nvCxnSpPr>
          <p:spPr>
            <a:xfrm>
              <a:off x="6608733" y="2513282"/>
              <a:ext cx="0" cy="538334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6"/>
            <p:cNvCxnSpPr/>
            <p:nvPr/>
          </p:nvCxnSpPr>
          <p:spPr>
            <a:xfrm>
              <a:off x="6498219" y="2514061"/>
              <a:ext cx="0" cy="538334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itre 1"/>
          <p:cNvSpPr txBox="1">
            <a:spLocks/>
          </p:cNvSpPr>
          <p:nvPr/>
        </p:nvSpPr>
        <p:spPr>
          <a:xfrm>
            <a:off x="1965252" y="188640"/>
            <a:ext cx="8245549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>
                <a:solidFill>
                  <a:prstClr val="black"/>
                </a:solidFill>
              </a:rPr>
              <a:t>Twisted</a:t>
            </a:r>
            <a:r>
              <a:rPr lang="fr-FR" dirty="0">
                <a:solidFill>
                  <a:prstClr val="black"/>
                </a:solidFill>
              </a:rPr>
              <a:t> </a:t>
            </a:r>
            <a:r>
              <a:rPr lang="fr-FR" dirty="0" err="1">
                <a:solidFill>
                  <a:prstClr val="black"/>
                </a:solidFill>
              </a:rPr>
              <a:t>Stacked</a:t>
            </a:r>
            <a:r>
              <a:rPr lang="fr-FR" dirty="0">
                <a:solidFill>
                  <a:prstClr val="black"/>
                </a:solidFill>
              </a:rPr>
              <a:t> tapes design </a:t>
            </a:r>
            <a:r>
              <a:rPr lang="fr-FR" dirty="0" err="1">
                <a:solidFill>
                  <a:prstClr val="black"/>
                </a:solidFill>
              </a:rPr>
              <a:t>studies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285016" y="4464847"/>
            <a:ext cx="1925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</a:rPr>
              <a:t>6 double pancakes</a:t>
            </a:r>
          </a:p>
        </p:txBody>
      </p:sp>
    </p:spTree>
    <p:extLst>
      <p:ext uri="{BB962C8B-B14F-4D97-AF65-F5344CB8AC3E}">
        <p14:creationId xmlns:p14="http://schemas.microsoft.com/office/powerpoint/2010/main" val="328404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 list of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Centre hole in cable,  fill with rope or wire ,</a:t>
            </a:r>
          </a:p>
          <a:p>
            <a:pPr lvl="1"/>
            <a:r>
              <a:rPr lang="en-GB" dirty="0" smtClean="0"/>
              <a:t>To help with cable geometry </a:t>
            </a:r>
          </a:p>
          <a:p>
            <a:pPr lvl="1"/>
            <a:r>
              <a:rPr lang="en-GB" dirty="0" smtClean="0"/>
              <a:t>May be needed for stress but confirm with cold tests. </a:t>
            </a:r>
          </a:p>
          <a:p>
            <a:r>
              <a:rPr lang="en-GB" dirty="0" smtClean="0"/>
              <a:t>More dummy cable !  Needed for winding tests , impregnation tests.</a:t>
            </a:r>
          </a:p>
          <a:p>
            <a:r>
              <a:rPr lang="en-GB" dirty="0" smtClean="0"/>
              <a:t>No sharp edges! </a:t>
            </a:r>
          </a:p>
          <a:p>
            <a:r>
              <a:rPr lang="en-GB" dirty="0" smtClean="0"/>
              <a:t>No delaminated edges? </a:t>
            </a:r>
          </a:p>
          <a:p>
            <a:r>
              <a:rPr lang="en-GB" dirty="0" smtClean="0"/>
              <a:t>Tape catches on glass sleeve, add radii or Cu plating after stamping.</a:t>
            </a:r>
          </a:p>
          <a:p>
            <a:endParaRPr lang="en-GB" dirty="0"/>
          </a:p>
          <a:p>
            <a:r>
              <a:rPr lang="en-GB" dirty="0" smtClean="0"/>
              <a:t>Joint development!  </a:t>
            </a:r>
          </a:p>
          <a:p>
            <a:endParaRPr lang="en-GB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1955" y="598362"/>
            <a:ext cx="2911845" cy="21846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61172" t="48023" r="7375" b="36029"/>
          <a:stretch/>
        </p:blipFill>
        <p:spPr>
          <a:xfrm>
            <a:off x="8629650" y="3579813"/>
            <a:ext cx="2891922" cy="110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87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254" y="148436"/>
            <a:ext cx="10515600" cy="1325563"/>
          </a:xfrm>
        </p:spPr>
        <p:txBody>
          <a:bodyPr/>
          <a:lstStyle/>
          <a:p>
            <a:r>
              <a:rPr lang="en-GB" dirty="0"/>
              <a:t>Square wave spot heater </a:t>
            </a:r>
            <a:r>
              <a:rPr lang="en-GB" dirty="0" smtClean="0"/>
              <a:t>and power </a:t>
            </a:r>
            <a:r>
              <a:rPr lang="en-GB" dirty="0" smtClean="0"/>
              <a:t>supply</a:t>
            </a:r>
            <a:br>
              <a:rPr lang="en-GB" dirty="0" smtClean="0"/>
            </a:br>
            <a:r>
              <a:rPr lang="en-GB" dirty="0" err="1" smtClean="0"/>
              <a:t>LabView</a:t>
            </a:r>
            <a:r>
              <a:rPr lang="en-GB" dirty="0" smtClean="0"/>
              <a:t> programmable current profile.  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9905" y="4243439"/>
            <a:ext cx="2806651" cy="21063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3882" y="1437452"/>
            <a:ext cx="3406418" cy="25564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827" t="19461" r="10850" b="24995"/>
          <a:stretch/>
        </p:blipFill>
        <p:spPr>
          <a:xfrm>
            <a:off x="7254910" y="1474945"/>
            <a:ext cx="2007077" cy="25761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t="9626" b="13733"/>
          <a:stretch/>
        </p:blipFill>
        <p:spPr>
          <a:xfrm>
            <a:off x="9379974" y="1472973"/>
            <a:ext cx="2612806" cy="25564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627" y="4199281"/>
            <a:ext cx="2865489" cy="21505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16380" y="4276516"/>
            <a:ext cx="2345607" cy="20732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79974" y="4276515"/>
            <a:ext cx="2290917" cy="21561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2271" y="1410559"/>
            <a:ext cx="2967070" cy="24255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25580" y="1439343"/>
            <a:ext cx="2098643" cy="11840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88127" y="2743738"/>
            <a:ext cx="2091836" cy="112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9814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SM18,  INFN, and FRESCA2 cryostats .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08352" y="1752162"/>
            <a:ext cx="3265624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28" y="1690688"/>
            <a:ext cx="3310685" cy="44128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9527" y="1468583"/>
            <a:ext cx="3294863" cy="427809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9600" dirty="0" smtClean="0"/>
              <a:t> </a:t>
            </a:r>
            <a:endParaRPr lang="en-GB" sz="9600" dirty="0" smtClean="0"/>
          </a:p>
          <a:p>
            <a:r>
              <a:rPr lang="en-GB" sz="9600" dirty="0" smtClean="0"/>
              <a:t>   </a:t>
            </a:r>
            <a:endParaRPr lang="en-GB" sz="9600" dirty="0" smtClean="0"/>
          </a:p>
          <a:p>
            <a:r>
              <a:rPr lang="en-GB" sz="2000" dirty="0" smtClean="0"/>
              <a:t>SM18 Super critical helium supplied at a wide range of temperature  </a:t>
            </a:r>
          </a:p>
          <a:p>
            <a:endParaRPr lang="en-GB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925551" y="6289288"/>
            <a:ext cx="4817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Planned Testing 70K to 4K </a:t>
            </a:r>
            <a:r>
              <a:rPr lang="en-GB" smtClean="0"/>
              <a:t>, 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1608" y="1690688"/>
            <a:ext cx="17907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0251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85" y="517263"/>
            <a:ext cx="8265984" cy="1826363"/>
          </a:xfrm>
        </p:spPr>
        <p:txBody>
          <a:bodyPr/>
          <a:lstStyle/>
          <a:p>
            <a:pPr algn="ctr"/>
            <a:r>
              <a:rPr lang="en-GB" i="1" u="sng" dirty="0" smtClean="0"/>
              <a:t>EuCARD2 5T Feather2 </a:t>
            </a:r>
            <a:br>
              <a:rPr lang="en-GB" i="1" u="sng" dirty="0" smtClean="0"/>
            </a:br>
            <a:r>
              <a:rPr lang="en-GB" i="1" u="sng" dirty="0" smtClean="0"/>
              <a:t>HTS Magnet </a:t>
            </a:r>
            <a:endParaRPr lang="fr-FR" i="1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232" y="6012134"/>
            <a:ext cx="10515600" cy="1500187"/>
          </a:xfrm>
        </p:spPr>
        <p:txBody>
          <a:bodyPr>
            <a:normAutofit/>
          </a:bodyPr>
          <a:lstStyle/>
          <a:p>
            <a:pPr algn="ctr"/>
            <a:r>
              <a:rPr lang="fr-FR" sz="2000" dirty="0"/>
              <a:t>G.KIRBY, J.VAN NUGTEREN, L.GENTINI, J.MURTOMAKI, M.CANALE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7" r="16177"/>
          <a:stretch/>
        </p:blipFill>
        <p:spPr>
          <a:xfrm>
            <a:off x="8839200" y="2052609"/>
            <a:ext cx="3524448" cy="32968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31" r="26276"/>
          <a:stretch/>
        </p:blipFill>
        <p:spPr>
          <a:xfrm>
            <a:off x="5659486" y="1969300"/>
            <a:ext cx="3455684" cy="3406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1662"/>
            <a:ext cx="6060587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00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400" b="1" dirty="0"/>
              <a:t>Feather M2 2D-cross section, various shell configurations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>-to assist in shell configuration selection, pressure on the coil</a:t>
            </a:r>
            <a:r>
              <a:rPr lang="en-GB" sz="2400" dirty="0" smtClean="0"/>
              <a:t>?</a:t>
            </a:r>
            <a:br>
              <a:rPr lang="en-GB" sz="2400" dirty="0" smtClean="0"/>
            </a:br>
            <a:r>
              <a:rPr lang="en-GB" sz="2400" dirty="0"/>
              <a:t>-Cooling, </a:t>
            </a:r>
            <a:r>
              <a:rPr lang="en-GB" sz="2400" dirty="0" smtClean="0"/>
              <a:t>standalone 5T, </a:t>
            </a:r>
            <a:r>
              <a:rPr lang="en-GB" sz="2400" dirty="0"/>
              <a:t>background </a:t>
            </a:r>
            <a:r>
              <a:rPr lang="en-GB" sz="2400" dirty="0" smtClean="0"/>
              <a:t>field 5T + 10 to 15T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19727"/>
            <a:ext cx="4964899" cy="51580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9736382" y="477071"/>
            <a:ext cx="1991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Models done so far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099" y="2220077"/>
            <a:ext cx="6110653" cy="33144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0103" y="5874328"/>
            <a:ext cx="1801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 Tesla structure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03230" y="3413176"/>
            <a:ext cx="1717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 T structure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88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Projects\EUCARD-magnet-design\FEM\Ansys\Feather M2 Results\Feather M2 Mechanical 3D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097" y="364778"/>
            <a:ext cx="3322260" cy="2233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234" y="707156"/>
            <a:ext cx="4967200" cy="2876550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4784759" y="1790700"/>
            <a:ext cx="885825" cy="714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4526" y="4017003"/>
            <a:ext cx="3613018" cy="2092332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4784758" y="3792642"/>
            <a:ext cx="885825" cy="714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07861" y="3647671"/>
            <a:ext cx="2543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- Iron pole magnetization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60343" y="239223"/>
            <a:ext cx="1553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mtClean="0"/>
              <a:t>- Lorenz forces</a:t>
            </a:r>
            <a:endParaRPr lang="en-GB" dirty="0"/>
          </a:p>
        </p:txBody>
      </p:sp>
      <p:pic>
        <p:nvPicPr>
          <p:cNvPr id="11" name="Feather M2 3D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121097" y="2611603"/>
            <a:ext cx="5524780" cy="379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72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Feather M2 3D inside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" y="110836"/>
            <a:ext cx="9700491" cy="6059491"/>
          </a:xfrm>
        </p:spPr>
      </p:pic>
    </p:spTree>
    <p:extLst>
      <p:ext uri="{BB962C8B-B14F-4D97-AF65-F5344CB8AC3E}">
        <p14:creationId xmlns:p14="http://schemas.microsoft.com/office/powerpoint/2010/main" val="206526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818" y="245052"/>
            <a:ext cx="10515600" cy="1325563"/>
          </a:xfrm>
        </p:spPr>
        <p:txBody>
          <a:bodyPr/>
          <a:lstStyle/>
          <a:p>
            <a:r>
              <a:rPr lang="en-GB" dirty="0" smtClean="0"/>
              <a:t>3D print for test winding  Feather2 coils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150" y="1260475"/>
            <a:ext cx="8886937" cy="5014913"/>
          </a:xfrm>
        </p:spPr>
      </p:pic>
    </p:spTree>
    <p:extLst>
      <p:ext uri="{BB962C8B-B14F-4D97-AF65-F5344CB8AC3E}">
        <p14:creationId xmlns:p14="http://schemas.microsoft.com/office/powerpoint/2010/main" val="3168748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i="1" u="sng" dirty="0" smtClean="0"/>
              <a:t>Feather2 </a:t>
            </a:r>
            <a:r>
              <a:rPr lang="fr-FR" i="1" u="sng" dirty="0" err="1" smtClean="0"/>
              <a:t>coil</a:t>
            </a:r>
            <a:r>
              <a:rPr lang="fr-FR" i="1" u="sng" dirty="0" smtClean="0"/>
              <a:t> </a:t>
            </a:r>
            <a:r>
              <a:rPr lang="fr-FR" i="1" u="sng" dirty="0" err="1" smtClean="0"/>
              <a:t>winding</a:t>
            </a:r>
            <a:r>
              <a:rPr lang="fr-FR" i="1" u="sng" dirty="0" smtClean="0"/>
              <a:t> </a:t>
            </a:r>
            <a:endParaRPr lang="fr-FR" i="1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CANALE Matthieu EN/MME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06/05/2015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2495"/>
            <a:ext cx="11633255" cy="65646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312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946" y="233493"/>
            <a:ext cx="8226854" cy="715840"/>
          </a:xfrm>
        </p:spPr>
        <p:txBody>
          <a:bodyPr/>
          <a:lstStyle/>
          <a:p>
            <a:r>
              <a:rPr lang="fr-FR" i="1" u="sng" dirty="0" smtClean="0"/>
              <a:t>Feather2 </a:t>
            </a:r>
            <a:r>
              <a:rPr lang="fr-FR" i="1" u="sng" dirty="0" err="1" smtClean="0"/>
              <a:t>Assembly</a:t>
            </a:r>
            <a:r>
              <a:rPr lang="fr-FR" i="1" u="sng" dirty="0" smtClean="0"/>
              <a:t> </a:t>
            </a:r>
            <a:endParaRPr lang="fr-FR" i="1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CANALE Matthieu EN/MME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06/05/2015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093" y="3664114"/>
            <a:ext cx="5358836" cy="3024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0" r="50000"/>
          <a:stretch/>
        </p:blipFill>
        <p:spPr>
          <a:xfrm>
            <a:off x="1164759" y="1298690"/>
            <a:ext cx="906415" cy="4320000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>
          <a:xfrm flipH="1">
            <a:off x="1764498" y="4170934"/>
            <a:ext cx="2160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1756794" y="4894168"/>
            <a:ext cx="2160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1756794" y="3101329"/>
            <a:ext cx="2160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1744620" y="1923240"/>
            <a:ext cx="2160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1872500" y="5306793"/>
            <a:ext cx="1404" cy="270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919562" y="4894168"/>
            <a:ext cx="2700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918628" y="1923240"/>
            <a:ext cx="2700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918628" y="3101329"/>
            <a:ext cx="2700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919562" y="4170934"/>
            <a:ext cx="269066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1" t="9742" r="14001" b="6063"/>
          <a:stretch/>
        </p:blipFill>
        <p:spPr>
          <a:xfrm>
            <a:off x="3193657" y="1325278"/>
            <a:ext cx="6380063" cy="4140000"/>
          </a:xfrm>
          <a:prstGeom prst="rect">
            <a:avLst/>
          </a:prstGeom>
        </p:spPr>
      </p:pic>
      <p:cxnSp>
        <p:nvCxnSpPr>
          <p:cNvPr id="57" name="Straight Arrow Connector 56"/>
          <p:cNvCxnSpPr/>
          <p:nvPr/>
        </p:nvCxnSpPr>
        <p:spPr>
          <a:xfrm>
            <a:off x="3194947" y="4913719"/>
            <a:ext cx="288000" cy="180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4899729" y="3814090"/>
            <a:ext cx="288000" cy="180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4107326" y="4324825"/>
            <a:ext cx="288000" cy="180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 flipV="1">
            <a:off x="6609191" y="4231059"/>
            <a:ext cx="288000" cy="180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 flipV="1">
            <a:off x="9203514" y="2591658"/>
            <a:ext cx="288000" cy="180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 flipV="1">
            <a:off x="8013405" y="3458690"/>
            <a:ext cx="288000" cy="180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7536337" y="2206402"/>
            <a:ext cx="288000" cy="180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6136204" y="3132814"/>
            <a:ext cx="288000" cy="180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9203514" y="1615016"/>
            <a:ext cx="0" cy="3324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5761740" y="3777790"/>
            <a:ext cx="0" cy="3324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68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616232" y="3817953"/>
            <a:ext cx="3851195" cy="2417749"/>
            <a:chOff x="4802134" y="4168024"/>
            <a:chExt cx="4086197" cy="2476722"/>
          </a:xfrm>
        </p:grpSpPr>
        <p:pic>
          <p:nvPicPr>
            <p:cNvPr id="5" name="Picture 2" descr="C:\Users\johnny\Desktop\Tranposition-side_LTS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45" t="37500" r="21077" b="22016"/>
            <a:stretch/>
          </p:blipFill>
          <p:spPr bwMode="auto">
            <a:xfrm>
              <a:off x="4802134" y="4275118"/>
              <a:ext cx="4086197" cy="23696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ZoneTexte 2"/>
            <p:cNvSpPr txBox="1"/>
            <p:nvPr/>
          </p:nvSpPr>
          <p:spPr>
            <a:xfrm>
              <a:off x="6695093" y="6171846"/>
              <a:ext cx="1292486" cy="378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fr-FR" dirty="0">
                  <a:solidFill>
                    <a:srgbClr val="002060"/>
                  </a:solidFill>
                </a:rPr>
                <a:t>LTS outsert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8" name="ZoneTexte 9"/>
            <p:cNvSpPr txBox="1"/>
            <p:nvPr/>
          </p:nvSpPr>
          <p:spPr>
            <a:xfrm>
              <a:off x="6847493" y="4168024"/>
              <a:ext cx="1204997" cy="378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fr-FR" dirty="0">
                  <a:solidFill>
                    <a:srgbClr val="FF0000"/>
                  </a:solidFill>
                </a:rPr>
                <a:t>HTS insert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>
            <a:normAutofit/>
          </a:bodyPr>
          <a:lstStyle/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742097" y="1347261"/>
            <a:ext cx="88264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spcAft>
                <a:spcPts val="1200"/>
              </a:spcAft>
              <a:buFont typeface="Arial"/>
              <a:buChar char="•"/>
            </a:pPr>
            <a:r>
              <a:rPr lang="en-US" altLang="ja-JP" sz="2400" dirty="0">
                <a:solidFill>
                  <a:prstClr val="black"/>
                </a:solidFill>
              </a:rPr>
              <a:t>Winding</a:t>
            </a:r>
            <a:r>
              <a:rPr lang="ja-JP" altLang="en-US" sz="2400" dirty="0">
                <a:solidFill>
                  <a:prstClr val="black"/>
                </a:solidFill>
              </a:rPr>
              <a:t> </a:t>
            </a:r>
            <a:r>
              <a:rPr lang="en-US" altLang="ja-JP" sz="2400" dirty="0">
                <a:solidFill>
                  <a:prstClr val="black"/>
                </a:solidFill>
              </a:rPr>
              <a:t>test with 4 mm wide dummy cable</a:t>
            </a:r>
          </a:p>
          <a:p>
            <a:pPr marL="800100" lvl="1" indent="-342900" defTabSz="4572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</a:rPr>
              <a:t>single pancake coil</a:t>
            </a:r>
          </a:p>
          <a:p>
            <a:pPr marL="800100" lvl="1" indent="-342900" defTabSz="4572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</a:rPr>
              <a:t>Single flared ends coil</a:t>
            </a:r>
          </a:p>
          <a:p>
            <a:pPr marL="800100" lvl="1" indent="-342900" defTabSz="4572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</a:rPr>
              <a:t>Double pancake</a:t>
            </a:r>
          </a:p>
          <a:p>
            <a:pPr defTabSz="457200"/>
            <a:endParaRPr lang="en-US" sz="2400" dirty="0">
              <a:solidFill>
                <a:prstClr val="black"/>
              </a:solidFill>
            </a:endParaRP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</a:pPr>
            <a:r>
              <a:rPr lang="en-US" altLang="ja-JP" sz="2400" dirty="0">
                <a:solidFill>
                  <a:prstClr val="black"/>
                </a:solidFill>
              </a:rPr>
              <a:t>Influence of relative position between HTS insert and LTS </a:t>
            </a:r>
            <a:r>
              <a:rPr lang="en-US" altLang="ja-JP" sz="2400" dirty="0" err="1">
                <a:solidFill>
                  <a:prstClr val="black"/>
                </a:solidFill>
              </a:rPr>
              <a:t>outsert</a:t>
            </a:r>
            <a:endParaRPr lang="en-US" altLang="ja-JP" sz="2400" dirty="0">
              <a:solidFill>
                <a:prstClr val="black"/>
              </a:solidFill>
            </a:endParaRPr>
          </a:p>
          <a:p>
            <a:pPr marL="800100" lvl="1" indent="-342900" defTabSz="457200">
              <a:spcAft>
                <a:spcPts val="1200"/>
              </a:spcAft>
              <a:buFont typeface="Arial"/>
              <a:buChar char="•"/>
            </a:pPr>
            <a:r>
              <a:rPr lang="en-US" sz="2200" dirty="0">
                <a:solidFill>
                  <a:prstClr val="black"/>
                </a:solidFill>
              </a:rPr>
              <a:t>Impact on Je and force distribution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/>
          <a:lstStyle/>
          <a:p>
            <a:fld id="{AEFB9B6D-867A-40B8-ACB0-35CC9F272C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5883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946" y="233493"/>
            <a:ext cx="8226854" cy="715840"/>
          </a:xfrm>
        </p:spPr>
        <p:txBody>
          <a:bodyPr/>
          <a:lstStyle/>
          <a:p>
            <a:r>
              <a:rPr lang="fr-FR" i="1" u="sng" dirty="0" smtClean="0"/>
              <a:t>Feather2 model 20T support system</a:t>
            </a:r>
            <a:endParaRPr lang="fr-FR" i="1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CANALE Matthieu EN/MME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06/05/2015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 t="26693" r="20262" b="14751"/>
          <a:stretch/>
        </p:blipFill>
        <p:spPr>
          <a:xfrm>
            <a:off x="4708495" y="2201090"/>
            <a:ext cx="7005281" cy="423665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1" r="9913" b="2269"/>
          <a:stretch/>
        </p:blipFill>
        <p:spPr>
          <a:xfrm>
            <a:off x="517438" y="949333"/>
            <a:ext cx="6127924" cy="4982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64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2" y="76200"/>
            <a:ext cx="1828799" cy="962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0" y="373380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84C84"/>
                </a:solidFill>
              </a:rPr>
              <a:t>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lectrical </a:t>
            </a:r>
            <a:r>
              <a:rPr lang="en-US" dirty="0" smtClean="0">
                <a:solidFill>
                  <a:srgbClr val="784C84"/>
                </a:solidFill>
              </a:rPr>
              <a:t>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etwork </a:t>
            </a:r>
            <a:r>
              <a:rPr lang="en-US" dirty="0" smtClean="0">
                <a:solidFill>
                  <a:srgbClr val="784C84"/>
                </a:solidFill>
              </a:rPr>
              <a:t>M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odel 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933" dirty="0">
                <a:solidFill>
                  <a:schemeClr val="accent1">
                    <a:lumMod val="75000"/>
                  </a:schemeClr>
                </a:solidFill>
              </a:rPr>
              <a:t>for </a:t>
            </a:r>
            <a:r>
              <a:rPr lang="en-US" sz="2933" dirty="0">
                <a:solidFill>
                  <a:srgbClr val="784C84"/>
                </a:solidFill>
              </a:rPr>
              <a:t>Coated Conductor Cables</a:t>
            </a:r>
            <a:endParaRPr lang="en-US" sz="2933" dirty="0">
              <a:solidFill>
                <a:srgbClr val="784C84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Jeroen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van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Nugteren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94400" y="2524204"/>
            <a:ext cx="1026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400" dirty="0">
                <a:solidFill>
                  <a:srgbClr val="727CA3">
                    <a:lumMod val="60000"/>
                    <a:lumOff val="40000"/>
                  </a:srgbClr>
                </a:solidFill>
              </a:rPr>
              <a:t>UPDATE ON</a:t>
            </a:r>
          </a:p>
        </p:txBody>
      </p:sp>
      <p:pic>
        <p:nvPicPr>
          <p:cNvPr id="3074" name="Picture 2" descr="http://www.google.fr/url?source=imglanding&amp;ct=img&amp;q=http://www.symbitron.eu/wp-content/uploads/2013/10/UT_Logo_2400_Black_EN1.png&amp;sa=X&amp;ei=lxJuVbGKE8H1UpGygKgI&amp;ved=0CAkQ8wc&amp;usg=AFQjCNEDd0HOZxm8Og44DTB3F-RecfzhO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449" y="-25400"/>
            <a:ext cx="2589215" cy="496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evannug\Dropbox\PhDCERN 2.0\Report Layout Study\GeneralFigures\EuCARD2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0" y="76200"/>
            <a:ext cx="1289995" cy="512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jevannug\Dropbox\PhDCERN 2.0\Report Layout Study\GeneralFigures\cern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49284"/>
            <a:ext cx="1079613" cy="107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jevannug\Dropbox\PhDCERN 2.0\Report Layout Study\GeneralFigures\FutureMagnet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00" y="33336"/>
            <a:ext cx="1219200" cy="105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google.fr/url?source=imglanding&amp;ct=img&amp;q=http://images.iop.org/objects/ccr/cern/54/3/18/CCfcc1_03_14.jpg&amp;sa=X&amp;ei=bhRuVdmmJISvU-K2gtgK&amp;ved=0CAkQ8wc&amp;usg=AFQjCNHCuK-EaSV1oz-DSVcskCkWP9WhM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1995" y="76429"/>
            <a:ext cx="1139516" cy="504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4353264" y="240735"/>
            <a:ext cx="2284921" cy="3181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67" dirty="0">
                <a:solidFill>
                  <a:srgbClr val="727CA3">
                    <a:lumMod val="75000"/>
                  </a:srgbClr>
                </a:solidFill>
              </a:rPr>
              <a:t>Energy, Materials &amp; Systems</a:t>
            </a:r>
          </a:p>
        </p:txBody>
      </p:sp>
    </p:spTree>
    <p:extLst>
      <p:ext uri="{BB962C8B-B14F-4D97-AF65-F5344CB8AC3E}">
        <p14:creationId xmlns:p14="http://schemas.microsoft.com/office/powerpoint/2010/main" val="59976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G:\Dropbox\Software Development\Tool Roebel\Tool_Roebel_v3.0\Roebe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1" t="3292" b="3860"/>
          <a:stretch/>
        </p:blipFill>
        <p:spPr bwMode="auto">
          <a:xfrm>
            <a:off x="56117" y="1701800"/>
            <a:ext cx="8014209" cy="396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330200"/>
            <a:ext cx="10972800" cy="990600"/>
          </a:xfrm>
        </p:spPr>
        <p:txBody>
          <a:bodyPr/>
          <a:lstStyle/>
          <a:p>
            <a:r>
              <a:rPr lang="en-US" u="sng" dirty="0" smtClean="0"/>
              <a:t>Recap: Electrical Network Model</a:t>
            </a:r>
            <a:endParaRPr lang="en-US" u="sng" dirty="0"/>
          </a:p>
        </p:txBody>
      </p:sp>
      <p:sp>
        <p:nvSpPr>
          <p:cNvPr id="18" name="Content Placeholder 2"/>
          <p:cNvSpPr>
            <a:spLocks noGrp="1"/>
          </p:cNvSpPr>
          <p:nvPr>
            <p:ph idx="4294967295"/>
          </p:nvPr>
        </p:nvSpPr>
        <p:spPr>
          <a:xfrm>
            <a:off x="0" y="1631952"/>
            <a:ext cx="5994400" cy="1593849"/>
          </a:xfrm>
        </p:spPr>
        <p:txBody>
          <a:bodyPr>
            <a:normAutofit fontScale="77500" lnSpcReduction="20000"/>
          </a:bodyPr>
          <a:lstStyle/>
          <a:p>
            <a:r>
              <a:rPr lang="en-US" sz="1867" dirty="0"/>
              <a:t>To be able to model the hysteresis the superconducting tapes are modeled as ribbon shaped meshes of elements (PEEC)</a:t>
            </a:r>
          </a:p>
          <a:p>
            <a:r>
              <a:rPr lang="en-US" sz="1867" dirty="0"/>
              <a:t>At this moment there are three cable geometries implemented</a:t>
            </a:r>
          </a:p>
          <a:p>
            <a:pPr lvl="1"/>
            <a:r>
              <a:rPr lang="en-US" sz="1867" dirty="0" err="1">
                <a:solidFill>
                  <a:schemeClr val="accent1">
                    <a:lumMod val="75000"/>
                  </a:schemeClr>
                </a:solidFill>
              </a:rPr>
              <a:t>Roebel</a:t>
            </a:r>
            <a:endParaRPr lang="en-US" sz="1867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sz="1867" dirty="0">
                <a:solidFill>
                  <a:schemeClr val="accent1">
                    <a:lumMod val="75000"/>
                  </a:schemeClr>
                </a:solidFill>
              </a:rPr>
              <a:t>Cable on Round Core (CORC)</a:t>
            </a:r>
          </a:p>
          <a:p>
            <a:pPr lvl="1"/>
            <a:r>
              <a:rPr lang="en-US" sz="1867" dirty="0">
                <a:solidFill>
                  <a:schemeClr val="accent1">
                    <a:lumMod val="75000"/>
                  </a:schemeClr>
                </a:solidFill>
              </a:rPr>
              <a:t>Stacked</a:t>
            </a:r>
          </a:p>
          <a:p>
            <a:endParaRPr lang="en-US" sz="1867" dirty="0"/>
          </a:p>
          <a:p>
            <a:endParaRPr lang="en-US" sz="1867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0" y="584201"/>
                <a:ext cx="11793678" cy="10054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67" i="1">
                                  <a:solidFill>
                                    <a:srgbClr val="727CA3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𝑛𝑙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𝐼</m:t>
                                    </m:r>
                                  </m:e>
                                </m:d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𝑚𝑢𝑡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/>
                                          </a:rPr>
                                          <m:t>𝑑𝐼</m:t>
                                        </m:r>
                                      </m:num>
                                      <m:den>
                                        <m: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/>
                                          </a:rPr>
                                          <m:t>𝑑𝑡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67" i="1">
                                  <a:solidFill>
                                    <a:srgbClr val="727CA3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𝐺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𝑘𝑐𝑙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𝑘𝑣𝑙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𝑅</m:t>
                                </m:r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𝑃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67" i="1">
                                  <a:solidFill>
                                    <a:srgbClr val="727CA3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𝐼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𝑇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1867" i="1">
                          <a:solidFill>
                            <a:srgbClr val="727CA3">
                              <a:lumMod val="75000"/>
                            </a:srgbClr>
                          </a:solidFill>
                          <a:latin typeface="Cambria Math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67" i="1">
                                  <a:solidFill>
                                    <a:srgbClr val="727CA3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𝑠𝑒𝑙𝑓</m:t>
                                    </m:r>
                                  </m:sub>
                                </m:sSub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𝑠</m:t>
                                    </m:r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𝑝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67" i="1">
                                  <a:solidFill>
                                    <a:srgbClr val="727CA3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𝑑𝑉</m:t>
                                    </m:r>
                                  </m:num>
                                  <m:den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𝑑𝑡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𝑑𝐼</m:t>
                                    </m:r>
                                  </m:num>
                                  <m:den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𝑑𝑡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𝑑𝑇</m:t>
                                    </m:r>
                                  </m:num>
                                  <m:den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𝑑𝑡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  <m:r>
                        <a:rPr lang="en-US" sz="1867" i="1">
                          <a:solidFill>
                            <a:srgbClr val="727CA3">
                              <a:lumMod val="75000"/>
                            </a:srgb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/>
                            </a:rPr>
                            <m:t>𝐸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67" i="1">
                                  <a:solidFill>
                                    <a:srgbClr val="727CA3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𝑑𝑡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𝑑𝑡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𝑑𝑡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  <m:r>
                        <a:rPr lang="en-US" sz="1867" i="1">
                          <a:solidFill>
                            <a:srgbClr val="727CA3">
                              <a:lumMod val="75000"/>
                            </a:srgbClr>
                          </a:solidFill>
                          <a:latin typeface="Cambria Math"/>
                        </a:rPr>
                        <m:t>−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67" i="1">
                                  <a:solidFill>
                                    <a:srgbClr val="727CA3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1867" i="1">
                          <a:solidFill>
                            <a:srgbClr val="727CA3">
                              <a:lumMod val="75000"/>
                            </a:srgbClr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867" i="1">
                          <a:solidFill>
                            <a:srgbClr val="727CA3">
                              <a:lumMod val="75000"/>
                            </a:srgbClr>
                          </a:solidFill>
                          <a:latin typeface="Cambria Math"/>
                        </a:rPr>
                        <m:t>𝑟</m:t>
                      </m:r>
                      <m:r>
                        <a:rPr lang="en-US" sz="1867" i="1">
                          <a:solidFill>
                            <a:srgbClr val="727CA3">
                              <a:lumMod val="75000"/>
                            </a:srgbClr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sz="1867" dirty="0">
                  <a:solidFill>
                    <a:srgbClr val="727CA3">
                      <a:lumMod val="75000"/>
                    </a:srgbClr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38150"/>
                <a:ext cx="8880123" cy="77707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Screen Shot 2014-10-29 at 14.30.3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554" y="2042576"/>
            <a:ext cx="4030748" cy="4637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70325" y="1620297"/>
            <a:ext cx="2594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>
                <a:solidFill>
                  <a:srgbClr val="727CA3">
                    <a:lumMod val="75000"/>
                  </a:srgbClr>
                </a:solidFill>
                <a:latin typeface="Cantarell" panose="02000603000000000000" pitchFamily="2" charset="0"/>
              </a:rPr>
              <a:t>Network Elements</a:t>
            </a:r>
          </a:p>
        </p:txBody>
      </p:sp>
      <p:pic>
        <p:nvPicPr>
          <p:cNvPr id="8" name="Picture 7" descr="Screen Shot 2014-11-11 at 10.33.47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698" y="4987848"/>
            <a:ext cx="2257655" cy="371552"/>
          </a:xfrm>
          <a:prstGeom prst="rect">
            <a:avLst/>
          </a:prstGeom>
        </p:spPr>
      </p:pic>
      <p:pic>
        <p:nvPicPr>
          <p:cNvPr id="2054" name="Picture 6" descr="http://faculty.cse.tamu.edu/davis/suitesparse_files/SuiteSparse_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698" y="5410928"/>
            <a:ext cx="2257655" cy="65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Screen Shot 2014-11-11 at 10.18.23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23" y="6212040"/>
            <a:ext cx="4986880" cy="56976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0808" y="6122257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[1]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1601" y="5478542"/>
            <a:ext cx="620683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>
                <a:solidFill>
                  <a:prstClr val="black"/>
                </a:solidFill>
              </a:rPr>
              <a:t>X [</a:t>
            </a:r>
            <a:r>
              <a:rPr lang="en-US" sz="1067" dirty="0">
                <a:solidFill>
                  <a:srgbClr val="FF1971"/>
                </a:solidFill>
              </a:rPr>
              <a:t>mm</a:t>
            </a:r>
            <a:r>
              <a:rPr lang="en-US" sz="1067" dirty="0">
                <a:solidFill>
                  <a:prstClr val="black"/>
                </a:solidFill>
              </a:rPr>
              <a:t>]</a:t>
            </a:r>
          </a:p>
        </p:txBody>
      </p:sp>
      <p:pic>
        <p:nvPicPr>
          <p:cNvPr id="2057" name="Picture 9" descr="http://www.google.fr/url?source=imglanding&amp;ct=img&amp;q=http://home.online.no/%7Epjacklam/matlab/fun/ascii-art/matlab_5_logo.png&amp;sa=X&amp;ei=4wduVaHCMcf4UNnFgtgM&amp;ved=0CAkQ8wc&amp;usg=AFQjCNEF7ivPKoSQUySyEK3Hp3LH-gCzlA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1" y="3852037"/>
            <a:ext cx="1117600" cy="1068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http://www.google.fr/url?source=imglanding&amp;ct=img&amp;q=http://i1-news.softpedia-static.com/images/news2/CUDA-Toolkit-2-2-Released-Supports-Windows-7-OS-X-Version-Still-Standing-2.jpg&amp;sa=X&amp;ei=GQhuVce4CcG7UbrugJAE&amp;ved=0CAkQ8wc&amp;usg=AFQjCNFS-khKEIH66nJKwgAXaP-jo7G6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147" y="5223145"/>
            <a:ext cx="1473200" cy="89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874" y="4987849"/>
            <a:ext cx="1584127" cy="1103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 descr="http://www.google.fr/url?source=imglanding&amp;ct=img&amp;q=http://cusp-library.googlecode.com/svn/trunk/media/cusp_logo.png&amp;sa=X&amp;ei=vQluVcbjFsavUYSZgZAD&amp;ved=0CAkQ8wc&amp;usg=AFQjCNFkVHb7mfym8NFKWnke_eeiEQBfY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061" y="5595153"/>
            <a:ext cx="1560635" cy="397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269" y="4241800"/>
            <a:ext cx="2076264" cy="678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328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330200"/>
            <a:ext cx="12293600" cy="990600"/>
          </a:xfrm>
        </p:spPr>
        <p:txBody>
          <a:bodyPr>
            <a:normAutofit/>
          </a:bodyPr>
          <a:lstStyle/>
          <a:p>
            <a:r>
              <a:rPr lang="en-US" u="sng" dirty="0" smtClean="0"/>
              <a:t>Recap: Multi-Level Fast </a:t>
            </a:r>
            <a:r>
              <a:rPr lang="en-US" u="sng" dirty="0" err="1" smtClean="0"/>
              <a:t>Multipole</a:t>
            </a:r>
            <a:r>
              <a:rPr lang="en-US" u="sng" dirty="0" smtClean="0"/>
              <a:t> Method</a:t>
            </a:r>
            <a:endParaRPr lang="en-US" u="sng" dirty="0"/>
          </a:p>
        </p:txBody>
      </p:sp>
      <p:sp>
        <p:nvSpPr>
          <p:cNvPr id="68" name="Content Placeholder 2"/>
          <p:cNvSpPr>
            <a:spLocks noGrp="1"/>
          </p:cNvSpPr>
          <p:nvPr>
            <p:ph idx="4294967295"/>
          </p:nvPr>
        </p:nvSpPr>
        <p:spPr>
          <a:xfrm>
            <a:off x="0" y="4991101"/>
            <a:ext cx="7823200" cy="1587500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Instead </a:t>
            </a:r>
            <a:r>
              <a:rPr lang="en-GB" dirty="0"/>
              <a:t>of using a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dense </a:t>
            </a:r>
            <a:r>
              <a:rPr lang="en-GB" dirty="0"/>
              <a:t>matrix </a:t>
            </a:r>
            <a:r>
              <a:rPr lang="en-GB" dirty="0" smtClean="0"/>
              <a:t>the </a:t>
            </a:r>
            <a:r>
              <a:rPr lang="en-GB" dirty="0" err="1" smtClean="0"/>
              <a:t>the</a:t>
            </a:r>
            <a:r>
              <a:rPr lang="en-GB" dirty="0" smtClean="0"/>
              <a:t> induced </a:t>
            </a:r>
            <a:r>
              <a:rPr lang="en-GB" dirty="0"/>
              <a:t>voltages </a:t>
            </a:r>
            <a:r>
              <a:rPr lang="en-GB" dirty="0" smtClean="0"/>
              <a:t>can be calculated at </a:t>
            </a:r>
            <a:r>
              <a:rPr lang="en-GB" dirty="0"/>
              <a:t>each element every time </a:t>
            </a:r>
            <a:r>
              <a:rPr lang="en-GB" dirty="0" smtClean="0"/>
              <a:t>step using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MLFMM</a:t>
            </a:r>
          </a:p>
          <a:p>
            <a:r>
              <a:rPr lang="en-GB" dirty="0" smtClean="0"/>
              <a:t>Uses spherical harmonics (</a:t>
            </a:r>
            <a:r>
              <a:rPr lang="en-GB" dirty="0" err="1" smtClean="0"/>
              <a:t>multipoles</a:t>
            </a:r>
            <a:r>
              <a:rPr lang="en-GB" dirty="0" smtClean="0"/>
              <a:t>) as a “middle man” to reduce the computational complexity from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O(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NxM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en-GB" dirty="0" smtClean="0"/>
              <a:t>to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O(N+M)</a:t>
            </a:r>
          </a:p>
          <a:p>
            <a:r>
              <a:rPr lang="en-GB" dirty="0" smtClean="0"/>
              <a:t>An </a:t>
            </a:r>
            <a:r>
              <a:rPr lang="en-GB" dirty="0" err="1" smtClean="0"/>
              <a:t>octtree</a:t>
            </a:r>
            <a:r>
              <a:rPr lang="en-GB" dirty="0" smtClean="0"/>
              <a:t>-grid ensures that all the interactions are included</a:t>
            </a:r>
          </a:p>
          <a:p>
            <a:r>
              <a:rPr lang="en-GB" dirty="0" smtClean="0"/>
              <a:t>Implemented using highly parallelized code using </a:t>
            </a:r>
            <a:r>
              <a:rPr lang="en-GB" dirty="0" smtClean="0">
                <a:solidFill>
                  <a:srgbClr val="784C84"/>
                </a:solidFill>
              </a:rPr>
              <a:t>NVIDIA CUDA GPU </a:t>
            </a:r>
            <a:r>
              <a:rPr lang="en-GB" dirty="0" smtClean="0"/>
              <a:t>programming language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1" y="584201"/>
                <a:ext cx="11348235" cy="10054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67" i="1">
                                  <a:solidFill>
                                    <a:srgbClr val="727CA3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𝑛𝑙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𝐼</m:t>
                                    </m:r>
                                  </m:e>
                                </m:d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FF197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FF1971"/>
                                        </a:solidFill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FF1971"/>
                                        </a:solidFill>
                                        <a:latin typeface="Cambria Math"/>
                                      </a:rPr>
                                      <m:t>𝑚𝑢𝑡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867" i="1">
                                        <a:solidFill>
                                          <a:srgbClr val="FF197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en-US" sz="1867" i="1">
                                            <a:solidFill>
                                              <a:srgbClr val="FF197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67" i="1">
                                            <a:solidFill>
                                              <a:srgbClr val="FF1971"/>
                                            </a:solidFill>
                                            <a:latin typeface="Cambria Math"/>
                                          </a:rPr>
                                          <m:t>𝑑𝐼</m:t>
                                        </m:r>
                                      </m:num>
                                      <m:den>
                                        <m:r>
                                          <a:rPr lang="en-US" sz="1867" i="1">
                                            <a:solidFill>
                                              <a:srgbClr val="FF1971"/>
                                            </a:solidFill>
                                            <a:latin typeface="Cambria Math"/>
                                          </a:rPr>
                                          <m:t>𝑑𝑡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67" i="1">
                                  <a:solidFill>
                                    <a:srgbClr val="727CA3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𝐺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𝑘𝑐𝑙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𝑘𝑣𝑙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𝑅</m:t>
                                </m:r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𝑃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67" i="1">
                                  <a:solidFill>
                                    <a:srgbClr val="727CA3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𝐼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𝑇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1867" i="1">
                          <a:solidFill>
                            <a:srgbClr val="727CA3">
                              <a:lumMod val="75000"/>
                            </a:srgbClr>
                          </a:solidFill>
                          <a:latin typeface="Cambria Math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67" i="1">
                                  <a:solidFill>
                                    <a:srgbClr val="727CA3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𝑠𝑒𝑙𝑓</m:t>
                                    </m:r>
                                  </m:sub>
                                </m:sSub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FF197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FF1971"/>
                                        </a:solidFill>
                                        <a:latin typeface="Cambria Math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FF1971"/>
                                        </a:solidFill>
                                        <a:latin typeface="Cambria Math"/>
                                      </a:rPr>
                                      <m:t>𝑠</m:t>
                                    </m:r>
                                    <m:r>
                                      <a:rPr lang="en-US" sz="1867" i="1">
                                        <a:solidFill>
                                          <a:srgbClr val="FF1971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US" sz="1867" i="1">
                                        <a:solidFill>
                                          <a:srgbClr val="FF1971"/>
                                        </a:solidFill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1867" i="1">
                                    <a:solidFill>
                                      <a:srgbClr val="727CA3">
                                        <a:lumMod val="75000"/>
                                      </a:srgbClr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𝑝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67" i="1">
                                  <a:solidFill>
                                    <a:srgbClr val="727CA3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𝑑𝑉</m:t>
                                    </m:r>
                                  </m:num>
                                  <m:den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𝑑𝑡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𝑑𝐼</m:t>
                                    </m:r>
                                  </m:num>
                                  <m:den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𝑑𝑡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𝑑𝑇</m:t>
                                    </m:r>
                                  </m:num>
                                  <m:den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𝑑𝑡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  <m:r>
                        <a:rPr lang="en-US" sz="1867" i="1">
                          <a:solidFill>
                            <a:srgbClr val="727CA3">
                              <a:lumMod val="75000"/>
                            </a:srgb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/>
                            </a:rPr>
                            <m:t>𝐸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67" i="1">
                                  <a:solidFill>
                                    <a:srgbClr val="727CA3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𝑑𝑡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𝑑𝑡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lang="en-US" sz="1867" i="1">
                                            <a:solidFill>
                                              <a:srgbClr val="727CA3">
                                                <a:lumMod val="75000"/>
                                              </a:srgbClr>
                                            </a:solidFill>
                                            <a:latin typeface="Cambria Math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𝑑𝑡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  <m:r>
                        <a:rPr lang="en-US" sz="1867" i="1">
                          <a:solidFill>
                            <a:srgbClr val="727CA3">
                              <a:lumMod val="75000"/>
                            </a:srgbClr>
                          </a:solidFill>
                          <a:latin typeface="Cambria Math"/>
                        </a:rPr>
                        <m:t>−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67" i="1">
                              <a:solidFill>
                                <a:srgbClr val="727CA3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67" i="1">
                                  <a:solidFill>
                                    <a:srgbClr val="727CA3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867" i="1">
                                        <a:solidFill>
                                          <a:srgbClr val="727CA3">
                                            <a:lumMod val="75000"/>
                                          </a:srgbClr>
                                        </a:solidFill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1867" i="1">
                          <a:solidFill>
                            <a:srgbClr val="727CA3">
                              <a:lumMod val="75000"/>
                            </a:srgbClr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867" i="1">
                          <a:solidFill>
                            <a:srgbClr val="727CA3">
                              <a:lumMod val="75000"/>
                            </a:srgbClr>
                          </a:solidFill>
                          <a:latin typeface="Cambria Math"/>
                        </a:rPr>
                        <m:t>𝑟</m:t>
                      </m:r>
                    </m:oMath>
                  </m:oMathPara>
                </a14:m>
                <a:endParaRPr lang="en-US" sz="1867" dirty="0">
                  <a:solidFill>
                    <a:srgbClr val="727CA3">
                      <a:lumMod val="75000"/>
                    </a:srgbClr>
                  </a:solidFill>
                </a:endParaRP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38150"/>
                <a:ext cx="8546314" cy="77707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91" y="1721897"/>
            <a:ext cx="7380407" cy="323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1803400"/>
            <a:ext cx="4205137" cy="2813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Picture 5" descr="http://static.evga.com/articles/00872/images/hero/04G-P4-2986-K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543" y="4889857"/>
            <a:ext cx="3169127" cy="203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/>
          <p:cNvSpPr txBox="1"/>
          <p:nvPr/>
        </p:nvSpPr>
        <p:spPr>
          <a:xfrm rot="20829235">
            <a:off x="7936601" y="4880293"/>
            <a:ext cx="3445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27CA3">
                    <a:lumMod val="75000"/>
                  </a:srgbClr>
                </a:solidFill>
                <a:latin typeface="Cantarell" panose="02000603000000000000" pitchFamily="2" charset="0"/>
              </a:rPr>
              <a:t>Graphics Processing Unit</a:t>
            </a:r>
          </a:p>
        </p:txBody>
      </p:sp>
      <p:sp>
        <p:nvSpPr>
          <p:cNvPr id="66" name="TextBox 65"/>
          <p:cNvSpPr txBox="1"/>
          <p:nvPr/>
        </p:nvSpPr>
        <p:spPr>
          <a:xfrm rot="20745970">
            <a:off x="10362516" y="6045482"/>
            <a:ext cx="1037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27CA3">
                    <a:lumMod val="75000"/>
                  </a:srgbClr>
                </a:solidFill>
                <a:latin typeface="Cantarell" panose="02000603000000000000" pitchFamily="2" charset="0"/>
              </a:rPr>
              <a:t>(GPU)</a:t>
            </a:r>
          </a:p>
        </p:txBody>
      </p:sp>
      <p:sp>
        <p:nvSpPr>
          <p:cNvPr id="67" name="Rectangle 66"/>
          <p:cNvSpPr/>
          <p:nvPr/>
        </p:nvSpPr>
        <p:spPr>
          <a:xfrm>
            <a:off x="0" y="6385203"/>
            <a:ext cx="12098813" cy="42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67" dirty="0">
                <a:solidFill>
                  <a:srgbClr val="727CA3">
                    <a:lumMod val="75000"/>
                  </a:srgbClr>
                </a:solidFill>
              </a:rPr>
              <a:t>L. Greengard, “The rapid evaluation of potential fields in particle systems,” tech. rep., Cambridge, 1988.</a:t>
            </a:r>
          </a:p>
          <a:p>
            <a:r>
              <a:rPr lang="en-GB" sz="1067" dirty="0">
                <a:solidFill>
                  <a:srgbClr val="727CA3">
                    <a:lumMod val="75000"/>
                  </a:srgbClr>
                </a:solidFill>
              </a:rPr>
              <a:t>J. </a:t>
            </a:r>
            <a:r>
              <a:rPr lang="en-GB" sz="1067" dirty="0" err="1">
                <a:solidFill>
                  <a:srgbClr val="727CA3">
                    <a:lumMod val="75000"/>
                  </a:srgbClr>
                </a:solidFill>
              </a:rPr>
              <a:t>Kurzak</a:t>
            </a:r>
            <a:r>
              <a:rPr lang="en-GB" sz="1067" dirty="0">
                <a:solidFill>
                  <a:srgbClr val="727CA3">
                    <a:lumMod val="75000"/>
                  </a:srgbClr>
                </a:solidFill>
              </a:rPr>
              <a:t> and B. M. </a:t>
            </a:r>
            <a:r>
              <a:rPr lang="en-GB" sz="1067" dirty="0" err="1">
                <a:solidFill>
                  <a:srgbClr val="727CA3">
                    <a:lumMod val="75000"/>
                  </a:srgbClr>
                </a:solidFill>
              </a:rPr>
              <a:t>Pettitt</a:t>
            </a:r>
            <a:r>
              <a:rPr lang="en-GB" sz="1067" dirty="0">
                <a:solidFill>
                  <a:srgbClr val="727CA3">
                    <a:lumMod val="75000"/>
                  </a:srgbClr>
                </a:solidFill>
              </a:rPr>
              <a:t>, “Fast </a:t>
            </a:r>
            <a:r>
              <a:rPr lang="en-GB" sz="1067" dirty="0" err="1">
                <a:solidFill>
                  <a:srgbClr val="727CA3">
                    <a:lumMod val="75000"/>
                  </a:srgbClr>
                </a:solidFill>
              </a:rPr>
              <a:t>multipole</a:t>
            </a:r>
            <a:r>
              <a:rPr lang="en-GB" sz="1067" dirty="0">
                <a:solidFill>
                  <a:srgbClr val="727CA3">
                    <a:lumMod val="75000"/>
                  </a:srgbClr>
                </a:solidFill>
              </a:rPr>
              <a:t> methods for particle dynamics,” Molecular Simulation, vol. 32, no. 10-11, pp. 775–790, 2006.</a:t>
            </a:r>
          </a:p>
        </p:txBody>
      </p:sp>
    </p:spTree>
    <p:extLst>
      <p:ext uri="{BB962C8B-B14F-4D97-AF65-F5344CB8AC3E}">
        <p14:creationId xmlns:p14="http://schemas.microsoft.com/office/powerpoint/2010/main" val="96750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330200"/>
            <a:ext cx="10972800" cy="990600"/>
          </a:xfrm>
        </p:spPr>
        <p:txBody>
          <a:bodyPr/>
          <a:lstStyle/>
          <a:p>
            <a:r>
              <a:rPr lang="en-US" u="sng" dirty="0"/>
              <a:t>Recap: </a:t>
            </a:r>
            <a:r>
              <a:rPr lang="en-US" u="sng" dirty="0" smtClean="0"/>
              <a:t>Element Current Sharing</a:t>
            </a:r>
            <a:endParaRPr lang="en-US" u="sng" dirty="0"/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0" y="584200"/>
            <a:ext cx="11870267" cy="7145867"/>
          </a:xfrm>
        </p:spPr>
        <p:txBody>
          <a:bodyPr>
            <a:normAutofit/>
          </a:bodyPr>
          <a:lstStyle/>
          <a:p>
            <a:r>
              <a:rPr lang="en-GB" sz="2000" dirty="0"/>
              <a:t>Superconducting </a:t>
            </a:r>
            <a:r>
              <a:rPr lang="en-GB" sz="2000" dirty="0"/>
              <a:t>power law element in parallel with resistive (matrix) element </a:t>
            </a:r>
            <a:r>
              <a:rPr lang="en-GB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(implicit equation)</a:t>
            </a:r>
          </a:p>
          <a:p>
            <a:r>
              <a:rPr lang="en-GB" sz="2000" dirty="0"/>
              <a:t>Non linear elements introduce hysteresis </a:t>
            </a:r>
            <a:r>
              <a:rPr lang="en-GB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(special thanks to </a:t>
            </a:r>
            <a:r>
              <a:rPr lang="en-GB" sz="2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Antti</a:t>
            </a:r>
            <a:r>
              <a:rPr lang="en-GB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Stenvall</a:t>
            </a:r>
            <a:r>
              <a:rPr lang="en-GB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for pointing this out)</a:t>
            </a:r>
            <a:endParaRPr lang="en-GB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>
              <a:buFont typeface="+mj-lt"/>
              <a:buAutoNum type="arabicPeriod"/>
            </a:pPr>
            <a:endParaRPr lang="en-GB" sz="1600" dirty="0"/>
          </a:p>
          <a:p>
            <a:pPr lvl="1">
              <a:buFont typeface="+mj-lt"/>
              <a:buAutoNum type="arabicPeriod"/>
            </a:pPr>
            <a:endParaRPr lang="en-GB" sz="1600" dirty="0"/>
          </a:p>
          <a:p>
            <a:pPr lvl="1">
              <a:buFont typeface="+mj-lt"/>
              <a:buAutoNum type="arabicPeriod"/>
            </a:pPr>
            <a:endParaRPr lang="en-GB" sz="1600" dirty="0"/>
          </a:p>
          <a:p>
            <a:pPr lvl="1">
              <a:buFont typeface="+mj-lt"/>
              <a:buAutoNum type="arabicPeriod"/>
            </a:pPr>
            <a:endParaRPr lang="en-GB" sz="1600" dirty="0"/>
          </a:p>
          <a:p>
            <a:pPr lvl="1">
              <a:buFont typeface="+mj-lt"/>
              <a:buAutoNum type="arabicPeriod"/>
            </a:pPr>
            <a:endParaRPr lang="en-GB" sz="1600" dirty="0"/>
          </a:p>
          <a:p>
            <a:pPr lvl="1">
              <a:buFont typeface="+mj-lt"/>
              <a:buAutoNum type="arabicPeriod"/>
            </a:pPr>
            <a:endParaRPr lang="en-GB" sz="16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3" y="1498601"/>
            <a:ext cx="6497227" cy="5347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469" y="4293546"/>
            <a:ext cx="5549532" cy="2123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905001"/>
            <a:ext cx="2670277" cy="133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807200" y="1469173"/>
            <a:ext cx="2032288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u="sng" dirty="0">
                <a:solidFill>
                  <a:prstClr val="black">
                    <a:lumMod val="50000"/>
                    <a:lumOff val="50000"/>
                  </a:prstClr>
                </a:solidFill>
                <a:latin typeface="Cantarell" panose="02000603000000000000" pitchFamily="2" charset="0"/>
              </a:rPr>
              <a:t>Current Sharing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48168" y="5072265"/>
            <a:ext cx="562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solidFill>
                  <a:srgbClr val="464653">
                    <a:lumMod val="75000"/>
                  </a:srgbClr>
                </a:solidFill>
                <a:latin typeface="Cantarell" panose="02000603000000000000" pitchFamily="2" charset="0"/>
              </a:rPr>
              <a:t>Isc</a:t>
            </a:r>
            <a:endParaRPr lang="en-GB" sz="2400" dirty="0">
              <a:solidFill>
                <a:srgbClr val="464653">
                  <a:lumMod val="75000"/>
                </a:srgbClr>
              </a:solidFill>
              <a:latin typeface="Cantarell" panose="02000603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044142">
            <a:off x="11554477" y="5635672"/>
            <a:ext cx="562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solidFill>
                  <a:srgbClr val="464653">
                    <a:lumMod val="75000"/>
                  </a:srgbClr>
                </a:solidFill>
                <a:latin typeface="Cantarell" panose="02000603000000000000" pitchFamily="2" charset="0"/>
              </a:rPr>
              <a:t>Isc</a:t>
            </a:r>
            <a:endParaRPr lang="en-GB" sz="2400" dirty="0">
              <a:solidFill>
                <a:srgbClr val="464653">
                  <a:lumMod val="75000"/>
                </a:srgbClr>
              </a:solidFill>
              <a:latin typeface="Cantarell" panose="02000603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9361346">
            <a:off x="11176963" y="4026161"/>
            <a:ext cx="6142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solidFill>
                  <a:srgbClr val="B88472">
                    <a:lumMod val="75000"/>
                  </a:srgbClr>
                </a:solidFill>
                <a:latin typeface="Cantarell" panose="02000603000000000000" pitchFamily="2" charset="0"/>
              </a:rPr>
              <a:t>Inc</a:t>
            </a:r>
            <a:endParaRPr lang="en-GB" sz="2400" dirty="0">
              <a:solidFill>
                <a:srgbClr val="B88472">
                  <a:lumMod val="75000"/>
                </a:srgbClr>
              </a:solidFill>
              <a:latin typeface="Cantarell" panose="02000603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8798215">
            <a:off x="8559625" y="4123006"/>
            <a:ext cx="6142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solidFill>
                  <a:srgbClr val="B88472">
                    <a:lumMod val="75000"/>
                  </a:srgbClr>
                </a:solidFill>
                <a:latin typeface="Cantarell" panose="02000603000000000000" pitchFamily="2" charset="0"/>
              </a:rPr>
              <a:t>Inc</a:t>
            </a:r>
            <a:endParaRPr lang="en-GB" sz="2400" dirty="0">
              <a:solidFill>
                <a:srgbClr val="B88472">
                  <a:lumMod val="75000"/>
                </a:srgbClr>
              </a:solidFill>
              <a:latin typeface="Cantarell" panose="02000603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474542" y="6181408"/>
            <a:ext cx="907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464653">
                    <a:lumMod val="75000"/>
                  </a:srgbClr>
                </a:solidFill>
                <a:latin typeface="Cantarell" panose="02000603000000000000" pitchFamily="2" charset="0"/>
              </a:rPr>
              <a:t>T [K]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79051" y="6187758"/>
            <a:ext cx="814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464653">
                    <a:lumMod val="75000"/>
                  </a:srgbClr>
                </a:solidFill>
                <a:latin typeface="Cantarell" panose="02000603000000000000" pitchFamily="2" charset="0"/>
              </a:rPr>
              <a:t>I [A]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781800" y="3266629"/>
                <a:ext cx="4466927" cy="8877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33" i="1">
                          <a:solidFill>
                            <a:prstClr val="black"/>
                          </a:solidFill>
                          <a:latin typeface="Cambria Math"/>
                        </a:rPr>
                        <m:t>𝐼</m:t>
                      </m:r>
                      <m:r>
                        <a:rPr lang="en-US" sz="2133" i="1">
                          <a:solidFill>
                            <a:prstClr val="black"/>
                          </a:solidFill>
                          <a:latin typeface="Cambria Math"/>
                        </a:rPr>
                        <m:t>0−</m:t>
                      </m:r>
                      <m:f>
                        <m:fPr>
                          <m:ctrlPr>
                            <a:rPr lang="en-US" sz="21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133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𝐸</m:t>
                          </m:r>
                          <m:r>
                            <a:rPr lang="en-US" sz="2133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0</m:t>
                          </m:r>
                        </m:num>
                        <m:den>
                          <m:r>
                            <a:rPr lang="en-US" sz="2133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𝜌</m:t>
                          </m:r>
                          <m:d>
                            <m:dPr>
                              <m:ctrlPr>
                                <a:rPr lang="en-US" sz="2133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133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  <m:r>
                                <a:rPr lang="en-US" sz="2133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en-US" sz="2133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</m:d>
                        </m:den>
                      </m:f>
                      <m:sSup>
                        <m:sSupPr>
                          <m:ctrlPr>
                            <a:rPr lang="en-US" sz="21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133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133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133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33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2133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𝑠𝑐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133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133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2133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𝑐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133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133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𝐵</m:t>
                                      </m:r>
                                      <m:r>
                                        <a:rPr lang="en-US" sz="2133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US" sz="2133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  <m:r>
                                        <a:rPr lang="en-US" sz="2133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US" sz="2133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𝛼</m:t>
                                      </m:r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133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𝑁</m:t>
                          </m:r>
                        </m:sup>
                      </m:sSup>
                      <m:r>
                        <a:rPr lang="en-US" sz="2133" i="1">
                          <a:solidFill>
                            <a:prstClr val="black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133" i="1">
                          <a:solidFill>
                            <a:prstClr val="black"/>
                          </a:solidFill>
                          <a:latin typeface="Cambria Math"/>
                        </a:rPr>
                        <m:t>𝐼𝑠𝑐</m:t>
                      </m:r>
                      <m:r>
                        <a:rPr lang="en-US" sz="2133" i="1">
                          <a:solidFill>
                            <a:prstClr val="black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sz="2133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6350" y="2449972"/>
                <a:ext cx="3402213" cy="68903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630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cern.ch\dfs\Users\j\jevannug\Desktop\Contac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3" b="11086"/>
          <a:stretch/>
        </p:blipFill>
        <p:spPr bwMode="auto">
          <a:xfrm>
            <a:off x="340386" y="210577"/>
            <a:ext cx="11851615" cy="6458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30200"/>
            <a:ext cx="10972800" cy="990600"/>
          </a:xfrm>
        </p:spPr>
        <p:txBody>
          <a:bodyPr/>
          <a:lstStyle/>
          <a:p>
            <a:r>
              <a:rPr lang="en-US" u="sng" dirty="0"/>
              <a:t>Recap: </a:t>
            </a:r>
            <a:r>
              <a:rPr lang="en-US" u="sng" dirty="0" smtClean="0"/>
              <a:t>Contact Elements</a:t>
            </a:r>
            <a:endParaRPr lang="en-US" u="sng" dirty="0"/>
          </a:p>
        </p:txBody>
      </p:sp>
      <p:sp>
        <p:nvSpPr>
          <p:cNvPr id="5" name="Freeform 4"/>
          <p:cNvSpPr/>
          <p:nvPr/>
        </p:nvSpPr>
        <p:spPr>
          <a:xfrm>
            <a:off x="6901682" y="5454643"/>
            <a:ext cx="873457" cy="1073624"/>
          </a:xfrm>
          <a:custGeom>
            <a:avLst/>
            <a:gdLst>
              <a:gd name="connsiteX0" fmla="*/ 0 w 655093"/>
              <a:gd name="connsiteY0" fmla="*/ 354842 h 805218"/>
              <a:gd name="connsiteX1" fmla="*/ 655093 w 655093"/>
              <a:gd name="connsiteY1" fmla="*/ 805218 h 805218"/>
              <a:gd name="connsiteX2" fmla="*/ 648269 w 655093"/>
              <a:gd name="connsiteY2" fmla="*/ 0 h 805218"/>
              <a:gd name="connsiteX3" fmla="*/ 232012 w 655093"/>
              <a:gd name="connsiteY3" fmla="*/ 6824 h 805218"/>
              <a:gd name="connsiteX4" fmla="*/ 0 w 655093"/>
              <a:gd name="connsiteY4" fmla="*/ 354842 h 805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5093" h="805218">
                <a:moveTo>
                  <a:pt x="0" y="354842"/>
                </a:moveTo>
                <a:lnTo>
                  <a:pt x="655093" y="805218"/>
                </a:lnTo>
                <a:cubicBezTo>
                  <a:pt x="652818" y="536812"/>
                  <a:pt x="650544" y="268406"/>
                  <a:pt x="648269" y="0"/>
                </a:cubicBezTo>
                <a:lnTo>
                  <a:pt x="232012" y="6824"/>
                </a:lnTo>
                <a:lnTo>
                  <a:pt x="0" y="354842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prstClr val="white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2357" y="638635"/>
            <a:ext cx="7356340" cy="2587165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27CA3"/>
              </a:buClr>
            </a:pPr>
            <a:r>
              <a:rPr lang="en-GB" sz="2400" dirty="0">
                <a:solidFill>
                  <a:prstClr val="black"/>
                </a:solidFill>
              </a:rPr>
              <a:t>Size of contact area calculated using the overlap between the </a:t>
            </a:r>
            <a:r>
              <a:rPr lang="en-GB" sz="2400" dirty="0" err="1">
                <a:solidFill>
                  <a:srgbClr val="727CA3">
                    <a:lumMod val="75000"/>
                  </a:srgbClr>
                </a:solidFill>
              </a:rPr>
              <a:t>Voronoi</a:t>
            </a:r>
            <a:r>
              <a:rPr lang="en-GB" sz="2400" dirty="0">
                <a:solidFill>
                  <a:srgbClr val="727CA3">
                    <a:lumMod val="75000"/>
                  </a:srgbClr>
                </a:solidFill>
              </a:rPr>
              <a:t> Cells</a:t>
            </a:r>
            <a:r>
              <a:rPr lang="en-GB" sz="2400" dirty="0">
                <a:solidFill>
                  <a:srgbClr val="7030A0"/>
                </a:solidFill>
              </a:rPr>
              <a:t> </a:t>
            </a:r>
            <a:r>
              <a:rPr lang="en-GB" sz="2400" dirty="0">
                <a:solidFill>
                  <a:prstClr val="black"/>
                </a:solidFill>
              </a:rPr>
              <a:t>of the nodes</a:t>
            </a:r>
          </a:p>
          <a:p>
            <a:pPr>
              <a:buClr>
                <a:srgbClr val="727CA3"/>
              </a:buClr>
            </a:pPr>
            <a:r>
              <a:rPr lang="en-GB" sz="2400" dirty="0">
                <a:solidFill>
                  <a:prstClr val="black"/>
                </a:solidFill>
              </a:rPr>
              <a:t>For </a:t>
            </a:r>
            <a:r>
              <a:rPr lang="en-GB" sz="2400" dirty="0" err="1">
                <a:solidFill>
                  <a:prstClr val="black"/>
                </a:solidFill>
              </a:rPr>
              <a:t>Roebel</a:t>
            </a:r>
            <a:r>
              <a:rPr lang="en-GB" sz="2400" dirty="0">
                <a:solidFill>
                  <a:prstClr val="black"/>
                </a:solidFill>
              </a:rPr>
              <a:t> and Stacked in </a:t>
            </a:r>
            <a:r>
              <a:rPr lang="en-GB" sz="2400" dirty="0">
                <a:solidFill>
                  <a:srgbClr val="727CA3">
                    <a:lumMod val="75000"/>
                  </a:srgbClr>
                </a:solidFill>
              </a:rPr>
              <a:t>Cartesian</a:t>
            </a:r>
            <a:r>
              <a:rPr lang="en-GB" sz="2400" dirty="0">
                <a:solidFill>
                  <a:srgbClr val="7030A0"/>
                </a:solidFill>
              </a:rPr>
              <a:t> </a:t>
            </a:r>
            <a:r>
              <a:rPr lang="en-GB" sz="2400" dirty="0">
                <a:solidFill>
                  <a:prstClr val="black"/>
                </a:solidFill>
              </a:rPr>
              <a:t>and for </a:t>
            </a:r>
            <a:r>
              <a:rPr lang="en-GB" sz="2400" dirty="0" err="1">
                <a:solidFill>
                  <a:prstClr val="black"/>
                </a:solidFill>
              </a:rPr>
              <a:t>CoRC</a:t>
            </a:r>
            <a:r>
              <a:rPr lang="en-GB" sz="2400" dirty="0">
                <a:solidFill>
                  <a:prstClr val="black"/>
                </a:solidFill>
              </a:rPr>
              <a:t> in </a:t>
            </a:r>
            <a:r>
              <a:rPr lang="en-GB" sz="2400" dirty="0">
                <a:solidFill>
                  <a:srgbClr val="727CA3">
                    <a:lumMod val="75000"/>
                  </a:srgbClr>
                </a:solidFill>
              </a:rPr>
              <a:t>Cylindrical </a:t>
            </a:r>
            <a:r>
              <a:rPr lang="en-GB" sz="2400" dirty="0">
                <a:solidFill>
                  <a:prstClr val="black"/>
                </a:solidFill>
              </a:rPr>
              <a:t>coordinates</a:t>
            </a:r>
          </a:p>
          <a:p>
            <a:pPr>
              <a:buClr>
                <a:srgbClr val="727CA3"/>
              </a:buClr>
            </a:pPr>
            <a:r>
              <a:rPr lang="en-GB" sz="2400" dirty="0">
                <a:solidFill>
                  <a:prstClr val="black"/>
                </a:solidFill>
              </a:rPr>
              <a:t>White lines represent contact elements</a:t>
            </a:r>
          </a:p>
          <a:p>
            <a:pPr>
              <a:buClr>
                <a:srgbClr val="727CA3"/>
              </a:buClr>
            </a:pPr>
            <a:r>
              <a:rPr lang="en-GB" sz="2400" dirty="0">
                <a:solidFill>
                  <a:prstClr val="black"/>
                </a:solidFill>
              </a:rPr>
              <a:t>Contact resistances used</a:t>
            </a:r>
          </a:p>
          <a:p>
            <a:pPr lvl="1">
              <a:buClr>
                <a:srgbClr val="9FB8CD"/>
              </a:buClr>
            </a:pPr>
            <a:r>
              <a:rPr lang="en-US" sz="1867" dirty="0">
                <a:solidFill>
                  <a:srgbClr val="464653"/>
                </a:solidFill>
              </a:rPr>
              <a:t>1x10</a:t>
            </a:r>
            <a:r>
              <a:rPr lang="en-US" sz="1867" baseline="30000" dirty="0">
                <a:solidFill>
                  <a:srgbClr val="464653"/>
                </a:solidFill>
              </a:rPr>
              <a:t>-8</a:t>
            </a:r>
            <a:r>
              <a:rPr lang="el-GR" sz="1867" dirty="0">
                <a:solidFill>
                  <a:srgbClr val="464653"/>
                </a:solidFill>
              </a:rPr>
              <a:t> Ωm</a:t>
            </a:r>
            <a:r>
              <a:rPr lang="el-GR" sz="1867" baseline="30000" dirty="0">
                <a:solidFill>
                  <a:srgbClr val="464653"/>
                </a:solidFill>
              </a:rPr>
              <a:t>2</a:t>
            </a:r>
            <a:r>
              <a:rPr lang="nl-NL" sz="1867" dirty="0">
                <a:solidFill>
                  <a:srgbClr val="464653"/>
                </a:solidFill>
              </a:rPr>
              <a:t> [1]</a:t>
            </a:r>
            <a:r>
              <a:rPr lang="el-GR" sz="1867" dirty="0">
                <a:solidFill>
                  <a:srgbClr val="464653"/>
                </a:solidFill>
              </a:rPr>
              <a:t> </a:t>
            </a:r>
            <a:endParaRPr lang="nl-NL" sz="1867" dirty="0">
              <a:solidFill>
                <a:srgbClr val="464653"/>
              </a:solidFill>
            </a:endParaRPr>
          </a:p>
          <a:p>
            <a:pPr lvl="1">
              <a:buClr>
                <a:srgbClr val="9FB8CD"/>
              </a:buClr>
            </a:pPr>
            <a:r>
              <a:rPr lang="nl-NL" sz="1867" dirty="0">
                <a:solidFill>
                  <a:srgbClr val="464653"/>
                </a:solidFill>
              </a:rPr>
              <a:t>100 watt/(m</a:t>
            </a:r>
            <a:r>
              <a:rPr lang="nl-NL" sz="1867" baseline="30000" dirty="0">
                <a:solidFill>
                  <a:srgbClr val="464653"/>
                </a:solidFill>
              </a:rPr>
              <a:t>2</a:t>
            </a:r>
            <a:r>
              <a:rPr lang="nl-NL" sz="1867" dirty="0">
                <a:solidFill>
                  <a:srgbClr val="464653"/>
                </a:solidFill>
              </a:rPr>
              <a:t> K)</a:t>
            </a:r>
            <a:endParaRPr lang="el-GR" sz="1867" dirty="0">
              <a:solidFill>
                <a:srgbClr val="464653"/>
              </a:solidFill>
            </a:endParaRPr>
          </a:p>
          <a:p>
            <a:pPr lvl="1">
              <a:buClr>
                <a:srgbClr val="9FB8CD"/>
              </a:buClr>
            </a:pPr>
            <a:endParaRPr lang="en-GB" sz="1867" dirty="0">
              <a:solidFill>
                <a:srgbClr val="464653"/>
              </a:solidFill>
            </a:endParaRPr>
          </a:p>
          <a:p>
            <a:pPr>
              <a:buClr>
                <a:srgbClr val="727CA3"/>
              </a:buClr>
            </a:pPr>
            <a:endParaRPr lang="en-GB" sz="2400" dirty="0">
              <a:solidFill>
                <a:prstClr val="black"/>
              </a:solidFill>
            </a:endParaRPr>
          </a:p>
        </p:txBody>
      </p:sp>
      <p:pic>
        <p:nvPicPr>
          <p:cNvPr id="7" name="Picture 6" descr="Screen Shot 2014-10-29 at 14.30.31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25021"/>
          <a:stretch/>
        </p:blipFill>
        <p:spPr>
          <a:xfrm>
            <a:off x="8737601" y="3848961"/>
            <a:ext cx="3454400" cy="297988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264649" y="4343399"/>
            <a:ext cx="508000" cy="497040"/>
          </a:xfrm>
          <a:prstGeom prst="rect">
            <a:avLst/>
          </a:prstGeom>
          <a:noFill/>
          <a:ln w="19050">
            <a:solidFill>
              <a:srgbClr val="FF19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258300" y="5894058"/>
            <a:ext cx="508000" cy="505973"/>
          </a:xfrm>
          <a:prstGeom prst="rect">
            <a:avLst/>
          </a:prstGeom>
          <a:noFill/>
          <a:ln w="19050">
            <a:solidFill>
              <a:srgbClr val="FF19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prstClr val="white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991529" y="3440028"/>
            <a:ext cx="2200473" cy="552643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u="sng" dirty="0" err="1">
                <a:solidFill>
                  <a:prstClr val="black"/>
                </a:solidFill>
              </a:rPr>
              <a:t>Voronoi</a:t>
            </a:r>
            <a:r>
              <a:rPr lang="en-GB" u="sng" dirty="0">
                <a:solidFill>
                  <a:prstClr val="black"/>
                </a:solidFill>
              </a:rPr>
              <a:t> Cells</a:t>
            </a:r>
          </a:p>
        </p:txBody>
      </p:sp>
      <p:sp>
        <p:nvSpPr>
          <p:cNvPr id="11" name="Rectangle 10"/>
          <p:cNvSpPr/>
          <p:nvPr/>
        </p:nvSpPr>
        <p:spPr>
          <a:xfrm rot="2027333">
            <a:off x="7146034" y="5077902"/>
            <a:ext cx="1393172" cy="1350957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rgbClr val="464653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46757" y="5457383"/>
            <a:ext cx="1324335" cy="128420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6509" y="5600612"/>
            <a:ext cx="1027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solidFill>
                  <a:srgbClr val="7030A0"/>
                </a:solidFill>
                <a:latin typeface="Cantarell" panose="02000603000000000000" pitchFamily="2" charset="0"/>
              </a:rPr>
              <a:t>A</a:t>
            </a:r>
            <a:r>
              <a:rPr lang="en-GB" sz="1600" dirty="0" err="1">
                <a:solidFill>
                  <a:srgbClr val="7030A0"/>
                </a:solidFill>
                <a:latin typeface="Cantarell" panose="02000603000000000000" pitchFamily="2" charset="0"/>
              </a:rPr>
              <a:t>overlap</a:t>
            </a:r>
            <a:endParaRPr lang="en-GB" sz="2400" dirty="0">
              <a:solidFill>
                <a:srgbClr val="7030A0"/>
              </a:solidFill>
              <a:latin typeface="Cantarell" panose="02000603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0800" y="6273801"/>
            <a:ext cx="965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727CA3">
                    <a:lumMod val="75000"/>
                  </a:srgbClr>
                </a:solidFill>
                <a:latin typeface="Cantarell" panose="02000603000000000000" pitchFamily="2" charset="0"/>
              </a:rPr>
              <a:t>Tape1</a:t>
            </a:r>
          </a:p>
        </p:txBody>
      </p:sp>
      <p:sp>
        <p:nvSpPr>
          <p:cNvPr id="15" name="TextBox 14"/>
          <p:cNvSpPr txBox="1"/>
          <p:nvPr/>
        </p:nvSpPr>
        <p:spPr>
          <a:xfrm rot="1979652">
            <a:off x="7521764" y="5009816"/>
            <a:ext cx="965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ADA7A">
                    <a:lumMod val="75000"/>
                  </a:srgbClr>
                </a:solidFill>
                <a:latin typeface="Cantarell" panose="02000603000000000000" pitchFamily="2" charset="0"/>
              </a:rPr>
              <a:t>Tape2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1278528" y="4129238"/>
            <a:ext cx="600501" cy="214161"/>
          </a:xfrm>
          <a:prstGeom prst="rect">
            <a:avLst/>
          </a:prstGeom>
          <a:noFill/>
          <a:ln w="19050">
            <a:solidFill>
              <a:srgbClr val="FF19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827338" y="6330788"/>
            <a:ext cx="263063" cy="291153"/>
          </a:xfrm>
          <a:prstGeom prst="rect">
            <a:avLst/>
          </a:prstGeom>
          <a:noFill/>
          <a:ln w="19050">
            <a:solidFill>
              <a:srgbClr val="FF19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prstClr val="white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7040599" y="6031162"/>
            <a:ext cx="136647" cy="13664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7771091" y="5659551"/>
            <a:ext cx="136647" cy="13664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prstClr val="white"/>
              </a:solidFill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5825928" y="4953000"/>
            <a:ext cx="2200473" cy="552643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ea typeface="+mn-ea"/>
                <a:cs typeface="Cantarell Regular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u="sng" dirty="0">
                <a:solidFill>
                  <a:prstClr val="black"/>
                </a:solidFill>
              </a:rPr>
              <a:t>Example</a:t>
            </a:r>
          </a:p>
        </p:txBody>
      </p:sp>
      <p:pic>
        <p:nvPicPr>
          <p:cNvPr id="21" name="Picture 20" descr="Screen Shot 2014-11-10 at 13.56.26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6433041"/>
            <a:ext cx="3625621" cy="41141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320801" y="637572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[1]</a:t>
            </a:r>
          </a:p>
        </p:txBody>
      </p:sp>
    </p:spTree>
    <p:extLst>
      <p:ext uri="{BB962C8B-B14F-4D97-AF65-F5344CB8AC3E}">
        <p14:creationId xmlns:p14="http://schemas.microsoft.com/office/powerpoint/2010/main" val="68122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7" t="1931" r="1" b="11144"/>
          <a:stretch/>
        </p:blipFill>
        <p:spPr>
          <a:xfrm>
            <a:off x="942430" y="2815667"/>
            <a:ext cx="5023940" cy="3940395"/>
          </a:xfrm>
          <a:prstGeom prst="rect">
            <a:avLst/>
          </a:prstGeom>
        </p:spPr>
      </p:pic>
      <p:pic>
        <p:nvPicPr>
          <p:cNvPr id="4099" name="Picture 3" descr="G:\Dropbox\Software Development\Tool Roebel\Tool_Roebel_v3.0\fieldlines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1" t="11243" r="11946" b="26367"/>
          <a:stretch/>
        </p:blipFill>
        <p:spPr bwMode="auto">
          <a:xfrm>
            <a:off x="6642726" y="2545715"/>
            <a:ext cx="4814756" cy="398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304800"/>
            <a:ext cx="10972800" cy="990600"/>
          </a:xfrm>
        </p:spPr>
        <p:txBody>
          <a:bodyPr/>
          <a:lstStyle/>
          <a:p>
            <a:r>
              <a:rPr lang="en-US" u="sng" dirty="0" smtClean="0"/>
              <a:t>Improvement over last weeks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0" y="584200"/>
            <a:ext cx="12192000" cy="14224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The AC-losses did not converge properly to steady solution with increasing number of elements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Found unit error in the calculation of the self inductance matrix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Lself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(shame)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After correction the mutual inductances play a much larger role slowing the calculations down significantly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However more complex behavior in the cable is observed (such as shielding)</a:t>
            </a:r>
          </a:p>
          <a:p>
            <a:pPr lvl="1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9820" y="1905000"/>
            <a:ext cx="310469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prstClr val="black"/>
                </a:solidFill>
              </a:rPr>
              <a:t>Input in </a:t>
            </a:r>
            <a:r>
              <a:rPr lang="en-US" sz="1867" dirty="0">
                <a:solidFill>
                  <a:srgbClr val="FF1971"/>
                </a:solidFill>
              </a:rPr>
              <a:t>cm</a:t>
            </a:r>
            <a:r>
              <a:rPr lang="en-US" sz="1867" dirty="0">
                <a:solidFill>
                  <a:prstClr val="black"/>
                </a:solidFill>
              </a:rPr>
              <a:t>, output in </a:t>
            </a:r>
            <a:r>
              <a:rPr lang="en-US" sz="1867" dirty="0" err="1">
                <a:solidFill>
                  <a:prstClr val="black"/>
                </a:solidFill>
              </a:rPr>
              <a:t>muH</a:t>
            </a:r>
            <a:r>
              <a:rPr lang="en-US" sz="1867" dirty="0">
                <a:solidFill>
                  <a:prstClr val="black"/>
                </a:solidFill>
              </a:rPr>
              <a:t> D:</a:t>
            </a:r>
          </a:p>
        </p:txBody>
      </p:sp>
      <p:sp>
        <p:nvSpPr>
          <p:cNvPr id="9" name="Rectangle 8"/>
          <p:cNvSpPr/>
          <p:nvPr/>
        </p:nvSpPr>
        <p:spPr>
          <a:xfrm>
            <a:off x="6909821" y="2161482"/>
            <a:ext cx="42661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Radio Engineers Handbook, McGraw-Hill, New York, 1945.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21" y="1905000"/>
                <a:ext cx="6988195" cy="9221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𝑠𝑒𝑙𝑓</m:t>
                          </m:r>
                        </m:sub>
                      </m:sSub>
                      <m:r>
                        <a:rPr lang="en-US" sz="2400" i="1">
                          <a:solidFill>
                            <a:prstClr val="black"/>
                          </a:solidFill>
                          <a:latin typeface="Cambria Math"/>
                        </a:rPr>
                        <m:t>=0.002</m:t>
                      </m:r>
                      <m:r>
                        <a:rPr lang="en-US" sz="2400" i="1">
                          <a:solidFill>
                            <a:prstClr val="black"/>
                          </a:solidFill>
                          <a:latin typeface="Cambria Math"/>
                        </a:rPr>
                        <m:t>𝑙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𝑙𝑜𝑔</m:t>
                          </m:r>
                          <m:d>
                            <m:dPr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𝑙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𝑤</m:t>
                                  </m:r>
                                  <m: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den>
                              </m:f>
                            </m:e>
                          </m:d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+0.5+0.235</m:t>
                          </m:r>
                          <m:d>
                            <m:dPr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𝑤</m:t>
                                  </m:r>
                                  <m: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𝑙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" y="1428750"/>
                <a:ext cx="5303568" cy="71468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41759" y="2736324"/>
            <a:ext cx="3203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>
                <a:solidFill>
                  <a:srgbClr val="727CA3">
                    <a:lumMod val="75000"/>
                  </a:srgbClr>
                </a:solidFill>
              </a:rPr>
              <a:t>Current density in tapes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839201" y="2545716"/>
            <a:ext cx="3259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>
                <a:solidFill>
                  <a:srgbClr val="727CA3">
                    <a:lumMod val="75000"/>
                  </a:srgbClr>
                </a:solidFill>
              </a:rPr>
              <a:t>Field Lines around Cable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00475" y="2848885"/>
            <a:ext cx="2226892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464653">
                    <a:lumMod val="40000"/>
                    <a:lumOff val="60000"/>
                  </a:srgbClr>
                </a:solidFill>
              </a:rPr>
              <a:t>needs better plotting</a:t>
            </a:r>
          </a:p>
        </p:txBody>
      </p:sp>
      <p:sp>
        <p:nvSpPr>
          <p:cNvPr id="4" name="TextBox 3"/>
          <p:cNvSpPr txBox="1"/>
          <p:nvPr/>
        </p:nvSpPr>
        <p:spPr>
          <a:xfrm rot="20915538">
            <a:off x="3060316" y="3831292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prstClr val="white"/>
                </a:solidFill>
              </a:rPr>
              <a:t>shielded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759" y="1906657"/>
            <a:ext cx="1988045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464653">
                    <a:lumMod val="40000"/>
                    <a:lumOff val="60000"/>
                  </a:srgbClr>
                </a:solidFill>
              </a:rPr>
              <a:t>Ribbon Inductance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1601" y="3020615"/>
            <a:ext cx="1955985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464653">
                    <a:lumMod val="40000"/>
                    <a:lumOff val="60000"/>
                  </a:srgbClr>
                </a:solidFill>
              </a:rPr>
              <a:t>x-axis not to scale</a:t>
            </a:r>
          </a:p>
        </p:txBody>
      </p:sp>
    </p:spTree>
    <p:extLst>
      <p:ext uri="{BB962C8B-B14F-4D97-AF65-F5344CB8AC3E}">
        <p14:creationId xmlns:p14="http://schemas.microsoft.com/office/powerpoint/2010/main" val="114507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330200"/>
            <a:ext cx="10972800" cy="990600"/>
          </a:xfrm>
        </p:spPr>
        <p:txBody>
          <a:bodyPr/>
          <a:lstStyle/>
          <a:p>
            <a:r>
              <a:rPr lang="en-US" u="sng" dirty="0" smtClean="0"/>
              <a:t>Modifications Speeding Up the Code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685800"/>
            <a:ext cx="11379200" cy="2844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To get speed back up for large systems several notable modifications were made to the code 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S2T calculations are no longer part of MLFMM but are calculated using a sparse </a:t>
            </a:r>
            <a:r>
              <a:rPr lang="en-US" dirty="0" smtClean="0">
                <a:solidFill>
                  <a:srgbClr val="FF1971"/>
                </a:solidFill>
              </a:rPr>
              <a:t>M</a:t>
            </a:r>
            <a:r>
              <a:rPr lang="en-US" sz="2000" dirty="0">
                <a:solidFill>
                  <a:srgbClr val="FF1971"/>
                </a:solidFill>
              </a:rPr>
              <a:t>s2t</a:t>
            </a:r>
            <a:r>
              <a:rPr lang="en-US" dirty="0" smtClean="0">
                <a:solidFill>
                  <a:srgbClr val="FF1971"/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matrix instead</a:t>
            </a:r>
          </a:p>
          <a:p>
            <a:pPr lvl="2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The matrix is included in the pre-pre-conditioner systems </a:t>
            </a:r>
          </a:p>
          <a:p>
            <a:pPr lvl="2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Matrix vector product is calculated using GPU 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Solution of Triangular LU matrices are now performed using</a:t>
            </a:r>
            <a:r>
              <a:rPr lang="en-US" dirty="0" smtClean="0"/>
              <a:t> </a:t>
            </a:r>
          </a:p>
          <a:p>
            <a:pPr lvl="2"/>
            <a:r>
              <a:rPr lang="en-US" dirty="0" err="1" smtClean="0">
                <a:solidFill>
                  <a:srgbClr val="FF1971"/>
                </a:solidFill>
              </a:rPr>
              <a:t>cs_utsolve</a:t>
            </a:r>
            <a:r>
              <a:rPr lang="en-US" dirty="0" smtClean="0">
                <a:solidFill>
                  <a:srgbClr val="FF1971"/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1971"/>
                </a:solidFill>
              </a:rPr>
              <a:t>cs_ltsolve</a:t>
            </a:r>
            <a:r>
              <a:rPr lang="en-US" dirty="0" smtClean="0">
                <a:solidFill>
                  <a:srgbClr val="FF1971"/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from suite-sparse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(surprisingly much faster than MATLAB)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Many other pre-(pre)-conditioners were tried but no speed up was achieved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Using </a:t>
            </a:r>
            <a:r>
              <a:rPr lang="en-US" dirty="0" smtClean="0">
                <a:solidFill>
                  <a:srgbClr val="FF1971"/>
                </a:solidFill>
              </a:rPr>
              <a:t>METIS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from sparse suite instead of </a:t>
            </a:r>
            <a:r>
              <a:rPr lang="en-US" dirty="0" smtClean="0">
                <a:solidFill>
                  <a:srgbClr val="FF1971"/>
                </a:solidFill>
              </a:rPr>
              <a:t>COLAMD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to increase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sparsity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of LU decomposition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45951" y="4343401"/>
            <a:ext cx="2028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727CA3">
                    <a:lumMod val="75000"/>
                  </a:srgbClr>
                </a:solidFill>
              </a:rPr>
              <a:t>Sundials </a:t>
            </a:r>
            <a:r>
              <a:rPr lang="en-US" sz="2400" b="1" dirty="0">
                <a:solidFill>
                  <a:srgbClr val="784C84"/>
                </a:solidFill>
              </a:rPr>
              <a:t>IDA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51667" y="4263850"/>
            <a:ext cx="1191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727CA3">
                    <a:lumMod val="75000"/>
                  </a:srgbClr>
                </a:solidFill>
              </a:rPr>
              <a:t>PrecFun</a:t>
            </a:r>
            <a:endParaRPr lang="en-US" sz="2400" dirty="0">
              <a:solidFill>
                <a:srgbClr val="727CA3">
                  <a:lumMod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80467" y="4277096"/>
            <a:ext cx="1746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727CA3">
                    <a:lumMod val="75000"/>
                  </a:srgbClr>
                </a:solidFill>
              </a:rPr>
              <a:t>PrecPrecFun</a:t>
            </a:r>
            <a:endParaRPr lang="en-US" sz="2400" dirty="0">
              <a:solidFill>
                <a:srgbClr val="727CA3">
                  <a:lumMod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51667" y="4851401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727CA3">
                    <a:lumMod val="75000"/>
                  </a:srgbClr>
                </a:solidFill>
              </a:rPr>
              <a:t>JTVfun</a:t>
            </a:r>
            <a:endParaRPr lang="en-US" sz="2400" dirty="0">
              <a:solidFill>
                <a:srgbClr val="727CA3">
                  <a:lumMod val="7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51667" y="3632201"/>
            <a:ext cx="1890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727CA3">
                    <a:lumMod val="75000"/>
                  </a:srgbClr>
                </a:solidFill>
              </a:rPr>
              <a:t>PrecSetupFun</a:t>
            </a:r>
            <a:endParaRPr lang="en-US" sz="2400" dirty="0">
              <a:solidFill>
                <a:srgbClr val="727CA3">
                  <a:lumMod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51667" y="4568649"/>
            <a:ext cx="92365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727CA3">
                    <a:lumMod val="60000"/>
                    <a:lumOff val="40000"/>
                  </a:srgbClr>
                </a:solidFill>
              </a:rPr>
              <a:t>GMRES</a:t>
            </a:r>
            <a:endParaRPr lang="en-US" sz="2400" dirty="0">
              <a:solidFill>
                <a:srgbClr val="727CA3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90725" y="4542631"/>
            <a:ext cx="225260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 err="1">
                <a:solidFill>
                  <a:srgbClr val="727CA3">
                    <a:lumMod val="60000"/>
                    <a:lumOff val="40000"/>
                  </a:srgbClr>
                </a:solidFill>
              </a:rPr>
              <a:t>cs_utsolve</a:t>
            </a:r>
            <a:r>
              <a:rPr lang="en-US" sz="1867" dirty="0">
                <a:solidFill>
                  <a:srgbClr val="727CA3">
                    <a:lumMod val="60000"/>
                    <a:lumOff val="40000"/>
                  </a:srgbClr>
                </a:solidFill>
              </a:rPr>
              <a:t>, </a:t>
            </a:r>
            <a:r>
              <a:rPr lang="en-US" sz="1867" dirty="0" err="1">
                <a:solidFill>
                  <a:srgbClr val="727CA3">
                    <a:lumMod val="60000"/>
                    <a:lumOff val="40000"/>
                  </a:srgbClr>
                </a:solidFill>
              </a:rPr>
              <a:t>cs_ltsolve</a:t>
            </a:r>
            <a:endParaRPr lang="en-US" sz="1867" dirty="0">
              <a:solidFill>
                <a:srgbClr val="727CA3">
                  <a:lumMod val="60000"/>
                  <a:lumOff val="40000"/>
                </a:srgbClr>
              </a:solidFill>
            </a:endParaRPr>
          </a:p>
        </p:txBody>
      </p:sp>
      <p:cxnSp>
        <p:nvCxnSpPr>
          <p:cNvPr id="12" name="Straight Connector 11"/>
          <p:cNvCxnSpPr>
            <a:stCxn id="4" idx="3"/>
          </p:cNvCxnSpPr>
          <p:nvPr/>
        </p:nvCxnSpPr>
        <p:spPr>
          <a:xfrm>
            <a:off x="6274712" y="4574234"/>
            <a:ext cx="350205" cy="15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026402" y="4591752"/>
            <a:ext cx="4643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6245267" y="3954165"/>
            <a:ext cx="460333" cy="4908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317698" y="4755515"/>
            <a:ext cx="333969" cy="342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651667" y="5476558"/>
            <a:ext cx="1518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727CA3">
                    <a:lumMod val="75000"/>
                  </a:srgbClr>
                </a:solidFill>
              </a:rPr>
              <a:t>SystemFun</a:t>
            </a:r>
            <a:endParaRPr lang="en-US" sz="2400" dirty="0">
              <a:solidFill>
                <a:srgbClr val="727CA3">
                  <a:lumMod val="75000"/>
                </a:srgbClr>
              </a:solidFill>
            </a:endParaRPr>
          </a:p>
        </p:txBody>
      </p:sp>
      <p:cxnSp>
        <p:nvCxnSpPr>
          <p:cNvPr id="27" name="Straight Connector 26"/>
          <p:cNvCxnSpPr>
            <a:endCxn id="26" idx="1"/>
          </p:cNvCxnSpPr>
          <p:nvPr/>
        </p:nvCxnSpPr>
        <p:spPr>
          <a:xfrm>
            <a:off x="6117070" y="4758866"/>
            <a:ext cx="534597" cy="948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490726" y="4953001"/>
            <a:ext cx="1640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727CA3">
                    <a:lumMod val="75000"/>
                  </a:srgbClr>
                </a:solidFill>
              </a:rPr>
              <a:t>SubPrecFun</a:t>
            </a:r>
            <a:endParaRPr lang="en-US" sz="2400" dirty="0">
              <a:solidFill>
                <a:srgbClr val="727CA3">
                  <a:lumMod val="75000"/>
                </a:srgbClr>
              </a:solidFill>
            </a:endParaRPr>
          </a:p>
        </p:txBody>
      </p:sp>
      <p:cxnSp>
        <p:nvCxnSpPr>
          <p:cNvPr id="41" name="Straight Connector 40"/>
          <p:cNvCxnSpPr>
            <a:endCxn id="40" idx="1"/>
          </p:cNvCxnSpPr>
          <p:nvPr/>
        </p:nvCxnSpPr>
        <p:spPr>
          <a:xfrm>
            <a:off x="8141543" y="4688033"/>
            <a:ext cx="349183" cy="4958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0817266" y="5461001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27CA3">
                    <a:lumMod val="75000"/>
                  </a:srgbClr>
                </a:solidFill>
              </a:rPr>
              <a:t>MLFMM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8141543" y="5801841"/>
            <a:ext cx="2675724" cy="154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0325500" y="5214779"/>
            <a:ext cx="3227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651667" y="3907348"/>
            <a:ext cx="198644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727CA3">
                    <a:lumMod val="60000"/>
                    <a:lumOff val="40000"/>
                  </a:srgbClr>
                </a:solidFill>
              </a:rPr>
              <a:t>LU-decomposition</a:t>
            </a:r>
            <a:endParaRPr lang="en-US" sz="2400" dirty="0">
              <a:solidFill>
                <a:srgbClr val="727CA3">
                  <a:lumMod val="60000"/>
                  <a:lumOff val="40000"/>
                </a:srgbClr>
              </a:solidFill>
            </a:endParaRPr>
          </a:p>
        </p:txBody>
      </p:sp>
      <p:cxnSp>
        <p:nvCxnSpPr>
          <p:cNvPr id="57" name="Straight Connector 56"/>
          <p:cNvCxnSpPr>
            <a:stCxn id="52" idx="3"/>
          </p:cNvCxnSpPr>
          <p:nvPr/>
        </p:nvCxnSpPr>
        <p:spPr>
          <a:xfrm>
            <a:off x="8638108" y="4097176"/>
            <a:ext cx="2010176" cy="27469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10648284" y="4124643"/>
            <a:ext cx="0" cy="523557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522710" y="4115557"/>
            <a:ext cx="2032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27CA3">
                    <a:lumMod val="75000"/>
                  </a:srgbClr>
                </a:solidFill>
              </a:rPr>
              <a:t>Setup Matrices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859980" y="4679517"/>
            <a:ext cx="1962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27CA3">
                    <a:lumMod val="75000"/>
                  </a:srgbClr>
                </a:solidFill>
              </a:rPr>
              <a:t>MLFMM setup</a:t>
            </a:r>
          </a:p>
        </p:txBody>
      </p:sp>
      <p:pic>
        <p:nvPicPr>
          <p:cNvPr id="6146" name="Picture 2" descr="http://www.google.fr/url?source=imglanding&amp;ct=img&amp;q=http://upload.wikimedia.org/wikipedia/commons/3/38/Seagate_ST33232A_hard_disk_inner_view.jpg&amp;sa=X&amp;ei=ZCBuVbLOE8K2UaCzgIAL&amp;ved=0CAkQ8wc&amp;usg=AFQjCNE3vkni8AzIkvWrHRSSjc0Ih7glQ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425" y="5707005"/>
            <a:ext cx="2163369" cy="107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145" name="Straight Arrow Connector 6144"/>
          <p:cNvCxnSpPr>
            <a:stCxn id="4" idx="2"/>
            <a:endCxn id="6146" idx="0"/>
          </p:cNvCxnSpPr>
          <p:nvPr/>
        </p:nvCxnSpPr>
        <p:spPr>
          <a:xfrm>
            <a:off x="5260332" y="4805066"/>
            <a:ext cx="66778" cy="901939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099946" y="4916936"/>
            <a:ext cx="1189749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727CA3">
                    <a:lumMod val="60000"/>
                    <a:lumOff val="40000"/>
                  </a:srgbClr>
                </a:solidFill>
              </a:rPr>
              <a:t>write2disc</a:t>
            </a:r>
            <a:endParaRPr lang="en-US" sz="2400" dirty="0">
              <a:solidFill>
                <a:srgbClr val="727CA3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547073" y="4422340"/>
            <a:ext cx="266476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727CA3">
                    <a:lumMod val="60000"/>
                    <a:lumOff val="40000"/>
                  </a:srgbClr>
                </a:solidFill>
              </a:rPr>
              <a:t>MR, Ms2t, </a:t>
            </a:r>
            <a:r>
              <a:rPr lang="en-US" sz="1867" dirty="0" err="1">
                <a:solidFill>
                  <a:srgbClr val="727CA3">
                    <a:lumMod val="60000"/>
                    <a:lumOff val="40000"/>
                  </a:srgbClr>
                </a:solidFill>
              </a:rPr>
              <a:t>Mkcl</a:t>
            </a:r>
            <a:r>
              <a:rPr lang="en-US" sz="1867" dirty="0">
                <a:solidFill>
                  <a:srgbClr val="727CA3">
                    <a:lumMod val="60000"/>
                    <a:lumOff val="40000"/>
                  </a:srgbClr>
                </a:solidFill>
              </a:rPr>
              <a:t>, </a:t>
            </a:r>
            <a:r>
              <a:rPr lang="en-US" sz="1867" dirty="0" err="1">
                <a:solidFill>
                  <a:srgbClr val="727CA3">
                    <a:lumMod val="60000"/>
                    <a:lumOff val="40000"/>
                  </a:srgbClr>
                </a:solidFill>
              </a:rPr>
              <a:t>Mkvl</a:t>
            </a:r>
            <a:r>
              <a:rPr lang="en-US" sz="1867" dirty="0">
                <a:solidFill>
                  <a:srgbClr val="727CA3">
                    <a:lumMod val="60000"/>
                    <a:lumOff val="40000"/>
                  </a:srgbClr>
                </a:solidFill>
              </a:rPr>
              <a:t>, …  </a:t>
            </a:r>
            <a:endParaRPr lang="en-US" sz="2400" dirty="0">
              <a:solidFill>
                <a:srgbClr val="727CA3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899502" y="4888429"/>
            <a:ext cx="137864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727CA3">
                    <a:lumMod val="60000"/>
                    <a:lumOff val="40000"/>
                  </a:srgbClr>
                </a:solidFill>
              </a:rPr>
              <a:t>grow octree</a:t>
            </a:r>
            <a:endParaRPr lang="en-US" sz="2400" dirty="0">
              <a:solidFill>
                <a:srgbClr val="727CA3">
                  <a:lumMod val="60000"/>
                  <a:lumOff val="40000"/>
                </a:srgbClr>
              </a:solidFill>
            </a:endParaRPr>
          </a:p>
        </p:txBody>
      </p:sp>
      <p:cxnSp>
        <p:nvCxnSpPr>
          <p:cNvPr id="74" name="Straight Connector 73"/>
          <p:cNvCxnSpPr>
            <a:endCxn id="4" idx="1"/>
          </p:cNvCxnSpPr>
          <p:nvPr/>
        </p:nvCxnSpPr>
        <p:spPr>
          <a:xfrm>
            <a:off x="3556001" y="4443806"/>
            <a:ext cx="689950" cy="130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420832" y="3359836"/>
            <a:ext cx="1362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27CA3">
                    <a:lumMod val="75000"/>
                  </a:srgbClr>
                </a:solidFill>
              </a:rPr>
              <a:t>Setup INI</a:t>
            </a:r>
          </a:p>
        </p:txBody>
      </p:sp>
      <p:cxnSp>
        <p:nvCxnSpPr>
          <p:cNvPr id="80" name="Straight Connector 79"/>
          <p:cNvCxnSpPr/>
          <p:nvPr/>
        </p:nvCxnSpPr>
        <p:spPr>
          <a:xfrm flipV="1">
            <a:off x="3801664" y="4756295"/>
            <a:ext cx="567136" cy="212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3425175" y="3668557"/>
            <a:ext cx="125072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727CA3">
                    <a:lumMod val="60000"/>
                    <a:lumOff val="40000"/>
                  </a:srgbClr>
                </a:solidFill>
              </a:rPr>
              <a:t>BICGSTAB</a:t>
            </a:r>
            <a:endParaRPr lang="en-US" sz="2400" dirty="0">
              <a:solidFill>
                <a:srgbClr val="727CA3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-25431" y="3268112"/>
            <a:ext cx="2285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27CA3">
                    <a:lumMod val="75000"/>
                  </a:srgbClr>
                </a:solidFill>
              </a:rPr>
              <a:t>Cable Geometry</a:t>
            </a:r>
          </a:p>
        </p:txBody>
      </p:sp>
      <p:cxnSp>
        <p:nvCxnSpPr>
          <p:cNvPr id="86" name="Straight Connector 85"/>
          <p:cNvCxnSpPr/>
          <p:nvPr/>
        </p:nvCxnSpPr>
        <p:spPr>
          <a:xfrm flipV="1">
            <a:off x="2966264" y="3630183"/>
            <a:ext cx="519755" cy="646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10859705" y="5745277"/>
            <a:ext cx="851130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727CA3">
                    <a:lumMod val="60000"/>
                    <a:lumOff val="40000"/>
                  </a:srgbClr>
                </a:solidFill>
              </a:rPr>
              <a:t>CUDA</a:t>
            </a:r>
            <a:endParaRPr lang="en-US" sz="2400" dirty="0">
              <a:solidFill>
                <a:srgbClr val="727CA3">
                  <a:lumMod val="60000"/>
                  <a:lumOff val="40000"/>
                </a:srgbClr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8541207" y="5745278"/>
            <a:ext cx="2276059" cy="185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6" name="Straight Connector 6175"/>
          <p:cNvCxnSpPr/>
          <p:nvPr/>
        </p:nvCxnSpPr>
        <p:spPr>
          <a:xfrm flipH="1" flipV="1">
            <a:off x="8128003" y="5214780"/>
            <a:ext cx="413205" cy="539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H="1">
            <a:off x="7620000" y="5213224"/>
            <a:ext cx="521544" cy="15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V="1">
            <a:off x="10648284" y="5214779"/>
            <a:ext cx="0" cy="4924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>
            <a:stCxn id="44" idx="1"/>
          </p:cNvCxnSpPr>
          <p:nvPr/>
        </p:nvCxnSpPr>
        <p:spPr>
          <a:xfrm flipH="1">
            <a:off x="10648285" y="5691834"/>
            <a:ext cx="168981" cy="15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-27568" y="3552847"/>
            <a:ext cx="2306465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 err="1">
                <a:solidFill>
                  <a:srgbClr val="727CA3">
                    <a:lumMod val="60000"/>
                    <a:lumOff val="40000"/>
                  </a:srgbClr>
                </a:solidFill>
              </a:rPr>
              <a:t>Roebel</a:t>
            </a:r>
            <a:r>
              <a:rPr lang="en-US" sz="1867" dirty="0">
                <a:solidFill>
                  <a:srgbClr val="727CA3">
                    <a:lumMod val="60000"/>
                    <a:lumOff val="40000"/>
                  </a:srgbClr>
                </a:solidFill>
              </a:rPr>
              <a:t>, Cork, Stacked</a:t>
            </a:r>
            <a:endParaRPr lang="en-US" sz="2400" dirty="0">
              <a:solidFill>
                <a:srgbClr val="727CA3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-28657" y="3770781"/>
            <a:ext cx="131478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727CA3">
                    <a:lumMod val="60000"/>
                    <a:lumOff val="40000"/>
                  </a:srgbClr>
                </a:solidFill>
              </a:rPr>
              <a:t>Field Model</a:t>
            </a:r>
            <a:endParaRPr lang="en-US" sz="2400" dirty="0">
              <a:solidFill>
                <a:srgbClr val="727CA3">
                  <a:lumMod val="60000"/>
                  <a:lumOff val="40000"/>
                </a:srgbClr>
              </a:solidFill>
            </a:endParaRPr>
          </a:p>
        </p:txBody>
      </p:sp>
      <p:cxnSp>
        <p:nvCxnSpPr>
          <p:cNvPr id="134" name="Straight Connector 133"/>
          <p:cNvCxnSpPr/>
          <p:nvPr/>
        </p:nvCxnSpPr>
        <p:spPr>
          <a:xfrm>
            <a:off x="8038671" y="4688032"/>
            <a:ext cx="1028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672075" y="6187948"/>
            <a:ext cx="3393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27CA3">
                    <a:lumMod val="75000"/>
                  </a:srgbClr>
                </a:solidFill>
              </a:rPr>
              <a:t>Data Analysis and Plotting</a:t>
            </a:r>
          </a:p>
        </p:txBody>
      </p:sp>
      <p:cxnSp>
        <p:nvCxnSpPr>
          <p:cNvPr id="50" name="Straight Connector 49"/>
          <p:cNvCxnSpPr/>
          <p:nvPr/>
        </p:nvCxnSpPr>
        <p:spPr>
          <a:xfrm>
            <a:off x="6427397" y="6434168"/>
            <a:ext cx="3798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-66099" y="5326865"/>
            <a:ext cx="4295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27CA3">
                    <a:lumMod val="75000"/>
                  </a:srgbClr>
                </a:solidFill>
              </a:rPr>
              <a:t>Electrical Network Construction</a:t>
            </a:r>
          </a:p>
        </p:txBody>
      </p:sp>
      <p:cxnSp>
        <p:nvCxnSpPr>
          <p:cNvPr id="66" name="Straight Connector 65"/>
          <p:cNvCxnSpPr/>
          <p:nvPr/>
        </p:nvCxnSpPr>
        <p:spPr>
          <a:xfrm flipV="1">
            <a:off x="1494771" y="4912679"/>
            <a:ext cx="485087" cy="5168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V="1">
            <a:off x="1359294" y="4361778"/>
            <a:ext cx="246175" cy="10267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12070" y="4106659"/>
            <a:ext cx="446221" cy="13387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-93619" y="5596655"/>
            <a:ext cx="4395370" cy="66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727CA3">
                    <a:lumMod val="60000"/>
                    <a:lumOff val="40000"/>
                  </a:srgbClr>
                </a:solidFill>
              </a:rPr>
              <a:t>contact, superconductor, Sources, sinks, etc.</a:t>
            </a:r>
          </a:p>
          <a:p>
            <a:endParaRPr lang="en-US" sz="1867" dirty="0">
              <a:solidFill>
                <a:srgbClr val="727CA3">
                  <a:lumMod val="60000"/>
                  <a:lumOff val="40000"/>
                </a:srgbClr>
              </a:solidFill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 flipV="1">
            <a:off x="3715714" y="4044039"/>
            <a:ext cx="278461" cy="8197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 flipV="1">
            <a:off x="4746967" y="3606056"/>
            <a:ext cx="428397" cy="8197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604000" y="1295401"/>
            <a:ext cx="56665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400" dirty="0">
                <a:solidFill>
                  <a:srgbClr val="727CA3">
                    <a:lumMod val="60000"/>
                    <a:lumOff val="40000"/>
                  </a:srgbClr>
                </a:solidFill>
              </a:rPr>
              <a:t>~10X Speed-up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740946" y="5082197"/>
            <a:ext cx="220765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727CA3">
                    <a:lumMod val="60000"/>
                    <a:lumOff val="40000"/>
                  </a:srgbClr>
                </a:solidFill>
              </a:rPr>
              <a:t>build interaction lists</a:t>
            </a:r>
            <a:endParaRPr lang="en-US" sz="2400" dirty="0">
              <a:solidFill>
                <a:srgbClr val="727CA3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705600" y="5130737"/>
            <a:ext cx="1217962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rgbClr val="727CA3">
                    <a:lumMod val="60000"/>
                    <a:lumOff val="40000"/>
                  </a:srgbClr>
                </a:solidFill>
              </a:rPr>
              <a:t>Jacobian V </a:t>
            </a:r>
            <a:endParaRPr lang="en-US" sz="2400" dirty="0">
              <a:solidFill>
                <a:srgbClr val="727CA3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49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406400"/>
            <a:ext cx="10972800" cy="990600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Preliminary Study of influence of Elements</a:t>
            </a:r>
            <a:endParaRPr lang="en-GB" u="sng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1227" y="711197"/>
            <a:ext cx="8026400" cy="233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Preliminary comparison between </a:t>
            </a:r>
            <a:r>
              <a:rPr lang="en-US" dirty="0" smtClean="0">
                <a:solidFill>
                  <a:srgbClr val="784C84"/>
                </a:solidFill>
              </a:rPr>
              <a:t>14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n-US" dirty="0" smtClean="0">
                <a:solidFill>
                  <a:srgbClr val="784C84"/>
                </a:solidFill>
              </a:rPr>
              <a:t>24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elements shows similar current pattern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Need to confirm with magnetization loops and losses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Computation time and memory scales more-or-less linearly with the number of elements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(need plot) </a:t>
            </a:r>
          </a:p>
          <a:p>
            <a:endParaRPr lang="en-US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95" y="4241800"/>
            <a:ext cx="6116149" cy="25489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056" y="4254186"/>
            <a:ext cx="6077945" cy="25366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1600" y="3787401"/>
            <a:ext cx="1705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u="sng" dirty="0">
                <a:solidFill>
                  <a:srgbClr val="727CA3">
                    <a:lumMod val="75000"/>
                  </a:srgbClr>
                </a:solidFill>
              </a:rPr>
              <a:t>14 Elements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64800" y="3749358"/>
            <a:ext cx="1705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u="sng" dirty="0">
                <a:solidFill>
                  <a:srgbClr val="727CA3">
                    <a:lumMod val="75000"/>
                  </a:srgbClr>
                </a:solidFill>
              </a:rPr>
              <a:t>24 Elements</a:t>
            </a:r>
          </a:p>
        </p:txBody>
      </p:sp>
    </p:spTree>
    <p:extLst>
      <p:ext uri="{BB962C8B-B14F-4D97-AF65-F5344CB8AC3E}">
        <p14:creationId xmlns:p14="http://schemas.microsoft.com/office/powerpoint/2010/main" val="295210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330200"/>
            <a:ext cx="10972800" cy="990600"/>
          </a:xfrm>
        </p:spPr>
        <p:txBody>
          <a:bodyPr/>
          <a:lstStyle/>
          <a:p>
            <a:r>
              <a:rPr lang="en-US" u="sng" dirty="0" smtClean="0"/>
              <a:t>How to go from here</a:t>
            </a:r>
            <a:endParaRPr lang="en-US" u="sng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685800"/>
            <a:ext cx="7620000" cy="36576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Validation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Reproduce University of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Twente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// Southampton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Roebel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Cable AC-loss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measurement data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(electrical)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Reproduce quench propagation data (thermal)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Paper for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EuCAS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End Summer 20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15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Model different simplified coil geometries and analyze harmonics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Cosine theta // Aligned block // Block // Pancake Coils etc. 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Analyze different cable structures</a:t>
            </a:r>
          </a:p>
          <a:p>
            <a:pPr lvl="1"/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Roebel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// CORK // Stacked //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(implement Rutherford?) …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Effect of striation in superconducting tapes on Magnetization currents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Quench propagation and current redistribution within cable structures</a:t>
            </a:r>
          </a:p>
          <a:p>
            <a:r>
              <a:rPr lang="en-US" dirty="0" smtClean="0">
                <a:solidFill>
                  <a:srgbClr val="FF1971"/>
                </a:solidFill>
              </a:rPr>
              <a:t>Also need to start writing my thesis D:</a:t>
            </a:r>
          </a:p>
          <a:p>
            <a:pPr lvl="1"/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224" y="4038600"/>
            <a:ext cx="5892800" cy="26910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4343400"/>
            <a:ext cx="4393555" cy="2258061"/>
          </a:xfrm>
          <a:prstGeom prst="rect">
            <a:avLst/>
          </a:prstGeom>
        </p:spPr>
      </p:pic>
      <p:pic>
        <p:nvPicPr>
          <p:cNvPr id="10" name="Picture 9" descr="FM2_BackgroundFieldLines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4604315"/>
            <a:ext cx="1930400" cy="20243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2"/>
          <a:stretch/>
        </p:blipFill>
        <p:spPr>
          <a:xfrm>
            <a:off x="7816594" y="76200"/>
            <a:ext cx="4091236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19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471" y="4161092"/>
            <a:ext cx="3600000" cy="2298478"/>
          </a:xfrm>
          <a:prstGeom prst="rect">
            <a:avLst/>
          </a:prstGeom>
        </p:spPr>
      </p:pic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1905000" y="1447801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Detailed </a:t>
            </a:r>
            <a:r>
              <a:rPr lang="en-US" sz="2400" dirty="0"/>
              <a:t>3D </a:t>
            </a:r>
            <a:r>
              <a:rPr lang="en-US" sz="2400" dirty="0"/>
              <a:t>end design completed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End spacers design under validation by winding tests</a:t>
            </a:r>
            <a:endParaRPr lang="fr-FR" sz="2400" dirty="0"/>
          </a:p>
        </p:txBody>
      </p:sp>
      <p:pic>
        <p:nvPicPr>
          <p:cNvPr id="16" name="Picture 716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5" b="11864"/>
          <a:stretch/>
        </p:blipFill>
        <p:spPr bwMode="auto">
          <a:xfrm>
            <a:off x="4079976" y="4213288"/>
            <a:ext cx="1800000" cy="10159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2559994" y="6361584"/>
            <a:ext cx="25278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3D CAD coil end spacers</a:t>
            </a:r>
            <a:endParaRPr lang="fr-FR" sz="1400" dirty="0">
              <a:solidFill>
                <a:prstClr val="black"/>
              </a:solidFill>
            </a:endParaRPr>
          </a:p>
        </p:txBody>
      </p:sp>
      <p:sp>
        <p:nvSpPr>
          <p:cNvPr id="19" name="Titre 1"/>
          <p:cNvSpPr txBox="1">
            <a:spLocks/>
          </p:cNvSpPr>
          <p:nvPr/>
        </p:nvSpPr>
        <p:spPr>
          <a:xfrm>
            <a:off x="1965252" y="188640"/>
            <a:ext cx="8245549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>
                <a:solidFill>
                  <a:prstClr val="black"/>
                </a:solidFill>
              </a:rPr>
              <a:t>Cosine-theta</a:t>
            </a:r>
            <a:r>
              <a:rPr lang="fr-FR" dirty="0">
                <a:solidFill>
                  <a:prstClr val="black"/>
                </a:solidFill>
              </a:rPr>
              <a:t> option design </a:t>
            </a:r>
            <a:r>
              <a:rPr lang="fr-FR" dirty="0" err="1">
                <a:solidFill>
                  <a:prstClr val="black"/>
                </a:solidFill>
              </a:rPr>
              <a:t>studies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3024780" y="1844825"/>
            <a:ext cx="5648711" cy="1889081"/>
            <a:chOff x="1500779" y="2096130"/>
            <a:chExt cx="5648711" cy="1889081"/>
          </a:xfrm>
        </p:grpSpPr>
        <p:pic>
          <p:nvPicPr>
            <p:cNvPr id="12" name="Picture 2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9490" y="2096130"/>
              <a:ext cx="5400000" cy="18890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Rectangle 2"/>
            <p:cNvSpPr/>
            <p:nvPr/>
          </p:nvSpPr>
          <p:spPr>
            <a:xfrm>
              <a:off x="1500779" y="3068797"/>
              <a:ext cx="152183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</a:rPr>
                <a:t>Whole magnet design (Roxie)</a:t>
              </a:r>
              <a:endParaRPr lang="fr-FR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8283733" y="1052737"/>
            <a:ext cx="2330294" cy="1736628"/>
            <a:chOff x="4203" y="614"/>
            <a:chExt cx="1523" cy="1135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03" y="614"/>
              <a:ext cx="1522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3" y="614"/>
              <a:ext cx="1523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91" b="21309"/>
          <a:stretch/>
        </p:blipFill>
        <p:spPr bwMode="auto">
          <a:xfrm>
            <a:off x="6574464" y="4149081"/>
            <a:ext cx="2329849" cy="10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79" b="15775"/>
          <a:stretch/>
        </p:blipFill>
        <p:spPr bwMode="auto">
          <a:xfrm>
            <a:off x="6574464" y="5314750"/>
            <a:ext cx="2329849" cy="106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48" b="40067"/>
          <a:stretch/>
        </p:blipFill>
        <p:spPr bwMode="auto">
          <a:xfrm rot="5400000">
            <a:off x="7897494" y="4478211"/>
            <a:ext cx="3486000" cy="896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640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109" b="9076"/>
          <a:stretch/>
        </p:blipFill>
        <p:spPr bwMode="auto">
          <a:xfrm>
            <a:off x="1618571" y="1556793"/>
            <a:ext cx="4484884" cy="2843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1905000" y="1340769"/>
            <a:ext cx="8229600" cy="531812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Cable </a:t>
            </a:r>
            <a:r>
              <a:rPr lang="en-US" sz="2400" dirty="0"/>
              <a:t>going out options under </a:t>
            </a:r>
            <a:r>
              <a:rPr lang="en-US" sz="2400" dirty="0"/>
              <a:t>study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Better to over-twist 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 </a:t>
            </a:r>
            <a:r>
              <a:rPr lang="en-US" sz="2400" dirty="0"/>
              <a:t>    or untwist </a:t>
            </a:r>
            <a:r>
              <a:rPr lang="en-US" sz="2400" dirty="0" err="1"/>
              <a:t>Roebel</a:t>
            </a:r>
            <a:r>
              <a:rPr lang="en-US" sz="2400" dirty="0"/>
              <a:t> cable 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Need for twist tests on real conductor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03" r="22592"/>
          <a:stretch/>
        </p:blipFill>
        <p:spPr bwMode="auto">
          <a:xfrm rot="5400000">
            <a:off x="7509750" y="4050662"/>
            <a:ext cx="792088" cy="329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03" r="29086"/>
          <a:stretch/>
        </p:blipFill>
        <p:spPr bwMode="auto">
          <a:xfrm rot="5400000">
            <a:off x="7275657" y="3168059"/>
            <a:ext cx="775767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17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8368" y="1123950"/>
            <a:ext cx="1165860" cy="230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61" t="11800" r="8953" b="19196"/>
          <a:stretch/>
        </p:blipFill>
        <p:spPr bwMode="auto">
          <a:xfrm>
            <a:off x="8010642" y="1221376"/>
            <a:ext cx="1397727" cy="2207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re 1"/>
          <p:cNvSpPr txBox="1">
            <a:spLocks/>
          </p:cNvSpPr>
          <p:nvPr/>
        </p:nvSpPr>
        <p:spPr>
          <a:xfrm>
            <a:off x="1965252" y="188640"/>
            <a:ext cx="8245549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>
                <a:solidFill>
                  <a:prstClr val="black"/>
                </a:solidFill>
              </a:rPr>
              <a:t>Cosine-theta</a:t>
            </a:r>
            <a:r>
              <a:rPr lang="fr-FR" dirty="0">
                <a:solidFill>
                  <a:prstClr val="black"/>
                </a:solidFill>
              </a:rPr>
              <a:t> option design </a:t>
            </a:r>
            <a:r>
              <a:rPr lang="fr-FR" dirty="0" err="1">
                <a:solidFill>
                  <a:prstClr val="black"/>
                </a:solidFill>
              </a:rPr>
              <a:t>studies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TextBox 1"/>
          <p:cNvSpPr txBox="1"/>
          <p:nvPr/>
        </p:nvSpPr>
        <p:spPr>
          <a:xfrm>
            <a:off x="6338732" y="3830852"/>
            <a:ext cx="35016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</a:rPr>
              <a:t>C. </a:t>
            </a:r>
            <a:r>
              <a:rPr lang="en-US" sz="1000" dirty="0" err="1">
                <a:solidFill>
                  <a:prstClr val="black"/>
                </a:solidFill>
              </a:rPr>
              <a:t>Lorin</a:t>
            </a:r>
            <a:r>
              <a:rPr lang="en-US" sz="1000" dirty="0">
                <a:solidFill>
                  <a:prstClr val="black"/>
                </a:solidFill>
              </a:rPr>
              <a:t> - </a:t>
            </a:r>
            <a:r>
              <a:rPr lang="en-US" sz="1000" i="1" dirty="0" err="1">
                <a:solidFill>
                  <a:prstClr val="black"/>
                </a:solidFill>
              </a:rPr>
              <a:t>Cosϑ</a:t>
            </a:r>
            <a:r>
              <a:rPr lang="en-US" sz="1000" i="1" dirty="0">
                <a:solidFill>
                  <a:prstClr val="black"/>
                </a:solidFill>
              </a:rPr>
              <a:t> magnet design option</a:t>
            </a:r>
            <a:r>
              <a:rPr lang="en-US" sz="1000" dirty="0">
                <a:solidFill>
                  <a:prstClr val="black"/>
                </a:solidFill>
              </a:rPr>
              <a:t>,  CERN-ACC-2015-0043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6259204" y="2012648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prstClr val="black"/>
                </a:solidFill>
              </a:rPr>
              <a:t>3 options:</a:t>
            </a:r>
          </a:p>
          <a:p>
            <a:r>
              <a:rPr lang="fr-FR" dirty="0">
                <a:solidFill>
                  <a:prstClr val="black"/>
                </a:solidFill>
              </a:rPr>
              <a:t>61° over 80 mm</a:t>
            </a:r>
          </a:p>
          <a:p>
            <a:r>
              <a:rPr lang="fr-FR" dirty="0">
                <a:solidFill>
                  <a:prstClr val="black"/>
                </a:solidFill>
              </a:rPr>
              <a:t>77° over 80 mm</a:t>
            </a:r>
          </a:p>
          <a:p>
            <a:r>
              <a:rPr lang="fr-FR" dirty="0" err="1">
                <a:solidFill>
                  <a:prstClr val="black"/>
                </a:solidFill>
              </a:rPr>
              <a:t>Coupled</a:t>
            </a:r>
            <a:r>
              <a:rPr lang="fr-FR" dirty="0">
                <a:solidFill>
                  <a:prstClr val="black"/>
                </a:solidFill>
              </a:rPr>
              <a:t> </a:t>
            </a:r>
            <a:r>
              <a:rPr lang="fr-FR" dirty="0" err="1">
                <a:solidFill>
                  <a:prstClr val="black"/>
                </a:solidFill>
              </a:rPr>
              <a:t>bend+twist</a:t>
            </a: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724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81200" y="188640"/>
            <a:ext cx="8229600" cy="651510"/>
          </a:xfrm>
        </p:spPr>
        <p:txBody>
          <a:bodyPr>
            <a:noAutofit/>
          </a:bodyPr>
          <a:lstStyle/>
          <a:p>
            <a:r>
              <a:rPr lang="fr-FR" sz="3600" dirty="0" err="1"/>
              <a:t>Next</a:t>
            </a:r>
            <a:r>
              <a:rPr lang="fr-FR" sz="3600" dirty="0"/>
              <a:t> </a:t>
            </a:r>
            <a:r>
              <a:rPr lang="fr-FR" sz="3600" dirty="0" err="1"/>
              <a:t>steps</a:t>
            </a:r>
            <a:endParaRPr lang="en-US" sz="36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820752" y="980728"/>
            <a:ext cx="8595728" cy="5544616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200000"/>
              </a:lnSpc>
            </a:pPr>
            <a:r>
              <a:rPr lang="en-US" altLang="en-US" sz="2400" dirty="0">
                <a:solidFill>
                  <a:srgbClr val="0070C0"/>
                </a:solidFill>
              </a:rPr>
              <a:t>CAD detailed design started end of may : cable going–out region, then winding and impregnation tooling</a:t>
            </a:r>
          </a:p>
          <a:p>
            <a:pPr>
              <a:lnSpc>
                <a:spcPct val="200000"/>
              </a:lnSpc>
            </a:pPr>
            <a:r>
              <a:rPr lang="en-US" alt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Impregnation on ten stacks (dummy and </a:t>
            </a:r>
            <a:r>
              <a:rPr lang="en-US" altLang="en-US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sc</a:t>
            </a:r>
            <a:r>
              <a:rPr lang="en-US" alt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 cables ?)</a:t>
            </a:r>
          </a:p>
          <a:p>
            <a:pPr>
              <a:lnSpc>
                <a:spcPct val="200000"/>
              </a:lnSpc>
            </a:pPr>
            <a:r>
              <a:rPr lang="en-US" alt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Mechanical tests on ten stacks possible by the end of the year</a:t>
            </a:r>
          </a:p>
        </p:txBody>
      </p:sp>
    </p:spTree>
    <p:extLst>
      <p:ext uri="{BB962C8B-B14F-4D97-AF65-F5344CB8AC3E}">
        <p14:creationId xmlns:p14="http://schemas.microsoft.com/office/powerpoint/2010/main" val="763028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73275"/>
          </a:xfrm>
        </p:spPr>
        <p:txBody>
          <a:bodyPr>
            <a:normAutofit fontScale="90000"/>
          </a:bodyPr>
          <a:lstStyle/>
          <a:p>
            <a:r>
              <a:rPr lang="en-GB" sz="2200" b="1" dirty="0"/>
              <a:t>Feather M0 2D-cross section</a:t>
            </a:r>
            <a:r>
              <a:rPr lang="en-GB" sz="2200" dirty="0"/>
              <a:t/>
            </a:r>
            <a:br>
              <a:rPr lang="en-GB" sz="2200" dirty="0"/>
            </a:br>
            <a:r>
              <a:rPr lang="en-GB" sz="2200" dirty="0"/>
              <a:t>-to assist in shell material selection, to understand how to model </a:t>
            </a:r>
            <a:r>
              <a:rPr lang="en-GB" sz="2200" dirty="0" smtClean="0"/>
              <a:t>coils</a:t>
            </a:r>
            <a:br>
              <a:rPr lang="en-GB" sz="2200" dirty="0" smtClean="0"/>
            </a:br>
            <a:r>
              <a:rPr lang="en-GB" sz="2200" dirty="0" smtClean="0"/>
              <a:t>-Cooling, standalone, background field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36" y="1325298"/>
            <a:ext cx="5768627" cy="527412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9736382" y="477071"/>
            <a:ext cx="1991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Models done so far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262"/>
          <a:stretch/>
        </p:blipFill>
        <p:spPr>
          <a:xfrm>
            <a:off x="6542685" y="1401762"/>
            <a:ext cx="5386851" cy="482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996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85" y="223473"/>
            <a:ext cx="5014912" cy="610615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5915660" y="1486495"/>
            <a:ext cx="5590540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/>
              <a:t>Total displacement after cool down + powering to 10T. Assumptions: </a:t>
            </a:r>
            <a:r>
              <a:rPr lang="en-US" sz="1400" dirty="0" err="1"/>
              <a:t>Tapes+epoxy</a:t>
            </a:r>
            <a:r>
              <a:rPr lang="en-US" sz="1400" dirty="0"/>
              <a:t> interfaces frictional f=0.8, S-Glass core in the gap, G11 prop. for glass fiber sock + epoxy, steel shell. 18 X scaling for the deformed geometry.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500312" y="2837874"/>
            <a:ext cx="220027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The gap ~35 microns in 10T!</a:t>
            </a:r>
            <a:endParaRPr lang="en-GB" dirty="0"/>
          </a:p>
        </p:txBody>
      </p:sp>
      <p:sp>
        <p:nvSpPr>
          <p:cNvPr id="7" name="Left-Right Arrow 6"/>
          <p:cNvSpPr/>
          <p:nvPr/>
        </p:nvSpPr>
        <p:spPr>
          <a:xfrm>
            <a:off x="2038351" y="2938298"/>
            <a:ext cx="323850" cy="171648"/>
          </a:xfrm>
          <a:prstGeom prst="left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886575" y="301109"/>
            <a:ext cx="2893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Feather M0 2D-cross section</a:t>
            </a:r>
            <a:endParaRPr lang="en-GB" dirty="0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397" y="4357688"/>
            <a:ext cx="1049655" cy="172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G:\Projects\EUCARD-magnet-design\FEM\Ansys\Feather M0 Results\contacts4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714" y="2975822"/>
            <a:ext cx="4470400" cy="3618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164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Feather Zero  1</a:t>
            </a:r>
            <a:r>
              <a:rPr lang="en-GB" baseline="30000" dirty="0" smtClean="0"/>
              <a:t>st</a:t>
            </a:r>
            <a:r>
              <a:rPr lang="en-GB" dirty="0" smtClean="0"/>
              <a:t> coil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585255" y="1209316"/>
            <a:ext cx="4494002" cy="59881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4617" y="365125"/>
            <a:ext cx="4566902" cy="608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43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9059</TotalTime>
  <Words>1486</Words>
  <Application>Microsoft Office PowerPoint</Application>
  <PresentationFormat>Widescreen</PresentationFormat>
  <Paragraphs>256</Paragraphs>
  <Slides>39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39</vt:i4>
      </vt:variant>
    </vt:vector>
  </HeadingPairs>
  <TitlesOfParts>
    <vt:vector size="54" baseType="lpstr">
      <vt:lpstr>ＭＳ Ｐゴシック</vt:lpstr>
      <vt:lpstr>Arial</vt:lpstr>
      <vt:lpstr>Bookman Old Style</vt:lpstr>
      <vt:lpstr>Calibri</vt:lpstr>
      <vt:lpstr>Calibri Light</vt:lpstr>
      <vt:lpstr>Cambria Math</vt:lpstr>
      <vt:lpstr>Cantarell</vt:lpstr>
      <vt:lpstr>Cantarell Regular</vt:lpstr>
      <vt:lpstr>Gill Sans MT</vt:lpstr>
      <vt:lpstr>Wingdings</vt:lpstr>
      <vt:lpstr>Wingdings 3</vt:lpstr>
      <vt:lpstr>Office Theme</vt:lpstr>
      <vt:lpstr>Origin</vt:lpstr>
      <vt:lpstr>1_Office Theme</vt:lpstr>
      <vt:lpstr>Thème Office</vt:lpstr>
      <vt:lpstr>EuCARD2 WP10.3  progress 2015 </vt:lpstr>
      <vt:lpstr>PowerPoint Presentation</vt:lpstr>
      <vt:lpstr>Next steps</vt:lpstr>
      <vt:lpstr>PowerPoint Presentation</vt:lpstr>
      <vt:lpstr>PowerPoint Presentation</vt:lpstr>
      <vt:lpstr>Next steps</vt:lpstr>
      <vt:lpstr>Feather M0 2D-cross section -to assist in shell material selection, to understand how to model coils -Cooling, standalone, background field   </vt:lpstr>
      <vt:lpstr>PowerPoint Presentation</vt:lpstr>
      <vt:lpstr>Feather Zero  1st coil</vt:lpstr>
      <vt:lpstr>Preparation for impregnation of first coil </vt:lpstr>
      <vt:lpstr>Joints Feather2 </vt:lpstr>
      <vt:lpstr>Joint tests,</vt:lpstr>
      <vt:lpstr>Cable lengths Feather zero &amp; Feather2</vt:lpstr>
      <vt:lpstr>PowerPoint Presentation</vt:lpstr>
      <vt:lpstr>New single cable mould,  for the cable sample for magnetisation tests</vt:lpstr>
      <vt:lpstr>PowerPoint Presentation</vt:lpstr>
      <vt:lpstr>Roebel centre hole</vt:lpstr>
      <vt:lpstr>PowerPoint Presentation</vt:lpstr>
      <vt:lpstr>PowerPoint Presentation</vt:lpstr>
      <vt:lpstr>Cable list of points</vt:lpstr>
      <vt:lpstr>Square wave spot heater and power supply LabView programmable current profile.   </vt:lpstr>
      <vt:lpstr>SM18,  INFN, and FRESCA2 cryostats . </vt:lpstr>
      <vt:lpstr>EuCARD2 5T Feather2  HTS Magnet </vt:lpstr>
      <vt:lpstr>Feather M2 2D-cross section, various shell configurations -to assist in shell configuration selection, pressure on the coil? -Cooling, standalone 5T, background field 5T + 10 to 15T </vt:lpstr>
      <vt:lpstr>PowerPoint Presentation</vt:lpstr>
      <vt:lpstr>PowerPoint Presentation</vt:lpstr>
      <vt:lpstr>3D print for test winding  Feather2 coils</vt:lpstr>
      <vt:lpstr>Feather2 coil winding </vt:lpstr>
      <vt:lpstr>Feather2 Assembly </vt:lpstr>
      <vt:lpstr>Feather2 model 20T support system</vt:lpstr>
      <vt:lpstr>Electrical Network Model  for Coated Conductor Cables</vt:lpstr>
      <vt:lpstr>Recap: Electrical Network Model</vt:lpstr>
      <vt:lpstr>Recap: Multi-Level Fast Multipole Method</vt:lpstr>
      <vt:lpstr>Recap: Element Current Sharing</vt:lpstr>
      <vt:lpstr>Recap: Contact Elements</vt:lpstr>
      <vt:lpstr>Improvement over last weeks</vt:lpstr>
      <vt:lpstr>Modifications Speeding Up the Code</vt:lpstr>
      <vt:lpstr>Preliminary Study of influence of Elements</vt:lpstr>
      <vt:lpstr>How to go from here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Roebel cable observations at CERN</dc:title>
  <dc:creator>Glyn Kirby</dc:creator>
  <cp:lastModifiedBy>Glyn Kirby</cp:lastModifiedBy>
  <cp:revision>78</cp:revision>
  <dcterms:created xsi:type="dcterms:W3CDTF">2015-05-08T07:28:49Z</dcterms:created>
  <dcterms:modified xsi:type="dcterms:W3CDTF">2015-06-05T06:06:00Z</dcterms:modified>
</cp:coreProperties>
</file>