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88" r:id="rId2"/>
    <p:sldId id="287" r:id="rId3"/>
    <p:sldId id="293" r:id="rId4"/>
    <p:sldId id="292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397" autoAdjust="0"/>
    <p:restoredTop sz="94660"/>
  </p:normalViewPr>
  <p:slideViewPr>
    <p:cSldViewPr showGuides="1">
      <p:cViewPr varScale="1">
        <p:scale>
          <a:sx n="67" d="100"/>
          <a:sy n="67" d="100"/>
        </p:scale>
        <p:origin x="1362" y="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C6CFAB4-D7D4-4DC1-A834-920818D2CD0F}" type="datetimeFigureOut">
              <a:rPr lang="en-US" smtClean="0"/>
              <a:t>6/5/2015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E8BFC23-511D-4A91-9182-0B10B7EF2673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70952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16DEF-8FAF-477D-8809-76558EC8AD46}" type="datetimeFigureOut">
              <a:rPr lang="en-US" smtClean="0"/>
              <a:t>6/5/2015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CB0C45-6F69-491F-B7DB-CE98B1734622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17951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16DEF-8FAF-477D-8809-76558EC8AD46}" type="datetimeFigureOut">
              <a:rPr lang="en-US" smtClean="0"/>
              <a:t>6/5/2015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CB0C45-6F69-491F-B7DB-CE98B1734622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3740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16DEF-8FAF-477D-8809-76558EC8AD46}" type="datetimeFigureOut">
              <a:rPr lang="en-US" smtClean="0"/>
              <a:t>6/5/2015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CB0C45-6F69-491F-B7DB-CE98B1734622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29389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16DEF-8FAF-477D-8809-76558EC8AD46}" type="datetimeFigureOut">
              <a:rPr lang="en-US" smtClean="0"/>
              <a:t>6/5/2015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CB0C45-6F69-491F-B7DB-CE98B1734622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41982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16DEF-8FAF-477D-8809-76558EC8AD46}" type="datetimeFigureOut">
              <a:rPr lang="en-US" smtClean="0"/>
              <a:t>6/5/2015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CB0C45-6F69-491F-B7DB-CE98B1734622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61513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16DEF-8FAF-477D-8809-76558EC8AD46}" type="datetimeFigureOut">
              <a:rPr lang="en-US" smtClean="0"/>
              <a:t>6/5/2015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CB0C45-6F69-491F-B7DB-CE98B1734622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28403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16DEF-8FAF-477D-8809-76558EC8AD46}" type="datetimeFigureOut">
              <a:rPr lang="en-US" smtClean="0"/>
              <a:t>6/5/2015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CB0C45-6F69-491F-B7DB-CE98B1734622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69633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16DEF-8FAF-477D-8809-76558EC8AD46}" type="datetimeFigureOut">
              <a:rPr lang="en-US" smtClean="0"/>
              <a:t>6/5/2015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CB0C45-6F69-491F-B7DB-CE98B1734622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30647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16DEF-8FAF-477D-8809-76558EC8AD46}" type="datetimeFigureOut">
              <a:rPr lang="en-US" smtClean="0"/>
              <a:t>6/5/2015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CB0C45-6F69-491F-B7DB-CE98B1734622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20097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16DEF-8FAF-477D-8809-76558EC8AD46}" type="datetimeFigureOut">
              <a:rPr lang="en-US" smtClean="0"/>
              <a:t>6/5/2015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CB0C45-6F69-491F-B7DB-CE98B1734622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7819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16DEF-8FAF-477D-8809-76558EC8AD46}" type="datetimeFigureOut">
              <a:rPr lang="en-US" smtClean="0"/>
              <a:t>6/5/2015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CB0C45-6F69-491F-B7DB-CE98B1734622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89611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C16DEF-8FAF-477D-8809-76558EC8AD46}" type="datetimeFigureOut">
              <a:rPr lang="en-US" smtClean="0"/>
              <a:t>6/5/2015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CB0C45-6F69-491F-B7DB-CE98B1734622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88352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fr-FR" sz="4000" dirty="0" smtClean="0"/>
              <a:t>Open issues</a:t>
            </a:r>
          </a:p>
          <a:p>
            <a:pPr marL="0" indent="0" algn="ctr">
              <a:buNone/>
            </a:pPr>
            <a:r>
              <a:rPr lang="fr-FR" sz="4000" dirty="0" smtClean="0"/>
              <a:t>Schedule</a:t>
            </a:r>
            <a:endParaRPr lang="fr-FR" sz="4000" dirty="0"/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71322" y="3832289"/>
            <a:ext cx="6401355" cy="18289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15880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720000"/>
          </a:xfrm>
        </p:spPr>
        <p:txBody>
          <a:bodyPr>
            <a:normAutofit/>
          </a:bodyPr>
          <a:lstStyle/>
          <a:p>
            <a:r>
              <a:rPr lang="fr-FR" sz="3600" dirty="0" smtClean="0"/>
              <a:t>Open issues</a:t>
            </a:r>
            <a:endParaRPr lang="fr-FR" sz="36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180903"/>
            <a:ext cx="8229600" cy="5416449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sz="2400" dirty="0" smtClean="0"/>
              <a:t>cable </a:t>
            </a:r>
            <a:r>
              <a:rPr lang="en-US" sz="2400" dirty="0"/>
              <a:t>geometry </a:t>
            </a:r>
            <a:r>
              <a:rPr lang="en-US" sz="2400" dirty="0" smtClean="0"/>
              <a:t>(cable width, strand </a:t>
            </a:r>
            <a:r>
              <a:rPr lang="en-US" sz="2400" dirty="0"/>
              <a:t>distribution)</a:t>
            </a:r>
          </a:p>
          <a:p>
            <a:pPr>
              <a:lnSpc>
                <a:spcPct val="150000"/>
              </a:lnSpc>
            </a:pPr>
            <a:r>
              <a:rPr lang="en-US" sz="2400" dirty="0" smtClean="0"/>
              <a:t>stamped </a:t>
            </a:r>
            <a:r>
              <a:rPr lang="en-US" sz="2400" dirty="0"/>
              <a:t>tape edge quality </a:t>
            </a:r>
            <a:r>
              <a:rPr lang="en-US" sz="2400" dirty="0" smtClean="0">
                <a:solidFill>
                  <a:srgbClr val="00B050"/>
                </a:solidFill>
                <a:sym typeface="Wingdings" panose="05000000000000000000" pitchFamily="2" charset="2"/>
              </a:rPr>
              <a:t> copper plating</a:t>
            </a:r>
            <a:endParaRPr lang="en-US" sz="2400" dirty="0">
              <a:solidFill>
                <a:srgbClr val="00B050"/>
              </a:solidFill>
            </a:endParaRPr>
          </a:p>
          <a:p>
            <a:pPr>
              <a:lnSpc>
                <a:spcPct val="150000"/>
              </a:lnSpc>
            </a:pPr>
            <a:r>
              <a:rPr lang="en-US" sz="2400" dirty="0" smtClean="0"/>
              <a:t>impregnation </a:t>
            </a:r>
            <a:r>
              <a:rPr lang="en-US" sz="2400" dirty="0"/>
              <a:t>with charged resin</a:t>
            </a:r>
          </a:p>
          <a:p>
            <a:pPr>
              <a:lnSpc>
                <a:spcPct val="150000"/>
              </a:lnSpc>
            </a:pPr>
            <a:r>
              <a:rPr lang="en-US" sz="2400" dirty="0" err="1" smtClean="0"/>
              <a:t>Roebel</a:t>
            </a:r>
            <a:r>
              <a:rPr lang="en-US" sz="2400" dirty="0" smtClean="0"/>
              <a:t> </a:t>
            </a:r>
            <a:r>
              <a:rPr lang="en-US" sz="2400" dirty="0"/>
              <a:t>cable twist </a:t>
            </a:r>
            <a:endParaRPr lang="en-US" sz="2400" dirty="0" smtClean="0"/>
          </a:p>
          <a:p>
            <a:pPr>
              <a:lnSpc>
                <a:spcPct val="150000"/>
              </a:lnSpc>
            </a:pPr>
            <a:r>
              <a:rPr lang="en-US" sz="2400" dirty="0">
                <a:solidFill>
                  <a:srgbClr val="0070C0"/>
                </a:solidFill>
              </a:rPr>
              <a:t>new dummy cable lengths availability </a:t>
            </a:r>
            <a:r>
              <a:rPr lang="en-US" sz="2400" dirty="0" smtClean="0">
                <a:solidFill>
                  <a:srgbClr val="0070C0"/>
                </a:solidFill>
              </a:rPr>
              <a:t>?</a:t>
            </a:r>
          </a:p>
          <a:p>
            <a:pPr lvl="1"/>
            <a:r>
              <a:rPr lang="en-US" sz="2000" dirty="0" smtClean="0">
                <a:solidFill>
                  <a:srgbClr val="0070C0"/>
                </a:solidFill>
              </a:rPr>
              <a:t>Need for aligned block : 2 x 31 m for Feather-2+ 6 m for Feather-0</a:t>
            </a:r>
          </a:p>
          <a:p>
            <a:pPr lvl="1"/>
            <a:r>
              <a:rPr lang="en-US" sz="2000" dirty="0" smtClean="0">
                <a:solidFill>
                  <a:srgbClr val="0070C0"/>
                </a:solidFill>
              </a:rPr>
              <a:t>Need for cosine theta : 2 x 20 m for two dummy coils</a:t>
            </a:r>
            <a:endParaRPr lang="en-US" sz="2000" dirty="0">
              <a:solidFill>
                <a:srgbClr val="0070C0"/>
              </a:solidFill>
            </a:endParaRPr>
          </a:p>
          <a:p>
            <a:pPr>
              <a:lnSpc>
                <a:spcPct val="150000"/>
              </a:lnSpc>
            </a:pPr>
            <a:r>
              <a:rPr lang="en-US" sz="2400" dirty="0" err="1" smtClean="0">
                <a:solidFill>
                  <a:srgbClr val="0070C0"/>
                </a:solidFill>
              </a:rPr>
              <a:t>sc</a:t>
            </a:r>
            <a:r>
              <a:rPr lang="en-US" sz="2400" smtClean="0">
                <a:solidFill>
                  <a:srgbClr val="0070C0"/>
                </a:solidFill>
              </a:rPr>
              <a:t> </a:t>
            </a:r>
            <a:r>
              <a:rPr lang="en-US" sz="2400" dirty="0">
                <a:solidFill>
                  <a:srgbClr val="0070C0"/>
                </a:solidFill>
              </a:rPr>
              <a:t>cable delivery ?</a:t>
            </a:r>
          </a:p>
          <a:p>
            <a:pPr>
              <a:lnSpc>
                <a:spcPct val="200000"/>
              </a:lnSpc>
            </a:pPr>
            <a:endParaRPr lang="en-US" sz="2400" dirty="0"/>
          </a:p>
          <a:p>
            <a:pPr marL="0" indent="0">
              <a:lnSpc>
                <a:spcPct val="200000"/>
              </a:lnSpc>
              <a:buNone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5582515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720000"/>
          </a:xfrm>
        </p:spPr>
        <p:txBody>
          <a:bodyPr>
            <a:normAutofit/>
          </a:bodyPr>
          <a:lstStyle/>
          <a:p>
            <a:r>
              <a:rPr lang="fr-FR" sz="3600" dirty="0" smtClean="0"/>
              <a:t>S</a:t>
            </a:r>
            <a:r>
              <a:rPr lang="fr-FR" sz="3600" dirty="0" smtClean="0"/>
              <a:t>chedule</a:t>
            </a:r>
            <a:endParaRPr lang="fr-FR" sz="36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180903"/>
            <a:ext cx="8229600" cy="4525963"/>
          </a:xfrm>
        </p:spPr>
        <p:txBody>
          <a:bodyPr>
            <a:normAutofit/>
          </a:bodyPr>
          <a:lstStyle/>
          <a:p>
            <a:r>
              <a:rPr lang="en-US" sz="2400" dirty="0"/>
              <a:t>Feather zero:  assembled after successful impregnation tests. Expected End of summer 2015.</a:t>
            </a:r>
          </a:p>
          <a:p>
            <a:r>
              <a:rPr lang="en-US" sz="2400" dirty="0"/>
              <a:t>Feather two: detailed design is ongoing, manufacture assembly autumn </a:t>
            </a:r>
            <a:r>
              <a:rPr lang="en-US" sz="2400" dirty="0" smtClean="0"/>
              <a:t>2015</a:t>
            </a:r>
          </a:p>
          <a:p>
            <a:endParaRPr lang="en-US" sz="2400" dirty="0" smtClean="0"/>
          </a:p>
          <a:p>
            <a:r>
              <a:rPr lang="en-US" sz="2400" dirty="0" smtClean="0"/>
              <a:t>Cosine theta : dummy coil autumn 2015</a:t>
            </a:r>
          </a:p>
          <a:p>
            <a:r>
              <a:rPr lang="en-US" sz="2400" dirty="0" smtClean="0"/>
              <a:t>Twist tests to be discussed/planned</a:t>
            </a:r>
          </a:p>
          <a:p>
            <a:endParaRPr lang="en-US" sz="2400" dirty="0"/>
          </a:p>
          <a:p>
            <a:r>
              <a:rPr lang="en-US" sz="2400" dirty="0" smtClean="0"/>
              <a:t>Stacked tapes : winding tools design starting this summer</a:t>
            </a:r>
          </a:p>
          <a:p>
            <a:endParaRPr lang="en-US" sz="2400" dirty="0"/>
          </a:p>
          <a:p>
            <a:endParaRPr 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val="5095557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Twist tests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97152"/>
          </a:xfrm>
        </p:spPr>
        <p:txBody>
          <a:bodyPr/>
          <a:lstStyle/>
          <a:p>
            <a:r>
              <a:rPr lang="en-US" altLang="en-US" sz="2400" dirty="0">
                <a:solidFill>
                  <a:srgbClr val="0070C0"/>
                </a:solidFill>
              </a:rPr>
              <a:t>Tests on </a:t>
            </a:r>
            <a:r>
              <a:rPr lang="en-US" altLang="en-US" sz="2400" dirty="0" err="1">
                <a:solidFill>
                  <a:srgbClr val="0070C0"/>
                </a:solidFill>
              </a:rPr>
              <a:t>Roebel</a:t>
            </a:r>
            <a:r>
              <a:rPr lang="en-US" altLang="en-US" sz="2400" dirty="0">
                <a:solidFill>
                  <a:srgbClr val="0070C0"/>
                </a:solidFill>
              </a:rPr>
              <a:t> cable twisting are needed   </a:t>
            </a:r>
          </a:p>
          <a:p>
            <a:pPr lvl="1"/>
            <a:r>
              <a:rPr lang="en-US" sz="2000" dirty="0"/>
              <a:t>Sample preparation by CEA </a:t>
            </a:r>
          </a:p>
          <a:p>
            <a:pPr lvl="1"/>
            <a:r>
              <a:rPr lang="en-US" sz="2000" dirty="0"/>
              <a:t>Tests by KIT ?</a:t>
            </a:r>
          </a:p>
          <a:p>
            <a:r>
              <a:rPr lang="en-US" sz="2400" dirty="0">
                <a:solidFill>
                  <a:srgbClr val="0070C0"/>
                </a:solidFill>
              </a:rPr>
              <a:t>Test program to be discussed:</a:t>
            </a:r>
          </a:p>
          <a:p>
            <a:pPr lvl="1"/>
            <a:r>
              <a:rPr lang="en-US" sz="2000" dirty="0" smtClean="0"/>
              <a:t>Pure </a:t>
            </a:r>
            <a:r>
              <a:rPr lang="en-US" sz="2000" dirty="0"/>
              <a:t>twist, different configurations : </a:t>
            </a:r>
          </a:p>
          <a:p>
            <a:pPr lvl="2"/>
            <a:r>
              <a:rPr lang="en-US" sz="1800" dirty="0"/>
              <a:t>angle : 30°, </a:t>
            </a:r>
            <a:r>
              <a:rPr lang="en-US" sz="1800" b="1" dirty="0" smtClean="0"/>
              <a:t>61°</a:t>
            </a:r>
            <a:r>
              <a:rPr lang="en-US" sz="1800" dirty="0" smtClean="0"/>
              <a:t>, </a:t>
            </a:r>
            <a:r>
              <a:rPr lang="en-US" sz="1800" dirty="0"/>
              <a:t>77°, 90° </a:t>
            </a:r>
            <a:r>
              <a:rPr lang="en-US" sz="1800" dirty="0" smtClean="0"/>
              <a:t>(if needed for block </a:t>
            </a:r>
            <a:r>
              <a:rPr lang="en-US" sz="1800" dirty="0"/>
              <a:t>design)</a:t>
            </a:r>
          </a:p>
          <a:p>
            <a:pPr lvl="2"/>
            <a:r>
              <a:rPr lang="en-US" sz="1800" dirty="0"/>
              <a:t>Length : </a:t>
            </a:r>
            <a:r>
              <a:rPr lang="en-US" sz="1800" dirty="0" smtClean="0"/>
              <a:t>80 (110 </a:t>
            </a:r>
            <a:r>
              <a:rPr lang="en-US" sz="1800" dirty="0" smtClean="0"/>
              <a:t>mm, 240 mm)</a:t>
            </a:r>
            <a:endParaRPr lang="en-US" sz="1800" dirty="0"/>
          </a:p>
          <a:p>
            <a:pPr lvl="2"/>
            <a:r>
              <a:rPr lang="en-US" sz="1800" dirty="0"/>
              <a:t>Orientation : right or left, over-twisting or untwisting </a:t>
            </a:r>
            <a:r>
              <a:rPr lang="en-US" sz="1800" dirty="0" err="1"/>
              <a:t>Roebel</a:t>
            </a:r>
            <a:r>
              <a:rPr lang="en-US" sz="1800" dirty="0"/>
              <a:t> cable following its orientation</a:t>
            </a:r>
          </a:p>
          <a:p>
            <a:pPr lvl="1"/>
            <a:r>
              <a:rPr lang="en-US" sz="2000" dirty="0"/>
              <a:t>Cosine theta </a:t>
            </a:r>
            <a:r>
              <a:rPr lang="en-US" sz="2000" dirty="0" smtClean="0"/>
              <a:t>configuration </a:t>
            </a:r>
            <a:r>
              <a:rPr lang="en-US" sz="2000" dirty="0"/>
              <a:t>options</a:t>
            </a:r>
          </a:p>
          <a:p>
            <a:pPr lvl="1"/>
            <a:r>
              <a:rPr lang="en-US" sz="2000" dirty="0"/>
              <a:t>How many sample per configuration </a:t>
            </a:r>
            <a:r>
              <a:rPr lang="en-US" sz="2000" dirty="0" smtClean="0"/>
              <a:t>?</a:t>
            </a:r>
          </a:p>
          <a:p>
            <a:r>
              <a:rPr lang="en-US" sz="2400" dirty="0" smtClean="0">
                <a:solidFill>
                  <a:srgbClr val="0070C0"/>
                </a:solidFill>
              </a:rPr>
              <a:t>SC cable need </a:t>
            </a:r>
          </a:p>
          <a:p>
            <a:pPr lvl="1"/>
            <a:r>
              <a:rPr lang="en-US" sz="2000" dirty="0"/>
              <a:t>3-4 </a:t>
            </a:r>
            <a:r>
              <a:rPr lang="en-US" sz="2000" dirty="0" smtClean="0"/>
              <a:t>m of SC </a:t>
            </a:r>
            <a:r>
              <a:rPr lang="en-US" sz="2000" dirty="0" err="1" smtClean="0"/>
              <a:t>Roebel</a:t>
            </a:r>
            <a:r>
              <a:rPr lang="en-US" sz="2000" dirty="0" smtClean="0"/>
              <a:t> cable are needed</a:t>
            </a:r>
            <a:endParaRPr lang="en-US" sz="2000" dirty="0"/>
          </a:p>
          <a:p>
            <a:pPr lvl="1"/>
            <a:endParaRPr lang="en-US" sz="2000" dirty="0"/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14284484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2651</TotalTime>
  <Words>125</Words>
  <Application>Microsoft Office PowerPoint</Application>
  <PresentationFormat>Affichage à l'écran (4:3)</PresentationFormat>
  <Paragraphs>32</Paragraphs>
  <Slides>4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4</vt:i4>
      </vt:variant>
    </vt:vector>
  </HeadingPairs>
  <TitlesOfParts>
    <vt:vector size="8" baseType="lpstr">
      <vt:lpstr>Arial</vt:lpstr>
      <vt:lpstr>Calibri</vt:lpstr>
      <vt:lpstr>Wingdings</vt:lpstr>
      <vt:lpstr>Office Theme</vt:lpstr>
      <vt:lpstr>Présentation PowerPoint</vt:lpstr>
      <vt:lpstr>Open issues</vt:lpstr>
      <vt:lpstr>Schedule</vt:lpstr>
      <vt:lpstr>Twist tests</vt:lpstr>
    </vt:vector>
  </TitlesOfParts>
  <Company>CEA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Clement LORIN</dc:creator>
  <cp:lastModifiedBy>DURANTE Maria</cp:lastModifiedBy>
  <cp:revision>94</cp:revision>
  <dcterms:created xsi:type="dcterms:W3CDTF">2015-05-06T09:14:38Z</dcterms:created>
  <dcterms:modified xsi:type="dcterms:W3CDTF">2015-06-05T08:50:50Z</dcterms:modified>
</cp:coreProperties>
</file>