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8" r:id="rId7"/>
    <p:sldId id="266" r:id="rId8"/>
    <p:sldId id="261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15" autoAdjust="0"/>
    <p:restoredTop sz="93777" autoAdjust="0"/>
  </p:normalViewPr>
  <p:slideViewPr>
    <p:cSldViewPr>
      <p:cViewPr varScale="1">
        <p:scale>
          <a:sx n="91" d="100"/>
          <a:sy n="91" d="100"/>
        </p:scale>
        <p:origin x="-16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D5487-E4C5-411E-B3EF-C2B191DB8592}" type="datetimeFigureOut">
              <a:rPr lang="en-GB" smtClean="0"/>
              <a:t>21/05/2015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B3E041-E2F3-4C40-8234-8AC4711D3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751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E464C-8556-40E9-89D5-F956C60CA89A}" type="datetime1">
              <a:rPr lang="en-US" smtClean="0"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2386D-E8F6-482E-8E85-B4DE9C48F349}" type="datetime1">
              <a:rPr lang="en-US" smtClean="0"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2EF-2DA0-4DF3-BF9C-C6D88B15872A}" type="datetime1">
              <a:rPr lang="en-US" smtClean="0"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43E77-57C3-4D0B-9DF9-2D6531A1D78F}" type="datetime1">
              <a:rPr lang="en-US" smtClean="0"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DBDE-4AAE-4C0A-98EC-085D2F634CEB}" type="datetime1">
              <a:rPr lang="en-US" smtClean="0"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37D8E-9EA5-407A-BC5F-E49ED1A4F844}" type="datetime1">
              <a:rPr lang="en-US" smtClean="0"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5D9F-39FD-4926-AD07-453173FB7842}" type="datetime1">
              <a:rPr lang="en-US" smtClean="0"/>
              <a:t>5/21/2015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6B3B-7F33-427D-9298-E03B212CAA26}" type="datetime1">
              <a:rPr lang="en-US" smtClean="0"/>
              <a:t>5/21/2015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7C2C-2167-4276-B638-C07E43BAD71E}" type="datetime1">
              <a:rPr lang="en-US" smtClean="0"/>
              <a:t>5/21/2015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C19C-D890-4893-9191-36B6ACAE7CBE}" type="datetime1">
              <a:rPr lang="en-US" smtClean="0"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E2CC2-6EC2-4387-B392-7AC782E3DCB3}" type="datetime1">
              <a:rPr lang="en-US" smtClean="0"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AB85B-38B2-4845-9FD6-7A6D96806F01}" type="datetime1">
              <a:rPr lang="en-US" smtClean="0"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54029" y="1487269"/>
            <a:ext cx="2144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ISOLDE</a:t>
            </a:r>
            <a:endParaRPr lang="en-GB" sz="3600" dirty="0">
              <a:latin typeface="Arial Black" panose="020B0A040201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49248" y="2895600"/>
            <a:ext cx="67521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latin typeface="Book Antiqua" panose="02040602050305030304" pitchFamily="18" charset="0"/>
              </a:rPr>
              <a:t>Coming back to life after LS1</a:t>
            </a:r>
            <a:endParaRPr lang="en-GB" sz="4000" dirty="0">
              <a:latin typeface="Book Antiqua" panose="02040602050305030304" pitchFamily="18" charset="0"/>
            </a:endParaRPr>
          </a:p>
        </p:txBody>
      </p:sp>
      <p:pic>
        <p:nvPicPr>
          <p:cNvPr id="5" name="Bild 4" descr="LogoBadge-0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04256"/>
            <a:ext cx="1111122" cy="111112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263" y="6513169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939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6994" y="1905000"/>
            <a:ext cx="715020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1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-Main activities and upgrades during LS1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2-Isolde calendar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for coming back online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3-Most important issues faced during the restart and the first months of   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operation</a:t>
            </a: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4-Lessons learnt  and possible approaches for future restarts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71800" y="76200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latin typeface="Arial Black" panose="020B0A04020102020204" pitchFamily="34" charset="0"/>
              </a:rPr>
              <a:t>OUTLINE</a:t>
            </a:r>
            <a:endParaRPr lang="en-GB" sz="3600" dirty="0">
              <a:latin typeface="Arial Black" panose="020B0A040201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0262" y="6513169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457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4131" y="272819"/>
            <a:ext cx="84002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Bodoni MT" panose="020706030806060202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1-Main activities and upgrades during LS1</a:t>
            </a:r>
          </a:p>
        </p:txBody>
      </p:sp>
      <p:sp>
        <p:nvSpPr>
          <p:cNvPr id="2" name="Rectangle 1"/>
          <p:cNvSpPr/>
          <p:nvPr/>
        </p:nvSpPr>
        <p:spPr>
          <a:xfrm>
            <a:off x="743737" y="1016396"/>
            <a:ext cx="8400263" cy="76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-18263" y="1"/>
            <a:ext cx="762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772706" y="6629401"/>
            <a:ext cx="2809149" cy="228600"/>
          </a:xfrm>
        </p:spPr>
        <p:txBody>
          <a:bodyPr/>
          <a:lstStyle/>
          <a:p>
            <a:r>
              <a:rPr lang="it-IT" dirty="0" smtClean="0"/>
              <a:t>Miguel Lozano Benito  IRWG 21/05/2015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99330" y="1176907"/>
            <a:ext cx="833553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-Frontends (GPS/HRS) maintenance and upgrade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HRS separators magnets FESA class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FESA class and hardware for moving parts (deflectors GLM/GHM ,extraction 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electrodes, target clamps and  shutters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)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-HRS RFQ realignment and new inside parts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installation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RFQ RF amplifiers and frontend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computer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target water cooling panel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location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access system for the target area  (PATMAD) and new robots for target 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manipulations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and automatic system for connecting target power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supplies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0262" y="6513169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250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1371600"/>
            <a:ext cx="7011856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-Machine kept under vacuum during most of LS1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-11/04/14  Cooling water back to ISOLDE.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-16/04/14 Target power supplies unlocked.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-23/04/14 RFQ back in place and ready for pumping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-22/05/14  High voltage power supplies for the targets tested and ready.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-22/05/2014 First stable beam coming out of the target (GPS).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-29/07/2104 SEMGRID target tests. First protons to ISOLDE.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-01/08/2014 </a:t>
            </a:r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First radioactive beam for users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 </a:t>
            </a: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8263" y="0"/>
            <a:ext cx="762000" cy="68497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72706" y="1016396"/>
            <a:ext cx="8371294" cy="76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53262" y="261610"/>
            <a:ext cx="63914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Bodoni MT" panose="020706030806060202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2-Isolde </a:t>
            </a:r>
            <a:r>
              <a:rPr lang="en-US" sz="2800" b="1" dirty="0">
                <a:latin typeface="Bodoni MT" panose="020706030806060202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calendar for coming back </a:t>
            </a:r>
            <a:r>
              <a:rPr lang="en-US" sz="2800" b="1" dirty="0" smtClean="0">
                <a:latin typeface="Bodoni MT" panose="020706030806060202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online</a:t>
            </a:r>
            <a:endParaRPr lang="en-US" sz="2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772706" y="6629401"/>
            <a:ext cx="2809149" cy="228600"/>
          </a:xfrm>
        </p:spPr>
        <p:txBody>
          <a:bodyPr/>
          <a:lstStyle/>
          <a:p>
            <a:r>
              <a:rPr lang="it-IT" dirty="0" smtClean="0"/>
              <a:t>Miguel Lozano Benito  IRWG 21/05/2015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0262" y="6513169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72706" y="2057400"/>
            <a:ext cx="827494" cy="1295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04/14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772706" y="3352800"/>
            <a:ext cx="827494" cy="12954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05/14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772706" y="4648200"/>
            <a:ext cx="827494" cy="1295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07/08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772706" y="1295400"/>
            <a:ext cx="827494" cy="76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LS1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47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35854" y="1371600"/>
            <a:ext cx="840814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-Various and important vacuum leaks that took quite some time to be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found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and 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repaired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 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-Target water cooling system quite problematic. Not starting properly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and water leaks. 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-Multiple beam diagnostics issues. FCs not moving, scanners not working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and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multiple 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controls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problems. 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-HRS separator magnets cycling (FESA class) very long debugging and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still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not 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completely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clear. 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-Lots of vacuum </a:t>
            </a:r>
            <a:r>
              <a:rPr 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turbopumps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needed to be replaced together with </a:t>
            </a:r>
            <a:r>
              <a:rPr 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turbocontrollers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 Old 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equipment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,only few spares and old hardware not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compatible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with new one so quite a 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lot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of bricolage needed. 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-18263" y="1"/>
            <a:ext cx="762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72706" y="1016396"/>
            <a:ext cx="8371294" cy="76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43737" y="80703"/>
            <a:ext cx="7924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Bodoni MT" panose="020706030806060202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3-Most important issues faced during the restart and the first months of operation   </a:t>
            </a:r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772706" y="6629401"/>
            <a:ext cx="2809149" cy="228600"/>
          </a:xfrm>
        </p:spPr>
        <p:txBody>
          <a:bodyPr/>
          <a:lstStyle/>
          <a:p>
            <a:r>
              <a:rPr lang="it-IT" dirty="0" smtClean="0"/>
              <a:t>Miguel Lozano Benito  IRWG 21/05/2015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0262" y="6513169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63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2706" y="1443841"/>
            <a:ext cx="83712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-New FESA class , controls and hardware for the moving devices getting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stuck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quite 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frequently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. Experts needed to be contacted to unblock the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situation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by using low level 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software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 Temporally solution in place for long time.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-Tape station misbehaving  quite often. Hardware and software problems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-Target area works extended in time more than expected making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the commissioning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of 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the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machine quite difficult as for most of the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interventions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targets has to be switched 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off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.  </a:t>
            </a:r>
          </a:p>
        </p:txBody>
      </p:sp>
      <p:sp>
        <p:nvSpPr>
          <p:cNvPr id="6" name="Rectangle 5"/>
          <p:cNvSpPr/>
          <p:nvPr/>
        </p:nvSpPr>
        <p:spPr>
          <a:xfrm>
            <a:off x="-18263" y="1"/>
            <a:ext cx="762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43737" y="1016396"/>
            <a:ext cx="8400263" cy="76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772706" y="6629401"/>
            <a:ext cx="2809149" cy="228600"/>
          </a:xfrm>
        </p:spPr>
        <p:txBody>
          <a:bodyPr/>
          <a:lstStyle/>
          <a:p>
            <a:r>
              <a:rPr lang="it-IT" dirty="0" smtClean="0"/>
              <a:t>Miguel Lozano Benito  IRWG 21/05/2015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0262" y="6513169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743737" y="80703"/>
            <a:ext cx="7924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Bodoni MT" panose="020706030806060202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3-Most important issues faced during the restart and the first months of operation   </a:t>
            </a:r>
          </a:p>
        </p:txBody>
      </p:sp>
    </p:spTree>
    <p:extLst>
      <p:ext uri="{BB962C8B-B14F-4D97-AF65-F5344CB8AC3E}">
        <p14:creationId xmlns:p14="http://schemas.microsoft.com/office/powerpoint/2010/main" val="26043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8263" y="1"/>
            <a:ext cx="762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72706" y="1016396"/>
            <a:ext cx="8371294" cy="76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743737" y="47801"/>
            <a:ext cx="70758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Bodoni MT" panose="020706030806060202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4-Lessons learnt  and possible approaches</a:t>
            </a:r>
            <a:r>
              <a:rPr lang="en-US" sz="2800" b="1" dirty="0" smtClean="0">
                <a:latin typeface="Bodoni MT" panose="020706030806060202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for future restarts</a:t>
            </a:r>
            <a:endParaRPr lang="en-US" sz="2800" b="1" dirty="0">
              <a:latin typeface="Bodoni MT" panose="02070603080606020203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2706" y="1092596"/>
            <a:ext cx="840026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-During the shutdown period machine also needs some attentions. 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-It would help to have a detailed plan of what is going to be done in the machine by 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each group and when they plan to have it ready. 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-The different machine systems are connected so some can not be tested if others are 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not working and stable. 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-The assumption that something is going to work well just because it was working well 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before has proven not to be very accurate. A more systematic testing would help quite 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a lot to find problems and solve them faster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-When designing new controls and applications knowing how the machine works and  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is normally operated can make everything easier. Operators are always delighted of 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helping and explaining when asked.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772706" y="6629401"/>
            <a:ext cx="2809149" cy="228600"/>
          </a:xfrm>
        </p:spPr>
        <p:txBody>
          <a:bodyPr/>
          <a:lstStyle/>
          <a:p>
            <a:r>
              <a:rPr lang="it-IT" dirty="0" smtClean="0"/>
              <a:t>Miguel Lozano Benito  IRWG 21/05/2015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0262" y="6513169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427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8263" y="1"/>
            <a:ext cx="762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43737" y="1016396"/>
            <a:ext cx="8400263" cy="76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838200" y="1322024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772706" y="1092596"/>
            <a:ext cx="83712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When some low level software is updated or changed these changes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should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be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propagated through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the different software layers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simultaneously and tested  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intensively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-In some cases knowing who to contact to solve a problem is part of the problem. 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Some interventions can be incompatible at the same time so they should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be planned 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and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communicated in advance in order to organize the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different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works.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2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772706" y="6629401"/>
            <a:ext cx="2809149" cy="228600"/>
          </a:xfrm>
        </p:spPr>
        <p:txBody>
          <a:bodyPr/>
          <a:lstStyle/>
          <a:p>
            <a:r>
              <a:rPr lang="it-IT" dirty="0" smtClean="0"/>
              <a:t>Miguel Lozano Benito  IRWG 21/05/2015</a:t>
            </a:r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0262" y="6513169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743737" y="47801"/>
            <a:ext cx="70758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Bodoni MT" panose="020706030806060202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4-Lessons learnt  and possible approaches</a:t>
            </a:r>
            <a:r>
              <a:rPr lang="en-US" sz="2800" b="1" dirty="0" smtClean="0">
                <a:latin typeface="Bodoni MT" panose="020706030806060202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for future restarts</a:t>
            </a:r>
            <a:endParaRPr lang="en-US" sz="2800" b="1" dirty="0">
              <a:latin typeface="Bodoni MT" panose="02070603080606020203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607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829054"/>
            <a:ext cx="86533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Andalus" panose="02020603050405020304" pitchFamily="18" charset="-78"/>
                <a:cs typeface="Andalus" panose="02020603050405020304" pitchFamily="18" charset="-78"/>
              </a:rPr>
              <a:t>MANY THANKS FOR YOUR ATTENTION</a:t>
            </a:r>
            <a:endParaRPr lang="en-GB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3352800"/>
            <a:ext cx="31085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QUESTIONS ?</a:t>
            </a:r>
            <a:endParaRPr lang="en-GB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2050" name="Picture 2" descr="https://encrypted-tbn3.gstatic.com/images?q=tbn:ANd9GcT7e_6c7OXQNuLbeNxlxdYMKaJI4IFqQ9olPDOtf-8KXqBjH8ei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650985"/>
            <a:ext cx="2514601" cy="251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19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4930</TotalTime>
  <Words>722</Words>
  <Application>Microsoft Office PowerPoint</Application>
  <PresentationFormat>On-screen Show (4:3)</PresentationFormat>
  <Paragraphs>128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Luis Lozano Benito</dc:creator>
  <cp:lastModifiedBy>mlozanob</cp:lastModifiedBy>
  <cp:revision>76</cp:revision>
  <dcterms:created xsi:type="dcterms:W3CDTF">2006-08-16T00:00:00Z</dcterms:created>
  <dcterms:modified xsi:type="dcterms:W3CDTF">2015-05-21T13:20:25Z</dcterms:modified>
</cp:coreProperties>
</file>