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4" r:id="rId2"/>
  </p:sldMasterIdLst>
  <p:notesMasterIdLst>
    <p:notesMasterId r:id="rId14"/>
  </p:notesMasterIdLst>
  <p:handoutMasterIdLst>
    <p:handoutMasterId r:id="rId15"/>
  </p:handoutMasterIdLst>
  <p:sldIdLst>
    <p:sldId id="302" r:id="rId3"/>
    <p:sldId id="306" r:id="rId4"/>
    <p:sldId id="305" r:id="rId5"/>
    <p:sldId id="304" r:id="rId6"/>
    <p:sldId id="310" r:id="rId7"/>
    <p:sldId id="307" r:id="rId8"/>
    <p:sldId id="303" r:id="rId9"/>
    <p:sldId id="308" r:id="rId10"/>
    <p:sldId id="309" r:id="rId11"/>
    <p:sldId id="311" r:id="rId12"/>
    <p:sldId id="31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11756C3-357C-E54B-B55E-D493C7280BC9}">
          <p14:sldIdLst>
            <p14:sldId id="302"/>
            <p14:sldId id="306"/>
            <p14:sldId id="305"/>
            <p14:sldId id="304"/>
            <p14:sldId id="310"/>
            <p14:sldId id="307"/>
            <p14:sldId id="303"/>
            <p14:sldId id="308"/>
            <p14:sldId id="309"/>
            <p14:sldId id="311"/>
            <p14:sldId id="31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F8E3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5620"/>
    <p:restoredTop sz="99408" autoAdjust="0"/>
  </p:normalViewPr>
  <p:slideViewPr>
    <p:cSldViewPr snapToGrid="0" snapToObjects="1">
      <p:cViewPr>
        <p:scale>
          <a:sx n="112" d="100"/>
          <a:sy n="112" d="100"/>
        </p:scale>
        <p:origin x="-80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26A1C-BBD9-0847-ABD0-14A04A7525C9}" type="datetimeFigureOut">
              <a:rPr lang="en-US" smtClean="0"/>
              <a:pPr/>
              <a:t>5/20/15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38A31-F9C9-BE41-830A-D95865D759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84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67BDC-53E5-1341-8AA6-6C49E5B1D182}" type="datetimeFigureOut">
              <a:rPr lang="en-US" smtClean="0"/>
              <a:pPr/>
              <a:t>5/20/15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8F65A-26F9-F246-8DBF-932D918F0A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5929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59025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>
            <a:lvl1pPr marL="292100" indent="-292100" algn="l">
              <a:buFont typeface="Wingdings" pitchFamily="2" charset="2"/>
              <a:buChar char="q"/>
              <a:defRPr/>
            </a:lvl1pPr>
            <a:lvl2pPr marL="690563" indent="-233363" algn="l">
              <a:buClr>
                <a:srgbClr val="0000FF"/>
              </a:buClr>
              <a:buFont typeface="Arial" pitchFamily="34" charset="0"/>
              <a:buChar char="–"/>
              <a:defRPr sz="1800"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54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223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472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5/20/15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6930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5/20/15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841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5/20/15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080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5/20/15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344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5/20/15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8451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5/20/15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832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5/20/15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276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5/20/15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839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Injector Re-commissioning WG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35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5/20/15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456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5/20/15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287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5/20/15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47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Injector Re-commissioning WG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69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Injector Re-commissioning WG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302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560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320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8660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5781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7591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27" name="Line 7"/>
          <p:cNvSpPr>
            <a:spLocks noChangeShapeType="1"/>
          </p:cNvSpPr>
          <p:nvPr/>
        </p:nvSpPr>
        <p:spPr bwMode="auto">
          <a:xfrm>
            <a:off x="76200" y="6629400"/>
            <a:ext cx="89916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274320" tIns="45720" rIns="2743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543560" y="6629400"/>
            <a:ext cx="5826760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Injector Re-commissioning WG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9720" y="6629400"/>
            <a:ext cx="1313680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ＭＳ Ｐゴシック" charset="0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ts val="600"/>
        </a:spcBef>
        <a:spcAft>
          <a:spcPct val="0"/>
        </a:spcAft>
        <a:buSzPct val="70000"/>
        <a:buFont typeface="Wingdings" charset="0"/>
        <a:buChar char="q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ts val="600"/>
        </a:spcBef>
        <a:spcAft>
          <a:spcPct val="0"/>
        </a:spcAft>
        <a:buChar char="–"/>
        <a:defRPr>
          <a:solidFill>
            <a:srgbClr val="0033CC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ts val="600"/>
        </a:spcBef>
        <a:spcAft>
          <a:spcPct val="0"/>
        </a:spcAft>
        <a:buFont typeface="Wingdings" charset="0"/>
        <a:buChar char="§"/>
        <a:defRPr sz="1600">
          <a:solidFill>
            <a:srgbClr val="008000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ts val="6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ts val="6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1C033-FD4E-E044-A74A-5E15F3DC60A2}" type="datetimeFigureOut">
              <a:rPr lang="en-US" smtClean="0"/>
              <a:t>5/20/15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746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indico.cern.ch/category/6174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0" y="2398715"/>
            <a:ext cx="7772400" cy="1470025"/>
          </a:xfrm>
        </p:spPr>
        <p:txBody>
          <a:bodyPr/>
          <a:lstStyle/>
          <a:p>
            <a:r>
              <a:rPr lang="en-US" dirty="0" smtClean="0"/>
              <a:t>Status Report – Injection Working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3477" y="4114800"/>
            <a:ext cx="6797817" cy="17526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Working group to find strategy for more efficient start-up of injectors and associated facilities after long stops</a:t>
            </a:r>
          </a:p>
          <a:p>
            <a:pPr marL="0" indent="0" algn="ctr">
              <a:buNone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V. Kain, B.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Mikulec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members of IRWG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1138" y="6629400"/>
            <a:ext cx="1312862" cy="209550"/>
          </a:xfrm>
        </p:spPr>
        <p:txBody>
          <a:bodyPr/>
          <a:lstStyle/>
          <a:p>
            <a:fld id="{B34AF9EC-BBAD-9F46-BF96-F510AA1EEAF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016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Skeleton check list – EDMS document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Injector Re-commissioning WG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560" y="1045076"/>
            <a:ext cx="5938812" cy="50810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61761" y="6126163"/>
            <a:ext cx="1925039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Work in progress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5650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142" y="819520"/>
            <a:ext cx="8591831" cy="5059363"/>
          </a:xfrm>
        </p:spPr>
        <p:txBody>
          <a:bodyPr/>
          <a:lstStyle/>
          <a:p>
            <a:r>
              <a:rPr lang="en-US" dirty="0" smtClean="0"/>
              <a:t>Close to finishing analysis of start-up after LS1 in the injector complex</a:t>
            </a:r>
          </a:p>
          <a:p>
            <a:endParaRPr lang="en-US" dirty="0" smtClean="0"/>
          </a:p>
          <a:p>
            <a:r>
              <a:rPr lang="en-US" dirty="0" smtClean="0"/>
              <a:t>Many common issues found. Résumé:</a:t>
            </a:r>
            <a:r>
              <a:rPr lang="en-US" dirty="0"/>
              <a:t> </a:t>
            </a:r>
            <a:r>
              <a:rPr lang="en-US" dirty="0" smtClean="0"/>
              <a:t>direction for improvement clear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 smtClean="0"/>
              <a:t>Improvements will include</a:t>
            </a:r>
          </a:p>
          <a:p>
            <a:pPr lvl="1"/>
            <a:r>
              <a:rPr lang="en-US" dirty="0" smtClean="0"/>
              <a:t>Definition of </a:t>
            </a:r>
            <a:r>
              <a:rPr lang="en-US" dirty="0" smtClean="0"/>
              <a:t>“machine preparation” responsible</a:t>
            </a:r>
          </a:p>
          <a:p>
            <a:pPr lvl="2"/>
            <a:r>
              <a:rPr lang="en-US" dirty="0" smtClean="0"/>
              <a:t>For communication, coordination meetings, test </a:t>
            </a:r>
            <a:r>
              <a:rPr lang="en-US" dirty="0" err="1" smtClean="0"/>
              <a:t>programme</a:t>
            </a:r>
            <a:endParaRPr lang="en-US" dirty="0" smtClean="0"/>
          </a:p>
          <a:p>
            <a:pPr lvl="1"/>
            <a:r>
              <a:rPr lang="en-US" dirty="0" smtClean="0"/>
              <a:t>“Complete” </a:t>
            </a:r>
            <a:r>
              <a:rPr lang="en-US" dirty="0"/>
              <a:t>c</a:t>
            </a:r>
            <a:r>
              <a:rPr lang="en-US" dirty="0" smtClean="0"/>
              <a:t>heck lists; more tests</a:t>
            </a:r>
          </a:p>
          <a:p>
            <a:pPr lvl="2"/>
            <a:r>
              <a:rPr lang="en-US" dirty="0" smtClean="0"/>
              <a:t>Learn from each other: polarity checks, test modes,…</a:t>
            </a:r>
          </a:p>
          <a:p>
            <a:pPr lvl="2"/>
            <a:r>
              <a:rPr lang="en-US" dirty="0" smtClean="0"/>
              <a:t>Need to ensure that check lists stay “alive”</a:t>
            </a:r>
          </a:p>
          <a:p>
            <a:pPr lvl="1"/>
            <a:r>
              <a:rPr lang="en-US" dirty="0" smtClean="0"/>
              <a:t>Start testing early</a:t>
            </a:r>
          </a:p>
          <a:p>
            <a:pPr lvl="2"/>
            <a:r>
              <a:rPr lang="en-US" dirty="0" smtClean="0"/>
              <a:t>Dry runs long before machine check-out. Staged deployment of modifications followed by test of new functionality as early </a:t>
            </a:r>
            <a:r>
              <a:rPr lang="en-US" smtClean="0"/>
              <a:t>as possible 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US" dirty="0" smtClean="0"/>
              <a:t>IRWG: very pleasant experience to see all machines working together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Injector Re-commissioning WG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30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 </a:t>
            </a:r>
            <a:r>
              <a:rPr lang="en-US" dirty="0" smtClean="0"/>
              <a:t>Approach – Transparency from December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Representatives from all machines around the table</a:t>
            </a:r>
          </a:p>
          <a:p>
            <a:endParaRPr lang="en-US" dirty="0" smtClean="0"/>
          </a:p>
          <a:p>
            <a:r>
              <a:rPr lang="en-US" dirty="0" smtClean="0"/>
              <a:t>Analyze commissioning and start-up after LS1</a:t>
            </a:r>
          </a:p>
          <a:p>
            <a:pPr lvl="1"/>
            <a:r>
              <a:rPr lang="en-US" dirty="0" smtClean="0"/>
              <a:t>What worked well? And why?</a:t>
            </a:r>
          </a:p>
          <a:p>
            <a:pPr lvl="1"/>
            <a:r>
              <a:rPr lang="en-US" dirty="0" smtClean="0"/>
              <a:t>Which areas need improvement? And why?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Define common approach across different machines</a:t>
            </a:r>
          </a:p>
          <a:p>
            <a:pPr lvl="1"/>
            <a:r>
              <a:rPr lang="en-US" dirty="0" smtClean="0"/>
              <a:t>Learn from each other; learn from the LHC if applicable</a:t>
            </a:r>
          </a:p>
          <a:p>
            <a:pPr lvl="1"/>
            <a:r>
              <a:rPr lang="en-US" dirty="0" smtClean="0"/>
              <a:t>Define how to test, what to test, when to test and who should test</a:t>
            </a:r>
          </a:p>
          <a:p>
            <a:pPr lvl="1"/>
            <a:r>
              <a:rPr lang="en-US" dirty="0" smtClean="0"/>
              <a:t>Formalize testing and follow-up: check lists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E.g.: collaborative testing between equipment groups, OP and controls already before machine check-out – “Dry runs"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IEFC – Injector Re-commissioning WG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7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 Composition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core: 2 members of each machine/facility (often shifters)</a:t>
            </a:r>
          </a:p>
          <a:p>
            <a:pPr lvl="1"/>
            <a:r>
              <a:rPr lang="en-US" dirty="0" smtClean="0"/>
              <a:t>SPS, PS, PSB, ISOLDE, LEIR, AD</a:t>
            </a:r>
          </a:p>
          <a:p>
            <a:pPr lvl="1"/>
            <a:endParaRPr lang="en-US" dirty="0"/>
          </a:p>
          <a:p>
            <a:r>
              <a:rPr lang="en-US" dirty="0" smtClean="0"/>
              <a:t>Chair : V. Kain. Deputy: B. </a:t>
            </a:r>
            <a:r>
              <a:rPr lang="en-US" dirty="0" err="1" smtClean="0"/>
              <a:t>Mikulec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Scientific secretary: B. </a:t>
            </a:r>
            <a:r>
              <a:rPr lang="en-US" dirty="0" err="1" smtClean="0"/>
              <a:t>Lefort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Meetings in </a:t>
            </a:r>
            <a:r>
              <a:rPr lang="en-US" dirty="0" err="1" smtClean="0"/>
              <a:t>indico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https://indico.cern.ch/category/6174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lvl="1"/>
            <a:r>
              <a:rPr lang="en-US" dirty="0" smtClean="0"/>
              <a:t>6 meetings so far since end of January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IEFC – Injector Re-commissioning WG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964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Discussed the start-up approach, testing procedures and issues of ALL machines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lso had presentation from the LHC</a:t>
            </a:r>
          </a:p>
          <a:p>
            <a:pPr lvl="1"/>
            <a:r>
              <a:rPr lang="en-US" dirty="0" err="1" smtClean="0"/>
              <a:t>nTOF</a:t>
            </a:r>
            <a:r>
              <a:rPr lang="en-US" dirty="0" smtClean="0"/>
              <a:t> and EA will be invited to participate</a:t>
            </a:r>
          </a:p>
          <a:p>
            <a:endParaRPr lang="en-US" dirty="0" smtClean="0"/>
          </a:p>
          <a:p>
            <a:r>
              <a:rPr lang="en-US" dirty="0" smtClean="0"/>
              <a:t>Many </a:t>
            </a:r>
            <a:r>
              <a:rPr lang="en-US" dirty="0" smtClean="0"/>
              <a:t>common issues </a:t>
            </a:r>
            <a:r>
              <a:rPr lang="en-US" dirty="0" smtClean="0"/>
              <a:t>found</a:t>
            </a:r>
          </a:p>
          <a:p>
            <a:endParaRPr lang="en-US" dirty="0"/>
          </a:p>
          <a:p>
            <a:r>
              <a:rPr lang="en-US" dirty="0"/>
              <a:t>We are in the process of establishing </a:t>
            </a:r>
            <a:r>
              <a:rPr lang="en-US" b="1" dirty="0" smtClean="0">
                <a:solidFill>
                  <a:srgbClr val="0000FF"/>
                </a:solidFill>
              </a:rPr>
              <a:t>new approach</a:t>
            </a:r>
            <a:endParaRPr lang="en-US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Injector Re-commissioning WG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16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Common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9519"/>
            <a:ext cx="8229600" cy="5059363"/>
          </a:xfrm>
        </p:spPr>
        <p:txBody>
          <a:bodyPr/>
          <a:lstStyle/>
          <a:p>
            <a:r>
              <a:rPr lang="en-US" dirty="0" smtClean="0"/>
              <a:t>Partial </a:t>
            </a:r>
            <a:r>
              <a:rPr lang="en-US" dirty="0"/>
              <a:t>test coverage; missing or incomplete check lists</a:t>
            </a:r>
          </a:p>
          <a:p>
            <a:pPr lvl="1"/>
            <a:r>
              <a:rPr lang="en-US" dirty="0"/>
              <a:t>Settings preparation and verification from physics to hardware parameter incomplete: </a:t>
            </a:r>
            <a:r>
              <a:rPr lang="en-US" dirty="0" smtClean="0"/>
              <a:t>optics preparation,… </a:t>
            </a:r>
            <a:endParaRPr lang="en-US" dirty="0"/>
          </a:p>
          <a:p>
            <a:pPr lvl="1"/>
            <a:r>
              <a:rPr lang="en-US" dirty="0"/>
              <a:t>Conventions not established for polarity </a:t>
            </a:r>
            <a:r>
              <a:rPr lang="en-US" dirty="0" smtClean="0"/>
              <a:t>checks</a:t>
            </a:r>
          </a:p>
          <a:p>
            <a:pPr lvl="1"/>
            <a:r>
              <a:rPr lang="en-US" dirty="0" smtClean="0"/>
              <a:t>Missing references for BI systems e.g. mini scans..</a:t>
            </a:r>
          </a:p>
          <a:p>
            <a:pPr lvl="1"/>
            <a:r>
              <a:rPr lang="en-US" dirty="0" smtClean="0"/>
              <a:t>…</a:t>
            </a:r>
            <a:endParaRPr lang="en-US" dirty="0"/>
          </a:p>
          <a:p>
            <a:r>
              <a:rPr lang="en-US" dirty="0"/>
              <a:t>Testing starting too late</a:t>
            </a:r>
          </a:p>
          <a:p>
            <a:r>
              <a:rPr lang="en-US" dirty="0"/>
              <a:t>Priority issues LHC 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</a:t>
            </a:r>
            <a:r>
              <a:rPr lang="en-US" dirty="0">
                <a:cs typeface="Wingdings"/>
                <a:sym typeface="Wingdings"/>
              </a:rPr>
              <a:t>injectors</a:t>
            </a:r>
          </a:p>
          <a:p>
            <a:r>
              <a:rPr lang="en-US" dirty="0">
                <a:cs typeface="Wingdings"/>
                <a:sym typeface="Wingdings"/>
              </a:rPr>
              <a:t>Single expert not always available</a:t>
            </a:r>
          </a:p>
          <a:p>
            <a:pPr lvl="1"/>
            <a:r>
              <a:rPr lang="en-US" dirty="0">
                <a:cs typeface="Wingdings"/>
                <a:sym typeface="Wingdings"/>
              </a:rPr>
              <a:t>Holiday period</a:t>
            </a:r>
          </a:p>
          <a:p>
            <a:r>
              <a:rPr lang="en-US" dirty="0">
                <a:cs typeface="Wingdings"/>
                <a:sym typeface="Wingdings"/>
              </a:rPr>
              <a:t>Interfaces between multiple systems not sufficiently tested</a:t>
            </a:r>
          </a:p>
          <a:p>
            <a:pPr lvl="1"/>
            <a:r>
              <a:rPr lang="en-US" dirty="0"/>
              <a:t>access 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</a:t>
            </a:r>
            <a:r>
              <a:rPr lang="en-US" dirty="0">
                <a:cs typeface="Wingdings"/>
                <a:sym typeface="Wingdings"/>
              </a:rPr>
              <a:t> </a:t>
            </a:r>
            <a:r>
              <a:rPr lang="en-US" dirty="0"/>
              <a:t>equipment, SPS PS</a:t>
            </a:r>
          </a:p>
          <a:p>
            <a:r>
              <a:rPr lang="en-US" dirty="0"/>
              <a:t>Control tools’ readiness: e.g. FESA </a:t>
            </a:r>
            <a:r>
              <a:rPr lang="en-US" dirty="0" smtClean="0"/>
              <a:t>3</a:t>
            </a:r>
          </a:p>
          <a:p>
            <a:pPr lvl="1"/>
            <a:r>
              <a:rPr lang="en-US" dirty="0" smtClean="0"/>
              <a:t>Readiness requirements need to be clearly communicated</a:t>
            </a:r>
            <a:endParaRPr lang="en-US" dirty="0"/>
          </a:p>
          <a:p>
            <a:r>
              <a:rPr lang="en-US" dirty="0"/>
              <a:t>Insufficient communication of modifications of equipment and </a:t>
            </a:r>
            <a:r>
              <a:rPr lang="en-US" dirty="0" smtClean="0"/>
              <a:t>controls to OP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Injector Re-commissioning WG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506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proposed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686800" cy="50593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Preparation of check lists</a:t>
            </a:r>
          </a:p>
          <a:p>
            <a:pPr lvl="1"/>
            <a:r>
              <a:rPr lang="en-US" dirty="0" smtClean="0"/>
              <a:t>Skeleton prepared by working group</a:t>
            </a:r>
            <a:endParaRPr lang="en-US" dirty="0" smtClean="0"/>
          </a:p>
          <a:p>
            <a:pPr lvl="1"/>
            <a:r>
              <a:rPr lang="en-US" dirty="0" smtClean="0"/>
              <a:t>Each machine </a:t>
            </a:r>
            <a:r>
              <a:rPr lang="en-US" dirty="0" smtClean="0"/>
              <a:t>prepares check list </a:t>
            </a:r>
            <a:endParaRPr lang="en-US" dirty="0" smtClean="0"/>
          </a:p>
          <a:p>
            <a:pPr lvl="2"/>
            <a:r>
              <a:rPr lang="en-US" dirty="0" smtClean="0"/>
              <a:t>Polarity checks will become obligatory. Convention to be established</a:t>
            </a:r>
          </a:p>
          <a:p>
            <a:r>
              <a:rPr lang="en-US" dirty="0" smtClean="0"/>
              <a:t>1 (or 2) </a:t>
            </a:r>
            <a:r>
              <a:rPr lang="en-US" dirty="0" smtClean="0"/>
              <a:t>person per machine/facility in OP responsible for machine preparation</a:t>
            </a:r>
          </a:p>
          <a:p>
            <a:pPr lvl="1"/>
            <a:r>
              <a:rPr lang="en-US" dirty="0" smtClean="0"/>
              <a:t>Ensure check-lists complete</a:t>
            </a:r>
          </a:p>
          <a:p>
            <a:pPr lvl="1"/>
            <a:r>
              <a:rPr lang="en-US" dirty="0" smtClean="0"/>
              <a:t>Follow-up, progress tracking</a:t>
            </a:r>
          </a:p>
          <a:p>
            <a:pPr lvl="1"/>
            <a:r>
              <a:rPr lang="en-US" dirty="0" smtClean="0"/>
              <a:t>Organization of coordination </a:t>
            </a:r>
            <a:r>
              <a:rPr lang="en-US" dirty="0" smtClean="0"/>
              <a:t>meetings </a:t>
            </a:r>
            <a:r>
              <a:rPr lang="en-US" dirty="0" smtClean="0"/>
              <a:t>before test period</a:t>
            </a:r>
            <a:r>
              <a:rPr lang="en-US" dirty="0" smtClean="0"/>
              <a:t>. </a:t>
            </a:r>
            <a:r>
              <a:rPr lang="en-US" dirty="0" smtClean="0"/>
              <a:t>Communication with equipment </a:t>
            </a:r>
            <a:r>
              <a:rPr lang="en-US" dirty="0" smtClean="0"/>
              <a:t>experts for readiness, modifications,…</a:t>
            </a:r>
            <a:endParaRPr lang="en-US" dirty="0" smtClean="0"/>
          </a:p>
          <a:p>
            <a:pPr lvl="1"/>
            <a:r>
              <a:rPr lang="en-US" dirty="0" smtClean="0"/>
              <a:t>Organize tests</a:t>
            </a:r>
          </a:p>
          <a:p>
            <a:r>
              <a:rPr lang="en-US" dirty="0" smtClean="0"/>
              <a:t>Start testing earlier</a:t>
            </a:r>
          </a:p>
          <a:p>
            <a:pPr lvl="1"/>
            <a:r>
              <a:rPr lang="en-US" dirty="0" smtClean="0"/>
              <a:t>With equipment experts in dry runs: “full” vertical slices with “all” interfaces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Injector Re-commissioning WG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340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of New Phase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Machine preparation tests coordinated by OP</a:t>
            </a:r>
          </a:p>
          <a:p>
            <a:pPr lvl="1"/>
            <a:r>
              <a:rPr lang="en-US" dirty="0" smtClean="0"/>
              <a:t>Coordination with equipment experts and MEF</a:t>
            </a:r>
          </a:p>
          <a:p>
            <a:pPr lvl="1"/>
            <a:r>
              <a:rPr lang="en-US" dirty="0" smtClean="0"/>
              <a:t>Equipment experts to participate in the tests</a:t>
            </a:r>
          </a:p>
          <a:p>
            <a:r>
              <a:rPr lang="en-US" dirty="0" smtClean="0"/>
              <a:t>Hardware test and accesses: coordinated by OP and MEF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Injector Re-commissioning WG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191376" y="1172398"/>
            <a:ext cx="3441043" cy="640478"/>
          </a:xfrm>
          <a:prstGeom prst="rect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Machine Preparation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6632420" y="1172398"/>
            <a:ext cx="1335168" cy="64047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Beam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191378" y="1954004"/>
            <a:ext cx="2659480" cy="640478"/>
          </a:xfrm>
          <a:prstGeom prst="rect">
            <a:avLst/>
          </a:prstGeom>
          <a:solidFill>
            <a:srgbClr val="3366FF"/>
          </a:solidFill>
          <a:ln>
            <a:solidFill>
              <a:srgbClr val="CCFF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Hardware tests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632420" y="1954004"/>
            <a:ext cx="1335168" cy="64047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Beam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850858" y="1954004"/>
            <a:ext cx="781562" cy="640478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Checkout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91378" y="2746882"/>
            <a:ext cx="2659480" cy="6404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Access periods foreseen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50856" y="2746882"/>
            <a:ext cx="2116731" cy="6404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No access foreseen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191376" y="3832010"/>
            <a:ext cx="4776212" cy="217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750487" y="3929711"/>
            <a:ext cx="620745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86171" y="1166545"/>
            <a:ext cx="2279555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Machine responsible point of view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99173" y="1964457"/>
            <a:ext cx="2279555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Equipment expert point of view</a:t>
            </a:r>
          </a:p>
        </p:txBody>
      </p:sp>
    </p:spTree>
    <p:extLst>
      <p:ext uri="{BB962C8B-B14F-4D97-AF65-F5344CB8AC3E}">
        <p14:creationId xmlns:p14="http://schemas.microsoft.com/office/powerpoint/2010/main" val="294686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be answered: How to deal with modifications?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Injector Re-commissioning WG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case of introduction of “major” machine modifications during long stops</a:t>
            </a:r>
          </a:p>
          <a:p>
            <a:pPr lvl="1"/>
            <a:r>
              <a:rPr lang="en-US" dirty="0" smtClean="0"/>
              <a:t>Involve machine responsible (OP/ABP) during specification phase</a:t>
            </a:r>
          </a:p>
          <a:p>
            <a:pPr lvl="1"/>
            <a:r>
              <a:rPr lang="en-US" dirty="0" smtClean="0"/>
              <a:t>If possible, staged deployment of different features followed by dry runs “long before end of stop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Example: deployment of FGCs in the SPS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Introduce test mode in equipment for realistic testing without beam</a:t>
            </a:r>
          </a:p>
          <a:p>
            <a:pPr lvl="1"/>
            <a:r>
              <a:rPr lang="en-US" dirty="0" smtClean="0"/>
              <a:t>Where necessary</a:t>
            </a:r>
          </a:p>
          <a:p>
            <a:pPr lvl="1"/>
            <a:r>
              <a:rPr lang="en-US" dirty="0" smtClean="0"/>
              <a:t>Example: FGC simulation mode</a:t>
            </a:r>
          </a:p>
          <a:p>
            <a:pPr lvl="1"/>
            <a:r>
              <a:rPr lang="en-US" dirty="0" smtClean="0"/>
              <a:t>Caution: need protect against accidently leave equipment in simulation during beam operation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652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Skeleton check list – EDMS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be filled in by each machine. </a:t>
            </a:r>
            <a:endParaRPr lang="en-US" dirty="0"/>
          </a:p>
          <a:p>
            <a:r>
              <a:rPr lang="en-US" dirty="0" smtClean="0"/>
              <a:t>To be published after each re-commissioning.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Injector Re-commissioning WG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598" y="2015945"/>
            <a:ext cx="3223184" cy="4613455"/>
          </a:xfrm>
          <a:prstGeom prst="rect">
            <a:avLst/>
          </a:prstGeom>
          <a:ln>
            <a:solidFill>
              <a:schemeClr val="bg2"/>
            </a:solidFill>
          </a:ln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8089675"/>
              </p:ext>
            </p:extLst>
          </p:nvPr>
        </p:nvGraphicFramePr>
        <p:xfrm>
          <a:off x="3986975" y="2585570"/>
          <a:ext cx="4881544" cy="368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Document" r:id="rId4" imgW="6477000" imgH="4889500" progId="Word.Document.12">
                  <p:embed/>
                </p:oleObj>
              </mc:Choice>
              <mc:Fallback>
                <p:oleObj name="Document" r:id="rId4" imgW="6477000" imgH="4889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86975" y="2585570"/>
                        <a:ext cx="4881544" cy="3685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761761" y="6126163"/>
            <a:ext cx="1925039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Work in progress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03802506"/>
      </p:ext>
    </p:extLst>
  </p:cSld>
  <p:clrMapOvr>
    <a:masterClrMapping/>
  </p:clrMapOvr>
</p:sld>
</file>

<file path=ppt/theme/theme1.xml><?xml version="1.0" encoding="utf-8"?>
<a:theme xmlns:a="http://schemas.openxmlformats.org/drawingml/2006/main" name="LPC Presentatio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>
            <a:lumMod val="8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122661</TotalTime>
  <Words>801</Words>
  <Application>Microsoft Macintosh PowerPoint</Application>
  <PresentationFormat>On-screen Show (4:3)</PresentationFormat>
  <Paragraphs>143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LPC Presentation</vt:lpstr>
      <vt:lpstr>Custom Design</vt:lpstr>
      <vt:lpstr>Microsoft Word Document</vt:lpstr>
      <vt:lpstr>Status Report – Injection Working Group</vt:lpstr>
      <vt:lpstr>Working Group Approach – Transparency from December</vt:lpstr>
      <vt:lpstr>Working Group Composition</vt:lpstr>
      <vt:lpstr>Status </vt:lpstr>
      <vt:lpstr>Main Common Issues</vt:lpstr>
      <vt:lpstr>Main proposed improvements</vt:lpstr>
      <vt:lpstr>Introduction of New Phase</vt:lpstr>
      <vt:lpstr>To be answered: How to deal with modifications?</vt:lpstr>
      <vt:lpstr>Skeleton check list – EDMS document</vt:lpstr>
      <vt:lpstr>Skeleton check list – EDMS document</vt:lpstr>
      <vt:lpstr>Conclusion</vt:lpstr>
    </vt:vector>
  </TitlesOfParts>
  <Manager/>
  <Company>CERN - European Organization for Nuclear Research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Setting the Scene - LHC Transfer Line Collimators</dc:title>
  <dc:subject/>
  <dc:creator>Verena Kain</dc:creator>
  <cp:keywords/>
  <dc:description/>
  <cp:lastModifiedBy>Verena Kain</cp:lastModifiedBy>
  <cp:revision>1094</cp:revision>
  <cp:lastPrinted>2013-09-02T09:30:36Z</cp:lastPrinted>
  <dcterms:created xsi:type="dcterms:W3CDTF">2012-12-19T15:15:22Z</dcterms:created>
  <dcterms:modified xsi:type="dcterms:W3CDTF">2015-05-20T13:07:39Z</dcterms:modified>
  <cp:category/>
</cp:coreProperties>
</file>