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301" r:id="rId3"/>
    <p:sldId id="288" r:id="rId4"/>
    <p:sldId id="313" r:id="rId5"/>
    <p:sldId id="312" r:id="rId6"/>
    <p:sldId id="296" r:id="rId7"/>
    <p:sldId id="299" r:id="rId8"/>
    <p:sldId id="289" r:id="rId9"/>
    <p:sldId id="300" r:id="rId10"/>
    <p:sldId id="280" r:id="rId11"/>
    <p:sldId id="293" r:id="rId12"/>
    <p:sldId id="317" r:id="rId13"/>
    <p:sldId id="308" r:id="rId14"/>
    <p:sldId id="314" r:id="rId15"/>
    <p:sldId id="309" r:id="rId16"/>
    <p:sldId id="310" r:id="rId17"/>
    <p:sldId id="281" r:id="rId18"/>
    <p:sldId id="318" r:id="rId19"/>
    <p:sldId id="29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6F9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16" autoAdjust="0"/>
  </p:normalViewPr>
  <p:slideViewPr>
    <p:cSldViewPr>
      <p:cViewPr varScale="1">
        <p:scale>
          <a:sx n="66" d="100"/>
          <a:sy n="66" d="100"/>
        </p:scale>
        <p:origin x="70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628A0-1A40-402A-9607-6153B71B9F65}" type="datetimeFigureOut">
              <a:rPr lang="en-GB" smtClean="0"/>
              <a:t>17/10/2015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39752-BD53-4F25-ADBD-F4A12C1330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325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A6B78-9228-4849-908C-893C427DA10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52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A6B78-9228-4849-908C-893C427DA10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980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39752-BD53-4F25-ADBD-F4A12C13308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188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39752-BD53-4F25-ADBD-F4A12C13308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971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E8728-70BD-442E-BA66-5F56E3B97443}" type="datetime1">
              <a:rPr lang="en-GB" smtClean="0"/>
              <a:t>17/10/2015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4ABEF-2EFB-47B4-832C-D750579FFDCC}" type="datetime1">
              <a:rPr lang="en-GB" smtClean="0"/>
              <a:t>17/10/2015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3BE5-C020-46A9-81EE-DA1DB96BB89A}" type="datetime1">
              <a:rPr lang="en-GB" smtClean="0"/>
              <a:t>17/10/2015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F037F-C847-4136-BFC7-33D1D467AEF9}" type="datetime1">
              <a:rPr lang="en-GB" smtClean="0"/>
              <a:t>17/10/2015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340FA-C73D-4193-ADCB-E33516005171}" type="datetime1">
              <a:rPr lang="en-GB" smtClean="0"/>
              <a:t>17/10/2015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B198E-BFE3-4BAF-B985-F59ADB041E91}" type="datetime1">
              <a:rPr lang="en-GB" smtClean="0"/>
              <a:t>17/10/2015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96F9-749E-4136-B195-7976C3206F02}" type="datetime1">
              <a:rPr lang="en-GB" smtClean="0"/>
              <a:t>17/10/2015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6B1A-D6A1-45A0-83F3-BC999CD03C64}" type="datetime1">
              <a:rPr lang="en-GB" smtClean="0"/>
              <a:t>17/10/2015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7B6D8-4D3D-4D82-AB0D-10EC84BE7150}" type="datetime1">
              <a:rPr lang="en-GB" smtClean="0"/>
              <a:t>17/10/2015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02896" y="6356350"/>
            <a:ext cx="2133600" cy="365125"/>
          </a:xfrm>
        </p:spPr>
        <p:txBody>
          <a:bodyPr/>
          <a:lstStyle>
            <a:lvl1pPr>
              <a:defRPr sz="1400"/>
            </a:lvl1pPr>
          </a:lstStyle>
          <a:p>
            <a:fld id="{464FA2D2-B08E-479C-8EFA-F462BF97C60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96428-6586-4A25-B869-39267129F1DF}" type="datetime1">
              <a:rPr lang="en-GB" smtClean="0"/>
              <a:t>17/10/2015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4E6E3-B1DC-4C4A-95D6-3968BAB6B1E8}" type="datetime1">
              <a:rPr lang="en-GB" smtClean="0"/>
              <a:t>17/10/2015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518C1-C4E2-46BA-9A7D-82B016BBE976}" type="datetime1">
              <a:rPr lang="en-GB" smtClean="0"/>
              <a:t>17/10/2015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0289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FA2D2-B08E-479C-8EFA-F462BF97C60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m3net.org/images/internal/website-barcode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hyperlink" Target="http://www.km3net.org/logo/oldLogo/KM3NeT_logo_web_no_shade.gif" TargetMode="Externa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km3net.org/publications/2014/KM3NeT-Strategy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emf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 txBox="1">
            <a:spLocks/>
          </p:cNvSpPr>
          <p:nvPr/>
        </p:nvSpPr>
        <p:spPr>
          <a:xfrm>
            <a:off x="570420" y="1412904"/>
            <a:ext cx="7992000" cy="1440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KM3NeT 2.0</a:t>
            </a:r>
            <a:endParaRPr lang="en-GB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endParaRPr>
          </a:p>
        </p:txBody>
      </p:sp>
      <p:sp>
        <p:nvSpPr>
          <p:cNvPr id="3" name="Subtitle 5"/>
          <p:cNvSpPr txBox="1">
            <a:spLocks/>
          </p:cNvSpPr>
          <p:nvPr/>
        </p:nvSpPr>
        <p:spPr>
          <a:xfrm>
            <a:off x="570420" y="5150202"/>
            <a:ext cx="7992000" cy="1296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ts val="2000"/>
              </a:lnSpc>
              <a:buNone/>
            </a:pPr>
            <a:r>
              <a:rPr lang="en-GB" sz="1900" dirty="0" smtClean="0">
                <a:solidFill>
                  <a:prstClr val="white"/>
                </a:solidFill>
              </a:rPr>
              <a:t>MANTS</a:t>
            </a:r>
          </a:p>
          <a:p>
            <a:pPr marL="0" lvl="0" indent="0" algn="ctr">
              <a:lnSpc>
                <a:spcPts val="2000"/>
              </a:lnSpc>
              <a:buNone/>
            </a:pPr>
            <a:r>
              <a:rPr lang="en-GB" sz="1900" dirty="0">
                <a:solidFill>
                  <a:prstClr val="white"/>
                </a:solidFill>
              </a:rPr>
              <a:t>1</a:t>
            </a:r>
            <a:r>
              <a:rPr lang="en-GB" sz="1900" dirty="0" smtClean="0">
                <a:solidFill>
                  <a:prstClr val="white"/>
                </a:solidFill>
              </a:rPr>
              <a:t>7</a:t>
            </a:r>
            <a:r>
              <a:rPr lang="en-GB" sz="1900" dirty="0" smtClean="0">
                <a:solidFill>
                  <a:prstClr val="white"/>
                </a:solidFill>
                <a:sym typeface="Symbol" panose="05050102010706020507" pitchFamily="18" charset="2"/>
              </a:rPr>
              <a:t>18</a:t>
            </a:r>
            <a:r>
              <a:rPr lang="en-GB" sz="1900" dirty="0" smtClean="0">
                <a:solidFill>
                  <a:prstClr val="white"/>
                </a:solidFill>
              </a:rPr>
              <a:t> October 2015, Amsterdam.</a:t>
            </a:r>
            <a:endParaRPr lang="en-GB" sz="1900" dirty="0" smtClean="0">
              <a:solidFill>
                <a:schemeClr val="bg1"/>
              </a:solidFill>
            </a:endParaRPr>
          </a:p>
          <a:p>
            <a:pPr marL="0" indent="0" algn="ctr">
              <a:lnSpc>
                <a:spcPts val="2000"/>
              </a:lnSpc>
              <a:buNone/>
            </a:pPr>
            <a:r>
              <a:rPr lang="en-GB" sz="1900" dirty="0" smtClean="0">
                <a:solidFill>
                  <a:schemeClr val="bg1"/>
                </a:solidFill>
              </a:rPr>
              <a:t>Maarten de Jong </a:t>
            </a:r>
          </a:p>
        </p:txBody>
      </p:sp>
      <p:sp>
        <p:nvSpPr>
          <p:cNvPr id="5" name="Subtitle 5"/>
          <p:cNvSpPr txBox="1">
            <a:spLocks/>
          </p:cNvSpPr>
          <p:nvPr/>
        </p:nvSpPr>
        <p:spPr>
          <a:xfrm>
            <a:off x="570420" y="2925072"/>
            <a:ext cx="7992000" cy="136802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800" b="0" i="1" u="sng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GB" sz="2800" b="0" i="1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stro-particle and </a:t>
            </a:r>
            <a:r>
              <a:rPr kumimoji="0" lang="en-GB" sz="2800" b="0" i="1" u="sng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GB" sz="2800" b="0" i="1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scillations </a:t>
            </a:r>
            <a:r>
              <a:rPr kumimoji="0" lang="en-GB" sz="2800" b="0" i="1" u="sng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GB" sz="2800" b="0" i="1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esearch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n-GB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ith </a:t>
            </a:r>
            <a:r>
              <a:rPr lang="en-GB" sz="2800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GB" sz="28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osmics</a:t>
            </a:r>
            <a:r>
              <a:rPr lang="en-GB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the </a:t>
            </a:r>
            <a:r>
              <a:rPr lang="en-GB" sz="2800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GB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byss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800" b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(ARCA</a:t>
            </a:r>
            <a:r>
              <a:rPr kumimoji="0" lang="en-GB" sz="2800" b="0" u="none" strike="noStrike" kern="1200" cap="none" spc="0" normalizeH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&amp; ORCA)</a:t>
            </a:r>
            <a:endParaRPr kumimoji="0" lang="en-GB" sz="2800" b="0" u="none" strike="noStrike" kern="1200" cap="none" spc="0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 descr="http://www.km3net.org/images/internal/website-barcode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0249" y="5373216"/>
            <a:ext cx="827999" cy="828000"/>
          </a:xfrm>
          <a:prstGeom prst="rect">
            <a:avLst/>
          </a:prstGeom>
          <a:noFill/>
        </p:spPr>
      </p:pic>
      <p:pic>
        <p:nvPicPr>
          <p:cNvPr id="7" name="Picture 4" descr="http://www.km3net.org/logo/oldLogo/KM3NeT_logo_web_no_shade.gif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40840" y="5302463"/>
            <a:ext cx="972000" cy="1006021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582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5057788" y="3168872"/>
            <a:ext cx="2682564" cy="3014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331640" y="3144238"/>
            <a:ext cx="2682564" cy="3014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ARCA (I)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1375072" y="1772816"/>
            <a:ext cx="6400800" cy="1224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Measurement of neutrino signal reported by </a:t>
            </a:r>
            <a:r>
              <a:rPr lang="en-US" dirty="0" err="1" smtClean="0">
                <a:solidFill>
                  <a:schemeClr val="bg1"/>
                </a:solidFill>
              </a:rPr>
              <a:t>IceCube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260350"/>
            <a:ext cx="2682564" cy="2520000"/>
          </a:xfrm>
          <a:prstGeom prst="rect">
            <a:avLst/>
          </a:prstGeom>
        </p:spPr>
      </p:pic>
      <p:sp>
        <p:nvSpPr>
          <p:cNvPr id="7" name="Plus 6"/>
          <p:cNvSpPr>
            <a:spLocks noChangeAspect="1"/>
          </p:cNvSpPr>
          <p:nvPr/>
        </p:nvSpPr>
        <p:spPr>
          <a:xfrm>
            <a:off x="4326265" y="4473160"/>
            <a:ext cx="396000" cy="396000"/>
          </a:xfrm>
          <a:prstGeom prst="mathPlu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2999176" y="5962670"/>
            <a:ext cx="540000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709948" y="5962670"/>
            <a:ext cx="540000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256422" y="5775112"/>
            <a:ext cx="7777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GB" dirty="0" smtClean="0"/>
              <a:t>1 km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6753228" y="5963232"/>
            <a:ext cx="540000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464000" y="5963232"/>
            <a:ext cx="540000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010474" y="5775674"/>
            <a:ext cx="7777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GB" dirty="0" smtClean="0"/>
              <a:t>1 km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788" y="3284984"/>
            <a:ext cx="2682564" cy="252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36258" y="3160142"/>
            <a:ext cx="1661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1 building block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508104" y="3169434"/>
            <a:ext cx="1661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1 building block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3665170" y="6179818"/>
            <a:ext cx="1885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</a:rPr>
              <a:t>@ KM3NeT-It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90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600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ARCA (II)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>Diffuse flux analysis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 rot="16200000">
            <a:off x="515101" y="3852272"/>
            <a:ext cx="19199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/>
              <a:t>s</a:t>
            </a:r>
            <a:r>
              <a:rPr lang="en-GB" sz="2200" dirty="0" smtClean="0"/>
              <a:t>ignificance [</a:t>
            </a:r>
            <a:r>
              <a:rPr lang="en-GB" sz="2200" dirty="0" smtClean="0">
                <a:latin typeface="Symbol" panose="05050102010706020507" pitchFamily="18" charset="2"/>
                <a:ea typeface="SimSun-ExtB" panose="02010609060101010101" pitchFamily="49" charset="-122"/>
              </a:rPr>
              <a:t>s</a:t>
            </a:r>
            <a:r>
              <a:rPr lang="en-GB" sz="2200" dirty="0" smtClean="0"/>
              <a:t>]</a:t>
            </a:r>
            <a:endParaRPr lang="en-GB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3257280" y="6254080"/>
            <a:ext cx="24971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 smtClean="0"/>
              <a:t>observation time [y]</a:t>
            </a:r>
            <a:endParaRPr lang="en-GB" sz="2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-1" r="566"/>
          <a:stretch/>
        </p:blipFill>
        <p:spPr>
          <a:xfrm>
            <a:off x="1835696" y="1988840"/>
            <a:ext cx="5256000" cy="41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86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600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ARCA (III)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>Point source sensitivity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043" t="6144" r="5066" b="5676"/>
          <a:stretch/>
        </p:blipFill>
        <p:spPr>
          <a:xfrm>
            <a:off x="2123430" y="2478168"/>
            <a:ext cx="4860000" cy="3492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69163" y="6060667"/>
            <a:ext cx="763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/>
              <a:t>sin(</a:t>
            </a:r>
            <a:r>
              <a:rPr lang="en-GB" sz="2000" dirty="0" smtClean="0">
                <a:latin typeface="Symbol" panose="05050102010706020507" pitchFamily="18" charset="2"/>
              </a:rPr>
              <a:t>d</a:t>
            </a:r>
            <a:r>
              <a:rPr lang="en-GB" sz="2000" dirty="0" smtClean="0"/>
              <a:t>)</a:t>
            </a: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1921656" y="2609570"/>
            <a:ext cx="216024" cy="118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030514" y="2790998"/>
            <a:ext cx="216024" cy="79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757362" y="2148494"/>
            <a:ext cx="1807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5</a:t>
            </a:r>
            <a:r>
              <a:rPr lang="en-GB" sz="2400" b="1" dirty="0" smtClean="0">
                <a:latin typeface="Symbol" panose="05050102010706020507" pitchFamily="18" charset="2"/>
              </a:rPr>
              <a:t>s</a:t>
            </a:r>
            <a:r>
              <a:rPr lang="en-GB" sz="2400" b="1" dirty="0" smtClean="0"/>
              <a:t> in 3 years</a:t>
            </a:r>
            <a:endParaRPr lang="en-GB" sz="2400" b="1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2626709" y="3177965"/>
            <a:ext cx="360000" cy="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972235" y="2964271"/>
            <a:ext cx="10091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cascade</a:t>
            </a:r>
            <a:endParaRPr lang="en-GB" sz="20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2626709" y="2902117"/>
            <a:ext cx="36000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972235" y="2688423"/>
            <a:ext cx="7938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muon</a:t>
            </a:r>
            <a:endParaRPr lang="en-GB" sz="2000" dirty="0"/>
          </a:p>
        </p:txBody>
      </p:sp>
      <p:sp>
        <p:nvSpPr>
          <p:cNvPr id="15" name="AutoShape 2" descr="Image result for new"/>
          <p:cNvSpPr>
            <a:spLocks noChangeAspect="1" noChangeArrowheads="1"/>
          </p:cNvSpPr>
          <p:nvPr/>
        </p:nvSpPr>
        <p:spPr bwMode="auto">
          <a:xfrm>
            <a:off x="-31751" y="-136526"/>
            <a:ext cx="1693317" cy="1693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6946" y="2737948"/>
            <a:ext cx="958951" cy="79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829028" y="3978626"/>
            <a:ext cx="2044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/>
              <a:t>E</a:t>
            </a:r>
            <a:r>
              <a:rPr lang="en-GB" sz="2000" baseline="30000" dirty="0" smtClean="0"/>
              <a:t>2</a:t>
            </a:r>
            <a:r>
              <a:rPr lang="en-GB" sz="2000" dirty="0" smtClean="0">
                <a:latin typeface="Symbol" panose="05050102010706020507" pitchFamily="18" charset="2"/>
              </a:rPr>
              <a:t>F</a:t>
            </a:r>
            <a:r>
              <a:rPr lang="en-GB" sz="2000" dirty="0" smtClean="0"/>
              <a:t> [GeV cm</a:t>
            </a:r>
            <a:r>
              <a:rPr lang="en-GB" sz="2000" baseline="30000" dirty="0" smtClean="0"/>
              <a:t>-2</a:t>
            </a:r>
            <a:r>
              <a:rPr lang="en-GB" sz="2000" dirty="0" smtClean="0"/>
              <a:t> s</a:t>
            </a:r>
            <a:r>
              <a:rPr lang="en-GB" sz="2000" baseline="30000" dirty="0" smtClean="0"/>
              <a:t>-1</a:t>
            </a:r>
            <a:r>
              <a:rPr lang="en-GB" sz="2000" dirty="0" smtClean="0"/>
              <a:t>]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83997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ORCA (I)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4" name="Subtitle 4"/>
          <p:cNvSpPr txBox="1">
            <a:spLocks/>
          </p:cNvSpPr>
          <p:nvPr/>
        </p:nvSpPr>
        <p:spPr>
          <a:xfrm>
            <a:off x="1375072" y="1772816"/>
            <a:ext cx="6400800" cy="122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dirty="0" smtClean="0">
                <a:solidFill>
                  <a:schemeClr val="bg1"/>
                </a:solidFill>
              </a:rPr>
              <a:t>Measurement of 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dirty="0" smtClean="0">
                <a:solidFill>
                  <a:schemeClr val="bg1"/>
                </a:solidFill>
              </a:rPr>
              <a:t>neutrino mass hierarchy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75868" y="3150584"/>
            <a:ext cx="2682564" cy="3014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4971308" y="5901402"/>
            <a:ext cx="540000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682080" y="5901402"/>
            <a:ext cx="540000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228554" y="5713844"/>
            <a:ext cx="81785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200 </a:t>
            </a:r>
            <a:r>
              <a:rPr lang="en-GB" dirty="0" smtClean="0"/>
              <a:t>m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260927"/>
            <a:ext cx="2682576" cy="252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60550" y="3156044"/>
            <a:ext cx="1661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1 building block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630705" y="6179818"/>
            <a:ext cx="1954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</a:rPr>
              <a:t>@ KM3NeT-Fr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48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ORCA (II)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Design fixed</a:t>
            </a: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115 strings with 18 optical modules (same as ARCA)</a:t>
            </a:r>
          </a:p>
          <a:p>
            <a:pPr lvl="2"/>
            <a:r>
              <a:rPr lang="en-GB" dirty="0" smtClean="0">
                <a:solidFill>
                  <a:schemeClr val="bg1"/>
                </a:solidFill>
              </a:rPr>
              <a:t>horizontal spacing 20 m</a:t>
            </a:r>
          </a:p>
          <a:p>
            <a:pPr lvl="2"/>
            <a:r>
              <a:rPr lang="en-GB" dirty="0" smtClean="0">
                <a:solidFill>
                  <a:schemeClr val="bg1"/>
                </a:solidFill>
              </a:rPr>
              <a:t>vertical spacing 6</a:t>
            </a:r>
            <a:r>
              <a:rPr lang="en-GB" dirty="0" smtClean="0">
                <a:solidFill>
                  <a:schemeClr val="bg1"/>
                </a:solidFill>
                <a:sym typeface="Symbol" panose="05050102010706020507" pitchFamily="18" charset="2"/>
              </a:rPr>
              <a:t></a:t>
            </a:r>
            <a:r>
              <a:rPr lang="en-GB" dirty="0" smtClean="0">
                <a:solidFill>
                  <a:schemeClr val="bg1"/>
                </a:solidFill>
              </a:rPr>
              <a:t>12 m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Site agreed</a:t>
            </a: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Toulon, France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Qualification</a:t>
            </a: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plan endorsed</a:t>
            </a: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first string to be deployed before end 2016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909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ORCA (III)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111949" y="6310481"/>
            <a:ext cx="11801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 smtClean="0">
                <a:latin typeface="Symbol" panose="05050102010706020507" pitchFamily="18" charset="2"/>
              </a:rPr>
              <a:t>q</a:t>
            </a:r>
            <a:r>
              <a:rPr lang="en-GB" sz="2200" baseline="-25000" dirty="0" smtClean="0"/>
              <a:t>23</a:t>
            </a:r>
            <a:r>
              <a:rPr lang="en-GB" sz="2200" dirty="0" smtClean="0"/>
              <a:t> [</a:t>
            </a:r>
            <a:r>
              <a:rPr lang="en-GB" sz="2200" dirty="0" err="1" smtClean="0"/>
              <a:t>deg</a:t>
            </a:r>
            <a:r>
              <a:rPr lang="en-GB" sz="2200" dirty="0" smtClean="0"/>
              <a:t>]</a:t>
            </a:r>
            <a:endParaRPr lang="en-GB" sz="2200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300238" y="3885499"/>
            <a:ext cx="19199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/>
              <a:t>s</a:t>
            </a:r>
            <a:r>
              <a:rPr lang="en-GB" sz="2200" dirty="0" smtClean="0"/>
              <a:t>ignificance [</a:t>
            </a:r>
            <a:r>
              <a:rPr lang="en-GB" sz="2200" dirty="0" smtClean="0">
                <a:latin typeface="Symbol" panose="05050102010706020507" pitchFamily="18" charset="2"/>
                <a:ea typeface="SimSun-ExtB" panose="02010609060101010101" pitchFamily="49" charset="-122"/>
              </a:rPr>
              <a:t>s</a:t>
            </a:r>
            <a:r>
              <a:rPr lang="en-GB" sz="2200" dirty="0" smtClean="0"/>
              <a:t>]</a:t>
            </a:r>
            <a:endParaRPr lang="en-GB" sz="2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328" y="2157656"/>
            <a:ext cx="5904000" cy="408081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146659" y="1786204"/>
            <a:ext cx="1087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3 years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42605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Future prospects (I)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504338" y="1700808"/>
            <a:ext cx="1944000" cy="21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572" y="1831436"/>
            <a:ext cx="1885950" cy="177165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2728274" y="3713754"/>
            <a:ext cx="288000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918014" y="3700926"/>
            <a:ext cx="288000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74202" y="3569738"/>
            <a:ext cx="582211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GB" sz="1200" dirty="0" smtClean="0"/>
              <a:t>1 km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939328" y="1716704"/>
            <a:ext cx="1165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1 building block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3664578" y="1700808"/>
            <a:ext cx="1944000" cy="21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812" y="1831436"/>
            <a:ext cx="1885950" cy="177165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4888514" y="3713754"/>
            <a:ext cx="288000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078254" y="3700926"/>
            <a:ext cx="288000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334442" y="3569738"/>
            <a:ext cx="582211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GB" sz="1200" dirty="0" smtClean="0"/>
              <a:t>1 km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4099568" y="1716704"/>
            <a:ext cx="1165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1 building block</a:t>
            </a:r>
            <a:endParaRPr lang="en-GB" sz="1200" dirty="0"/>
          </a:p>
        </p:txBody>
      </p:sp>
      <p:sp>
        <p:nvSpPr>
          <p:cNvPr id="16" name="Rectangle 15"/>
          <p:cNvSpPr/>
          <p:nvPr/>
        </p:nvSpPr>
        <p:spPr>
          <a:xfrm>
            <a:off x="5824040" y="1700808"/>
            <a:ext cx="1944000" cy="21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274" y="1831436"/>
            <a:ext cx="1885950" cy="1771650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7047976" y="3713754"/>
            <a:ext cx="288000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237716" y="3700926"/>
            <a:ext cx="288000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493904" y="3569738"/>
            <a:ext cx="582211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GB" sz="1200" dirty="0" smtClean="0"/>
              <a:t>1 km</a:t>
            </a:r>
            <a:endParaRPr lang="en-GB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6259030" y="1716704"/>
            <a:ext cx="1165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1 building block</a:t>
            </a:r>
            <a:endParaRPr lang="en-GB" sz="1200" dirty="0"/>
          </a:p>
        </p:txBody>
      </p:sp>
      <p:sp>
        <p:nvSpPr>
          <p:cNvPr id="22" name="Rectangle 21"/>
          <p:cNvSpPr/>
          <p:nvPr/>
        </p:nvSpPr>
        <p:spPr>
          <a:xfrm>
            <a:off x="1504338" y="4077072"/>
            <a:ext cx="1944000" cy="21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572" y="4207700"/>
            <a:ext cx="1885950" cy="1771650"/>
          </a:xfrm>
          <a:prstGeom prst="rect">
            <a:avLst/>
          </a:prstGeom>
        </p:spPr>
      </p:pic>
      <p:cxnSp>
        <p:nvCxnSpPr>
          <p:cNvPr id="24" name="Straight Connector 23"/>
          <p:cNvCxnSpPr/>
          <p:nvPr/>
        </p:nvCxnSpPr>
        <p:spPr>
          <a:xfrm>
            <a:off x="2728274" y="6090018"/>
            <a:ext cx="288000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918014" y="6077190"/>
            <a:ext cx="288000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174202" y="5946002"/>
            <a:ext cx="582211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GB" sz="1200" dirty="0" smtClean="0"/>
              <a:t>1 km</a:t>
            </a:r>
            <a:endParaRPr lang="en-GB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1939328" y="4092968"/>
            <a:ext cx="1165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1 building block</a:t>
            </a:r>
            <a:endParaRPr lang="en-GB" sz="1200" dirty="0"/>
          </a:p>
        </p:txBody>
      </p:sp>
      <p:sp>
        <p:nvSpPr>
          <p:cNvPr id="28" name="Rectangle 27"/>
          <p:cNvSpPr/>
          <p:nvPr/>
        </p:nvSpPr>
        <p:spPr>
          <a:xfrm>
            <a:off x="3664578" y="4077072"/>
            <a:ext cx="1944000" cy="21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812" y="4207700"/>
            <a:ext cx="1885950" cy="1771650"/>
          </a:xfrm>
          <a:prstGeom prst="rect">
            <a:avLst/>
          </a:prstGeom>
        </p:spPr>
      </p:pic>
      <p:cxnSp>
        <p:nvCxnSpPr>
          <p:cNvPr id="30" name="Straight Connector 29"/>
          <p:cNvCxnSpPr/>
          <p:nvPr/>
        </p:nvCxnSpPr>
        <p:spPr>
          <a:xfrm>
            <a:off x="4888514" y="6090018"/>
            <a:ext cx="288000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078254" y="6077190"/>
            <a:ext cx="288000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334442" y="5946002"/>
            <a:ext cx="582211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GB" sz="1200" dirty="0" smtClean="0"/>
              <a:t>1 km</a:t>
            </a:r>
            <a:endParaRPr lang="en-GB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4099568" y="4092968"/>
            <a:ext cx="1165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1 building block</a:t>
            </a:r>
            <a:endParaRPr lang="en-GB" sz="1200" dirty="0"/>
          </a:p>
        </p:txBody>
      </p:sp>
      <p:sp>
        <p:nvSpPr>
          <p:cNvPr id="34" name="Rectangle 33"/>
          <p:cNvSpPr/>
          <p:nvPr/>
        </p:nvSpPr>
        <p:spPr>
          <a:xfrm>
            <a:off x="5824040" y="4077072"/>
            <a:ext cx="1944000" cy="21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274" y="4207700"/>
            <a:ext cx="1885950" cy="1771650"/>
          </a:xfrm>
          <a:prstGeom prst="rect">
            <a:avLst/>
          </a:prstGeom>
        </p:spPr>
      </p:pic>
      <p:cxnSp>
        <p:nvCxnSpPr>
          <p:cNvPr id="36" name="Straight Connector 35"/>
          <p:cNvCxnSpPr/>
          <p:nvPr/>
        </p:nvCxnSpPr>
        <p:spPr>
          <a:xfrm>
            <a:off x="7047976" y="6090018"/>
            <a:ext cx="288000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6237716" y="6077190"/>
            <a:ext cx="288000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493904" y="5946002"/>
            <a:ext cx="582211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GB" sz="1200" dirty="0" smtClean="0"/>
              <a:t>1 km</a:t>
            </a:r>
            <a:endParaRPr lang="en-GB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6259030" y="4092968"/>
            <a:ext cx="1165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1 building block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69089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Future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prospects (II)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5" name="Picture 4" descr="RXJ171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1739" y="2104724"/>
            <a:ext cx="1584000" cy="13984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1240" y="1658390"/>
            <a:ext cx="12554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 smtClean="0"/>
              <a:t>RXJ1713</a:t>
            </a:r>
            <a:r>
              <a:rPr lang="en-GB" sz="2200" baseline="30000" dirty="0" smtClean="0"/>
              <a:t>¶</a:t>
            </a:r>
            <a:endParaRPr lang="en-GB" sz="2200" baseline="30000" dirty="0"/>
          </a:p>
        </p:txBody>
      </p:sp>
      <p:pic>
        <p:nvPicPr>
          <p:cNvPr id="7" name="Picture 2" descr="fig1"/>
          <p:cNvPicPr>
            <a:picLocks noChangeAspect="1" noChangeArrowheads="1"/>
          </p:cNvPicPr>
          <p:nvPr/>
        </p:nvPicPr>
        <p:blipFill>
          <a:blip r:embed="rId3" cstate="print"/>
          <a:srcRect l="18822" t="5119" r="7985" b="19836"/>
          <a:stretch>
            <a:fillRect/>
          </a:stretch>
        </p:blipFill>
        <p:spPr bwMode="auto">
          <a:xfrm>
            <a:off x="457200" y="4284492"/>
            <a:ext cx="1584000" cy="144760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69137" y="3832472"/>
            <a:ext cx="97372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 smtClean="0"/>
              <a:t>Vela X</a:t>
            </a:r>
            <a:r>
              <a:rPr lang="en-GB" sz="2200" baseline="30000" dirty="0" smtClean="0"/>
              <a:t>§</a:t>
            </a:r>
            <a:endParaRPr lang="en-GB" sz="2200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4384552" y="5934992"/>
            <a:ext cx="249715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 smtClean="0"/>
              <a:t>observation time [y]</a:t>
            </a:r>
            <a:endParaRPr lang="en-GB" sz="2200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1624365" y="3683763"/>
            <a:ext cx="19199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/>
              <a:t>s</a:t>
            </a:r>
            <a:r>
              <a:rPr lang="en-GB" sz="2200" dirty="0" smtClean="0"/>
              <a:t>ignificance [</a:t>
            </a:r>
            <a:r>
              <a:rPr lang="en-GB" sz="2200" dirty="0" smtClean="0">
                <a:latin typeface="Symbol" panose="05050102010706020507" pitchFamily="18" charset="2"/>
                <a:ea typeface="SimSun-ExtB" panose="02010609060101010101" pitchFamily="49" charset="-122"/>
              </a:rPr>
              <a:t>s</a:t>
            </a:r>
            <a:r>
              <a:rPr lang="en-GB" sz="2200" dirty="0" smtClean="0"/>
              <a:t>]</a:t>
            </a:r>
            <a:endParaRPr lang="en-GB" sz="2200" dirty="0"/>
          </a:p>
        </p:txBody>
      </p:sp>
      <p:sp>
        <p:nvSpPr>
          <p:cNvPr id="24" name="TextBox 23"/>
          <p:cNvSpPr txBox="1"/>
          <p:nvPr/>
        </p:nvSpPr>
        <p:spPr>
          <a:xfrm>
            <a:off x="273835" y="6290277"/>
            <a:ext cx="47404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GB" sz="1500" baseline="30000" dirty="0"/>
              <a:t>¶</a:t>
            </a:r>
            <a:r>
              <a:rPr lang="en-GB" sz="1500" dirty="0" smtClean="0"/>
              <a:t> S.R</a:t>
            </a:r>
            <a:r>
              <a:rPr lang="en-GB" sz="1500" dirty="0"/>
              <a:t>. </a:t>
            </a:r>
            <a:r>
              <a:rPr lang="en-GB" sz="1500" dirty="0" err="1"/>
              <a:t>Kelner</a:t>
            </a:r>
            <a:r>
              <a:rPr lang="en-GB" sz="1500" dirty="0" smtClean="0"/>
              <a:t>, </a:t>
            </a:r>
            <a:r>
              <a:rPr lang="en-GB" sz="1500" i="1" dirty="0" smtClean="0"/>
              <a:t>et al</a:t>
            </a:r>
            <a:r>
              <a:rPr lang="en-GB" sz="1500" dirty="0" smtClean="0"/>
              <a:t>., Phys. Rev. D 74 (2006) 034018. </a:t>
            </a:r>
            <a:endParaRPr lang="en-GB" sz="1500" baseline="30000" dirty="0" smtClean="0"/>
          </a:p>
          <a:p>
            <a:pPr>
              <a:lnSpc>
                <a:spcPts val="1800"/>
              </a:lnSpc>
            </a:pPr>
            <a:r>
              <a:rPr lang="en-GB" sz="1500" baseline="30000" dirty="0" smtClean="0"/>
              <a:t>§</a:t>
            </a:r>
            <a:r>
              <a:rPr lang="en-GB" sz="1500" dirty="0" smtClean="0"/>
              <a:t> F.L</a:t>
            </a:r>
            <a:r>
              <a:rPr lang="en-GB" sz="1500" dirty="0"/>
              <a:t>. </a:t>
            </a:r>
            <a:r>
              <a:rPr lang="en-GB" sz="1500" dirty="0" err="1"/>
              <a:t>Villante</a:t>
            </a:r>
            <a:r>
              <a:rPr lang="en-GB" sz="1500" dirty="0"/>
              <a:t> and F. </a:t>
            </a:r>
            <a:r>
              <a:rPr lang="en-GB" sz="1500" dirty="0" err="1"/>
              <a:t>Vissani</a:t>
            </a:r>
            <a:r>
              <a:rPr lang="en-GB" sz="1500" dirty="0"/>
              <a:t>, Phys. Rev. D 78 (2008) </a:t>
            </a:r>
            <a:r>
              <a:rPr lang="en-GB" sz="1500" dirty="0" smtClean="0"/>
              <a:t>103007.</a:t>
            </a:r>
            <a:endParaRPr lang="en-GB" sz="1500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333741" y="6274234"/>
            <a:ext cx="360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635896" y="2593480"/>
            <a:ext cx="1800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(binned analysis)</a:t>
            </a:r>
            <a:endParaRPr lang="en-GB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3" r="3366" b="9486"/>
          <a:stretch/>
        </p:blipFill>
        <p:spPr>
          <a:xfrm>
            <a:off x="2916416" y="1773272"/>
            <a:ext cx="5400000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95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ESFRI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tabLst>
                <a:tab pos="7983538" algn="r"/>
              </a:tabLst>
            </a:pPr>
            <a:r>
              <a:rPr lang="en-GB" dirty="0" smtClean="0">
                <a:solidFill>
                  <a:schemeClr val="bg1"/>
                </a:solidFill>
              </a:rPr>
              <a:t>Submitted proposal	</a:t>
            </a:r>
            <a:r>
              <a:rPr lang="en-GB" i="1" dirty="0" smtClean="0">
                <a:solidFill>
                  <a:schemeClr val="bg1"/>
                </a:solidFill>
              </a:rPr>
              <a:t>March 2015</a:t>
            </a:r>
          </a:p>
          <a:p>
            <a:pPr lvl="1">
              <a:lnSpc>
                <a:spcPct val="150000"/>
              </a:lnSpc>
              <a:tabLst>
                <a:tab pos="7983538" algn="r"/>
              </a:tabLst>
            </a:pPr>
            <a:r>
              <a:rPr lang="en-GB" dirty="0" smtClean="0">
                <a:solidFill>
                  <a:schemeClr val="bg1"/>
                </a:solidFill>
              </a:rPr>
              <a:t>request position on </a:t>
            </a:r>
            <a:r>
              <a:rPr lang="en-GB" dirty="0">
                <a:solidFill>
                  <a:schemeClr val="bg1"/>
                </a:solidFill>
              </a:rPr>
              <a:t>road map </a:t>
            </a:r>
            <a:r>
              <a:rPr lang="en-GB" dirty="0" smtClean="0">
                <a:solidFill>
                  <a:schemeClr val="bg1"/>
                </a:solidFill>
              </a:rPr>
              <a:t>2016</a:t>
            </a:r>
          </a:p>
          <a:p>
            <a:pPr lvl="1">
              <a:lnSpc>
                <a:spcPct val="150000"/>
              </a:lnSpc>
              <a:tabLst>
                <a:tab pos="7983538" algn="r"/>
              </a:tabLst>
            </a:pPr>
            <a:r>
              <a:rPr lang="en-GB" dirty="0" smtClean="0">
                <a:solidFill>
                  <a:schemeClr val="bg1"/>
                </a:solidFill>
              </a:rPr>
              <a:t>total </a:t>
            </a:r>
            <a:r>
              <a:rPr lang="en-GB" smtClean="0">
                <a:solidFill>
                  <a:schemeClr val="bg1"/>
                </a:solidFill>
              </a:rPr>
              <a:t>(additional) budget </a:t>
            </a:r>
            <a:r>
              <a:rPr lang="en-GB" dirty="0" smtClean="0">
                <a:solidFill>
                  <a:schemeClr val="bg1"/>
                </a:solidFill>
              </a:rPr>
              <a:t>95 M€</a:t>
            </a:r>
          </a:p>
          <a:p>
            <a:pPr>
              <a:lnSpc>
                <a:spcPct val="150000"/>
              </a:lnSpc>
              <a:tabLst>
                <a:tab pos="7983538" algn="r"/>
              </a:tabLst>
            </a:pPr>
            <a:r>
              <a:rPr lang="en-GB" dirty="0" smtClean="0">
                <a:solidFill>
                  <a:schemeClr val="bg1"/>
                </a:solidFill>
              </a:rPr>
              <a:t>Hearing</a:t>
            </a:r>
            <a:r>
              <a:rPr lang="en-GB" i="1" dirty="0" smtClean="0">
                <a:solidFill>
                  <a:schemeClr val="bg1"/>
                </a:solidFill>
              </a:rPr>
              <a:t>	September 2015</a:t>
            </a:r>
          </a:p>
          <a:p>
            <a:pPr>
              <a:lnSpc>
                <a:spcPct val="150000"/>
              </a:lnSpc>
              <a:tabLst>
                <a:tab pos="7983538" algn="r"/>
              </a:tabLst>
            </a:pPr>
            <a:r>
              <a:rPr lang="en-GB" dirty="0" smtClean="0">
                <a:solidFill>
                  <a:schemeClr val="bg1"/>
                </a:solidFill>
              </a:rPr>
              <a:t>Verdict</a:t>
            </a:r>
            <a:r>
              <a:rPr lang="en-GB" i="1" dirty="0" smtClean="0">
                <a:solidFill>
                  <a:schemeClr val="bg1"/>
                </a:solidFill>
              </a:rPr>
              <a:t>	December 2015</a:t>
            </a:r>
            <a:endParaRPr lang="en-GB" i="1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60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KM3NeT status &amp; outlook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1484" y="1492918"/>
            <a:ext cx="8244000" cy="510443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5000"/>
              </a:lnSpc>
            </a:pPr>
            <a:r>
              <a:rPr lang="en-GB" dirty="0" smtClean="0">
                <a:solidFill>
                  <a:schemeClr val="bg1"/>
                </a:solidFill>
              </a:rPr>
              <a:t>R&amp;D</a:t>
            </a:r>
          </a:p>
          <a:p>
            <a:pPr lvl="1">
              <a:lnSpc>
                <a:spcPct val="95000"/>
              </a:lnSpc>
            </a:pPr>
            <a:r>
              <a:rPr lang="en-GB" sz="2600" dirty="0" smtClean="0">
                <a:solidFill>
                  <a:schemeClr val="bg1"/>
                </a:solidFill>
              </a:rPr>
              <a:t>developed cost-effective technology</a:t>
            </a:r>
          </a:p>
          <a:p>
            <a:pPr lvl="1">
              <a:lnSpc>
                <a:spcPct val="95000"/>
              </a:lnSpc>
            </a:pPr>
            <a:r>
              <a:rPr lang="en-GB" sz="2600" dirty="0" smtClean="0">
                <a:solidFill>
                  <a:schemeClr val="bg1"/>
                </a:solidFill>
              </a:rPr>
              <a:t>feedback from prototypes confirm key specifications</a:t>
            </a:r>
          </a:p>
          <a:p>
            <a:pPr lvl="1">
              <a:lnSpc>
                <a:spcPct val="95000"/>
              </a:lnSpc>
            </a:pPr>
            <a:r>
              <a:rPr lang="en-GB" sz="2600" dirty="0" smtClean="0">
                <a:solidFill>
                  <a:schemeClr val="bg1"/>
                </a:solidFill>
              </a:rPr>
              <a:t>interest from other groups</a:t>
            </a:r>
          </a:p>
          <a:p>
            <a:pPr>
              <a:lnSpc>
                <a:spcPct val="95000"/>
              </a:lnSpc>
            </a:pPr>
            <a:r>
              <a:rPr lang="en-GB" dirty="0" smtClean="0">
                <a:solidFill>
                  <a:schemeClr val="bg1"/>
                </a:solidFill>
              </a:rPr>
              <a:t>Phase-1</a:t>
            </a:r>
          </a:p>
          <a:p>
            <a:pPr lvl="1">
              <a:lnSpc>
                <a:spcPct val="95000"/>
              </a:lnSpc>
            </a:pPr>
            <a:r>
              <a:rPr lang="en-GB" sz="2600" dirty="0" smtClean="0">
                <a:solidFill>
                  <a:schemeClr val="bg1"/>
                </a:solidFill>
              </a:rPr>
              <a:t>going ahead as planned</a:t>
            </a:r>
          </a:p>
          <a:p>
            <a:pPr>
              <a:lnSpc>
                <a:spcPct val="95000"/>
              </a:lnSpc>
            </a:pPr>
            <a:r>
              <a:rPr lang="en-GB" dirty="0" smtClean="0">
                <a:solidFill>
                  <a:schemeClr val="bg1"/>
                </a:solidFill>
              </a:rPr>
              <a:t>Phase-2</a:t>
            </a:r>
          </a:p>
          <a:p>
            <a:pPr lvl="1">
              <a:lnSpc>
                <a:spcPct val="95000"/>
              </a:lnSpc>
            </a:pPr>
            <a:r>
              <a:rPr lang="en-GB" sz="2600" dirty="0" smtClean="0">
                <a:solidFill>
                  <a:schemeClr val="bg1"/>
                </a:solidFill>
              </a:rPr>
              <a:t>ARCA</a:t>
            </a:r>
          </a:p>
          <a:p>
            <a:pPr lvl="2">
              <a:lnSpc>
                <a:spcPct val="95000"/>
              </a:lnSpc>
            </a:pPr>
            <a:r>
              <a:rPr lang="en-GB" dirty="0">
                <a:solidFill>
                  <a:schemeClr val="bg1"/>
                </a:solidFill>
              </a:rPr>
              <a:t>m</a:t>
            </a:r>
            <a:r>
              <a:rPr lang="en-GB" dirty="0" smtClean="0">
                <a:solidFill>
                  <a:schemeClr val="bg1"/>
                </a:solidFill>
              </a:rPr>
              <a:t>easurement of </a:t>
            </a:r>
            <a:r>
              <a:rPr lang="en-GB" dirty="0" err="1" smtClean="0">
                <a:solidFill>
                  <a:schemeClr val="bg1"/>
                </a:solidFill>
              </a:rPr>
              <a:t>IceCube</a:t>
            </a:r>
            <a:r>
              <a:rPr lang="en-GB" dirty="0" smtClean="0">
                <a:solidFill>
                  <a:schemeClr val="bg1"/>
                </a:solidFill>
              </a:rPr>
              <a:t> flux with different methodology, 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>complementary field of view and improved resolution</a:t>
            </a:r>
          </a:p>
          <a:p>
            <a:pPr lvl="2">
              <a:lnSpc>
                <a:spcPct val="95000"/>
              </a:lnSpc>
            </a:pPr>
            <a:r>
              <a:rPr lang="en-GB" dirty="0">
                <a:solidFill>
                  <a:schemeClr val="bg1"/>
                </a:solidFill>
              </a:rPr>
              <a:t>a</a:t>
            </a:r>
            <a:r>
              <a:rPr lang="en-GB" dirty="0" smtClean="0">
                <a:solidFill>
                  <a:schemeClr val="bg1"/>
                </a:solidFill>
              </a:rPr>
              <a:t>ll flavour neutrino astronomy</a:t>
            </a:r>
          </a:p>
          <a:p>
            <a:pPr lvl="1">
              <a:lnSpc>
                <a:spcPct val="95000"/>
              </a:lnSpc>
            </a:pPr>
            <a:r>
              <a:rPr lang="en-GB" sz="2600" dirty="0" smtClean="0">
                <a:solidFill>
                  <a:schemeClr val="bg1"/>
                </a:solidFill>
              </a:rPr>
              <a:t>ORCA</a:t>
            </a:r>
            <a:endParaRPr lang="en-GB" dirty="0" smtClean="0">
              <a:solidFill>
                <a:schemeClr val="bg1"/>
              </a:solidFill>
            </a:endParaRPr>
          </a:p>
          <a:p>
            <a:pPr lvl="2">
              <a:lnSpc>
                <a:spcPct val="95000"/>
              </a:lnSpc>
            </a:pPr>
            <a:r>
              <a:rPr lang="en-GB" dirty="0" smtClean="0">
                <a:solidFill>
                  <a:schemeClr val="bg1"/>
                </a:solidFill>
              </a:rPr>
              <a:t>measurement of neutrino mass hierarchy</a:t>
            </a:r>
          </a:p>
          <a:p>
            <a:pPr>
              <a:lnSpc>
                <a:spcPct val="95000"/>
              </a:lnSpc>
            </a:pPr>
            <a:r>
              <a:rPr lang="en-GB" dirty="0" smtClean="0">
                <a:solidFill>
                  <a:schemeClr val="bg1"/>
                </a:solidFill>
              </a:rPr>
              <a:t>Future prospects</a:t>
            </a:r>
          </a:p>
          <a:p>
            <a:pPr lvl="1">
              <a:lnSpc>
                <a:spcPct val="95000"/>
              </a:lnSpc>
            </a:pPr>
            <a:r>
              <a:rPr lang="en-GB" sz="2600" dirty="0">
                <a:solidFill>
                  <a:schemeClr val="bg1"/>
                </a:solidFill>
              </a:rPr>
              <a:t>e</a:t>
            </a:r>
            <a:r>
              <a:rPr lang="en-GB" sz="2600" dirty="0" smtClean="0">
                <a:solidFill>
                  <a:schemeClr val="bg1"/>
                </a:solidFill>
              </a:rPr>
              <a:t>xploration of our Galaxy</a:t>
            </a:r>
          </a:p>
          <a:p>
            <a:pPr lvl="1"/>
            <a:endParaRPr lang="en-GB" dirty="0" smtClean="0">
              <a:solidFill>
                <a:schemeClr val="bg1"/>
              </a:solidFill>
            </a:endParaRPr>
          </a:p>
          <a:p>
            <a:pPr lvl="1"/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06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Introduction</a:t>
            </a:r>
            <a:r>
              <a:rPr lang="en-GB" baseline="30000" dirty="0" smtClean="0">
                <a:solidFill>
                  <a:schemeClr val="bg1"/>
                </a:solidFill>
                <a:latin typeface="+mn-lt"/>
              </a:rPr>
              <a:t>¶</a:t>
            </a:r>
            <a:endParaRPr lang="en-GB" baseline="30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15"/>
          <p:cNvSpPr txBox="1">
            <a:spLocks/>
          </p:cNvSpPr>
          <p:nvPr/>
        </p:nvSpPr>
        <p:spPr>
          <a:xfrm>
            <a:off x="554946" y="4077296"/>
            <a:ext cx="7920000" cy="2016000"/>
          </a:xfrm>
          <a:prstGeom prst="rect">
            <a:avLst/>
          </a:prstGeom>
          <a:ln w="22225">
            <a:solidFill>
              <a:schemeClr val="bg1"/>
            </a:solidFill>
          </a:ln>
        </p:spPr>
        <p:txBody>
          <a:bodyPr anchor="ctr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Discovery and subsequent observation </a:t>
            </a:r>
            <a:r>
              <a:rPr lang="en-GB" dirty="0">
                <a:solidFill>
                  <a:schemeClr val="bg1"/>
                </a:solidFill>
              </a:rPr>
              <a:t>of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high-energy neutrino sources in </a:t>
            </a:r>
            <a:r>
              <a:rPr lang="en-GB" dirty="0" smtClean="0">
                <a:solidFill>
                  <a:schemeClr val="bg1"/>
                </a:solidFill>
              </a:rPr>
              <a:t>Universe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Measurement of neutrino mass hierarchy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Synergy with Earth &amp; </a:t>
            </a:r>
            <a:r>
              <a:rPr lang="en-GB" smtClean="0">
                <a:solidFill>
                  <a:schemeClr val="bg1"/>
                </a:solidFill>
              </a:rPr>
              <a:t>Sea sciences</a:t>
            </a:r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5" name="Content Placeholder 15"/>
          <p:cNvSpPr txBox="1">
            <a:spLocks/>
          </p:cNvSpPr>
          <p:nvPr/>
        </p:nvSpPr>
        <p:spPr>
          <a:xfrm>
            <a:off x="554946" y="1700808"/>
            <a:ext cx="7920000" cy="1944000"/>
          </a:xfrm>
          <a:prstGeom prst="rect">
            <a:avLst/>
          </a:prstGeom>
          <a:ln w="19050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GB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KM3NeT is a new Research Infrastructure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GB" sz="2400" dirty="0">
                <a:solidFill>
                  <a:schemeClr val="bg1"/>
                </a:solidFill>
              </a:rPr>
              <a:t>n</a:t>
            </a:r>
            <a:r>
              <a:rPr lang="en-GB" sz="2400" dirty="0" smtClean="0">
                <a:solidFill>
                  <a:schemeClr val="bg1"/>
                </a:solidFill>
              </a:rPr>
              <a:t>etwork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 cabled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observatories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GB" sz="2400" dirty="0">
                <a:solidFill>
                  <a:schemeClr val="bg1"/>
                </a:solidFill>
              </a:rPr>
              <a:t>located in deep waters of Mediterranean </a:t>
            </a:r>
            <a:r>
              <a:rPr lang="en-GB" sz="2400" dirty="0" smtClean="0">
                <a:solidFill>
                  <a:schemeClr val="bg1"/>
                </a:solidFill>
              </a:rPr>
              <a:t>Sea</a:t>
            </a:r>
            <a:endParaRPr kumimoji="0" lang="en-GB" sz="2400" b="0" i="0" u="none" strike="noStrike" kern="1200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GB" sz="2400" baseline="0" dirty="0" smtClean="0">
                <a:solidFill>
                  <a:schemeClr val="bg1"/>
                </a:solidFill>
              </a:rPr>
              <a:t>hosting multi-</a:t>
            </a:r>
            <a:r>
              <a:rPr lang="en-GB" sz="2400" u="sng" baseline="0" dirty="0" smtClean="0">
                <a:solidFill>
                  <a:schemeClr val="bg1"/>
                </a:solidFill>
              </a:rPr>
              <a:t>km</a:t>
            </a:r>
            <a:r>
              <a:rPr lang="en-GB" sz="2400" u="sng" baseline="30000" dirty="0" smtClean="0">
                <a:solidFill>
                  <a:schemeClr val="bg1"/>
                </a:solidFill>
              </a:rPr>
              <a:t>3</a:t>
            </a:r>
            <a:r>
              <a:rPr lang="en-GB" sz="2400" dirty="0" smtClean="0">
                <a:solidFill>
                  <a:schemeClr val="bg1"/>
                </a:solidFill>
              </a:rPr>
              <a:t> </a:t>
            </a:r>
            <a:r>
              <a:rPr lang="en-GB" sz="2400" u="sng" dirty="0">
                <a:solidFill>
                  <a:schemeClr val="bg1"/>
                </a:solidFill>
              </a:rPr>
              <a:t>N</a:t>
            </a:r>
            <a:r>
              <a:rPr kumimoji="0" lang="en-GB" sz="2400" b="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utrino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GB" sz="2400" u="sng" dirty="0">
                <a:solidFill>
                  <a:schemeClr val="bg1"/>
                </a:solidFill>
              </a:rPr>
              <a:t>T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elescope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2</a:t>
            </a:fld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251520" y="6413502"/>
            <a:ext cx="216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79512" y="6424760"/>
            <a:ext cx="4198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aseline="30000" dirty="0" smtClean="0">
                <a:solidFill>
                  <a:schemeClr val="bg1"/>
                </a:solidFill>
              </a:rPr>
              <a:t>¶</a:t>
            </a:r>
            <a:r>
              <a:rPr lang="en-GB" dirty="0" smtClean="0">
                <a:solidFill>
                  <a:schemeClr val="bg1"/>
                </a:solidFill>
              </a:rPr>
              <a:t> Outlined in </a:t>
            </a:r>
            <a:r>
              <a:rPr lang="en-GB" dirty="0" smtClean="0">
                <a:solidFill>
                  <a:schemeClr val="bg1"/>
                </a:solidFill>
                <a:hlinkClick r:id="rId3"/>
              </a:rPr>
              <a:t>KM3NeT strategy document</a:t>
            </a:r>
            <a:r>
              <a:rPr lang="en-GB" dirty="0" smtClean="0">
                <a:solidFill>
                  <a:schemeClr val="bg1"/>
                </a:solidFill>
              </a:rPr>
              <a:t>.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54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2" t="10666" r="1460" b="8319"/>
          <a:stretch/>
        </p:blipFill>
        <p:spPr>
          <a:xfrm>
            <a:off x="483408" y="2032632"/>
            <a:ext cx="2808000" cy="3240000"/>
          </a:xfrm>
          <a:prstGeom prst="rect">
            <a:avLst/>
          </a:prstGeom>
        </p:spPr>
      </p:pic>
      <p:pic>
        <p:nvPicPr>
          <p:cNvPr id="2" name="Picture 2" descr="http://travelinparis.info/wp-content/uploads/2013/04/Eiffel-Tower.jpg"/>
          <p:cNvPicPr>
            <a:picLocks noChangeAspect="1" noChangeArrowheads="1"/>
          </p:cNvPicPr>
          <p:nvPr/>
        </p:nvPicPr>
        <p:blipFill>
          <a:blip r:embed="rId3" cstate="print"/>
          <a:srcRect l="25512" t="378" r="25512" b="378"/>
          <a:stretch>
            <a:fillRect/>
          </a:stretch>
        </p:blipFill>
        <p:spPr bwMode="auto">
          <a:xfrm>
            <a:off x="6407920" y="4086338"/>
            <a:ext cx="1279134" cy="2592000"/>
          </a:xfrm>
          <a:prstGeom prst="rect">
            <a:avLst/>
          </a:prstGeom>
          <a:noFill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00B0F0"/>
          </a:solidFill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Design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633194" y="2678940"/>
            <a:ext cx="1080000" cy="90000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409111" y="1472736"/>
            <a:ext cx="0" cy="1872000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409111" y="4350816"/>
            <a:ext cx="0" cy="187200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5400000">
            <a:off x="7933911" y="3693587"/>
            <a:ext cx="97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~ </a:t>
            </a:r>
            <a:r>
              <a:rPr lang="en-GB" dirty="0" smtClean="0"/>
              <a:t>600 m</a:t>
            </a:r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2078238" y="3756118"/>
            <a:ext cx="1620000" cy="90000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2078238" y="2678940"/>
            <a:ext cx="1620000" cy="90000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37"/>
          <p:cNvSpPr txBox="1">
            <a:spLocks noChangeArrowheads="1"/>
          </p:cNvSpPr>
          <p:nvPr/>
        </p:nvSpPr>
        <p:spPr bwMode="auto">
          <a:xfrm>
            <a:off x="4074520" y="1950890"/>
            <a:ext cx="21389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400" b="1" dirty="0" smtClean="0"/>
              <a:t>Optical module</a:t>
            </a:r>
            <a:endParaRPr lang="en-GB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28533" y="1527648"/>
            <a:ext cx="2321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Launcher vehicle</a:t>
            </a:r>
            <a:endParaRPr lang="en-GB" sz="2400" b="1" dirty="0"/>
          </a:p>
        </p:txBody>
      </p:sp>
      <p:sp>
        <p:nvSpPr>
          <p:cNvPr id="15" name="Content Placeholder 4"/>
          <p:cNvSpPr txBox="1">
            <a:spLocks/>
          </p:cNvSpPr>
          <p:nvPr/>
        </p:nvSpPr>
        <p:spPr>
          <a:xfrm>
            <a:off x="4206196" y="4969952"/>
            <a:ext cx="2340000" cy="1872000"/>
          </a:xfrm>
          <a:prstGeom prst="rect">
            <a:avLst/>
          </a:prstGeom>
        </p:spPr>
        <p:txBody>
          <a:bodyPr anchor="ctr">
            <a:normAutofit lnSpcReduction="10000"/>
          </a:bodyPr>
          <a:lstStyle/>
          <a:p>
            <a:pPr marL="269875" indent="-269875">
              <a:spcBef>
                <a:spcPct val="20000"/>
              </a:spcBef>
              <a:buFont typeface="Arial" pitchFamily="34" charset="0"/>
              <a:buChar char="‒"/>
              <a:defRPr/>
            </a:pPr>
            <a:r>
              <a:rPr lang="en-GB" i="1" dirty="0" smtClean="0">
                <a:cs typeface="Arial" pitchFamily="34" charset="0"/>
              </a:rPr>
              <a:t>31 x 3” PMTs</a:t>
            </a:r>
          </a:p>
          <a:p>
            <a:pPr marL="269875" indent="-269875">
              <a:spcBef>
                <a:spcPct val="20000"/>
              </a:spcBef>
              <a:buFont typeface="Arial" pitchFamily="34" charset="0"/>
              <a:buChar char="‒"/>
              <a:defRPr/>
            </a:pPr>
            <a:r>
              <a:rPr lang="en-GB" i="1" dirty="0" smtClean="0">
                <a:cs typeface="Arial" pitchFamily="34" charset="0"/>
              </a:rPr>
              <a:t>low-power HV</a:t>
            </a:r>
          </a:p>
          <a:p>
            <a:pPr marL="269875" marR="0" lvl="0" indent="-2698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‒"/>
              <a:tabLst/>
              <a:defRPr/>
            </a:pPr>
            <a:r>
              <a:rPr lang="en-US" i="1" dirty="0" smtClean="0">
                <a:cs typeface="Arial" pitchFamily="34" charset="0"/>
              </a:rPr>
              <a:t>LED &amp; </a:t>
            </a:r>
            <a:r>
              <a:rPr lang="en-US" i="1" dirty="0" err="1" smtClean="0">
                <a:cs typeface="Arial" pitchFamily="34" charset="0"/>
              </a:rPr>
              <a:t>piezo</a:t>
            </a:r>
            <a:r>
              <a:rPr lang="en-US" i="1" dirty="0" smtClean="0">
                <a:cs typeface="Arial" pitchFamily="34" charset="0"/>
              </a:rPr>
              <a:t> inside</a:t>
            </a:r>
          </a:p>
          <a:p>
            <a:pPr marL="269875" marR="0" lvl="0" indent="-2698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‒"/>
              <a:tabLst/>
              <a:defRPr/>
            </a:pPr>
            <a:r>
              <a:rPr kumimoji="0" lang="en-US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Arial" pitchFamily="34" charset="0"/>
              </a:rPr>
              <a:t>FPGA readout</a:t>
            </a:r>
          </a:p>
          <a:p>
            <a:pPr marL="269875" marR="0" lvl="0" indent="-2698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‒"/>
              <a:tabLst/>
              <a:defRPr/>
            </a:pPr>
            <a:r>
              <a:rPr lang="en-US" i="1" dirty="0" smtClean="0">
                <a:cs typeface="Arial" pitchFamily="34" charset="0"/>
              </a:rPr>
              <a:t>White Rabbit</a:t>
            </a:r>
            <a:endParaRPr kumimoji="0" lang="en-US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Arial" pitchFamily="34" charset="0"/>
            </a:endParaRPr>
          </a:p>
          <a:p>
            <a:pPr marL="269875" marR="0" lvl="0" indent="-2698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‒"/>
              <a:tabLst/>
              <a:defRPr/>
            </a:pPr>
            <a:r>
              <a:rPr lang="en-US" i="1" dirty="0" smtClean="0">
                <a:cs typeface="Arial" pitchFamily="34" charset="0"/>
              </a:rPr>
              <a:t>DWDM</a:t>
            </a:r>
            <a:endParaRPr kumimoji="0" lang="en-US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16" name="Content Placeholder 4"/>
          <p:cNvSpPr txBox="1">
            <a:spLocks/>
          </p:cNvSpPr>
          <p:nvPr/>
        </p:nvSpPr>
        <p:spPr>
          <a:xfrm>
            <a:off x="496424" y="5344768"/>
            <a:ext cx="2736000" cy="1152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269875" indent="-269875">
              <a:spcBef>
                <a:spcPct val="20000"/>
              </a:spcBef>
              <a:buFont typeface="Arial" pitchFamily="34" charset="0"/>
              <a:buChar char="‒"/>
              <a:defRPr/>
            </a:pPr>
            <a:r>
              <a:rPr lang="en-GB" i="1" dirty="0" smtClean="0">
                <a:cs typeface="Arial" pitchFamily="34" charset="0"/>
              </a:rPr>
              <a:t>rapid deployment</a:t>
            </a:r>
          </a:p>
          <a:p>
            <a:pPr marL="269875" indent="-269875">
              <a:spcBef>
                <a:spcPct val="20000"/>
              </a:spcBef>
              <a:buFont typeface="Arial" pitchFamily="34" charset="0"/>
              <a:buChar char="‒"/>
              <a:defRPr/>
            </a:pPr>
            <a:r>
              <a:rPr lang="en-GB" i="1" dirty="0" smtClean="0">
                <a:cs typeface="Arial" pitchFamily="34" charset="0"/>
              </a:rPr>
              <a:t>autonomous unfurling</a:t>
            </a:r>
          </a:p>
          <a:p>
            <a:pPr marL="269875" marR="0" lvl="0" indent="-2698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‒"/>
              <a:tabLst/>
              <a:defRPr/>
            </a:pPr>
            <a:r>
              <a:rPr lang="en-US" i="1" dirty="0" smtClean="0">
                <a:cs typeface="Arial" pitchFamily="34" charset="0"/>
              </a:rPr>
              <a:t>recoverable</a:t>
            </a:r>
          </a:p>
        </p:txBody>
      </p:sp>
      <p:cxnSp>
        <p:nvCxnSpPr>
          <p:cNvPr id="17" name="Straight Connector 16"/>
          <p:cNvCxnSpPr>
            <a:cxnSpLocks noChangeAspect="1"/>
          </p:cNvCxnSpPr>
          <p:nvPr/>
        </p:nvCxnSpPr>
        <p:spPr>
          <a:xfrm flipV="1">
            <a:off x="6630252" y="4524126"/>
            <a:ext cx="172800" cy="14400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cxnSpLocks noChangeAspect="1"/>
          </p:cNvCxnSpPr>
          <p:nvPr/>
        </p:nvCxnSpPr>
        <p:spPr>
          <a:xfrm flipV="1">
            <a:off x="7275430" y="3759060"/>
            <a:ext cx="432000" cy="36000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http://www.km3net.org/images/DetectionUnits/KM3NeT-String.jpg"/>
          <p:cNvPicPr>
            <a:picLocks noChangeArrowheads="1"/>
          </p:cNvPicPr>
          <p:nvPr/>
        </p:nvPicPr>
        <p:blipFill rotWithShape="1">
          <a:blip r:embed="rId4" cstate="print"/>
          <a:srcRect t="72303" b="37"/>
          <a:stretch/>
        </p:blipFill>
        <p:spPr bwMode="auto">
          <a:xfrm>
            <a:off x="7729658" y="4437112"/>
            <a:ext cx="540000" cy="2376000"/>
          </a:xfrm>
          <a:prstGeom prst="rect">
            <a:avLst/>
          </a:prstGeom>
          <a:noFill/>
        </p:spPr>
      </p:pic>
      <p:pic>
        <p:nvPicPr>
          <p:cNvPr id="21" name="Picture 20" descr="http://www.km3net.org/images/DetectionUnits/KM3NeT-String.jpg"/>
          <p:cNvPicPr>
            <a:picLocks noChangeAspect="1" noChangeArrowheads="1"/>
          </p:cNvPicPr>
          <p:nvPr/>
        </p:nvPicPr>
        <p:blipFill>
          <a:blip r:embed="rId4" cstate="print"/>
          <a:srcRect b="35637"/>
          <a:stretch>
            <a:fillRect/>
          </a:stretch>
        </p:blipFill>
        <p:spPr bwMode="auto">
          <a:xfrm>
            <a:off x="7754400" y="86652"/>
            <a:ext cx="466774" cy="4356066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3</a:t>
            </a:fld>
            <a:endParaRPr lang="en-GB" dirty="0"/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4291456" y="4766288"/>
            <a:ext cx="5400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5479528" y="4766288"/>
            <a:ext cx="5400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889744" y="4586124"/>
            <a:ext cx="51488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dirty="0" smtClean="0"/>
              <a:t>17”</a:t>
            </a:r>
            <a:endParaRPr lang="en-GB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722" y="2449704"/>
            <a:ext cx="2107174" cy="216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2534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Building block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4" name="Picture 3" descr="signal_numberOfLine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713706"/>
            <a:ext cx="4248150" cy="4019550"/>
          </a:xfrm>
          <a:prstGeom prst="rect">
            <a:avLst/>
          </a:prstGeom>
        </p:spPr>
      </p:pic>
      <p:pic>
        <p:nvPicPr>
          <p:cNvPr id="5" name="Picture 4" descr="signal_numberOfFloors.gif"/>
          <p:cNvPicPr>
            <a:picLocks noChangeAspect="1"/>
          </p:cNvPicPr>
          <p:nvPr/>
        </p:nvPicPr>
        <p:blipFill>
          <a:blip r:embed="rId3" cstate="print"/>
          <a:srcRect l="10169"/>
          <a:stretch>
            <a:fillRect/>
          </a:stretch>
        </p:blipFill>
        <p:spPr>
          <a:xfrm>
            <a:off x="4788032" y="1713706"/>
            <a:ext cx="3816094" cy="40195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-5400000">
            <a:off x="-496627" y="3418411"/>
            <a:ext cx="247247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/>
              <a:t>RXJ1713 events / year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833952" y="5371258"/>
            <a:ext cx="182293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/>
              <a:t>number of lines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609839" y="5371258"/>
            <a:ext cx="193399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/>
              <a:t>number of floors</a:t>
            </a:r>
            <a:endParaRPr lang="en-GB" sz="2000" dirty="0"/>
          </a:p>
        </p:txBody>
      </p:sp>
      <p:sp>
        <p:nvSpPr>
          <p:cNvPr id="9" name="Rectangle 8"/>
          <p:cNvSpPr/>
          <p:nvPr/>
        </p:nvSpPr>
        <p:spPr>
          <a:xfrm>
            <a:off x="604954" y="5675536"/>
            <a:ext cx="8229600" cy="1080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rtlCol="0" anchor="ctr"/>
          <a:lstStyle/>
          <a:p>
            <a:pPr algn="ctr">
              <a:lnSpc>
                <a:spcPts val="3600"/>
              </a:lnSpc>
              <a:tabLst>
                <a:tab pos="2068513" algn="ctr"/>
                <a:tab pos="2247900" algn="l"/>
              </a:tabLst>
            </a:pPr>
            <a:r>
              <a:rPr lang="en-GB" sz="2600" dirty="0" smtClean="0">
                <a:solidFill>
                  <a:schemeClr val="tx1"/>
                </a:solidFill>
              </a:rPr>
              <a:t>Smallest detector with optimal efficiency </a:t>
            </a:r>
            <a:r>
              <a:rPr lang="en-GB" sz="2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~</a:t>
            </a:r>
            <a:r>
              <a:rPr lang="en-GB" sz="2600" dirty="0" smtClean="0">
                <a:solidFill>
                  <a:schemeClr val="tx1"/>
                </a:solidFill>
              </a:rPr>
              <a:t> 1/6</a:t>
            </a:r>
            <a:r>
              <a:rPr lang="en-GB" sz="2800" dirty="0" smtClean="0">
                <a:solidFill>
                  <a:schemeClr val="tx1"/>
                </a:solidFill>
              </a:rPr>
              <a:t> </a:t>
            </a:r>
            <a:r>
              <a:rPr lang="en-GB" sz="2600" dirty="0" smtClean="0">
                <a:solidFill>
                  <a:schemeClr val="tx1"/>
                </a:solidFill>
              </a:rPr>
              <a:t>total size</a:t>
            </a:r>
            <a:endParaRPr lang="en-GB" sz="26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77919" y="2088736"/>
            <a:ext cx="16301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Symbol" pitchFamily="18" charset="2"/>
              </a:rPr>
              <a:t>l</a:t>
            </a:r>
            <a:r>
              <a:rPr lang="en-GB" sz="1600" baseline="-25000" dirty="0" smtClean="0"/>
              <a:t>abs</a:t>
            </a:r>
            <a:r>
              <a:rPr lang="en-GB" sz="1600" dirty="0" smtClean="0"/>
              <a:t> scaling factor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693104" y="2088736"/>
            <a:ext cx="16301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Symbol" pitchFamily="18" charset="2"/>
              </a:rPr>
              <a:t>l</a:t>
            </a:r>
            <a:r>
              <a:rPr lang="en-GB" sz="1600" baseline="-25000" dirty="0" smtClean="0"/>
              <a:t>abs</a:t>
            </a:r>
            <a:r>
              <a:rPr lang="en-GB" sz="1600" dirty="0" smtClean="0"/>
              <a:t> scaling factor</a:t>
            </a:r>
            <a:endParaRPr lang="en-GB" sz="1600" dirty="0"/>
          </a:p>
        </p:txBody>
      </p:sp>
      <p:sp>
        <p:nvSpPr>
          <p:cNvPr id="13" name="Right Arrow 12"/>
          <p:cNvSpPr/>
          <p:nvPr/>
        </p:nvSpPr>
        <p:spPr>
          <a:xfrm>
            <a:off x="280096" y="5979260"/>
            <a:ext cx="504000" cy="484632"/>
          </a:xfrm>
          <a:prstGeom prst="rightArrow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ight Arrow 2"/>
          <p:cNvSpPr/>
          <p:nvPr/>
        </p:nvSpPr>
        <p:spPr>
          <a:xfrm rot="16200000">
            <a:off x="3145176" y="3946130"/>
            <a:ext cx="432000" cy="360000"/>
          </a:xfrm>
          <a:prstGeom prst="rightArrow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Right Arrow 14"/>
          <p:cNvSpPr/>
          <p:nvPr/>
        </p:nvSpPr>
        <p:spPr>
          <a:xfrm rot="16200000">
            <a:off x="6788440" y="3944994"/>
            <a:ext cx="432000" cy="360000"/>
          </a:xfrm>
          <a:prstGeom prst="rightArrow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270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9920" y="4063056"/>
            <a:ext cx="7920000" cy="2641752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ETEL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3-inch PMTs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09824" y="1484784"/>
            <a:ext cx="8100000" cy="2664000"/>
          </a:xfrm>
        </p:spPr>
        <p:txBody>
          <a:bodyPr>
            <a:normAutofit fontScale="92500" lnSpcReduction="20000"/>
          </a:bodyPr>
          <a:lstStyle/>
          <a:p>
            <a:pPr marL="357188" indent="0">
              <a:buNone/>
              <a:tabLst>
                <a:tab pos="4757738" algn="l"/>
                <a:tab pos="5021263" algn="l"/>
              </a:tabLst>
            </a:pPr>
            <a:r>
              <a:rPr lang="en-US" dirty="0">
                <a:solidFill>
                  <a:schemeClr val="bg1"/>
                </a:solidFill>
              </a:rPr>
              <a:t>K</a:t>
            </a:r>
            <a:r>
              <a:rPr lang="en-US" dirty="0" smtClean="0">
                <a:solidFill>
                  <a:schemeClr val="bg1"/>
                </a:solidFill>
              </a:rPr>
              <a:t>ey features:</a:t>
            </a:r>
          </a:p>
          <a:p>
            <a:pPr marL="1071563" lvl="1">
              <a:tabLst>
                <a:tab pos="4757738" algn="l"/>
                <a:tab pos="5021263" algn="l"/>
              </a:tabLst>
            </a:pPr>
            <a:r>
              <a:rPr lang="en-US" dirty="0" smtClean="0">
                <a:solidFill>
                  <a:schemeClr val="bg1"/>
                </a:solidFill>
              </a:rPr>
              <a:t>timing	≤	2 ns (RMS)</a:t>
            </a:r>
          </a:p>
          <a:p>
            <a:pPr marL="1071563" lvl="1">
              <a:tabLst>
                <a:tab pos="4757738" algn="l"/>
                <a:tab pos="5021263" algn="l"/>
              </a:tabLst>
            </a:pPr>
            <a:r>
              <a:rPr lang="en-US" dirty="0" smtClean="0">
                <a:solidFill>
                  <a:schemeClr val="bg1"/>
                </a:solidFill>
              </a:rPr>
              <a:t>QE	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30%</a:t>
            </a:r>
          </a:p>
          <a:p>
            <a:pPr marL="1071563" lvl="1">
              <a:tabLst>
                <a:tab pos="4757738" algn="l"/>
                <a:tab pos="5021263" algn="l"/>
              </a:tabLst>
            </a:pPr>
            <a:r>
              <a:rPr lang="en-US" dirty="0" smtClean="0">
                <a:solidFill>
                  <a:schemeClr val="bg1"/>
                </a:solidFill>
              </a:rPr>
              <a:t>collection efficiency	≥	90%</a:t>
            </a:r>
          </a:p>
          <a:p>
            <a:pPr marL="1071563" lvl="1">
              <a:tabLst>
                <a:tab pos="4757738" algn="l"/>
                <a:tab pos="5021263" algn="l"/>
              </a:tabLst>
            </a:pPr>
            <a:r>
              <a:rPr lang="en-US" dirty="0" smtClean="0">
                <a:solidFill>
                  <a:schemeClr val="bg1"/>
                </a:solidFill>
              </a:rPr>
              <a:t>photon counting purity	100% (by hits, up to 7)</a:t>
            </a:r>
          </a:p>
          <a:p>
            <a:pPr marL="1071563" lvl="1">
              <a:tabLst>
                <a:tab pos="4757738" algn="l"/>
                <a:tab pos="5021263" algn="l"/>
              </a:tabLst>
            </a:pPr>
            <a:r>
              <a:rPr lang="en-US" dirty="0" smtClean="0">
                <a:solidFill>
                  <a:schemeClr val="bg1"/>
                </a:solidFill>
              </a:rPr>
              <a:t>price/cm</a:t>
            </a:r>
            <a:r>
              <a:rPr lang="en-US" baseline="30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	≤	10” PMT</a:t>
            </a:r>
            <a:endParaRPr lang="en-US" baseline="30000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1402" y="4705088"/>
            <a:ext cx="2390166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R12199withActiveBase.png"/>
          <p:cNvPicPr>
            <a:picLocks noChangeAspect="1"/>
          </p:cNvPicPr>
          <p:nvPr/>
        </p:nvPicPr>
        <p:blipFill rotWithShape="1">
          <a:blip r:embed="rId4" cstate="print"/>
          <a:srcRect l="-1" t="5556" r="28310" b="704"/>
          <a:stretch/>
        </p:blipFill>
        <p:spPr bwMode="auto">
          <a:xfrm rot="16200000">
            <a:off x="3774402" y="4406055"/>
            <a:ext cx="1800000" cy="2393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6161" y="4696232"/>
            <a:ext cx="2269821" cy="1800000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392908" y="4179089"/>
            <a:ext cx="138211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200" dirty="0" smtClean="0"/>
              <a:t>ETEL D792</a:t>
            </a:r>
            <a:endParaRPr lang="en-GB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3406152" y="4179385"/>
            <a:ext cx="24983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200" dirty="0" err="1" smtClean="0"/>
              <a:t>Hamamatsu</a:t>
            </a:r>
            <a:r>
              <a:rPr lang="nl-NL" sz="2200" dirty="0" smtClean="0"/>
              <a:t> R12199</a:t>
            </a:r>
            <a:endParaRPr lang="en-GB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6268377" y="4179385"/>
            <a:ext cx="172008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200" dirty="0" smtClean="0"/>
              <a:t>HZC XP53B20</a:t>
            </a:r>
            <a:endParaRPr lang="en-GB" sz="2200" dirty="0"/>
          </a:p>
        </p:txBody>
      </p:sp>
      <p:sp>
        <p:nvSpPr>
          <p:cNvPr id="11" name="Oval 10"/>
          <p:cNvSpPr/>
          <p:nvPr/>
        </p:nvSpPr>
        <p:spPr>
          <a:xfrm>
            <a:off x="1231736" y="3270128"/>
            <a:ext cx="6120000" cy="864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1785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loud Callout 7"/>
          <p:cNvSpPr/>
          <p:nvPr/>
        </p:nvSpPr>
        <p:spPr>
          <a:xfrm>
            <a:off x="1429304" y="1430152"/>
            <a:ext cx="6624000" cy="4500000"/>
          </a:xfrm>
          <a:prstGeom prst="cloudCallout">
            <a:avLst>
              <a:gd name="adj1" fmla="val -64948"/>
              <a:gd name="adj2" fmla="val 39613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5" name="Picture 64" descr="Picture1.png"/>
          <p:cNvPicPr>
            <a:picLocks noChangeAspect="1"/>
          </p:cNvPicPr>
          <p:nvPr/>
        </p:nvPicPr>
        <p:blipFill rotWithShape="1">
          <a:blip r:embed="rId2" cstate="print"/>
          <a:srcRect t="7502" b="6447"/>
          <a:stretch/>
        </p:blipFill>
        <p:spPr>
          <a:xfrm rot="-5400000">
            <a:off x="1445908" y="3472696"/>
            <a:ext cx="1260000" cy="504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PDF of </a:t>
            </a:r>
            <a:r>
              <a:rPr lang="en-GB" dirty="0" err="1" smtClean="0">
                <a:solidFill>
                  <a:schemeClr val="bg1"/>
                </a:solidFill>
              </a:rPr>
              <a:t>muon</a:t>
            </a:r>
            <a:r>
              <a:rPr lang="en-GB" dirty="0" smtClean="0">
                <a:solidFill>
                  <a:schemeClr val="bg1"/>
                </a:solidFill>
              </a:rPr>
              <a:t> light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12" name="Picture 11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2" t="11159" r="1874" b="8533"/>
          <a:stretch/>
        </p:blipFill>
        <p:spPr>
          <a:xfrm>
            <a:off x="2387664" y="2109486"/>
            <a:ext cx="4392000" cy="3132000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4886250" y="2483048"/>
            <a:ext cx="1656184" cy="5795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4900202" y="2290824"/>
            <a:ext cx="1656184" cy="5795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5261714" y="2492896"/>
            <a:ext cx="0" cy="1440000"/>
          </a:xfrm>
          <a:prstGeom prst="line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261714" y="2920183"/>
            <a:ext cx="72008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6084289" y="2748189"/>
            <a:ext cx="360460" cy="360000"/>
            <a:chOff x="1963992" y="1066800"/>
            <a:chExt cx="1237996" cy="1236417"/>
          </a:xfrm>
          <a:solidFill>
            <a:schemeClr val="bg1"/>
          </a:solidFill>
        </p:grpSpPr>
        <p:sp>
          <p:nvSpPr>
            <p:cNvPr id="15" name="Freeform 14"/>
            <p:cNvSpPr/>
            <p:nvPr/>
          </p:nvSpPr>
          <p:spPr>
            <a:xfrm flipV="1">
              <a:off x="1968000" y="1691217"/>
              <a:ext cx="1224000" cy="612000"/>
            </a:xfrm>
            <a:custGeom>
              <a:avLst/>
              <a:gdLst>
                <a:gd name="connsiteX0" fmla="*/ 0 w 1061884"/>
                <a:gd name="connsiteY0" fmla="*/ 786580 h 786580"/>
                <a:gd name="connsiteX1" fmla="*/ 117987 w 1061884"/>
                <a:gd name="connsiteY1" fmla="*/ 49161 h 786580"/>
                <a:gd name="connsiteX2" fmla="*/ 619433 w 1061884"/>
                <a:gd name="connsiteY2" fmla="*/ 491612 h 786580"/>
                <a:gd name="connsiteX3" fmla="*/ 1061884 w 1061884"/>
                <a:gd name="connsiteY3" fmla="*/ 565354 h 786580"/>
                <a:gd name="connsiteX0" fmla="*/ 0 w 1061884"/>
                <a:gd name="connsiteY0" fmla="*/ 684616 h 684616"/>
                <a:gd name="connsiteX1" fmla="*/ 117987 w 1061884"/>
                <a:gd name="connsiteY1" fmla="*/ 34595 h 684616"/>
                <a:gd name="connsiteX2" fmla="*/ 619433 w 1061884"/>
                <a:gd name="connsiteY2" fmla="*/ 477046 h 684616"/>
                <a:gd name="connsiteX3" fmla="*/ 1061884 w 1061884"/>
                <a:gd name="connsiteY3" fmla="*/ 550788 h 684616"/>
                <a:gd name="connsiteX0" fmla="*/ 0 w 1061884"/>
                <a:gd name="connsiteY0" fmla="*/ 667622 h 667622"/>
                <a:gd name="connsiteX1" fmla="*/ 117987 w 1061884"/>
                <a:gd name="connsiteY1" fmla="*/ 32167 h 667622"/>
                <a:gd name="connsiteX2" fmla="*/ 619433 w 1061884"/>
                <a:gd name="connsiteY2" fmla="*/ 474618 h 667622"/>
                <a:gd name="connsiteX3" fmla="*/ 1061884 w 1061884"/>
                <a:gd name="connsiteY3" fmla="*/ 548360 h 667622"/>
                <a:gd name="connsiteX0" fmla="*/ 0 w 1211728"/>
                <a:gd name="connsiteY0" fmla="*/ 664787 h 664787"/>
                <a:gd name="connsiteX1" fmla="*/ 267831 w 1211728"/>
                <a:gd name="connsiteY1" fmla="*/ 31762 h 664787"/>
                <a:gd name="connsiteX2" fmla="*/ 769277 w 1211728"/>
                <a:gd name="connsiteY2" fmla="*/ 474213 h 664787"/>
                <a:gd name="connsiteX3" fmla="*/ 1211728 w 1211728"/>
                <a:gd name="connsiteY3" fmla="*/ 547955 h 66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1728" h="664787">
                  <a:moveTo>
                    <a:pt x="0" y="664787"/>
                  </a:moveTo>
                  <a:cubicBezTo>
                    <a:pt x="7374" y="320658"/>
                    <a:pt x="139618" y="63524"/>
                    <a:pt x="267831" y="31762"/>
                  </a:cubicBezTo>
                  <a:cubicBezTo>
                    <a:pt x="396044" y="0"/>
                    <a:pt x="611961" y="388181"/>
                    <a:pt x="769277" y="474213"/>
                  </a:cubicBezTo>
                  <a:cubicBezTo>
                    <a:pt x="926593" y="560245"/>
                    <a:pt x="1069160" y="554100"/>
                    <a:pt x="1211728" y="547955"/>
                  </a:cubicBezTo>
                </a:path>
              </a:pathLst>
            </a:cu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1963992" y="1066800"/>
              <a:ext cx="1224000" cy="612000"/>
            </a:xfrm>
            <a:custGeom>
              <a:avLst/>
              <a:gdLst>
                <a:gd name="connsiteX0" fmla="*/ 0 w 1061884"/>
                <a:gd name="connsiteY0" fmla="*/ 786580 h 786580"/>
                <a:gd name="connsiteX1" fmla="*/ 117987 w 1061884"/>
                <a:gd name="connsiteY1" fmla="*/ 49161 h 786580"/>
                <a:gd name="connsiteX2" fmla="*/ 619433 w 1061884"/>
                <a:gd name="connsiteY2" fmla="*/ 491612 h 786580"/>
                <a:gd name="connsiteX3" fmla="*/ 1061884 w 1061884"/>
                <a:gd name="connsiteY3" fmla="*/ 565354 h 786580"/>
                <a:gd name="connsiteX0" fmla="*/ 0 w 1061884"/>
                <a:gd name="connsiteY0" fmla="*/ 684616 h 684616"/>
                <a:gd name="connsiteX1" fmla="*/ 117987 w 1061884"/>
                <a:gd name="connsiteY1" fmla="*/ 34595 h 684616"/>
                <a:gd name="connsiteX2" fmla="*/ 619433 w 1061884"/>
                <a:gd name="connsiteY2" fmla="*/ 477046 h 684616"/>
                <a:gd name="connsiteX3" fmla="*/ 1061884 w 1061884"/>
                <a:gd name="connsiteY3" fmla="*/ 550788 h 684616"/>
                <a:gd name="connsiteX0" fmla="*/ 0 w 1061884"/>
                <a:gd name="connsiteY0" fmla="*/ 667622 h 667622"/>
                <a:gd name="connsiteX1" fmla="*/ 117987 w 1061884"/>
                <a:gd name="connsiteY1" fmla="*/ 32167 h 667622"/>
                <a:gd name="connsiteX2" fmla="*/ 619433 w 1061884"/>
                <a:gd name="connsiteY2" fmla="*/ 474618 h 667622"/>
                <a:gd name="connsiteX3" fmla="*/ 1061884 w 1061884"/>
                <a:gd name="connsiteY3" fmla="*/ 548360 h 667622"/>
                <a:gd name="connsiteX0" fmla="*/ 0 w 1211728"/>
                <a:gd name="connsiteY0" fmla="*/ 664787 h 664787"/>
                <a:gd name="connsiteX1" fmla="*/ 267831 w 1211728"/>
                <a:gd name="connsiteY1" fmla="*/ 31762 h 664787"/>
                <a:gd name="connsiteX2" fmla="*/ 769277 w 1211728"/>
                <a:gd name="connsiteY2" fmla="*/ 474213 h 664787"/>
                <a:gd name="connsiteX3" fmla="*/ 1211728 w 1211728"/>
                <a:gd name="connsiteY3" fmla="*/ 547955 h 66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1728" h="664787">
                  <a:moveTo>
                    <a:pt x="0" y="664787"/>
                  </a:moveTo>
                  <a:cubicBezTo>
                    <a:pt x="7374" y="320658"/>
                    <a:pt x="139618" y="63524"/>
                    <a:pt x="267831" y="31762"/>
                  </a:cubicBezTo>
                  <a:cubicBezTo>
                    <a:pt x="396044" y="0"/>
                    <a:pt x="611961" y="388181"/>
                    <a:pt x="769277" y="474213"/>
                  </a:cubicBezTo>
                  <a:cubicBezTo>
                    <a:pt x="926593" y="560245"/>
                    <a:pt x="1069160" y="554100"/>
                    <a:pt x="1211728" y="547955"/>
                  </a:cubicBezTo>
                </a:path>
              </a:pathLst>
            </a:cu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5400000">
              <a:off x="3093194" y="1678704"/>
              <a:ext cx="216000" cy="1588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>
            <a:grpSpLocks noChangeAspect="1"/>
          </p:cNvGrpSpPr>
          <p:nvPr/>
        </p:nvGrpSpPr>
        <p:grpSpPr>
          <a:xfrm rot="10800000">
            <a:off x="6124713" y="3064767"/>
            <a:ext cx="360001" cy="359541"/>
            <a:chOff x="1963990" y="1066800"/>
            <a:chExt cx="1237998" cy="1236417"/>
          </a:xfrm>
          <a:solidFill>
            <a:schemeClr val="bg1"/>
          </a:solidFill>
        </p:grpSpPr>
        <p:sp>
          <p:nvSpPr>
            <p:cNvPr id="19" name="Freeform 18"/>
            <p:cNvSpPr/>
            <p:nvPr/>
          </p:nvSpPr>
          <p:spPr>
            <a:xfrm flipV="1">
              <a:off x="1968000" y="1691217"/>
              <a:ext cx="1224000" cy="612000"/>
            </a:xfrm>
            <a:custGeom>
              <a:avLst/>
              <a:gdLst>
                <a:gd name="connsiteX0" fmla="*/ 0 w 1061884"/>
                <a:gd name="connsiteY0" fmla="*/ 786580 h 786580"/>
                <a:gd name="connsiteX1" fmla="*/ 117987 w 1061884"/>
                <a:gd name="connsiteY1" fmla="*/ 49161 h 786580"/>
                <a:gd name="connsiteX2" fmla="*/ 619433 w 1061884"/>
                <a:gd name="connsiteY2" fmla="*/ 491612 h 786580"/>
                <a:gd name="connsiteX3" fmla="*/ 1061884 w 1061884"/>
                <a:gd name="connsiteY3" fmla="*/ 565354 h 786580"/>
                <a:gd name="connsiteX0" fmla="*/ 0 w 1061884"/>
                <a:gd name="connsiteY0" fmla="*/ 684616 h 684616"/>
                <a:gd name="connsiteX1" fmla="*/ 117987 w 1061884"/>
                <a:gd name="connsiteY1" fmla="*/ 34595 h 684616"/>
                <a:gd name="connsiteX2" fmla="*/ 619433 w 1061884"/>
                <a:gd name="connsiteY2" fmla="*/ 477046 h 684616"/>
                <a:gd name="connsiteX3" fmla="*/ 1061884 w 1061884"/>
                <a:gd name="connsiteY3" fmla="*/ 550788 h 684616"/>
                <a:gd name="connsiteX0" fmla="*/ 0 w 1061884"/>
                <a:gd name="connsiteY0" fmla="*/ 667622 h 667622"/>
                <a:gd name="connsiteX1" fmla="*/ 117987 w 1061884"/>
                <a:gd name="connsiteY1" fmla="*/ 32167 h 667622"/>
                <a:gd name="connsiteX2" fmla="*/ 619433 w 1061884"/>
                <a:gd name="connsiteY2" fmla="*/ 474618 h 667622"/>
                <a:gd name="connsiteX3" fmla="*/ 1061884 w 1061884"/>
                <a:gd name="connsiteY3" fmla="*/ 548360 h 667622"/>
                <a:gd name="connsiteX0" fmla="*/ 0 w 1211728"/>
                <a:gd name="connsiteY0" fmla="*/ 664787 h 664787"/>
                <a:gd name="connsiteX1" fmla="*/ 267831 w 1211728"/>
                <a:gd name="connsiteY1" fmla="*/ 31762 h 664787"/>
                <a:gd name="connsiteX2" fmla="*/ 769277 w 1211728"/>
                <a:gd name="connsiteY2" fmla="*/ 474213 h 664787"/>
                <a:gd name="connsiteX3" fmla="*/ 1211728 w 1211728"/>
                <a:gd name="connsiteY3" fmla="*/ 547955 h 66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1728" h="664787">
                  <a:moveTo>
                    <a:pt x="0" y="664787"/>
                  </a:moveTo>
                  <a:cubicBezTo>
                    <a:pt x="7374" y="320658"/>
                    <a:pt x="139618" y="63524"/>
                    <a:pt x="267831" y="31762"/>
                  </a:cubicBezTo>
                  <a:cubicBezTo>
                    <a:pt x="396044" y="0"/>
                    <a:pt x="611961" y="388181"/>
                    <a:pt x="769277" y="474213"/>
                  </a:cubicBezTo>
                  <a:cubicBezTo>
                    <a:pt x="926593" y="560245"/>
                    <a:pt x="1069160" y="554100"/>
                    <a:pt x="1211728" y="547955"/>
                  </a:cubicBezTo>
                </a:path>
              </a:pathLst>
            </a:custGeom>
            <a:grpFill/>
            <a:ln w="19050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1963990" y="1066800"/>
              <a:ext cx="1223999" cy="612000"/>
            </a:xfrm>
            <a:custGeom>
              <a:avLst/>
              <a:gdLst>
                <a:gd name="connsiteX0" fmla="*/ 0 w 1061884"/>
                <a:gd name="connsiteY0" fmla="*/ 786580 h 786580"/>
                <a:gd name="connsiteX1" fmla="*/ 117987 w 1061884"/>
                <a:gd name="connsiteY1" fmla="*/ 49161 h 786580"/>
                <a:gd name="connsiteX2" fmla="*/ 619433 w 1061884"/>
                <a:gd name="connsiteY2" fmla="*/ 491612 h 786580"/>
                <a:gd name="connsiteX3" fmla="*/ 1061884 w 1061884"/>
                <a:gd name="connsiteY3" fmla="*/ 565354 h 786580"/>
                <a:gd name="connsiteX0" fmla="*/ 0 w 1061884"/>
                <a:gd name="connsiteY0" fmla="*/ 684616 h 684616"/>
                <a:gd name="connsiteX1" fmla="*/ 117987 w 1061884"/>
                <a:gd name="connsiteY1" fmla="*/ 34595 h 684616"/>
                <a:gd name="connsiteX2" fmla="*/ 619433 w 1061884"/>
                <a:gd name="connsiteY2" fmla="*/ 477046 h 684616"/>
                <a:gd name="connsiteX3" fmla="*/ 1061884 w 1061884"/>
                <a:gd name="connsiteY3" fmla="*/ 550788 h 684616"/>
                <a:gd name="connsiteX0" fmla="*/ 0 w 1061884"/>
                <a:gd name="connsiteY0" fmla="*/ 667622 h 667622"/>
                <a:gd name="connsiteX1" fmla="*/ 117987 w 1061884"/>
                <a:gd name="connsiteY1" fmla="*/ 32167 h 667622"/>
                <a:gd name="connsiteX2" fmla="*/ 619433 w 1061884"/>
                <a:gd name="connsiteY2" fmla="*/ 474618 h 667622"/>
                <a:gd name="connsiteX3" fmla="*/ 1061884 w 1061884"/>
                <a:gd name="connsiteY3" fmla="*/ 548360 h 667622"/>
                <a:gd name="connsiteX0" fmla="*/ 0 w 1211728"/>
                <a:gd name="connsiteY0" fmla="*/ 664787 h 664787"/>
                <a:gd name="connsiteX1" fmla="*/ 267831 w 1211728"/>
                <a:gd name="connsiteY1" fmla="*/ 31762 h 664787"/>
                <a:gd name="connsiteX2" fmla="*/ 769277 w 1211728"/>
                <a:gd name="connsiteY2" fmla="*/ 474213 h 664787"/>
                <a:gd name="connsiteX3" fmla="*/ 1211728 w 1211728"/>
                <a:gd name="connsiteY3" fmla="*/ 547955 h 66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1728" h="664787">
                  <a:moveTo>
                    <a:pt x="0" y="664787"/>
                  </a:moveTo>
                  <a:cubicBezTo>
                    <a:pt x="7374" y="320658"/>
                    <a:pt x="139618" y="63524"/>
                    <a:pt x="267831" y="31762"/>
                  </a:cubicBezTo>
                  <a:cubicBezTo>
                    <a:pt x="396044" y="0"/>
                    <a:pt x="611961" y="388181"/>
                    <a:pt x="769277" y="474213"/>
                  </a:cubicBezTo>
                  <a:cubicBezTo>
                    <a:pt x="926593" y="560245"/>
                    <a:pt x="1069160" y="554100"/>
                    <a:pt x="1211728" y="547955"/>
                  </a:cubicBezTo>
                </a:path>
              </a:pathLst>
            </a:custGeom>
            <a:grpFill/>
            <a:ln w="19050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Straight Connector 20"/>
            <p:cNvCxnSpPr/>
            <p:nvPr/>
          </p:nvCxnSpPr>
          <p:spPr>
            <a:xfrm rot="5400000">
              <a:off x="3093194" y="1678704"/>
              <a:ext cx="216000" cy="1588"/>
            </a:xfrm>
            <a:prstGeom prst="line">
              <a:avLst/>
            </a:prstGeom>
            <a:grpFill/>
            <a:ln w="19050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Box 59"/>
          <p:cNvSpPr txBox="1"/>
          <p:nvPr/>
        </p:nvSpPr>
        <p:spPr>
          <a:xfrm>
            <a:off x="5319943" y="2517279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50 m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4291776" y="5248182"/>
            <a:ext cx="8787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>
                <a:latin typeface="Symbol" panose="05050102010706020507" pitchFamily="18" charset="2"/>
              </a:rPr>
              <a:t>D</a:t>
            </a:r>
            <a:r>
              <a:rPr lang="en-GB" sz="2000" dirty="0" smtClean="0"/>
              <a:t>t [ns]</a:t>
            </a:r>
            <a:endParaRPr lang="en-GB" sz="20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5296090" y="3007615"/>
            <a:ext cx="684000" cy="684000"/>
            <a:chOff x="7645794" y="3751401"/>
            <a:chExt cx="831935" cy="829924"/>
          </a:xfrm>
        </p:grpSpPr>
        <p:sp>
          <p:nvSpPr>
            <p:cNvPr id="24" name="Arc 104"/>
            <p:cNvSpPr>
              <a:spLocks noChangeAspect="1"/>
            </p:cNvSpPr>
            <p:nvPr/>
          </p:nvSpPr>
          <p:spPr bwMode="auto">
            <a:xfrm rot="2700000">
              <a:off x="8426961" y="3757842"/>
              <a:ext cx="57209" cy="4432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" name="Arc 105"/>
            <p:cNvSpPr>
              <a:spLocks noChangeAspect="1"/>
            </p:cNvSpPr>
            <p:nvPr/>
          </p:nvSpPr>
          <p:spPr bwMode="auto">
            <a:xfrm rot="8100000">
              <a:off x="8402058" y="3782745"/>
              <a:ext cx="44327" cy="5720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Arc 111"/>
            <p:cNvSpPr>
              <a:spLocks noChangeAspect="1"/>
            </p:cNvSpPr>
            <p:nvPr/>
          </p:nvSpPr>
          <p:spPr bwMode="auto">
            <a:xfrm rot="2700000">
              <a:off x="8301587" y="3883215"/>
              <a:ext cx="57209" cy="4432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Arc 112"/>
            <p:cNvSpPr>
              <a:spLocks noChangeAspect="1"/>
            </p:cNvSpPr>
            <p:nvPr/>
          </p:nvSpPr>
          <p:spPr bwMode="auto">
            <a:xfrm rot="8100000">
              <a:off x="8276684" y="3908118"/>
              <a:ext cx="44327" cy="5720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Arc 114"/>
            <p:cNvSpPr>
              <a:spLocks noChangeAspect="1"/>
            </p:cNvSpPr>
            <p:nvPr/>
          </p:nvSpPr>
          <p:spPr bwMode="auto">
            <a:xfrm rot="13500000">
              <a:off x="8292477" y="3811420"/>
              <a:ext cx="57209" cy="4432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" name="Arc 115"/>
            <p:cNvSpPr>
              <a:spLocks noChangeAspect="1"/>
            </p:cNvSpPr>
            <p:nvPr/>
          </p:nvSpPr>
          <p:spPr bwMode="auto">
            <a:xfrm rot="18900000">
              <a:off x="8330262" y="3773635"/>
              <a:ext cx="44327" cy="5720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Arc 118"/>
            <p:cNvSpPr>
              <a:spLocks noChangeAspect="1"/>
            </p:cNvSpPr>
            <p:nvPr/>
          </p:nvSpPr>
          <p:spPr bwMode="auto">
            <a:xfrm rot="2700000">
              <a:off x="8176214" y="4008589"/>
              <a:ext cx="57209" cy="4432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" name="Arc 119"/>
            <p:cNvSpPr>
              <a:spLocks noChangeAspect="1"/>
            </p:cNvSpPr>
            <p:nvPr/>
          </p:nvSpPr>
          <p:spPr bwMode="auto">
            <a:xfrm rot="8100000">
              <a:off x="8151311" y="4033492"/>
              <a:ext cx="44327" cy="5720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" name="Arc 121"/>
            <p:cNvSpPr>
              <a:spLocks noChangeAspect="1"/>
            </p:cNvSpPr>
            <p:nvPr/>
          </p:nvSpPr>
          <p:spPr bwMode="auto">
            <a:xfrm rot="13500000">
              <a:off x="8167104" y="3936794"/>
              <a:ext cx="57209" cy="4432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3" name="Arc 122"/>
            <p:cNvSpPr>
              <a:spLocks noChangeAspect="1"/>
            </p:cNvSpPr>
            <p:nvPr/>
          </p:nvSpPr>
          <p:spPr bwMode="auto">
            <a:xfrm rot="18900000">
              <a:off x="8204889" y="3899009"/>
              <a:ext cx="44327" cy="5720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4" name="Group 125"/>
            <p:cNvGrpSpPr>
              <a:grpSpLocks noChangeAspect="1"/>
            </p:cNvGrpSpPr>
            <p:nvPr/>
          </p:nvGrpSpPr>
          <p:grpSpPr bwMode="auto">
            <a:xfrm rot="2700000">
              <a:off x="8037636" y="4132274"/>
              <a:ext cx="57209" cy="88653"/>
              <a:chOff x="864" y="2688"/>
              <a:chExt cx="576" cy="1152"/>
            </a:xfrm>
          </p:grpSpPr>
          <p:sp>
            <p:nvSpPr>
              <p:cNvPr id="56" name="Arc 126"/>
              <p:cNvSpPr>
                <a:spLocks noChangeAspect="1"/>
              </p:cNvSpPr>
              <p:nvPr/>
            </p:nvSpPr>
            <p:spPr bwMode="auto">
              <a:xfrm>
                <a:off x="864" y="2688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7" name="Arc 127"/>
              <p:cNvSpPr>
                <a:spLocks noChangeAspect="1"/>
              </p:cNvSpPr>
              <p:nvPr/>
            </p:nvSpPr>
            <p:spPr bwMode="auto">
              <a:xfrm rot="5400000">
                <a:off x="864" y="3264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5" name="Group 128"/>
            <p:cNvGrpSpPr>
              <a:grpSpLocks noChangeAspect="1"/>
            </p:cNvGrpSpPr>
            <p:nvPr/>
          </p:nvGrpSpPr>
          <p:grpSpPr bwMode="auto">
            <a:xfrm rot="13500000">
              <a:off x="8059870" y="4029135"/>
              <a:ext cx="57209" cy="88653"/>
              <a:chOff x="864" y="2688"/>
              <a:chExt cx="576" cy="1152"/>
            </a:xfrm>
          </p:grpSpPr>
          <p:sp>
            <p:nvSpPr>
              <p:cNvPr id="54" name="Arc 129"/>
              <p:cNvSpPr>
                <a:spLocks noChangeAspect="1"/>
              </p:cNvSpPr>
              <p:nvPr/>
            </p:nvSpPr>
            <p:spPr bwMode="auto">
              <a:xfrm>
                <a:off x="864" y="2688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5" name="Arc 130"/>
              <p:cNvSpPr>
                <a:spLocks noChangeAspect="1"/>
              </p:cNvSpPr>
              <p:nvPr/>
            </p:nvSpPr>
            <p:spPr bwMode="auto">
              <a:xfrm rot="5400000">
                <a:off x="864" y="3264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6" name="Group 132"/>
            <p:cNvGrpSpPr>
              <a:grpSpLocks noChangeAspect="1"/>
            </p:cNvGrpSpPr>
            <p:nvPr/>
          </p:nvGrpSpPr>
          <p:grpSpPr bwMode="auto">
            <a:xfrm rot="2700000">
              <a:off x="7912263" y="4257647"/>
              <a:ext cx="57209" cy="88653"/>
              <a:chOff x="864" y="2688"/>
              <a:chExt cx="576" cy="1152"/>
            </a:xfrm>
          </p:grpSpPr>
          <p:sp>
            <p:nvSpPr>
              <p:cNvPr id="52" name="Arc 133"/>
              <p:cNvSpPr>
                <a:spLocks noChangeAspect="1"/>
              </p:cNvSpPr>
              <p:nvPr/>
            </p:nvSpPr>
            <p:spPr bwMode="auto">
              <a:xfrm>
                <a:off x="864" y="2688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3" name="Arc 134"/>
              <p:cNvSpPr>
                <a:spLocks noChangeAspect="1"/>
              </p:cNvSpPr>
              <p:nvPr/>
            </p:nvSpPr>
            <p:spPr bwMode="auto">
              <a:xfrm rot="5400000">
                <a:off x="864" y="3264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7" name="Group 135"/>
            <p:cNvGrpSpPr>
              <a:grpSpLocks noChangeAspect="1"/>
            </p:cNvGrpSpPr>
            <p:nvPr/>
          </p:nvGrpSpPr>
          <p:grpSpPr bwMode="auto">
            <a:xfrm rot="13500000">
              <a:off x="7934497" y="4154508"/>
              <a:ext cx="57209" cy="88653"/>
              <a:chOff x="864" y="2688"/>
              <a:chExt cx="576" cy="1152"/>
            </a:xfrm>
          </p:grpSpPr>
          <p:sp>
            <p:nvSpPr>
              <p:cNvPr id="50" name="Arc 136"/>
              <p:cNvSpPr>
                <a:spLocks noChangeAspect="1"/>
              </p:cNvSpPr>
              <p:nvPr/>
            </p:nvSpPr>
            <p:spPr bwMode="auto">
              <a:xfrm>
                <a:off x="864" y="2688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1" name="Arc 137"/>
              <p:cNvSpPr>
                <a:spLocks noChangeAspect="1"/>
              </p:cNvSpPr>
              <p:nvPr/>
            </p:nvSpPr>
            <p:spPr bwMode="auto">
              <a:xfrm rot="5400000">
                <a:off x="864" y="3264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8" name="Group 139"/>
            <p:cNvGrpSpPr>
              <a:grpSpLocks noChangeAspect="1"/>
            </p:cNvGrpSpPr>
            <p:nvPr/>
          </p:nvGrpSpPr>
          <p:grpSpPr bwMode="auto">
            <a:xfrm rot="2700000">
              <a:off x="7786889" y="4383020"/>
              <a:ext cx="57209" cy="88653"/>
              <a:chOff x="864" y="2688"/>
              <a:chExt cx="576" cy="1152"/>
            </a:xfrm>
          </p:grpSpPr>
          <p:sp>
            <p:nvSpPr>
              <p:cNvPr id="48" name="Arc 140"/>
              <p:cNvSpPr>
                <a:spLocks noChangeAspect="1"/>
              </p:cNvSpPr>
              <p:nvPr/>
            </p:nvSpPr>
            <p:spPr bwMode="auto">
              <a:xfrm>
                <a:off x="864" y="2688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9" name="Arc 141"/>
              <p:cNvSpPr>
                <a:spLocks noChangeAspect="1"/>
              </p:cNvSpPr>
              <p:nvPr/>
            </p:nvSpPr>
            <p:spPr bwMode="auto">
              <a:xfrm rot="5400000">
                <a:off x="864" y="3264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9" name="Group 142"/>
            <p:cNvGrpSpPr>
              <a:grpSpLocks noChangeAspect="1"/>
            </p:cNvGrpSpPr>
            <p:nvPr/>
          </p:nvGrpSpPr>
          <p:grpSpPr bwMode="auto">
            <a:xfrm rot="13500000">
              <a:off x="7809123" y="4279881"/>
              <a:ext cx="57209" cy="88653"/>
              <a:chOff x="864" y="2688"/>
              <a:chExt cx="576" cy="1152"/>
            </a:xfrm>
          </p:grpSpPr>
          <p:sp>
            <p:nvSpPr>
              <p:cNvPr id="46" name="Arc 143"/>
              <p:cNvSpPr>
                <a:spLocks noChangeAspect="1"/>
              </p:cNvSpPr>
              <p:nvPr/>
            </p:nvSpPr>
            <p:spPr bwMode="auto">
              <a:xfrm>
                <a:off x="864" y="2688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7" name="Arc 144"/>
              <p:cNvSpPr>
                <a:spLocks noChangeAspect="1"/>
              </p:cNvSpPr>
              <p:nvPr/>
            </p:nvSpPr>
            <p:spPr bwMode="auto">
              <a:xfrm rot="5400000">
                <a:off x="864" y="3264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40" name="Group 146"/>
            <p:cNvGrpSpPr>
              <a:grpSpLocks noChangeAspect="1"/>
            </p:cNvGrpSpPr>
            <p:nvPr/>
          </p:nvGrpSpPr>
          <p:grpSpPr bwMode="auto">
            <a:xfrm rot="2700000">
              <a:off x="7661516" y="4508394"/>
              <a:ext cx="57209" cy="88653"/>
              <a:chOff x="864" y="2688"/>
              <a:chExt cx="576" cy="1152"/>
            </a:xfrm>
          </p:grpSpPr>
          <p:sp>
            <p:nvSpPr>
              <p:cNvPr id="44" name="Arc 147"/>
              <p:cNvSpPr>
                <a:spLocks noChangeAspect="1"/>
              </p:cNvSpPr>
              <p:nvPr/>
            </p:nvSpPr>
            <p:spPr bwMode="auto">
              <a:xfrm>
                <a:off x="864" y="2688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5" name="Arc 148"/>
              <p:cNvSpPr>
                <a:spLocks noChangeAspect="1"/>
              </p:cNvSpPr>
              <p:nvPr/>
            </p:nvSpPr>
            <p:spPr bwMode="auto">
              <a:xfrm rot="5400000">
                <a:off x="864" y="3264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41" name="Group 149"/>
            <p:cNvGrpSpPr>
              <a:grpSpLocks noChangeAspect="1"/>
            </p:cNvGrpSpPr>
            <p:nvPr/>
          </p:nvGrpSpPr>
          <p:grpSpPr bwMode="auto">
            <a:xfrm rot="13500000">
              <a:off x="7683750" y="4405255"/>
              <a:ext cx="57209" cy="88653"/>
              <a:chOff x="864" y="2688"/>
              <a:chExt cx="576" cy="1152"/>
            </a:xfrm>
          </p:grpSpPr>
          <p:sp>
            <p:nvSpPr>
              <p:cNvPr id="42" name="Arc 150"/>
              <p:cNvSpPr>
                <a:spLocks noChangeAspect="1"/>
              </p:cNvSpPr>
              <p:nvPr/>
            </p:nvSpPr>
            <p:spPr bwMode="auto">
              <a:xfrm>
                <a:off x="864" y="2688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3" name="Arc 151"/>
              <p:cNvSpPr>
                <a:spLocks noChangeAspect="1"/>
              </p:cNvSpPr>
              <p:nvPr/>
            </p:nvSpPr>
            <p:spPr bwMode="auto">
              <a:xfrm rot="5400000">
                <a:off x="864" y="3264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66" name="Rectangle 65"/>
          <p:cNvSpPr/>
          <p:nvPr/>
        </p:nvSpPr>
        <p:spPr>
          <a:xfrm>
            <a:off x="604954" y="5762404"/>
            <a:ext cx="8229600" cy="1080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rtlCol="0" anchor="b"/>
          <a:lstStyle/>
          <a:p>
            <a:pPr algn="ctr">
              <a:lnSpc>
                <a:spcPts val="3600"/>
              </a:lnSpc>
              <a:tabLst>
                <a:tab pos="2068513" algn="ctr"/>
                <a:tab pos="2247900" algn="l"/>
              </a:tabLst>
            </a:pPr>
            <a:r>
              <a:rPr lang="en-GB" sz="2600" dirty="0" smtClean="0">
                <a:solidFill>
                  <a:schemeClr val="tx1"/>
                </a:solidFill>
              </a:rPr>
              <a:t>Angular resolution </a:t>
            </a:r>
            <a:r>
              <a:rPr lang="en-GB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600" dirty="0" smtClean="0">
                <a:solidFill>
                  <a:schemeClr val="tx1"/>
                </a:solidFill>
              </a:rPr>
              <a:t>0.1 degrees</a:t>
            </a:r>
            <a:endParaRPr lang="en-GB" sz="2600" dirty="0">
              <a:solidFill>
                <a:schemeClr val="tx1"/>
              </a:solidFill>
            </a:endParaRPr>
          </a:p>
        </p:txBody>
      </p:sp>
      <p:sp>
        <p:nvSpPr>
          <p:cNvPr id="2" name="AutoShape 2" descr="Image result for sunbathe clipart"/>
          <p:cNvSpPr>
            <a:spLocks noChangeAspect="1" noChangeArrowheads="1"/>
          </p:cNvSpPr>
          <p:nvPr/>
        </p:nvSpPr>
        <p:spPr bwMode="auto">
          <a:xfrm>
            <a:off x="-31751" y="-136526"/>
            <a:ext cx="2125365" cy="2125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" y="5589240"/>
            <a:ext cx="1925767" cy="126000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 rot="16200000">
            <a:off x="4341681" y="3042961"/>
            <a:ext cx="1295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dirty="0" smtClean="0"/>
              <a:t>1 </a:t>
            </a:r>
            <a:r>
              <a:rPr lang="nl-NL" dirty="0" err="1" smtClean="0"/>
              <a:t>TeV</a:t>
            </a:r>
            <a:r>
              <a:rPr lang="en-GB" dirty="0"/>
              <a:t> </a:t>
            </a:r>
            <a:r>
              <a:rPr lang="en-GB" dirty="0" err="1" smtClean="0"/>
              <a:t>muon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975556" y="2334078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PMT</a:t>
            </a:r>
            <a:endParaRPr lang="en-GB" dirty="0"/>
          </a:p>
        </p:txBody>
      </p:sp>
      <p:sp>
        <p:nvSpPr>
          <p:cNvPr id="64" name="Striped Right Arrow 63"/>
          <p:cNvSpPr/>
          <p:nvPr/>
        </p:nvSpPr>
        <p:spPr>
          <a:xfrm rot="5400000">
            <a:off x="4384498" y="5805256"/>
            <a:ext cx="576000" cy="432000"/>
          </a:xfrm>
          <a:prstGeom prst="stripedRightArrow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48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Phased implementation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7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429090"/>
              </p:ext>
            </p:extLst>
          </p:nvPr>
        </p:nvGraphicFramePr>
        <p:xfrm>
          <a:off x="122018" y="1988840"/>
          <a:ext cx="8856984" cy="4258698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1133694"/>
                <a:gridCol w="1275406"/>
                <a:gridCol w="6447884"/>
              </a:tblGrid>
              <a:tr h="973098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lang="en-US" sz="2400" b="1" noProof="0" dirty="0" smtClean="0">
                          <a:solidFill>
                            <a:schemeClr val="bg1"/>
                          </a:solidFill>
                        </a:rPr>
                        <a:t>Phase</a:t>
                      </a:r>
                      <a:endParaRPr lang="en-US" sz="2400" b="1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14400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lang="en-US" sz="2400" b="1" noProof="0" dirty="0" smtClean="0">
                          <a:solidFill>
                            <a:schemeClr val="bg1"/>
                          </a:solidFill>
                        </a:rPr>
                        <a:t>Blocks</a:t>
                      </a:r>
                      <a:endParaRPr lang="en-US" sz="2400" b="1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14400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lang="en-US" sz="2400" b="1" noProof="0" dirty="0" smtClean="0">
                          <a:solidFill>
                            <a:schemeClr val="bg1"/>
                          </a:solidFill>
                        </a:rPr>
                        <a:t>Primary</a:t>
                      </a:r>
                      <a:r>
                        <a:rPr lang="en-US" sz="2400" b="1" baseline="0" noProof="0" dirty="0" smtClean="0">
                          <a:solidFill>
                            <a:schemeClr val="bg1"/>
                          </a:solidFill>
                        </a:rPr>
                        <a:t> deliverables</a:t>
                      </a:r>
                      <a:endParaRPr lang="en-US" sz="2400" b="1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14400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24695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lang="en-US" sz="2200" noProof="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22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108000" marR="108000" marT="144000" marB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noProof="0" dirty="0" smtClean="0">
                          <a:solidFill>
                            <a:schemeClr val="bg1"/>
                          </a:solidFill>
                        </a:rPr>
                        <a:t>0.2</a:t>
                      </a:r>
                    </a:p>
                  </a:txBody>
                  <a:tcPr marL="108000" marR="108000" marT="144000" marB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noProof="0" dirty="0" smtClean="0">
                          <a:solidFill>
                            <a:schemeClr val="bg1"/>
                          </a:solidFill>
                        </a:rPr>
                        <a:t>Proof of feasibility and first science results;</a:t>
                      </a:r>
                    </a:p>
                  </a:txBody>
                  <a:tcPr marL="108000" marR="108000" marT="144000" marB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24695">
                <a:tc rowSpan="2"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lang="en-US" sz="2200" baseline="0" noProof="0" dirty="0" smtClean="0">
                          <a:solidFill>
                            <a:schemeClr val="bg1"/>
                          </a:solidFill>
                        </a:rPr>
                        <a:t>2.0</a:t>
                      </a:r>
                      <a:endParaRPr lang="en-US" sz="2200" baseline="300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108000" marR="108000" marT="144000" marB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noProof="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i="0" kern="1200" baseline="0" noProof="0" dirty="0" smtClean="0">
                          <a:solidFill>
                            <a:schemeClr val="bg1"/>
                          </a:solidFill>
                        </a:rPr>
                        <a:t>ARCA</a:t>
                      </a:r>
                    </a:p>
                  </a:txBody>
                  <a:tcPr marL="108000" marR="108000" marT="144000" marB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noProof="0" dirty="0" smtClean="0">
                          <a:solidFill>
                            <a:schemeClr val="bg1"/>
                          </a:solidFill>
                        </a:rPr>
                        <a:t>Measurement of neutrino signal reported by </a:t>
                      </a:r>
                      <a:r>
                        <a:rPr lang="en-US" sz="2200" kern="1200" baseline="0" noProof="0" dirty="0" err="1" smtClean="0">
                          <a:solidFill>
                            <a:schemeClr val="bg1"/>
                          </a:solidFill>
                        </a:rPr>
                        <a:t>IceCube</a:t>
                      </a:r>
                      <a:r>
                        <a:rPr lang="en-US" sz="2200" kern="1200" baseline="0" noProof="0" dirty="0" smtClean="0">
                          <a:solidFill>
                            <a:schemeClr val="bg1"/>
                          </a:solidFill>
                        </a:rPr>
                        <a:t>;</a:t>
                      </a:r>
                      <a:br>
                        <a:rPr lang="en-US" sz="2200" kern="1200" baseline="0" noProof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US" sz="2200" kern="1200" baseline="0" noProof="0" dirty="0" smtClean="0">
                          <a:solidFill>
                            <a:schemeClr val="bg1"/>
                          </a:solidFill>
                        </a:rPr>
                        <a:t>All flavor neutrino astronomy;</a:t>
                      </a:r>
                    </a:p>
                  </a:txBody>
                  <a:tcPr marL="108000" marR="108000" marT="144000" marB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24695">
                <a:tc vMerge="1"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endParaRPr lang="en-US" sz="2200" baseline="300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108000" marR="108000" marT="144000" marB="144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noProof="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i="0" kern="1200" baseline="0" noProof="0" dirty="0" smtClean="0">
                          <a:solidFill>
                            <a:schemeClr val="bg1"/>
                          </a:solidFill>
                        </a:rPr>
                        <a:t>ORCA</a:t>
                      </a:r>
                    </a:p>
                  </a:txBody>
                  <a:tcPr marL="108000" marR="108000" marT="144000" marB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noProof="0" dirty="0" smtClean="0">
                          <a:solidFill>
                            <a:schemeClr val="bg1"/>
                          </a:solidFill>
                        </a:rPr>
                        <a:t>Neutrino mass hierarchy;</a:t>
                      </a:r>
                    </a:p>
                  </a:txBody>
                  <a:tcPr marL="108000" marR="108000" marT="144000" marB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24695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lang="en-US" sz="2200" noProof="0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US" sz="22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108000" marR="108000" marT="144000" marB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noProof="0" dirty="0" smtClean="0">
                          <a:solidFill>
                            <a:schemeClr val="bg1"/>
                          </a:solidFill>
                        </a:rPr>
                        <a:t>6 (+1)</a:t>
                      </a:r>
                    </a:p>
                  </a:txBody>
                  <a:tcPr marL="108000" marR="108000" marT="144000" marB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noProof="0" dirty="0" smtClean="0">
                          <a:solidFill>
                            <a:schemeClr val="bg1"/>
                          </a:solidFill>
                        </a:rPr>
                        <a:t>Neutrino astronomy including Galactic sources;</a:t>
                      </a:r>
                    </a:p>
                  </a:txBody>
                  <a:tcPr marL="108000" marR="108000" marT="144000" marB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366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05680" y="1600200"/>
            <a:ext cx="8686800" cy="4525963"/>
          </a:xfrm>
        </p:spPr>
        <p:txBody>
          <a:bodyPr>
            <a:normAutofit/>
          </a:bodyPr>
          <a:lstStyle/>
          <a:p>
            <a:pPr marL="514350" indent="-427038">
              <a:buFont typeface="+mj-lt"/>
              <a:buAutoNum type="arabicParenR"/>
            </a:pPr>
            <a:r>
              <a:rPr lang="en-GB" sz="2700" dirty="0">
                <a:solidFill>
                  <a:schemeClr val="bg1"/>
                </a:solidFill>
              </a:rPr>
              <a:t>O</a:t>
            </a:r>
            <a:r>
              <a:rPr lang="en-GB" sz="2700" dirty="0" smtClean="0">
                <a:solidFill>
                  <a:schemeClr val="bg1"/>
                </a:solidFill>
              </a:rPr>
              <a:t>ptical module deployed at Antares April 2013 (2500 m)</a:t>
            </a:r>
          </a:p>
          <a:p>
            <a:pPr marL="514350" indent="-427038">
              <a:spcBef>
                <a:spcPts val="17400"/>
              </a:spcBef>
              <a:buFont typeface="+mj-lt"/>
              <a:buAutoNum type="arabicParenR"/>
            </a:pPr>
            <a:r>
              <a:rPr lang="en-GB" sz="2700" dirty="0">
                <a:solidFill>
                  <a:schemeClr val="bg1"/>
                </a:solidFill>
              </a:rPr>
              <a:t>M</a:t>
            </a:r>
            <a:r>
              <a:rPr lang="en-GB" sz="2700" dirty="0" smtClean="0">
                <a:solidFill>
                  <a:schemeClr val="bg1"/>
                </a:solidFill>
              </a:rPr>
              <a:t>ini string deployed at Capo </a:t>
            </a:r>
            <a:r>
              <a:rPr lang="en-GB" sz="2700" dirty="0" err="1" smtClean="0">
                <a:solidFill>
                  <a:schemeClr val="bg1"/>
                </a:solidFill>
              </a:rPr>
              <a:t>Passero</a:t>
            </a:r>
            <a:r>
              <a:rPr lang="en-GB" sz="2700" dirty="0" smtClean="0">
                <a:solidFill>
                  <a:schemeClr val="bg1"/>
                </a:solidFill>
              </a:rPr>
              <a:t> May 2014 (3500 m)</a:t>
            </a:r>
            <a:endParaRPr lang="en-GB" sz="2700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664026" y="4812340"/>
            <a:ext cx="2664000" cy="19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3670938" y="2232880"/>
            <a:ext cx="2664000" cy="19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Prototyping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5" name="Picture 4" descr="DOM-photo.jpeg"/>
          <p:cNvPicPr>
            <a:picLocks/>
          </p:cNvPicPr>
          <p:nvPr/>
        </p:nvPicPr>
        <p:blipFill rotWithShape="1">
          <a:blip r:embed="rId3" cstate="print"/>
          <a:srcRect l="14126" t="1291" r="2540" b="6050"/>
          <a:stretch/>
        </p:blipFill>
        <p:spPr>
          <a:xfrm>
            <a:off x="1014018" y="2232108"/>
            <a:ext cx="2340000" cy="1944000"/>
          </a:xfrm>
          <a:prstGeom prst="rect">
            <a:avLst/>
          </a:prstGeom>
        </p:spPr>
      </p:pic>
      <p:pic>
        <p:nvPicPr>
          <p:cNvPr id="6" name="Picture 5" descr="IMG_3102.jpg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5" t="1018" r="13543" b="12316"/>
          <a:stretch/>
        </p:blipFill>
        <p:spPr bwMode="auto">
          <a:xfrm>
            <a:off x="1014018" y="4812332"/>
            <a:ext cx="2376000" cy="19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516216" y="2708920"/>
            <a:ext cx="2358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Eur. Phys. J. C (2014) </a:t>
            </a:r>
          </a:p>
          <a:p>
            <a:r>
              <a:rPr lang="en-GB" sz="2000" dirty="0" smtClean="0">
                <a:solidFill>
                  <a:schemeClr val="bg1"/>
                </a:solidFill>
              </a:rPr>
              <a:t>74:3056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/>
          <a:srcRect l="6887" t="1" r="726" b="7999"/>
          <a:stretch/>
        </p:blipFill>
        <p:spPr>
          <a:xfrm>
            <a:off x="3863481" y="2234328"/>
            <a:ext cx="2434695" cy="1836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 rot="16200000">
            <a:off x="3326946" y="2981938"/>
            <a:ext cx="8479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Rate [Hz]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4605830" y="3946463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Multiplicity</a:t>
            </a:r>
            <a:endParaRPr lang="en-GB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6516216" y="5445224"/>
            <a:ext cx="18642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To be submitted</a:t>
            </a:r>
            <a:br>
              <a:rPr lang="en-GB" sz="2000" dirty="0" smtClean="0">
                <a:solidFill>
                  <a:schemeClr val="bg1"/>
                </a:solidFill>
              </a:rPr>
            </a:br>
            <a:r>
              <a:rPr lang="en-GB" sz="2000" dirty="0" smtClean="0">
                <a:solidFill>
                  <a:schemeClr val="bg1"/>
                </a:solidFill>
              </a:rPr>
              <a:t>Eur. Phys. J. C</a:t>
            </a:r>
          </a:p>
        </p:txBody>
      </p:sp>
      <p:pic>
        <p:nvPicPr>
          <p:cNvPr id="8" name="Picture 7"/>
          <p:cNvPicPr>
            <a:picLocks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9" t="8680" r="8739" b="5326"/>
          <a:stretch/>
        </p:blipFill>
        <p:spPr>
          <a:xfrm>
            <a:off x="3858433" y="4837374"/>
            <a:ext cx="2419721" cy="171370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 rot="16200000">
            <a:off x="3255612" y="5588137"/>
            <a:ext cx="990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Rate [</a:t>
            </a:r>
            <a:r>
              <a:rPr lang="en-GB" sz="1400" dirty="0" err="1" smtClean="0"/>
              <a:t>mHz</a:t>
            </a:r>
            <a:r>
              <a:rPr lang="en-GB" sz="1400" dirty="0" smtClean="0"/>
              <a:t>]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4779744" y="6520571"/>
            <a:ext cx="627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cos(</a:t>
            </a:r>
            <a:r>
              <a:rPr lang="en-GB" sz="1400" dirty="0" smtClean="0">
                <a:latin typeface="Symbol" panose="05050102010706020507" pitchFamily="18" charset="2"/>
              </a:rPr>
              <a:t>q</a:t>
            </a:r>
            <a:r>
              <a:rPr lang="en-GB" sz="1400" dirty="0" smtClean="0"/>
              <a:t>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45696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Phase-1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7638"/>
            <a:ext cx="8784976" cy="5440362"/>
          </a:xfrm>
        </p:spPr>
        <p:txBody>
          <a:bodyPr>
            <a:normAutofit fontScale="92500" lnSpcReduction="10000"/>
          </a:bodyPr>
          <a:lstStyle/>
          <a:p>
            <a:r>
              <a:rPr lang="en-GB" sz="2800" dirty="0" smtClean="0">
                <a:solidFill>
                  <a:schemeClr val="bg1"/>
                </a:solidFill>
              </a:rPr>
              <a:t>First string ready for deployment</a:t>
            </a:r>
          </a:p>
          <a:p>
            <a:pPr lvl="1">
              <a:buFont typeface="Symbol" panose="05050102010706020507" pitchFamily="18" charset="2"/>
              <a:buChar char="®"/>
            </a:pPr>
            <a:r>
              <a:rPr lang="en-GB" sz="2400" dirty="0" smtClean="0">
                <a:solidFill>
                  <a:schemeClr val="bg1"/>
                </a:solidFill>
              </a:rPr>
              <a:t>to be deployed at KM3NeT-Fr following repair operation</a:t>
            </a:r>
          </a:p>
          <a:p>
            <a:pPr marL="0" indent="0">
              <a:spcBef>
                <a:spcPts val="17400"/>
              </a:spcBef>
              <a:buNone/>
            </a:pPr>
            <a:endParaRPr lang="en-GB" sz="2800" dirty="0" smtClean="0">
              <a:solidFill>
                <a:schemeClr val="bg1"/>
              </a:solidFill>
            </a:endParaRPr>
          </a:p>
          <a:p>
            <a:r>
              <a:rPr lang="en-GB" sz="2800" dirty="0" smtClean="0">
                <a:solidFill>
                  <a:schemeClr val="bg1"/>
                </a:solidFill>
              </a:rPr>
              <a:t>Second string assembled</a:t>
            </a:r>
          </a:p>
          <a:p>
            <a:pPr lvl="1">
              <a:buFont typeface="Symbol" panose="05050102010706020507" pitchFamily="18" charset="2"/>
              <a:buChar char="®"/>
            </a:pPr>
            <a:r>
              <a:rPr lang="en-GB" sz="2400" dirty="0" smtClean="0">
                <a:solidFill>
                  <a:schemeClr val="bg1"/>
                </a:solidFill>
              </a:rPr>
              <a:t>to be deployed at KM3NeT-It in December</a:t>
            </a:r>
          </a:p>
          <a:p>
            <a:r>
              <a:rPr lang="en-GB" sz="2800" dirty="0" smtClean="0">
                <a:solidFill>
                  <a:schemeClr val="bg1"/>
                </a:solidFill>
              </a:rPr>
              <a:t>Phase-1</a:t>
            </a:r>
          </a:p>
          <a:p>
            <a:pPr lvl="1">
              <a:tabLst>
                <a:tab pos="1074738" algn="l"/>
              </a:tabLst>
            </a:pPr>
            <a:r>
              <a:rPr lang="en-GB" sz="2400" dirty="0" smtClean="0">
                <a:solidFill>
                  <a:schemeClr val="bg1"/>
                </a:solidFill>
              </a:rPr>
              <a:t>24	strings à la ARCA in KM3NeT-It</a:t>
            </a:r>
          </a:p>
          <a:p>
            <a:pPr lvl="1">
              <a:tabLst>
                <a:tab pos="1074738" algn="l"/>
              </a:tabLst>
            </a:pPr>
            <a:r>
              <a:rPr lang="en-GB" sz="2400" dirty="0" smtClean="0">
                <a:solidFill>
                  <a:schemeClr val="bg1"/>
                </a:solidFill>
              </a:rPr>
              <a:t>6	strings à la ORCA in KM3NeT-Fr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08" y="2248127"/>
            <a:ext cx="3360000" cy="25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5" r="352"/>
          <a:stretch/>
        </p:blipFill>
        <p:spPr>
          <a:xfrm>
            <a:off x="4404231" y="2247844"/>
            <a:ext cx="414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12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3417</TotalTime>
  <Words>562</Words>
  <Application>Microsoft Office PowerPoint</Application>
  <PresentationFormat>On-screen Show (4:3)</PresentationFormat>
  <Paragraphs>191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SimSun-ExtB</vt:lpstr>
      <vt:lpstr>Arial</vt:lpstr>
      <vt:lpstr>Calibri</vt:lpstr>
      <vt:lpstr>Symbol</vt:lpstr>
      <vt:lpstr>Office Theme</vt:lpstr>
      <vt:lpstr>PowerPoint Presentation</vt:lpstr>
      <vt:lpstr>PowerPoint Presentation</vt:lpstr>
      <vt:lpstr>PowerPoint Presentation</vt:lpstr>
      <vt:lpstr>Building block</vt:lpstr>
      <vt:lpstr>3-inch PMTs</vt:lpstr>
      <vt:lpstr>PDF of muon light</vt:lpstr>
      <vt:lpstr>Phased implementation</vt:lpstr>
      <vt:lpstr>Prototyping</vt:lpstr>
      <vt:lpstr>Phase-1</vt:lpstr>
      <vt:lpstr>ARCA (I)</vt:lpstr>
      <vt:lpstr>ARCA (II) Diffuse flux analysis</vt:lpstr>
      <vt:lpstr>ARCA (III) Point source sensitivity</vt:lpstr>
      <vt:lpstr>ORCA (I)</vt:lpstr>
      <vt:lpstr>ORCA (II)</vt:lpstr>
      <vt:lpstr>ORCA (III)</vt:lpstr>
      <vt:lpstr>Future prospects (I)</vt:lpstr>
      <vt:lpstr>Future prospects (II)</vt:lpstr>
      <vt:lpstr>ESFRI</vt:lpstr>
      <vt:lpstr>KM3NeT status &amp; outlook</vt:lpstr>
    </vt:vector>
  </TitlesOfParts>
  <Company>Nikhef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mjg_2</dc:creator>
  <cp:lastModifiedBy>mjg</cp:lastModifiedBy>
  <cp:revision>772</cp:revision>
  <dcterms:created xsi:type="dcterms:W3CDTF">2013-10-07T07:04:32Z</dcterms:created>
  <dcterms:modified xsi:type="dcterms:W3CDTF">2015-10-17T14:28:57Z</dcterms:modified>
</cp:coreProperties>
</file>