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0" r:id="rId2"/>
    <p:sldId id="281" r:id="rId3"/>
    <p:sldId id="261" r:id="rId4"/>
    <p:sldId id="279" r:id="rId5"/>
    <p:sldId id="283" r:id="rId6"/>
    <p:sldId id="288" r:id="rId7"/>
    <p:sldId id="295" r:id="rId8"/>
    <p:sldId id="266" r:id="rId9"/>
    <p:sldId id="267" r:id="rId10"/>
    <p:sldId id="268" r:id="rId11"/>
    <p:sldId id="270" r:id="rId12"/>
    <p:sldId id="308" r:id="rId13"/>
    <p:sldId id="294" r:id="rId14"/>
    <p:sldId id="272" r:id="rId15"/>
    <p:sldId id="293" r:id="rId16"/>
    <p:sldId id="305" r:id="rId17"/>
    <p:sldId id="300" r:id="rId18"/>
    <p:sldId id="304" r:id="rId19"/>
    <p:sldId id="301" r:id="rId20"/>
    <p:sldId id="302" r:id="rId21"/>
    <p:sldId id="303" r:id="rId22"/>
    <p:sldId id="297" r:id="rId23"/>
    <p:sldId id="306" r:id="rId24"/>
    <p:sldId id="307" r:id="rId25"/>
    <p:sldId id="298" r:id="rId26"/>
    <p:sldId id="299" r:id="rId27"/>
    <p:sldId id="258" r:id="rId28"/>
    <p:sldId id="282" r:id="rId29"/>
    <p:sldId id="275" r:id="rId30"/>
    <p:sldId id="262" r:id="rId31"/>
    <p:sldId id="269" r:id="rId32"/>
    <p:sldId id="289" r:id="rId33"/>
    <p:sldId id="291" r:id="rId34"/>
    <p:sldId id="273" r:id="rId35"/>
    <p:sldId id="274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4" autoAdjust="0"/>
    <p:restoredTop sz="93445" autoAdjust="0"/>
  </p:normalViewPr>
  <p:slideViewPr>
    <p:cSldViewPr snapToGrid="0" snapToObjects="1">
      <p:cViewPr>
        <p:scale>
          <a:sx n="105" d="100"/>
          <a:sy n="105" d="100"/>
        </p:scale>
        <p:origin x="-154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2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728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08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8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913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10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7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41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52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99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59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0AFC4-A6A5-1E4B-B6C3-105E9D0CCC91}" type="datetimeFigureOut">
              <a:rPr lang="en-US" smtClean="0"/>
              <a:t>10/16/15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077B2-DAAB-B24C-98C4-B5E8AEC7F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11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3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5.png"/><Relationship Id="rId5" Type="http://schemas.openxmlformats.org/officeDocument/2006/relationships/image" Target="../media/image24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1"/>
            <a:ext cx="9153144" cy="11785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000" y="5651500"/>
            <a:ext cx="2540000" cy="1206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11" y="15545"/>
            <a:ext cx="8787121" cy="1209088"/>
          </a:xfrm>
        </p:spPr>
        <p:txBody>
          <a:bodyPr>
            <a:normAutofit/>
          </a:bodyPr>
          <a:lstStyle/>
          <a:p>
            <a:r>
              <a:rPr lang="en-US" sz="3400" dirty="0" smtClean="0">
                <a:solidFill>
                  <a:schemeClr val="bg1"/>
                </a:solidFill>
              </a:rPr>
              <a:t>A Search for Neutrinos from the Galactic Plane</a:t>
            </a:r>
            <a:endParaRPr lang="en-US" sz="34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05BCB-5B18-5F4B-BA15-0ED89810B7AC}" type="slidenum">
              <a:rPr lang="en-US" smtClean="0"/>
              <a:t>1</a:t>
            </a:fld>
            <a:endParaRPr lang="en-US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072600" y="5258693"/>
            <a:ext cx="4932289" cy="1406013"/>
          </a:xfrm>
          <a:ln>
            <a:noFill/>
          </a:ln>
        </p:spPr>
        <p:txBody>
          <a:bodyPr>
            <a:normAutofit fontScale="92500"/>
          </a:bodyPr>
          <a:lstStyle/>
          <a:p>
            <a:r>
              <a:rPr lang="en-US" sz="2400" u="sng" dirty="0" smtClean="0">
                <a:solidFill>
                  <a:srgbClr val="000000"/>
                </a:solidFill>
              </a:rPr>
              <a:t>Jon Dumm</a:t>
            </a:r>
            <a:r>
              <a:rPr lang="en-US" sz="2400" dirty="0" smtClean="0">
                <a:solidFill>
                  <a:srgbClr val="000000"/>
                </a:solidFill>
              </a:rPr>
              <a:t> w/ Chad Finley &amp; Martin Wolf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MANTS Meeting - Amsterdam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Oct 17, 2015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950" y="1566675"/>
            <a:ext cx="6373545" cy="376835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11" y="5210810"/>
            <a:ext cx="1385240" cy="145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58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36" y="2273010"/>
            <a:ext cx="3504041" cy="36566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Gal CR Interactions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61777" y="2431500"/>
            <a:ext cx="5155427" cy="301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After tuning CR propagation to the gamma-ray data: up to ~20% of our diffuse neutrino flux comes “for free”</a:t>
            </a:r>
          </a:p>
          <a:p>
            <a:endParaRPr lang="en-US" sz="2000" dirty="0"/>
          </a:p>
          <a:p>
            <a:r>
              <a:rPr lang="en-US" sz="2000" b="1" dirty="0" smtClean="0"/>
              <a:t>Specifics</a:t>
            </a:r>
            <a:r>
              <a:rPr lang="en-US" sz="2000" dirty="0" smtClean="0"/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Assumes PAMELA/AMS p &amp; He hardening is global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G</a:t>
            </a:r>
            <a:r>
              <a:rPr lang="en-US" dirty="0" smtClean="0"/>
              <a:t>al CR cutoffs: 5 (dotted), 50 (solid) </a:t>
            </a:r>
            <a:r>
              <a:rPr lang="en-US" dirty="0" err="1" smtClean="0"/>
              <a:t>PeV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 = Conventional + global hardening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3366FF"/>
                </a:solidFill>
              </a:rPr>
              <a:t>blue</a:t>
            </a:r>
            <a:r>
              <a:rPr lang="en-US" dirty="0" smtClean="0"/>
              <a:t> = Tuned to </a:t>
            </a:r>
            <a:r>
              <a:rPr lang="en-US" dirty="0" err="1" smtClean="0"/>
              <a:t>ϒ</a:t>
            </a:r>
            <a:r>
              <a:rPr lang="en-US" dirty="0" smtClean="0"/>
              <a:t>-ray observations</a:t>
            </a:r>
          </a:p>
          <a:p>
            <a:r>
              <a:rPr lang="en-US" dirty="0"/>
              <a:t>	</a:t>
            </a:r>
            <a:r>
              <a:rPr lang="en-US" dirty="0" smtClean="0"/>
              <a:t>	(Fermi-LAT, HESS, &amp; </a:t>
            </a:r>
            <a:r>
              <a:rPr lang="en-US" dirty="0" err="1" smtClean="0"/>
              <a:t>Milagro</a:t>
            </a:r>
            <a:r>
              <a:rPr lang="en-US" dirty="0" smtClean="0"/>
              <a:t>) 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3399312" y="2988589"/>
            <a:ext cx="562465" cy="1537521"/>
          </a:xfrm>
          <a:prstGeom prst="straightConnector1">
            <a:avLst/>
          </a:prstGeom>
          <a:ln>
            <a:solidFill>
              <a:srgbClr val="1F497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0" y="1302711"/>
            <a:ext cx="9153145" cy="1237395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>
                <a:solidFill>
                  <a:srgbClr val="1F497D"/>
                </a:solidFill>
              </a:rPr>
              <a:t>Until now, CR spectral index observed at Earth assumed same everywhere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000" dirty="0" err="1" smtClean="0"/>
              <a:t>Fermi+Milagro+HESS</a:t>
            </a:r>
            <a:r>
              <a:rPr lang="en-US" sz="2000" dirty="0" smtClean="0"/>
              <a:t> </a:t>
            </a:r>
            <a:r>
              <a:rPr lang="en-US" sz="2000" dirty="0" err="1" smtClean="0"/>
              <a:t>ϒ</a:t>
            </a:r>
            <a:r>
              <a:rPr lang="en-US" sz="2000" dirty="0" smtClean="0"/>
              <a:t>-rays now allow us to test this assumption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395785" y="3576679"/>
            <a:ext cx="320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ϒ</a:t>
            </a:r>
            <a:r>
              <a:rPr lang="en-US" dirty="0" smtClean="0"/>
              <a:t>-ray Models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err="1" smtClean="0">
                <a:sym typeface="Wingdings"/>
              </a:rPr>
              <a:t>ν</a:t>
            </a:r>
            <a:r>
              <a:rPr lang="en-US" b="1" dirty="0" smtClean="0">
                <a:sym typeface="Wingdings"/>
              </a:rPr>
              <a:t> predictions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7020665" y="5725007"/>
            <a:ext cx="2096540" cy="64633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/>
              <a:t>Gaggero</a:t>
            </a:r>
            <a:r>
              <a:rPr lang="en-US" dirty="0"/>
              <a:t> </a:t>
            </a:r>
            <a:r>
              <a:rPr lang="en-US" dirty="0" smtClean="0"/>
              <a:t>et al 2015</a:t>
            </a:r>
            <a:endParaRPr lang="en-US" sz="2400" baseline="30000" dirty="0" smtClean="0"/>
          </a:p>
          <a:p>
            <a:r>
              <a:rPr lang="en-US" dirty="0" smtClean="0"/>
              <a:t>arXiv</a:t>
            </a:r>
            <a:r>
              <a:rPr lang="en-US" dirty="0"/>
              <a:t>:</a:t>
            </a:r>
            <a:r>
              <a:rPr lang="en-US" dirty="0" smtClean="0"/>
              <a:t>1504.00227v2</a:t>
            </a:r>
            <a:endParaRPr lang="en-US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08786" y="5723272"/>
            <a:ext cx="7262790" cy="123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1800" dirty="0" smtClean="0"/>
              <a:t>New: Incorporate PAMELA/AMS measured p &amp; He hardening and 		allow CR diffusion to change with gal. radius</a:t>
            </a:r>
          </a:p>
        </p:txBody>
      </p:sp>
    </p:spTree>
    <p:extLst>
      <p:ext uri="{BB962C8B-B14F-4D97-AF65-F5344CB8AC3E}">
        <p14:creationId xmlns:p14="http://schemas.microsoft.com/office/powerpoint/2010/main" val="182335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 LH Spatial Template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Picture 20" descr="Screen Shot 2015-07-27 at 4.32.3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21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459111" y="-1"/>
            <a:ext cx="460480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Spatial Template Maximum Likelihood Analysis Flowchart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559905" y="830996"/>
            <a:ext cx="4229864" cy="2543575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54289" y="845061"/>
            <a:ext cx="4593239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/>
              <a:t>Built into existing point-source analysis framework, </a:t>
            </a:r>
            <a:r>
              <a:rPr lang="en-US" sz="2200" b="1" dirty="0" err="1" smtClean="0"/>
              <a:t>ps</a:t>
            </a:r>
            <a:r>
              <a:rPr lang="en-US" sz="2200" b="1" dirty="0" err="1" smtClean="0"/>
              <a:t>Lab</a:t>
            </a:r>
            <a:endParaRPr lang="en-US" sz="2200" b="1" dirty="0" smtClean="0"/>
          </a:p>
          <a:p>
            <a:pPr marL="285750" indent="-285750">
              <a:buClr>
                <a:schemeClr val="tx2"/>
              </a:buClr>
              <a:buFont typeface="Wingdings" charset="2"/>
              <a:buChar char="§"/>
            </a:pPr>
            <a:r>
              <a:rPr lang="en-US" sz="2200" dirty="0"/>
              <a:t>Accepts </a:t>
            </a:r>
            <a:r>
              <a:rPr lang="en-US" sz="2200" b="1" dirty="0"/>
              <a:t>any maps</a:t>
            </a:r>
            <a:r>
              <a:rPr lang="en-US" sz="2200" dirty="0"/>
              <a:t> over the full range of Equatorial </a:t>
            </a:r>
            <a:r>
              <a:rPr lang="en-US" sz="2200" dirty="0" smtClean="0"/>
              <a:t>coordinates</a:t>
            </a:r>
          </a:p>
          <a:p>
            <a:pPr marL="285750" indent="-285750">
              <a:buClr>
                <a:schemeClr val="tx2"/>
              </a:buClr>
              <a:buFont typeface="Wingdings" charset="2"/>
              <a:buChar char="§"/>
            </a:pPr>
            <a:r>
              <a:rPr lang="en-US" sz="2200" dirty="0"/>
              <a:t>Provides dedicated signal generator and likelihood spatial </a:t>
            </a:r>
            <a:r>
              <a:rPr lang="en-US" sz="2200" dirty="0" smtClean="0"/>
              <a:t>terms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60093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 LH Spatial Template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2331" y="5044073"/>
            <a:ext cx="2694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Pion-decay Gal Plane Map</a:t>
            </a:r>
          </a:p>
          <a:p>
            <a:r>
              <a:rPr lang="en-US" dirty="0" smtClean="0"/>
              <a:t>from Fermi-LAT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5" y="1224633"/>
            <a:ext cx="5429167" cy="3681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6200000">
            <a:off x="-401429" y="1873591"/>
            <a:ext cx="117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298" y="4819704"/>
            <a:ext cx="1168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5591065" y="1765693"/>
            <a:ext cx="3311030" cy="4057758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/>
              <a:t>Map built from H surveys of the galaxy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2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/>
              <a:t>CR intensity fit to gamma-ray data in galactic radius bins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200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/>
              <a:t>Pion-decay component used as template for neutrinos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672495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6" y="1224633"/>
            <a:ext cx="2797968" cy="189747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Max LH Spatial Template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920" y="4066110"/>
            <a:ext cx="8298849" cy="2092483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One more step (see next slide): convolve with event-wise PSF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Generic Spatial Template Maximum Likelihood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Martin Wolf is using same code for DM Halo analysis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In revamping this method, we found some bugs relating to square bins/spherical sky leading to distortions in PDF near poles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dirty="0"/>
              <a:t>P</a:t>
            </a:r>
            <a:r>
              <a:rPr lang="en-US" dirty="0" smtClean="0"/>
              <a:t>revious IC40/59 </a:t>
            </a:r>
            <a:r>
              <a:rPr lang="en-US" dirty="0" err="1" smtClean="0"/>
              <a:t>unblinding</a:t>
            </a:r>
            <a:r>
              <a:rPr lang="en-US" dirty="0" smtClean="0"/>
              <a:t> never published</a:t>
            </a:r>
          </a:p>
          <a:p>
            <a:pPr lvl="1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330" y="1169937"/>
            <a:ext cx="2810622" cy="19060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93968" y="1835595"/>
            <a:ext cx="316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5819773" y="1877685"/>
            <a:ext cx="3165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160140" y="3190067"/>
            <a:ext cx="249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err="1" smtClean="0"/>
              <a:t>Eff</a:t>
            </a:r>
            <a:r>
              <a:rPr lang="en-US" dirty="0" smtClean="0"/>
              <a:t> Area </a:t>
            </a:r>
          </a:p>
          <a:p>
            <a:r>
              <a:rPr lang="en-US" dirty="0" smtClean="0"/>
              <a:t>(IC40 PS sample, E</a:t>
            </a:r>
            <a:r>
              <a:rPr lang="en-US" baseline="30000" dirty="0" smtClean="0"/>
              <a:t>-2.7</a:t>
            </a:r>
            <a:r>
              <a:rPr lang="en-US" dirty="0" smtClean="0"/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3543" y="3146470"/>
            <a:ext cx="2694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Pion-decay Gal Plane Map</a:t>
            </a:r>
          </a:p>
          <a:p>
            <a:r>
              <a:rPr lang="en-US" dirty="0" smtClean="0"/>
              <a:t>from Fermi-LAT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004460" y="3172947"/>
            <a:ext cx="31426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 we should see neutrinos</a:t>
            </a:r>
          </a:p>
          <a:p>
            <a:r>
              <a:rPr lang="en-US" dirty="0" smtClean="0"/>
              <a:t>originate before PSF smearing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513819" y="1704257"/>
            <a:ext cx="117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20631" y="2876932"/>
            <a:ext cx="1168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310448" y="4590814"/>
            <a:ext cx="8767704" cy="14966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6275" y="1233343"/>
            <a:ext cx="2736438" cy="185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39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7710" y="92299"/>
            <a:ext cx="6351242" cy="8238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Convolutions – PSF Smearing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779" y="1029771"/>
            <a:ext cx="4163199" cy="282331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8178" y="1029772"/>
            <a:ext cx="4163198" cy="2823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779" y="3585746"/>
            <a:ext cx="4163199" cy="28233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8178" y="3582587"/>
            <a:ext cx="4163199" cy="28233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95803" y="930731"/>
            <a:ext cx="69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076366" y="992714"/>
            <a:ext cx="5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0.5°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11166" y="3546875"/>
            <a:ext cx="5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.5°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066374" y="3556424"/>
            <a:ext cx="5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3.0°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5400000">
            <a:off x="6658887" y="3629553"/>
            <a:ext cx="458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uses step size of  </a:t>
            </a:r>
            <a:r>
              <a:rPr lang="en-US" b="1" dirty="0" smtClean="0"/>
              <a:t>0.1°</a:t>
            </a:r>
            <a:r>
              <a:rPr lang="en-US" dirty="0" smtClean="0"/>
              <a:t>  for smearing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 rot="16200000">
            <a:off x="-370584" y="2114821"/>
            <a:ext cx="117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68952" y="6105117"/>
            <a:ext cx="1168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 (</a:t>
            </a:r>
            <a:r>
              <a:rPr lang="en-US" dirty="0" err="1" smtClean="0"/>
              <a:t>deg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788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7710" y="92299"/>
            <a:ext cx="6351242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Likelihood Function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Screen Shot 2015-10-13 at 5.54.4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2281352"/>
            <a:ext cx="7271419" cy="945191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419313" y="1178299"/>
            <a:ext cx="8796888" cy="124441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Signal extends to all regions of the sky – no clear “off” regions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Likelihood function derives background </a:t>
            </a:r>
            <a:r>
              <a:rPr lang="en-US" sz="2400" dirty="0" err="1" smtClean="0"/>
              <a:t>pdf</a:t>
            </a:r>
            <a:r>
              <a:rPr lang="en-US" sz="2400" dirty="0" smtClean="0"/>
              <a:t> by subtracting off scrambled version of signal </a:t>
            </a:r>
            <a:r>
              <a:rPr lang="en-US" sz="2400" dirty="0" err="1" smtClean="0"/>
              <a:t>pdf</a:t>
            </a:r>
            <a:r>
              <a:rPr lang="en-US" sz="2400" dirty="0" smtClean="0"/>
              <a:t> from the data</a:t>
            </a:r>
            <a:endParaRPr lang="en-US" sz="2400" b="1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779" y="3585746"/>
            <a:ext cx="4163199" cy="282331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711166" y="3546875"/>
            <a:ext cx="5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.5°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30" idx="0"/>
          </p:cNvCxnSpPr>
          <p:nvPr/>
        </p:nvCxnSpPr>
        <p:spPr>
          <a:xfrm flipV="1">
            <a:off x="2234379" y="2935506"/>
            <a:ext cx="269514" cy="6502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1615" y="3113798"/>
            <a:ext cx="2072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(spatial component)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7710" y="92299"/>
            <a:ext cx="6351242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Likelihood Function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16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Screen Shot 2015-10-13 at 5.54.4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39" y="2281352"/>
            <a:ext cx="7271419" cy="945191"/>
          </a:xfrm>
          <a:prstGeom prst="rect">
            <a:avLst/>
          </a:prstGeom>
        </p:spPr>
      </p:pic>
      <p:pic>
        <p:nvPicPr>
          <p:cNvPr id="15" name="Picture 14" descr="Screen Shot 2015-10-13 at 5.55.00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978" y="3334410"/>
            <a:ext cx="4747935" cy="560520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419313" y="1178299"/>
            <a:ext cx="8796888" cy="124441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Signal extends to all regions of the sky – no clear “off” regions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Likelihood function derives background </a:t>
            </a:r>
            <a:r>
              <a:rPr lang="en-US" sz="2400" dirty="0" err="1" smtClean="0"/>
              <a:t>pdf</a:t>
            </a:r>
            <a:r>
              <a:rPr lang="en-US" sz="2400" dirty="0" smtClean="0"/>
              <a:t> by subtracting off scrambled version of signal </a:t>
            </a:r>
            <a:r>
              <a:rPr lang="en-US" sz="2400" dirty="0" err="1" smtClean="0"/>
              <a:t>pdf</a:t>
            </a:r>
            <a:r>
              <a:rPr lang="en-US" sz="2400" dirty="0" smtClean="0"/>
              <a:t> from the data</a:t>
            </a:r>
            <a:endParaRPr lang="en-US" sz="2400" b="1" dirty="0" smtClean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779" y="3585746"/>
            <a:ext cx="4163199" cy="2823319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711166" y="3546875"/>
            <a:ext cx="55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.5°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30" idx="0"/>
          </p:cNvCxnSpPr>
          <p:nvPr/>
        </p:nvCxnSpPr>
        <p:spPr>
          <a:xfrm flipV="1">
            <a:off x="2234379" y="2935506"/>
            <a:ext cx="269514" cy="6502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1615" y="3113798"/>
            <a:ext cx="2072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(spatial component)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971880" y="4101404"/>
            <a:ext cx="101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248110" y="4053476"/>
            <a:ext cx="1869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Scrambled in RA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151550" y="2935506"/>
            <a:ext cx="1132984" cy="5476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6286498" y="3788062"/>
            <a:ext cx="144774" cy="349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7996343" y="3776080"/>
            <a:ext cx="144774" cy="349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ontent Placeholder 2"/>
          <p:cNvSpPr txBox="1">
            <a:spLocks/>
          </p:cNvSpPr>
          <p:nvPr/>
        </p:nvSpPr>
        <p:spPr>
          <a:xfrm>
            <a:off x="4421222" y="4783681"/>
            <a:ext cx="4529254" cy="16253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Tried using standard PS likelihood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000" dirty="0" smtClean="0"/>
              <a:t>Assumption: all data are background</a:t>
            </a:r>
            <a:endParaRPr lang="en-US" sz="20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This ‘signal-subtracted’ likelihood </a:t>
            </a:r>
            <a:r>
              <a:rPr lang="en-US" sz="2400" dirty="0" smtClean="0"/>
              <a:t>important for unbiased results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3587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Sensitivity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9419" y="1026833"/>
            <a:ext cx="83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Preliminary</a:t>
            </a:r>
            <a:r>
              <a:rPr lang="en-US" sz="2200" dirty="0" smtClean="0"/>
              <a:t> Sensitivity: </a:t>
            </a:r>
            <a:r>
              <a:rPr lang="en-US" sz="2200" dirty="0" err="1" smtClean="0"/>
              <a:t>dN</a:t>
            </a:r>
            <a:r>
              <a:rPr lang="en-US" sz="2200" dirty="0"/>
              <a:t>/</a:t>
            </a:r>
            <a:r>
              <a:rPr lang="en-US" sz="2200" dirty="0" err="1"/>
              <a:t>dE</a:t>
            </a:r>
            <a:r>
              <a:rPr lang="en-US" sz="2200" dirty="0"/>
              <a:t> = </a:t>
            </a:r>
            <a:r>
              <a:rPr lang="en-US" sz="2200" dirty="0" smtClean="0"/>
              <a:t>(1.21×10</a:t>
            </a:r>
            <a:r>
              <a:rPr lang="en-US" sz="2200" baseline="30000" dirty="0" smtClean="0"/>
              <a:t>-5</a:t>
            </a:r>
            <a:r>
              <a:rPr lang="en-US" sz="2200" dirty="0" smtClean="0"/>
              <a:t>) </a:t>
            </a:r>
            <a:r>
              <a:rPr lang="en-US" sz="2200" dirty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(E/</a:t>
            </a:r>
            <a:r>
              <a:rPr lang="en-US" sz="2200" dirty="0" err="1"/>
              <a:t>GeV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-</a:t>
            </a:r>
            <a:r>
              <a:rPr lang="en-US" sz="2200" baseline="30000" dirty="0"/>
              <a:t>2.5</a:t>
            </a:r>
            <a:r>
              <a:rPr lang="en-US" sz="2200" dirty="0"/>
              <a:t> GeV</a:t>
            </a:r>
            <a:r>
              <a:rPr lang="en-US" sz="2200" baseline="30000" dirty="0"/>
              <a:t>-1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 s</a:t>
            </a:r>
            <a:r>
              <a:rPr lang="en-US" sz="22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99655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Sensitivity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 Shot 2015-09-09 at 1.5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9" y="1337852"/>
            <a:ext cx="7347479" cy="508143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620381" y="2450475"/>
            <a:ext cx="4182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Latest, best characterization of the diffuse neutrino flux (</a:t>
            </a:r>
            <a:r>
              <a:rPr lang="en-US" dirty="0"/>
              <a:t>arXiv:</a:t>
            </a:r>
            <a:r>
              <a:rPr lang="en-US" dirty="0" smtClean="0"/>
              <a:t>1507.03991v2)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79419" y="1026833"/>
            <a:ext cx="83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Preliminary</a:t>
            </a:r>
            <a:r>
              <a:rPr lang="en-US" sz="2200" dirty="0" smtClean="0"/>
              <a:t> Sensitivity: </a:t>
            </a:r>
            <a:r>
              <a:rPr lang="en-US" sz="2200" dirty="0" err="1" smtClean="0"/>
              <a:t>dN</a:t>
            </a:r>
            <a:r>
              <a:rPr lang="en-US" sz="2200" dirty="0"/>
              <a:t>/</a:t>
            </a:r>
            <a:r>
              <a:rPr lang="en-US" sz="2200" dirty="0" err="1"/>
              <a:t>dE</a:t>
            </a:r>
            <a:r>
              <a:rPr lang="en-US" sz="2200" dirty="0"/>
              <a:t> = </a:t>
            </a:r>
            <a:r>
              <a:rPr lang="en-US" sz="2200" dirty="0" smtClean="0"/>
              <a:t>(1.21×10</a:t>
            </a:r>
            <a:r>
              <a:rPr lang="en-US" sz="2200" baseline="30000" dirty="0" smtClean="0"/>
              <a:t>-5</a:t>
            </a:r>
            <a:r>
              <a:rPr lang="en-US" sz="2200" dirty="0" smtClean="0"/>
              <a:t>) </a:t>
            </a:r>
            <a:r>
              <a:rPr lang="en-US" sz="2200" dirty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(E/</a:t>
            </a:r>
            <a:r>
              <a:rPr lang="en-US" sz="2200" dirty="0" err="1"/>
              <a:t>GeV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-</a:t>
            </a:r>
            <a:r>
              <a:rPr lang="en-US" sz="2200" baseline="30000" dirty="0"/>
              <a:t>2.5</a:t>
            </a:r>
            <a:r>
              <a:rPr lang="en-US" sz="2200" dirty="0"/>
              <a:t> GeV</a:t>
            </a:r>
            <a:r>
              <a:rPr lang="en-US" sz="2200" baseline="30000" dirty="0"/>
              <a:t>-1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 s</a:t>
            </a:r>
            <a:r>
              <a:rPr lang="en-US" sz="22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754852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Sensitivity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 Shot 2015-09-09 at 1.5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9" y="1337852"/>
            <a:ext cx="7347479" cy="5081435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898141" y="1983244"/>
            <a:ext cx="6736357" cy="2752780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286306">
            <a:off x="2413772" y="2525332"/>
            <a:ext cx="1573290" cy="33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enchmark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98141" y="6015706"/>
            <a:ext cx="3913177" cy="0"/>
          </a:xfrm>
          <a:prstGeom prst="line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0412" y="6015706"/>
            <a:ext cx="4617477" cy="35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(Energy range approximated from PS analysis)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620381" y="2450475"/>
            <a:ext cx="4182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Latest, best characterization of the diffuse neutrino flux (</a:t>
            </a:r>
            <a:r>
              <a:rPr lang="en-US" dirty="0"/>
              <a:t>arXiv:</a:t>
            </a:r>
            <a:r>
              <a:rPr lang="en-US" dirty="0" smtClean="0"/>
              <a:t>1507.03991v2)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479419" y="1026833"/>
            <a:ext cx="83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Preliminary</a:t>
            </a:r>
            <a:r>
              <a:rPr lang="en-US" sz="2200" dirty="0" smtClean="0"/>
              <a:t> Sensitivity: </a:t>
            </a:r>
            <a:r>
              <a:rPr lang="en-US" sz="2200" dirty="0" err="1" smtClean="0"/>
              <a:t>dN</a:t>
            </a:r>
            <a:r>
              <a:rPr lang="en-US" sz="2200" dirty="0"/>
              <a:t>/</a:t>
            </a:r>
            <a:r>
              <a:rPr lang="en-US" sz="2200" dirty="0" err="1"/>
              <a:t>dE</a:t>
            </a:r>
            <a:r>
              <a:rPr lang="en-US" sz="2200" dirty="0"/>
              <a:t> = </a:t>
            </a:r>
            <a:r>
              <a:rPr lang="en-US" sz="2200" dirty="0" smtClean="0"/>
              <a:t>(1.21×10</a:t>
            </a:r>
            <a:r>
              <a:rPr lang="en-US" sz="2200" baseline="30000" dirty="0" smtClean="0"/>
              <a:t>-5</a:t>
            </a:r>
            <a:r>
              <a:rPr lang="en-US" sz="2200" dirty="0" smtClean="0"/>
              <a:t>) </a:t>
            </a:r>
            <a:r>
              <a:rPr lang="en-US" sz="2200" dirty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(E/</a:t>
            </a:r>
            <a:r>
              <a:rPr lang="en-US" sz="2200" dirty="0" err="1"/>
              <a:t>GeV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-</a:t>
            </a:r>
            <a:r>
              <a:rPr lang="en-US" sz="2200" baseline="30000" dirty="0"/>
              <a:t>2.5</a:t>
            </a:r>
            <a:r>
              <a:rPr lang="en-US" sz="2200" dirty="0"/>
              <a:t> GeV</a:t>
            </a:r>
            <a:r>
              <a:rPr lang="en-US" sz="2200" baseline="30000" dirty="0"/>
              <a:t>-1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 s</a:t>
            </a:r>
            <a:r>
              <a:rPr lang="en-US" sz="22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63500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Overview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914" y="1178585"/>
            <a:ext cx="7670800" cy="4776298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Summarize latest evidence for a galactic component in our measured neutrino flux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smtClean="0"/>
              <a:t>data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New </a:t>
            </a:r>
            <a:r>
              <a:rPr lang="en-US" dirty="0" smtClean="0"/>
              <a:t>models of CR transport, gamma rays &amp; neutrino emission</a:t>
            </a:r>
          </a:p>
          <a:p>
            <a:pPr marL="457200" lvl="1" indent="0">
              <a:buClr>
                <a:schemeClr val="tx2"/>
              </a:buClr>
              <a:buNone/>
            </a:pPr>
            <a:endParaRPr lang="en-US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Analysis method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Maximum likelihood </a:t>
            </a:r>
            <a:r>
              <a:rPr lang="en-US" dirty="0"/>
              <a:t>s</a:t>
            </a:r>
            <a:r>
              <a:rPr lang="en-US" dirty="0" smtClean="0"/>
              <a:t>patial </a:t>
            </a:r>
            <a:r>
              <a:rPr lang="en-US" dirty="0"/>
              <a:t>t</a:t>
            </a:r>
            <a:r>
              <a:rPr lang="en-US" dirty="0" smtClean="0"/>
              <a:t>emplate analysis </a:t>
            </a:r>
            <a:r>
              <a:rPr lang="en-US" dirty="0" smtClean="0"/>
              <a:t>on 6 years of </a:t>
            </a:r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smtClean="0"/>
              <a:t>point-</a:t>
            </a:r>
            <a:r>
              <a:rPr lang="en-US" dirty="0" smtClean="0"/>
              <a:t>source data</a:t>
            </a: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Sensitivity and comparisons to ANTARES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817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Sensitivity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 Shot 2015-09-09 at 1.5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9" y="1337852"/>
            <a:ext cx="7347479" cy="508143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898141" y="3400716"/>
            <a:ext cx="3913177" cy="1599101"/>
          </a:xfrm>
          <a:prstGeom prst="line">
            <a:avLst/>
          </a:prstGeom>
          <a:ln w="38100" cmpd="sng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98141" y="1983244"/>
            <a:ext cx="6736357" cy="2752780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286306">
            <a:off x="2413772" y="2525332"/>
            <a:ext cx="1573290" cy="33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enchmark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286306">
            <a:off x="2719819" y="4727307"/>
            <a:ext cx="2650310" cy="35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Galactic Plane Sensitivity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1305194">
            <a:off x="3052997" y="4407173"/>
            <a:ext cx="26272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8000"/>
                </a:solidFill>
              </a:rPr>
              <a:t>13.5%</a:t>
            </a:r>
            <a:r>
              <a:rPr lang="en-US" sz="1700" dirty="0" smtClean="0">
                <a:solidFill>
                  <a:srgbClr val="008000"/>
                </a:solidFill>
              </a:rPr>
              <a:t> of </a:t>
            </a:r>
            <a:r>
              <a:rPr lang="en-US" sz="1700" dirty="0" smtClean="0">
                <a:solidFill>
                  <a:srgbClr val="008000"/>
                </a:solidFill>
              </a:rPr>
              <a:t>the extrapolation</a:t>
            </a:r>
            <a:endParaRPr lang="en-US" sz="1700" dirty="0">
              <a:solidFill>
                <a:srgbClr val="008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98141" y="6015706"/>
            <a:ext cx="3913177" cy="0"/>
          </a:xfrm>
          <a:prstGeom prst="line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0412" y="6015706"/>
            <a:ext cx="4617477" cy="35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(Energy range approximated from PS analysis)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928624" y="1706572"/>
            <a:ext cx="2414599" cy="384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IceCube</a:t>
            </a:r>
            <a:r>
              <a:rPr lang="en-US" sz="2000" b="1" dirty="0" smtClean="0">
                <a:solidFill>
                  <a:srgbClr val="FF0000"/>
                </a:solidFill>
              </a:rPr>
              <a:t> Preliminary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79419" y="1026833"/>
            <a:ext cx="83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Preliminary</a:t>
            </a:r>
            <a:r>
              <a:rPr lang="en-US" sz="2200" dirty="0" smtClean="0"/>
              <a:t> Sensitivity: </a:t>
            </a:r>
            <a:r>
              <a:rPr lang="en-US" sz="2200" dirty="0" err="1" smtClean="0"/>
              <a:t>dN</a:t>
            </a:r>
            <a:r>
              <a:rPr lang="en-US" sz="2200" dirty="0"/>
              <a:t>/</a:t>
            </a:r>
            <a:r>
              <a:rPr lang="en-US" sz="2200" dirty="0" err="1"/>
              <a:t>dE</a:t>
            </a:r>
            <a:r>
              <a:rPr lang="en-US" sz="2200" dirty="0"/>
              <a:t> = </a:t>
            </a:r>
            <a:r>
              <a:rPr lang="en-US" sz="2200" dirty="0" smtClean="0"/>
              <a:t>(1.21×10</a:t>
            </a:r>
            <a:r>
              <a:rPr lang="en-US" sz="2200" baseline="30000" dirty="0" smtClean="0"/>
              <a:t>-5</a:t>
            </a:r>
            <a:r>
              <a:rPr lang="en-US" sz="2200" dirty="0" smtClean="0"/>
              <a:t>) </a:t>
            </a:r>
            <a:r>
              <a:rPr lang="en-US" sz="2200" dirty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(E/</a:t>
            </a:r>
            <a:r>
              <a:rPr lang="en-US" sz="2200" dirty="0" err="1"/>
              <a:t>GeV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-</a:t>
            </a:r>
            <a:r>
              <a:rPr lang="en-US" sz="2200" baseline="30000" dirty="0"/>
              <a:t>2.5</a:t>
            </a:r>
            <a:r>
              <a:rPr lang="en-US" sz="2200" dirty="0"/>
              <a:t> GeV</a:t>
            </a:r>
            <a:r>
              <a:rPr lang="en-US" sz="2200" baseline="30000" dirty="0"/>
              <a:t>-1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 s</a:t>
            </a:r>
            <a:r>
              <a:rPr lang="en-US" sz="22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3873567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Discovery Potential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 descr="Screen Shot 2015-09-09 at 1.54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39" y="1337852"/>
            <a:ext cx="7347479" cy="5081435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898141" y="3400716"/>
            <a:ext cx="3913177" cy="1599101"/>
          </a:xfrm>
          <a:prstGeom prst="line">
            <a:avLst/>
          </a:prstGeom>
          <a:ln w="38100" cmpd="sng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98141" y="1983244"/>
            <a:ext cx="6736357" cy="2752780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286306">
            <a:off x="2413772" y="2525332"/>
            <a:ext cx="1573290" cy="33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enchmark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286306">
            <a:off x="2719819" y="4727307"/>
            <a:ext cx="2650310" cy="35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Galactic Plane Sensitivity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898141" y="6015706"/>
            <a:ext cx="3913177" cy="0"/>
          </a:xfrm>
          <a:prstGeom prst="line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10412" y="6015706"/>
            <a:ext cx="4617477" cy="354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(Energy range approximated from PS analysis)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928624" y="1706572"/>
            <a:ext cx="2414599" cy="384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IceCube</a:t>
            </a:r>
            <a:r>
              <a:rPr lang="en-US" sz="2000" b="1" dirty="0" smtClean="0">
                <a:solidFill>
                  <a:srgbClr val="FF0000"/>
                </a:solidFill>
              </a:rPr>
              <a:t> Preliminary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898141" y="2395044"/>
            <a:ext cx="3913177" cy="1599101"/>
          </a:xfrm>
          <a:prstGeom prst="line">
            <a:avLst/>
          </a:prstGeom>
          <a:ln w="38100" cmpd="sng">
            <a:solidFill>
              <a:srgbClr val="008000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286306">
            <a:off x="2767311" y="3993760"/>
            <a:ext cx="372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Galactic Plane </a:t>
            </a:r>
            <a:r>
              <a:rPr lang="en-US" dirty="0" smtClean="0">
                <a:solidFill>
                  <a:srgbClr val="008000"/>
                </a:solidFill>
              </a:rPr>
              <a:t>Discovery Potential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305194">
            <a:off x="3052997" y="4262033"/>
            <a:ext cx="262725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008000"/>
                </a:solidFill>
              </a:rPr>
              <a:t>56</a:t>
            </a:r>
            <a:r>
              <a:rPr lang="en-US" sz="1700" b="1" dirty="0" smtClean="0">
                <a:solidFill>
                  <a:srgbClr val="008000"/>
                </a:solidFill>
              </a:rPr>
              <a:t>%</a:t>
            </a:r>
            <a:r>
              <a:rPr lang="en-US" sz="1700" dirty="0" smtClean="0">
                <a:solidFill>
                  <a:srgbClr val="008000"/>
                </a:solidFill>
              </a:rPr>
              <a:t> </a:t>
            </a:r>
            <a:r>
              <a:rPr lang="en-US" sz="1700" dirty="0" smtClean="0">
                <a:solidFill>
                  <a:srgbClr val="008000"/>
                </a:solidFill>
              </a:rPr>
              <a:t>of </a:t>
            </a:r>
            <a:r>
              <a:rPr lang="en-US" sz="1700" dirty="0" smtClean="0">
                <a:solidFill>
                  <a:srgbClr val="008000"/>
                </a:solidFill>
              </a:rPr>
              <a:t>the extrapolation</a:t>
            </a:r>
            <a:endParaRPr lang="en-US" sz="1700" dirty="0">
              <a:solidFill>
                <a:srgbClr val="0080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9419" y="1026833"/>
            <a:ext cx="83103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Preliminary</a:t>
            </a:r>
            <a:r>
              <a:rPr lang="en-US" sz="2200" dirty="0" smtClean="0"/>
              <a:t> Sensitivity: </a:t>
            </a:r>
            <a:r>
              <a:rPr lang="en-US" sz="2200" dirty="0" err="1" smtClean="0"/>
              <a:t>dN</a:t>
            </a:r>
            <a:r>
              <a:rPr lang="en-US" sz="2200" dirty="0"/>
              <a:t>/</a:t>
            </a:r>
            <a:r>
              <a:rPr lang="en-US" sz="2200" dirty="0" err="1"/>
              <a:t>dE</a:t>
            </a:r>
            <a:r>
              <a:rPr lang="en-US" sz="2200" dirty="0"/>
              <a:t> = </a:t>
            </a:r>
            <a:r>
              <a:rPr lang="en-US" sz="2200" dirty="0" smtClean="0"/>
              <a:t>(1.21×10</a:t>
            </a:r>
            <a:r>
              <a:rPr lang="en-US" sz="2200" baseline="30000" dirty="0" smtClean="0"/>
              <a:t>-5</a:t>
            </a:r>
            <a:r>
              <a:rPr lang="en-US" sz="2200" dirty="0" smtClean="0"/>
              <a:t>) </a:t>
            </a:r>
            <a:r>
              <a:rPr lang="en-US" sz="2200" dirty="0"/>
              <a:t>×</a:t>
            </a:r>
            <a:r>
              <a:rPr lang="en-US" sz="2200" dirty="0" smtClean="0"/>
              <a:t> </a:t>
            </a:r>
            <a:r>
              <a:rPr lang="en-US" sz="2200" dirty="0"/>
              <a:t>(E/</a:t>
            </a:r>
            <a:r>
              <a:rPr lang="en-US" sz="2200" dirty="0" err="1"/>
              <a:t>GeV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-</a:t>
            </a:r>
            <a:r>
              <a:rPr lang="en-US" sz="2200" baseline="30000" dirty="0"/>
              <a:t>2.5</a:t>
            </a:r>
            <a:r>
              <a:rPr lang="en-US" sz="2200" dirty="0"/>
              <a:t> GeV</a:t>
            </a:r>
            <a:r>
              <a:rPr lang="en-US" sz="2200" baseline="30000" dirty="0"/>
              <a:t>-1</a:t>
            </a:r>
            <a:r>
              <a:rPr lang="en-US" sz="2200" dirty="0"/>
              <a:t> cm</a:t>
            </a:r>
            <a:r>
              <a:rPr lang="en-US" sz="2200" baseline="30000" dirty="0"/>
              <a:t>-2</a:t>
            </a:r>
            <a:r>
              <a:rPr lang="en-US" sz="2200" dirty="0"/>
              <a:t> s</a:t>
            </a:r>
            <a:r>
              <a:rPr lang="en-US" sz="2200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29100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Comparison to Model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9979" y="1151175"/>
            <a:ext cx="4320776" cy="4255395"/>
            <a:chOff x="1282700" y="0"/>
            <a:chExt cx="6963368" cy="6858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2700" y="0"/>
              <a:ext cx="6571773" cy="6858000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4213706" y="1915227"/>
              <a:ext cx="1639598" cy="1339697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2341768">
              <a:off x="3625514" y="2579523"/>
              <a:ext cx="4620554" cy="595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IC Galactic </a:t>
              </a:r>
              <a:r>
                <a:rPr lang="en-US" dirty="0" smtClean="0">
                  <a:solidFill>
                    <a:srgbClr val="008000"/>
                  </a:solidFill>
                </a:rPr>
                <a:t>Plane Sensitivity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4682640" y="1890262"/>
            <a:ext cx="4369178" cy="1670195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err="1" smtClean="0"/>
              <a:t>IceCube</a:t>
            </a:r>
            <a:r>
              <a:rPr lang="en-US" sz="2400" dirty="0" smtClean="0"/>
              <a:t> sensitivity </a:t>
            </a:r>
            <a:r>
              <a:rPr lang="en-US" sz="2400" dirty="0" smtClean="0"/>
              <a:t>allows us to </a:t>
            </a:r>
            <a:r>
              <a:rPr lang="en-US" sz="2400" dirty="0" smtClean="0"/>
              <a:t>set </a:t>
            </a:r>
            <a:r>
              <a:rPr lang="en-US" sz="2400" dirty="0" smtClean="0"/>
              <a:t>limit near the latest </a:t>
            </a:r>
            <a:r>
              <a:rPr lang="en-US" sz="2400" dirty="0" smtClean="0"/>
              <a:t>models (in the absence of an excess)</a:t>
            </a:r>
            <a:endParaRPr lang="en-US" sz="24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1036180" y="3505771"/>
            <a:ext cx="1685249" cy="52322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err="1"/>
              <a:t>Gaggero</a:t>
            </a:r>
            <a:r>
              <a:rPr lang="en-US" sz="1400" dirty="0"/>
              <a:t> </a:t>
            </a:r>
            <a:r>
              <a:rPr lang="en-US" sz="1400" dirty="0" smtClean="0"/>
              <a:t>et al 2015</a:t>
            </a:r>
            <a:endParaRPr lang="en-US" sz="1400" baseline="30000" dirty="0" smtClean="0"/>
          </a:p>
          <a:p>
            <a:r>
              <a:rPr lang="en-US" sz="1400" dirty="0" smtClean="0"/>
              <a:t>arXiv</a:t>
            </a:r>
            <a:r>
              <a:rPr lang="en-US" sz="1400" dirty="0"/>
              <a:t>:</a:t>
            </a:r>
            <a:r>
              <a:rPr lang="en-US" sz="1400" dirty="0" smtClean="0"/>
              <a:t>1504.00227v2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034553" y="1480169"/>
            <a:ext cx="2121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IceCube</a:t>
            </a:r>
            <a:r>
              <a:rPr lang="en-US" sz="1600" b="1" dirty="0" smtClean="0">
                <a:solidFill>
                  <a:srgbClr val="FF0000"/>
                </a:solidFill>
              </a:rPr>
              <a:t> Preliminary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67" y="5330547"/>
            <a:ext cx="478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Caveat on left: </a:t>
            </a:r>
            <a:r>
              <a:rPr lang="en-US" sz="1600" dirty="0" smtClean="0"/>
              <a:t>model represents an average flux over the whole sky but </a:t>
            </a:r>
            <a:r>
              <a:rPr lang="en-US" sz="1600" dirty="0" smtClean="0"/>
              <a:t>flux is</a:t>
            </a:r>
            <a:r>
              <a:rPr lang="en-US" sz="1600" dirty="0" smtClean="0"/>
              <a:t> </a:t>
            </a:r>
            <a:r>
              <a:rPr lang="en-US" sz="1600" dirty="0" smtClean="0"/>
              <a:t>higher towards gal </a:t>
            </a:r>
            <a:r>
              <a:rPr lang="en-US" sz="1600" dirty="0" smtClean="0"/>
              <a:t>center where IC </a:t>
            </a:r>
            <a:r>
              <a:rPr lang="en-US" sz="1600" dirty="0" smtClean="0"/>
              <a:t>analysis insensitive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23962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Longitude Profiles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7" name="Picture 16" descr="Screen Shot 2015-09-07 at 10.13.44 A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8" r="46333"/>
          <a:stretch/>
        </p:blipFill>
        <p:spPr>
          <a:xfrm>
            <a:off x="361209" y="1713381"/>
            <a:ext cx="3545797" cy="355924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017141" y="1750639"/>
            <a:ext cx="1107256" cy="3025787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651620" y="1750639"/>
            <a:ext cx="179917" cy="3025787"/>
          </a:xfrm>
          <a:prstGeom prst="rect">
            <a:avLst/>
          </a:prstGeom>
          <a:solidFill>
            <a:srgbClr val="C0504D">
              <a:alpha val="2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78942" y="5162861"/>
            <a:ext cx="3088880" cy="466044"/>
          </a:xfrm>
          <a:prstGeom prst="rect">
            <a:avLst/>
          </a:prstGeom>
          <a:solidFill>
            <a:srgbClr val="C0504D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1002461" y="5211241"/>
            <a:ext cx="2718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Northern Sky: IC Sensitive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92013" y="1158764"/>
            <a:ext cx="3220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Fermi Pion-decay profile in </a:t>
            </a:r>
            <a:r>
              <a:rPr lang="en-US" b="1" dirty="0" smtClean="0">
                <a:solidFill>
                  <a:srgbClr val="FF0000"/>
                </a:solidFill>
              </a:rPr>
              <a:t>red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516909" y="2167605"/>
            <a:ext cx="188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Longitude Profile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213421" y="5737760"/>
            <a:ext cx="195547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da-DK" dirty="0" err="1" smtClean="0"/>
              <a:t>Gaggero</a:t>
            </a:r>
            <a:r>
              <a:rPr lang="da-DK" dirty="0" smtClean="0"/>
              <a:t> et al 2015</a:t>
            </a:r>
          </a:p>
          <a:p>
            <a:r>
              <a:rPr lang="da-DK" dirty="0" smtClean="0"/>
              <a:t>1507.07796v1</a:t>
            </a:r>
            <a:r>
              <a:rPr lang="da-DK" dirty="0"/>
              <a:t>.pdf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58567" y="5698713"/>
            <a:ext cx="25416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M. Ackermann et al 2011</a:t>
            </a:r>
          </a:p>
          <a:p>
            <a:r>
              <a:rPr lang="en-US" dirty="0" smtClean="0"/>
              <a:t>arXiv:1202.4039v2</a:t>
            </a:r>
            <a:endParaRPr lang="en-US" dirty="0"/>
          </a:p>
        </p:txBody>
      </p:sp>
      <p:pic>
        <p:nvPicPr>
          <p:cNvPr id="31" name="Picture 30" descr="Screen Shot 2015-10-17 at 10.44.4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207" y="1479716"/>
            <a:ext cx="3656687" cy="400435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221242" y="5370286"/>
            <a:ext cx="4661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Large uncertainty in flux from inner galaxy!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727551" y="3630950"/>
            <a:ext cx="0" cy="435428"/>
          </a:xfrm>
          <a:prstGeom prst="straightConnector1">
            <a:avLst/>
          </a:prstGeom>
          <a:ln w="38100" cmpd="sng">
            <a:gradFill flip="none" rotWithShape="1">
              <a:gsLst>
                <a:gs pos="0">
                  <a:srgbClr val="0000FF"/>
                </a:gs>
                <a:gs pos="100000">
                  <a:prstClr val="white"/>
                </a:gs>
              </a:gsLst>
              <a:lin ang="5400000" scaled="0"/>
              <a:tileRect/>
            </a:gradFill>
            <a:prstDash val="solid"/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744717" y="3855142"/>
            <a:ext cx="142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conventional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56812" y="3437430"/>
            <a:ext cx="1426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tuned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6277429" y="3630950"/>
            <a:ext cx="1417465" cy="0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285896" y="4078473"/>
            <a:ext cx="1417465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229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ANTARES Results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07607" y="5069614"/>
            <a:ext cx="2286488" cy="92333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ANTARES results from</a:t>
            </a:r>
          </a:p>
          <a:p>
            <a:r>
              <a:rPr lang="en-US" dirty="0" smtClean="0"/>
              <a:t>Luigi </a:t>
            </a:r>
            <a:r>
              <a:rPr lang="en-US" dirty="0"/>
              <a:t>Antonio </a:t>
            </a:r>
            <a:r>
              <a:rPr lang="en-US" dirty="0" smtClean="0"/>
              <a:t>Fusco,</a:t>
            </a:r>
          </a:p>
          <a:p>
            <a:r>
              <a:rPr lang="en-US" dirty="0" smtClean="0"/>
              <a:t>shown at VLVNT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049" y="1102346"/>
            <a:ext cx="4946951" cy="3048558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5575904" y="1551596"/>
            <a:ext cx="3475913" cy="1670195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1 event observed on a background expectation of 2.5 events</a:t>
            </a:r>
            <a:endParaRPr lang="en-US" sz="2400" dirty="0" smtClean="0"/>
          </a:p>
        </p:txBody>
      </p:sp>
      <p:pic>
        <p:nvPicPr>
          <p:cNvPr id="10" name="Picture 9" descr="Screen Shot 2015-10-17 at 11.41.4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96" y="3807384"/>
            <a:ext cx="3809084" cy="243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6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IceCube</a:t>
            </a:r>
            <a:r>
              <a:rPr lang="en-US" dirty="0" smtClean="0">
                <a:solidFill>
                  <a:schemeClr val="bg1"/>
                </a:solidFill>
              </a:rPr>
              <a:t>/ANTARES limits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59979" y="1151175"/>
            <a:ext cx="4320776" cy="4255395"/>
            <a:chOff x="1282700" y="0"/>
            <a:chExt cx="6963368" cy="68580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82700" y="0"/>
              <a:ext cx="6571773" cy="6858000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>
              <a:off x="4213706" y="1915227"/>
              <a:ext cx="1639598" cy="1339697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 rot="2341768">
              <a:off x="3625514" y="2579523"/>
              <a:ext cx="4620554" cy="595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8000"/>
                  </a:solidFill>
                </a:rPr>
                <a:t>IC Galactic </a:t>
              </a:r>
              <a:r>
                <a:rPr lang="en-US" dirty="0" smtClean="0">
                  <a:solidFill>
                    <a:srgbClr val="008000"/>
                  </a:solidFill>
                </a:rPr>
                <a:t>Plane Sensitivity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267" y="5330547"/>
            <a:ext cx="478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Caveat on left: </a:t>
            </a:r>
            <a:r>
              <a:rPr lang="en-US" sz="1600" dirty="0" smtClean="0"/>
              <a:t>model represents an average flux over the whole sky but </a:t>
            </a:r>
            <a:r>
              <a:rPr lang="en-US" sz="1600" dirty="0" smtClean="0"/>
              <a:t>flux is</a:t>
            </a:r>
            <a:r>
              <a:rPr lang="en-US" sz="1600" dirty="0" smtClean="0"/>
              <a:t> </a:t>
            </a:r>
            <a:r>
              <a:rPr lang="en-US" sz="1600" dirty="0" smtClean="0"/>
              <a:t>higher towards gal </a:t>
            </a:r>
            <a:r>
              <a:rPr lang="en-US" sz="1600" dirty="0" smtClean="0"/>
              <a:t>center where IC </a:t>
            </a:r>
            <a:r>
              <a:rPr lang="en-US" sz="1600" dirty="0" smtClean="0"/>
              <a:t>analysis insensitive</a:t>
            </a:r>
            <a:endParaRPr lang="en-US" sz="1600" dirty="0"/>
          </a:p>
        </p:txBody>
      </p:sp>
      <p:sp>
        <p:nvSpPr>
          <p:cNvPr id="25" name="Rectangle 24"/>
          <p:cNvSpPr/>
          <p:nvPr/>
        </p:nvSpPr>
        <p:spPr>
          <a:xfrm>
            <a:off x="1036180" y="3505771"/>
            <a:ext cx="1685249" cy="52322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err="1"/>
              <a:t>Gaggero</a:t>
            </a:r>
            <a:r>
              <a:rPr lang="en-US" sz="1400" dirty="0"/>
              <a:t> </a:t>
            </a:r>
            <a:r>
              <a:rPr lang="en-US" sz="1400" dirty="0" smtClean="0"/>
              <a:t>et al 2015</a:t>
            </a:r>
            <a:endParaRPr lang="en-US" sz="1400" baseline="30000" dirty="0" smtClean="0"/>
          </a:p>
          <a:p>
            <a:r>
              <a:rPr lang="en-US" sz="1400" dirty="0" smtClean="0"/>
              <a:t>arXiv</a:t>
            </a:r>
            <a:r>
              <a:rPr lang="en-US" sz="1400" dirty="0"/>
              <a:t>:</a:t>
            </a:r>
            <a:r>
              <a:rPr lang="en-US" sz="1400" dirty="0" smtClean="0"/>
              <a:t>1504.00227v2</a:t>
            </a:r>
            <a:endParaRPr lang="en-US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4068" y="1163270"/>
            <a:ext cx="3973321" cy="411056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34553" y="1480169"/>
            <a:ext cx="2121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</a:rPr>
              <a:t>IceCube</a:t>
            </a:r>
            <a:r>
              <a:rPr lang="en-US" sz="1600" b="1" dirty="0" smtClean="0">
                <a:solidFill>
                  <a:srgbClr val="FF0000"/>
                </a:solidFill>
              </a:rPr>
              <a:t> Preliminary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9714" y="5430760"/>
            <a:ext cx="4274199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ensitivities to new GP model comparable</a:t>
            </a:r>
          </a:p>
          <a:p>
            <a:r>
              <a:rPr lang="en-US" dirty="0" smtClean="0"/>
              <a:t>between ANTARES/</a:t>
            </a:r>
            <a:r>
              <a:rPr lang="en-US" dirty="0" err="1" smtClean="0"/>
              <a:t>IceCube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77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Roadmap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873"/>
            <a:ext cx="8229600" cy="4168651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b="1" dirty="0" err="1" smtClean="0"/>
              <a:t>IceCube</a:t>
            </a:r>
            <a:r>
              <a:rPr lang="en-US" b="1" dirty="0" smtClean="0"/>
              <a:t> </a:t>
            </a:r>
            <a:r>
              <a:rPr lang="en-US" b="1" dirty="0" err="1"/>
              <a:t>u</a:t>
            </a:r>
            <a:r>
              <a:rPr lang="en-US" b="1" dirty="0" err="1" smtClean="0"/>
              <a:t>nblinding</a:t>
            </a:r>
            <a:r>
              <a:rPr lang="en-US" dirty="0" smtClean="0"/>
              <a:t> of 6 years of PS </a:t>
            </a:r>
            <a:r>
              <a:rPr lang="en-US" dirty="0" err="1" smtClean="0"/>
              <a:t>muon</a:t>
            </a:r>
            <a:r>
              <a:rPr lang="en-US" dirty="0" smtClean="0"/>
              <a:t> tracks currently undergoing collaboration review</a:t>
            </a:r>
            <a:endParaRPr lang="en-US" dirty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Possible to add cascades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Possible to add lower energy threshold tracks in southern sky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Galactic plane is ideal target for a </a:t>
            </a:r>
            <a:r>
              <a:rPr lang="en-US" b="1" dirty="0" smtClean="0"/>
              <a:t>joint analysis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/>
              <a:t>Rely on experience gained in joint PS </a:t>
            </a:r>
            <a:r>
              <a:rPr lang="en-US" dirty="0" smtClean="0"/>
              <a:t>analysis</a:t>
            </a:r>
            <a:endParaRPr lang="en-US" b="1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err="1" smtClean="0"/>
              <a:t>IceCube+ANTARES</a:t>
            </a:r>
            <a:r>
              <a:rPr lang="en-US" dirty="0" smtClean="0"/>
              <a:t> together could </a:t>
            </a:r>
            <a:r>
              <a:rPr lang="en-US" dirty="0"/>
              <a:t>probe deeper into the model </a:t>
            </a:r>
            <a:r>
              <a:rPr lang="en-US" dirty="0" smtClean="0"/>
              <a:t>space or help characterize any excess</a:t>
            </a:r>
            <a:endParaRPr lang="en-US" dirty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349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Summary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873"/>
            <a:ext cx="8229600" cy="4749222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Lots of recent work suggests there may be a sizable galactic component to </a:t>
            </a:r>
            <a:r>
              <a:rPr lang="en-US" dirty="0" err="1" smtClean="0"/>
              <a:t>IceCube’s</a:t>
            </a:r>
            <a:r>
              <a:rPr lang="en-US" dirty="0" smtClean="0"/>
              <a:t> measured diffuse </a:t>
            </a:r>
            <a:r>
              <a:rPr lang="en-US" dirty="0" smtClean="0"/>
              <a:t>neutrino flux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High-energy neutrino data correlations with small gal </a:t>
            </a:r>
            <a:r>
              <a:rPr lang="en-US" dirty="0" smtClean="0"/>
              <a:t>latitude</a:t>
            </a:r>
            <a:endParaRPr lang="en-US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New </a:t>
            </a:r>
            <a:r>
              <a:rPr lang="en-US" dirty="0" smtClean="0"/>
              <a:t>consistent CR-transport models tuned to gamma-ray </a:t>
            </a:r>
            <a:r>
              <a:rPr lang="en-US" dirty="0" smtClean="0"/>
              <a:t>measurements</a:t>
            </a:r>
            <a:endParaRPr lang="en-US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Best upper limits of neutrino flux from galactic plane &lt; ~50% of diffuse flux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/>
              <a:t>E</a:t>
            </a:r>
            <a:r>
              <a:rPr lang="en-US" dirty="0" smtClean="0"/>
              <a:t>xternal analysis of HESE events: </a:t>
            </a:r>
            <a:r>
              <a:rPr lang="en-US" dirty="0" err="1" smtClean="0"/>
              <a:t>Ahlers</a:t>
            </a:r>
            <a:r>
              <a:rPr lang="en-US" dirty="0" smtClean="0"/>
              <a:t> et al, 2015 (arXiv</a:t>
            </a:r>
            <a:r>
              <a:rPr lang="en-US" dirty="0"/>
              <a:t>:</a:t>
            </a:r>
            <a:r>
              <a:rPr lang="en-US" dirty="0" smtClean="0"/>
              <a:t>1505.03156v1)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If 50% of the diffuse flux is coming from the plane, could yield a 5-σ discovery in </a:t>
            </a:r>
            <a:r>
              <a:rPr lang="en-US" dirty="0" smtClean="0"/>
              <a:t>this </a:t>
            </a:r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smtClean="0"/>
              <a:t>analysis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If no excess, new CR transport models in the galaxy </a:t>
            </a:r>
            <a:r>
              <a:rPr lang="en-US" dirty="0" smtClean="0"/>
              <a:t>begin to be </a:t>
            </a:r>
            <a:r>
              <a:rPr lang="en-US" dirty="0" smtClean="0"/>
              <a:t>tested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A joint analysis between </a:t>
            </a:r>
            <a:r>
              <a:rPr lang="en-US" dirty="0" err="1" smtClean="0"/>
              <a:t>IceCube</a:t>
            </a:r>
            <a:r>
              <a:rPr lang="en-US" dirty="0" smtClean="0"/>
              <a:t> </a:t>
            </a:r>
            <a:r>
              <a:rPr lang="en-US" dirty="0" smtClean="0"/>
              <a:t>&amp; ANTARES is </a:t>
            </a:r>
            <a:r>
              <a:rPr lang="en-US" dirty="0" smtClean="0"/>
              <a:t>on the horizon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27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293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28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95154" y="1161574"/>
            <a:ext cx="6375052" cy="464953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84900" y="5930948"/>
            <a:ext cx="6158561" cy="35944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63890" y="5883043"/>
            <a:ext cx="32778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IceCube</a:t>
            </a:r>
            <a:r>
              <a:rPr lang="en-US" sz="2000" dirty="0" smtClean="0"/>
              <a:t> Gen2 + KM3NeT?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332457" y="5787143"/>
            <a:ext cx="484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/>
              <a:t>ν</a:t>
            </a:r>
            <a:endParaRPr lang="en-US" sz="200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Thanks!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87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Backup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90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IceCube</a:t>
            </a:r>
            <a:r>
              <a:rPr lang="en-US" dirty="0" smtClean="0">
                <a:solidFill>
                  <a:schemeClr val="bg1"/>
                </a:solidFill>
              </a:rPr>
              <a:t> Hints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50" y="1332761"/>
            <a:ext cx="4965949" cy="2994192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b="1" dirty="0" smtClean="0"/>
              <a:t>High-Energy Starting Events </a:t>
            </a:r>
            <a:r>
              <a:rPr lang="en-US" dirty="0" err="1" smtClean="0"/>
              <a:t>skymap</a:t>
            </a:r>
            <a:endParaRPr lang="en-US" dirty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p=2.5% in </a:t>
            </a:r>
            <a:r>
              <a:rPr lang="en-US" dirty="0"/>
              <a:t>gal plane scan </a:t>
            </a:r>
            <a:r>
              <a:rPr lang="en-US" dirty="0" smtClean="0"/>
              <a:t>within ±7.5° gal latitude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b="1" dirty="0" smtClean="0"/>
              <a:t>Global fit</a:t>
            </a:r>
            <a:r>
              <a:rPr lang="en-US" dirty="0" smtClean="0"/>
              <a:t> spectrum and N/S hemisphere check</a:t>
            </a:r>
            <a:endParaRPr lang="en-US" dirty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Soft extragalactic </a:t>
            </a:r>
            <a:r>
              <a:rPr lang="en-US" dirty="0" err="1" smtClean="0"/>
              <a:t>ν</a:t>
            </a:r>
            <a:r>
              <a:rPr lang="en-US" dirty="0" smtClean="0"/>
              <a:t> spectrum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overproduces </a:t>
            </a:r>
            <a:r>
              <a:rPr lang="en-US" dirty="0" err="1" smtClean="0"/>
              <a:t>GeV</a:t>
            </a:r>
            <a:r>
              <a:rPr lang="en-US" dirty="0" smtClean="0"/>
              <a:t> gamma </a:t>
            </a:r>
            <a:r>
              <a:rPr lang="en-US" dirty="0" smtClean="0"/>
              <a:t>rays</a:t>
            </a:r>
          </a:p>
          <a:p>
            <a:pPr marL="457200" lvl="1" indent="0">
              <a:buClr>
                <a:schemeClr val="tx2"/>
              </a:buClr>
              <a:buNone/>
            </a:pPr>
            <a:r>
              <a:rPr lang="da-DK" dirty="0" err="1"/>
              <a:t>Murase</a:t>
            </a:r>
            <a:r>
              <a:rPr lang="da-DK" dirty="0"/>
              <a:t>, Ahlers, </a:t>
            </a:r>
            <a:r>
              <a:rPr lang="da-DK" dirty="0" err="1"/>
              <a:t>Lacki</a:t>
            </a:r>
            <a:r>
              <a:rPr lang="da-DK" dirty="0"/>
              <a:t> 2013 (arXiv:1306.3417</a:t>
            </a:r>
            <a:r>
              <a:rPr lang="da-DK" dirty="0" smtClean="0"/>
              <a:t>)</a:t>
            </a:r>
          </a:p>
          <a:p>
            <a:pPr marL="457200" lvl="1" indent="0">
              <a:buClr>
                <a:schemeClr val="tx2"/>
              </a:buClr>
              <a:buNone/>
            </a:pPr>
            <a:endParaRPr lang="en-US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Spectral index North </a:t>
            </a:r>
            <a:r>
              <a:rPr lang="en-US" dirty="0" err="1" smtClean="0"/>
              <a:t>vs</a:t>
            </a:r>
            <a:r>
              <a:rPr lang="en-US" dirty="0" smtClean="0"/>
              <a:t> South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2742" y="2829857"/>
            <a:ext cx="4485846" cy="110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buClr>
                <a:schemeClr val="tx2"/>
              </a:buClr>
              <a:buNone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5606325" y="4078937"/>
            <a:ext cx="3138851" cy="2248729"/>
            <a:chOff x="5762547" y="1081904"/>
            <a:chExt cx="3138851" cy="2248729"/>
          </a:xfrm>
        </p:grpSpPr>
        <p:pic>
          <p:nvPicPr>
            <p:cNvPr id="10" name="Picture 9" descr="Screen Shot 2015-10-14 at 10.36.34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2547" y="1081904"/>
              <a:ext cx="3138851" cy="2248729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145920" y="2049689"/>
              <a:ext cx="960237" cy="132546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45920" y="2298689"/>
              <a:ext cx="936278" cy="132546"/>
            </a:xfrm>
            <a:prstGeom prst="rect">
              <a:avLst/>
            </a:prstGeom>
            <a:solidFill>
              <a:srgbClr val="FCD5B5">
                <a:alpha val="4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Picture 20" descr="Screen Shot 2015-06-16 at 6.57.3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499" y="1157451"/>
            <a:ext cx="3895279" cy="2933581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V="1">
            <a:off x="4608588" y="2443238"/>
            <a:ext cx="445911" cy="49590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797905" y="4139412"/>
            <a:ext cx="1403047" cy="5656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3478510" y="5835952"/>
            <a:ext cx="20469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arXiv</a:t>
            </a:r>
            <a:r>
              <a:rPr lang="en-US" dirty="0"/>
              <a:t>:</a:t>
            </a:r>
            <a:r>
              <a:rPr lang="en-US" dirty="0" smtClean="0"/>
              <a:t>1507.03991v2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21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High-Energy Starting Events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6102" y="3906438"/>
            <a:ext cx="8811056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2224732"/>
            <a:ext cx="8957158" cy="36283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Screen Shot 2015-06-16 at 3.25.50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86"/>
          <a:stretch/>
        </p:blipFill>
        <p:spPr>
          <a:xfrm>
            <a:off x="183012" y="1189436"/>
            <a:ext cx="8916888" cy="414062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0" y="2243822"/>
            <a:ext cx="240259" cy="3847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1106" y="5630091"/>
            <a:ext cx="6973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 p</a:t>
            </a:r>
            <a:r>
              <a:rPr lang="en-US" sz="2400" dirty="0"/>
              <a:t>=2.5% in gal plane scan within ± 7.5° gal latitude</a:t>
            </a:r>
          </a:p>
        </p:txBody>
      </p:sp>
      <p:sp>
        <p:nvSpPr>
          <p:cNvPr id="3" name="Rectangle 2"/>
          <p:cNvSpPr/>
          <p:nvPr/>
        </p:nvSpPr>
        <p:spPr>
          <a:xfrm>
            <a:off x="146102" y="1189436"/>
            <a:ext cx="94157" cy="10543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88371" y="4959045"/>
            <a:ext cx="8911529" cy="5684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804295" y="1940493"/>
            <a:ext cx="832467" cy="56847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28869" y="1929273"/>
            <a:ext cx="244399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b="1" dirty="0" smtClean="0">
                <a:sym typeface="Wingdings"/>
              </a:rPr>
              <a:t> </a:t>
            </a:r>
            <a:r>
              <a:rPr lang="en-US" sz="2300" b="1" dirty="0" smtClean="0">
                <a:sym typeface="Wingdings"/>
              </a:rPr>
              <a:t>2.5%</a:t>
            </a:r>
            <a:endParaRPr lang="en-US" sz="2300" b="1" dirty="0"/>
          </a:p>
        </p:txBody>
      </p:sp>
    </p:spTree>
    <p:extLst>
      <p:ext uri="{BB962C8B-B14F-4D97-AF65-F5344CB8AC3E}">
        <p14:creationId xmlns:p14="http://schemas.microsoft.com/office/powerpoint/2010/main" val="1569824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Remote CR Spectrum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Screen Shot 2015-06-17 at 1.07.28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336"/>
          <a:stretch/>
        </p:blipFill>
        <p:spPr>
          <a:xfrm>
            <a:off x="240260" y="1287544"/>
            <a:ext cx="4629307" cy="1966075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40260" y="4013624"/>
            <a:ext cx="4362513" cy="2021900"/>
          </a:xfrm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err="1"/>
              <a:t>Neronov</a:t>
            </a:r>
            <a:r>
              <a:rPr lang="en-US" sz="2400" dirty="0"/>
              <a:t> &amp; </a:t>
            </a:r>
            <a:r>
              <a:rPr lang="en-US" sz="2400" dirty="0" err="1"/>
              <a:t>Malyshev</a:t>
            </a:r>
            <a:r>
              <a:rPr lang="en-US" sz="2400" dirty="0"/>
              <a:t> </a:t>
            </a:r>
            <a:r>
              <a:rPr lang="en-US" sz="2400" dirty="0" smtClean="0"/>
              <a:t>2015 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en-US" sz="2400" dirty="0" smtClean="0"/>
              <a:t>	     (arXiv</a:t>
            </a:r>
            <a:r>
              <a:rPr lang="en-US" sz="2400" dirty="0"/>
              <a:t>:</a:t>
            </a:r>
            <a:r>
              <a:rPr lang="en-US" sz="2400" dirty="0" smtClean="0"/>
              <a:t>1505.07601v1)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b="1" dirty="0" smtClean="0"/>
              <a:t>Claim</a:t>
            </a:r>
            <a:r>
              <a:rPr lang="en-US" sz="2400" b="1" dirty="0" smtClean="0"/>
              <a:t>: </a:t>
            </a:r>
            <a:r>
              <a:rPr lang="en-US" sz="2400" b="1" dirty="0" smtClean="0"/>
              <a:t>Average CR </a:t>
            </a:r>
            <a:r>
              <a:rPr lang="en-US" sz="2400" b="1" dirty="0" smtClean="0"/>
              <a:t>spectral index: E</a:t>
            </a:r>
            <a:r>
              <a:rPr lang="en-US" sz="2400" b="1" baseline="30000" dirty="0" smtClean="0"/>
              <a:t>-</a:t>
            </a:r>
            <a:r>
              <a:rPr lang="en-US" sz="2400" b="1" baseline="30000" dirty="0" smtClean="0"/>
              <a:t>2.5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000" dirty="0"/>
              <a:t>Universal?  Seen in both MW &amp; </a:t>
            </a:r>
            <a:r>
              <a:rPr lang="en-US" sz="2000" dirty="0" smtClean="0"/>
              <a:t>LMC</a:t>
            </a:r>
            <a:endParaRPr lang="en-US" sz="2000" b="1" baseline="300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Earth </a:t>
            </a:r>
            <a:r>
              <a:rPr lang="en-US" sz="2400" dirty="0" smtClean="0"/>
              <a:t>in softer-than-typical fluctuation due to discrete</a:t>
            </a:r>
            <a:r>
              <a:rPr lang="en-US" sz="2400" dirty="0"/>
              <a:t> </a:t>
            </a:r>
            <a:r>
              <a:rPr lang="en-US" sz="2400" dirty="0" smtClean="0"/>
              <a:t>sources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sz="2400" dirty="0" smtClean="0"/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sz="2400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7664083" y="5261058"/>
            <a:ext cx="1326160" cy="2116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160571" y="1001322"/>
            <a:ext cx="3084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ϒ</a:t>
            </a:r>
            <a:r>
              <a:rPr lang="en-US" dirty="0" smtClean="0"/>
              <a:t>-ray spectral index </a:t>
            </a:r>
            <a:r>
              <a:rPr lang="en-US" dirty="0" err="1" smtClean="0"/>
              <a:t>vs</a:t>
            </a:r>
            <a:r>
              <a:rPr lang="en-US" dirty="0" smtClean="0"/>
              <a:t> gal </a:t>
            </a:r>
            <a:r>
              <a:rPr lang="en-US" dirty="0" err="1" smtClean="0"/>
              <a:t>lon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8" name="Picture 17" descr="Screen Shot 2015-10-16 at 12.05.4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34" y="3241523"/>
            <a:ext cx="4033133" cy="491573"/>
          </a:xfrm>
          <a:prstGeom prst="rect">
            <a:avLst/>
          </a:prstGeom>
        </p:spPr>
      </p:pic>
      <p:pic>
        <p:nvPicPr>
          <p:cNvPr id="19" name="Picture 18" descr="Screen Shot 2015-10-12 at 12.38.0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087" y="1209498"/>
            <a:ext cx="4029682" cy="2781932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flipV="1">
            <a:off x="4772182" y="1596572"/>
            <a:ext cx="501342" cy="1403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60087" y="2999620"/>
            <a:ext cx="235246" cy="96056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 txBox="1">
            <a:spLocks/>
          </p:cNvSpPr>
          <p:nvPr/>
        </p:nvSpPr>
        <p:spPr>
          <a:xfrm>
            <a:off x="4701400" y="4013624"/>
            <a:ext cx="4362513" cy="1779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Fermi-LAT work in progress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b="1" dirty="0" smtClean="0"/>
              <a:t>Claim: CR spectral index varies with galactic radius</a:t>
            </a:r>
            <a:endParaRPr lang="en-US" sz="2400" b="1" baseline="30000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Earth in softer region of the galaxy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122637" y="3253619"/>
            <a:ext cx="117623" cy="760005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22637" y="2673048"/>
            <a:ext cx="590982" cy="5805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235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Fermi Model Spectrum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Screen Shot 2015-09-04 at 2.00.0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38" y="1299688"/>
            <a:ext cx="4982633" cy="48344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52572" y="2697239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Total ‘characterized’ emission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47441" y="1047365"/>
            <a:ext cx="4359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Gamma-ray spectrum from</a:t>
            </a:r>
            <a:r>
              <a:rPr lang="en-US" dirty="0"/>
              <a:t> </a:t>
            </a:r>
            <a:r>
              <a:rPr lang="en-US" b="1" dirty="0" smtClean="0"/>
              <a:t>Inner Gal Plane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66037" y="2921431"/>
            <a:ext cx="276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Diffuse Galactic emission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6762" y="3190762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Pion decay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424" y="4402661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Bremsstrahlung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7779" y="3428684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Sources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76762" y="3661730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Inverse Compton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0519" y="4043157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Isotropic </a:t>
            </a:r>
            <a:r>
              <a:rPr lang="en-US" dirty="0" err="1" smtClean="0">
                <a:solidFill>
                  <a:srgbClr val="800000"/>
                </a:solidFill>
              </a:rPr>
              <a:t>Extragal</a:t>
            </a:r>
            <a:r>
              <a:rPr lang="en-US" dirty="0" smtClean="0">
                <a:solidFill>
                  <a:srgbClr val="80000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485971" y="5603029"/>
            <a:ext cx="25416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M. Ackermann et al 2011</a:t>
            </a:r>
          </a:p>
          <a:p>
            <a:r>
              <a:rPr lang="en-US" dirty="0" smtClean="0"/>
              <a:t>arXiv:1202.4039v2</a:t>
            </a:r>
            <a:endParaRPr lang="en-US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176763" y="1299688"/>
            <a:ext cx="4143948" cy="124441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Diffuse emission from the plane dominated by 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en-US" sz="2400" b="1" dirty="0" smtClean="0"/>
              <a:t>     pion decay</a:t>
            </a:r>
          </a:p>
        </p:txBody>
      </p:sp>
    </p:spTree>
    <p:extLst>
      <p:ext uri="{BB962C8B-B14F-4D97-AF65-F5344CB8AC3E}">
        <p14:creationId xmlns:p14="http://schemas.microsoft.com/office/powerpoint/2010/main" val="4020655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Model Profiles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2572" y="2697239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Total ‘characterized’ emission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66037" y="2921431"/>
            <a:ext cx="2762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Diffuse Galactic emission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6762" y="3190762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Pion decay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8424" y="4402661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Bremsstrahlung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7779" y="3428684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Sources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176762" y="3661730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Inverse Compton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0519" y="4043157"/>
            <a:ext cx="3398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Isotropic </a:t>
            </a:r>
            <a:r>
              <a:rPr lang="en-US" dirty="0" err="1" smtClean="0">
                <a:solidFill>
                  <a:srgbClr val="800000"/>
                </a:solidFill>
              </a:rPr>
              <a:t>Extragal</a:t>
            </a:r>
            <a:r>
              <a:rPr lang="en-US" dirty="0" smtClean="0">
                <a:solidFill>
                  <a:srgbClr val="80000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735549" y="1359598"/>
            <a:ext cx="4480651" cy="124441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400" dirty="0" smtClean="0"/>
              <a:t>Northern sky integrates about 1/3 of the pion decay model</a:t>
            </a:r>
            <a:endParaRPr lang="en-US" sz="2400" b="1" dirty="0" smtClean="0"/>
          </a:p>
        </p:txBody>
      </p:sp>
      <p:pic>
        <p:nvPicPr>
          <p:cNvPr id="22" name="Picture 21" descr="Screen Shot 2015-09-07 at 10.10.1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79" y="1029772"/>
            <a:ext cx="3557511" cy="2455724"/>
          </a:xfrm>
          <a:prstGeom prst="rect">
            <a:avLst/>
          </a:prstGeom>
        </p:spPr>
      </p:pic>
      <p:pic>
        <p:nvPicPr>
          <p:cNvPr id="23" name="Picture 22" descr="Screen Shot 2015-09-07 at 10.13.44 A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8" r="46333"/>
          <a:stretch/>
        </p:blipFill>
        <p:spPr>
          <a:xfrm>
            <a:off x="1389060" y="3769568"/>
            <a:ext cx="2801679" cy="28123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-39342" y="1890053"/>
            <a:ext cx="188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Latitude Profile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-15381" y="4659219"/>
            <a:ext cx="188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Longitude Profile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1907339" y="3799007"/>
            <a:ext cx="874888" cy="2390798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3988948" y="3799007"/>
            <a:ext cx="142160" cy="2390798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109743" y="2884987"/>
            <a:ext cx="94157" cy="10543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465810" y="5245168"/>
            <a:ext cx="94157" cy="105438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Screen Shot 2015-09-07 at 10.10.43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103" y="3473514"/>
            <a:ext cx="3785616" cy="26003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404836" y="4928759"/>
            <a:ext cx="3088880" cy="466044"/>
          </a:xfrm>
          <a:prstGeom prst="rect">
            <a:avLst/>
          </a:prstGeom>
          <a:solidFill>
            <a:srgbClr val="C0504D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4602390" y="4975794"/>
            <a:ext cx="2718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Northern Sky: IC Sensitive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6485971" y="5603029"/>
            <a:ext cx="2541681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/>
              <a:t>M. Ackermann et al 2011</a:t>
            </a:r>
          </a:p>
          <a:p>
            <a:r>
              <a:rPr lang="en-US" dirty="0" smtClean="0"/>
              <a:t>arXiv:1202.4039v2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214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Energy Range of 4-year PS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34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Screen Shot 2015-06-03 at 12.45.4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034" y="1113646"/>
            <a:ext cx="6917265" cy="5012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04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Unresolved Source Pops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35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Screen Shot 2015-06-02 at 2.01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710" y="1078616"/>
            <a:ext cx="5556621" cy="49452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9800" y="1648484"/>
            <a:ext cx="30441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step: set </a:t>
            </a:r>
            <a:r>
              <a:rPr lang="en-US" dirty="0" smtClean="0"/>
              <a:t>up a MC to generate source populations and see what kinds of limits we can set to these scenarios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089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&gt;100 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A Posteriori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243822"/>
            <a:ext cx="240259" cy="3847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Screen Shot 2015-10-12 at 11.45.0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4" y="1138256"/>
            <a:ext cx="4288525" cy="4126183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412913" y="5907090"/>
            <a:ext cx="4486512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dirty="0" err="1" smtClean="0"/>
              <a:t>Neronov</a:t>
            </a:r>
            <a:r>
              <a:rPr lang="en-US" dirty="0" smtClean="0"/>
              <a:t> &amp; </a:t>
            </a:r>
            <a:r>
              <a:rPr lang="en-US" dirty="0" err="1" smtClean="0"/>
              <a:t>Semikoz</a:t>
            </a:r>
            <a:r>
              <a:rPr lang="en-US" dirty="0" smtClean="0"/>
              <a:t> 2015 (</a:t>
            </a:r>
            <a:r>
              <a:rPr lang="en-US" dirty="0" err="1" smtClean="0"/>
              <a:t>arXiv</a:t>
            </a:r>
            <a:r>
              <a:rPr lang="en-US" dirty="0"/>
              <a:t>: </a:t>
            </a:r>
            <a:r>
              <a:rPr lang="en-US" dirty="0" smtClean="0"/>
              <a:t>1509.03522) </a:t>
            </a:r>
            <a:endParaRPr lang="en-US" dirty="0"/>
          </a:p>
        </p:txBody>
      </p:sp>
      <p:pic>
        <p:nvPicPr>
          <p:cNvPr id="19" name="Picture 18" descr="Screen Shot 2015-10-12 at 12.02.5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778" y="1138255"/>
            <a:ext cx="4433807" cy="412618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98527" y="2059438"/>
            <a:ext cx="7778058" cy="36933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“...the </a:t>
            </a:r>
            <a:r>
              <a:rPr lang="en-US" dirty="0"/>
              <a:t>inconsistency of the isotropic signal model with the data is at &gt; </a:t>
            </a:r>
            <a:r>
              <a:rPr lang="en-US" dirty="0" smtClean="0"/>
              <a:t>3σ level.”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86985" y="1654160"/>
            <a:ext cx="309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trial correction factor for </a:t>
            </a:r>
            <a:r>
              <a:rPr lang="en-US" i="1" dirty="0" err="1" smtClean="0">
                <a:solidFill>
                  <a:srgbClr val="FF0000"/>
                </a:solidFill>
              </a:rPr>
              <a:t>E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min</a:t>
            </a:r>
            <a:r>
              <a:rPr lang="en-US" i="1" dirty="0" smtClean="0">
                <a:solidFill>
                  <a:srgbClr val="FF0000"/>
                </a:solidFill>
              </a:rPr>
              <a:t>?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7236117" y="2081302"/>
            <a:ext cx="1162093" cy="34538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50095" y="5137921"/>
            <a:ext cx="77301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“A model which </a:t>
            </a:r>
            <a:r>
              <a:rPr lang="en-US" dirty="0"/>
              <a:t>contains 50% contributions from the </a:t>
            </a:r>
            <a:r>
              <a:rPr lang="en-US" dirty="0" smtClean="0"/>
              <a:t>galactic and extragalactic </a:t>
            </a:r>
            <a:r>
              <a:rPr lang="en-US" dirty="0"/>
              <a:t>components provides a satisfactory fit to </a:t>
            </a:r>
            <a:r>
              <a:rPr lang="en-US" dirty="0" smtClean="0"/>
              <a:t>the data [left].”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74448" y="2402495"/>
            <a:ext cx="2905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[high-energy starting events]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77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&gt;100 </a:t>
            </a:r>
            <a:r>
              <a:rPr lang="en-US" dirty="0" err="1" smtClean="0">
                <a:solidFill>
                  <a:schemeClr val="bg1"/>
                </a:solidFill>
              </a:rPr>
              <a:t>TeV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i="1" dirty="0" smtClean="0">
                <a:solidFill>
                  <a:schemeClr val="bg1"/>
                </a:solidFill>
              </a:rPr>
              <a:t>A Posteriori</a:t>
            </a: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243822"/>
            <a:ext cx="240259" cy="3847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Screen Shot 2015-10-12 at 11.03.3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25" y="1029772"/>
            <a:ext cx="7996100" cy="5067255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94814" y="1057633"/>
            <a:ext cx="97025" cy="50341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4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Point Source Sample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243822"/>
            <a:ext cx="240259" cy="3847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4814" y="1057633"/>
            <a:ext cx="97025" cy="50341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creen Shot 2015-10-13 at 2.50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9" y="1178732"/>
            <a:ext cx="8374263" cy="4169006"/>
          </a:xfrm>
          <a:prstGeom prst="rect">
            <a:avLst/>
          </a:prstGeom>
        </p:spPr>
      </p:pic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08946" y="5367786"/>
            <a:ext cx="8456178" cy="1213522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Too many events to show full sample – 40-string sample for illustration</a:t>
            </a:r>
            <a:endParaRPr lang="en-US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Extrapolate diffuse flux down: </a:t>
            </a:r>
            <a:r>
              <a:rPr lang="en-US" dirty="0" smtClean="0"/>
              <a:t>&lt;</a:t>
            </a:r>
            <a:r>
              <a:rPr lang="en-US" dirty="0" err="1"/>
              <a:t>N</a:t>
            </a:r>
            <a:r>
              <a:rPr lang="en-US" baseline="-25000" dirty="0" err="1" smtClean="0"/>
              <a:t>sig</a:t>
            </a:r>
            <a:r>
              <a:rPr lang="en-US" dirty="0" smtClean="0"/>
              <a:t>&gt;=208 events in </a:t>
            </a:r>
            <a:r>
              <a:rPr lang="en-US" dirty="0" err="1" smtClean="0"/>
              <a:t>skymap</a:t>
            </a:r>
            <a:r>
              <a:rPr lang="en-US" dirty="0" smtClean="0"/>
              <a:t> above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Can we determine if these few events are distributed along the plane?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48764" y="1209014"/>
            <a:ext cx="1541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year – IC40</a:t>
            </a:r>
          </a:p>
          <a:p>
            <a:r>
              <a:rPr lang="en-US" dirty="0" smtClean="0"/>
              <a:t>36,900 </a:t>
            </a:r>
            <a:r>
              <a:rPr lang="en-US" dirty="0" smtClean="0"/>
              <a:t>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6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708946" y="5367786"/>
            <a:ext cx="8456178" cy="1213522"/>
          </a:xfrm>
        </p:spPr>
        <p:txBody>
          <a:bodyPr>
            <a:normAutofit fontScale="62500" lnSpcReduction="20000"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Too many events to show full sample – 40-string sample for illustration</a:t>
            </a:r>
            <a:endParaRPr lang="en-US" dirty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Extrapolate diffuse flux down: </a:t>
            </a:r>
            <a:r>
              <a:rPr lang="en-US" dirty="0" smtClean="0"/>
              <a:t>&lt;</a:t>
            </a:r>
            <a:r>
              <a:rPr lang="en-US" dirty="0" err="1"/>
              <a:t>N</a:t>
            </a:r>
            <a:r>
              <a:rPr lang="en-US" baseline="-25000" dirty="0" err="1" smtClean="0"/>
              <a:t>sig</a:t>
            </a:r>
            <a:r>
              <a:rPr lang="en-US" dirty="0" smtClean="0"/>
              <a:t>&gt;=208 events in </a:t>
            </a:r>
            <a:r>
              <a:rPr lang="en-US" dirty="0" err="1" smtClean="0"/>
              <a:t>skymap</a:t>
            </a:r>
            <a:r>
              <a:rPr lang="en-US" dirty="0" smtClean="0"/>
              <a:t> above</a:t>
            </a:r>
          </a:p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Can we determine if these few events are distributed along the plane?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20950" y="5298923"/>
            <a:ext cx="8917811" cy="105438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6 Years of PS Data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7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2243822"/>
            <a:ext cx="240259" cy="38479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94814" y="1057633"/>
            <a:ext cx="97025" cy="503412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Screen Shot 2015-10-13 at 2.50.5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9" y="1178732"/>
            <a:ext cx="8374263" cy="4169006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694267" y="1278467"/>
            <a:ext cx="7543800" cy="3996266"/>
          </a:xfrm>
          <a:custGeom>
            <a:avLst/>
            <a:gdLst>
              <a:gd name="connsiteX0" fmla="*/ 0 w 7543800"/>
              <a:gd name="connsiteY0" fmla="*/ 1981200 h 3996266"/>
              <a:gd name="connsiteX1" fmla="*/ 50800 w 7543800"/>
              <a:gd name="connsiteY1" fmla="*/ 1684866 h 3996266"/>
              <a:gd name="connsiteX2" fmla="*/ 194733 w 7543800"/>
              <a:gd name="connsiteY2" fmla="*/ 1371600 h 3996266"/>
              <a:gd name="connsiteX3" fmla="*/ 389466 w 7543800"/>
              <a:gd name="connsiteY3" fmla="*/ 1109133 h 3996266"/>
              <a:gd name="connsiteX4" fmla="*/ 719666 w 7543800"/>
              <a:gd name="connsiteY4" fmla="*/ 829733 h 3996266"/>
              <a:gd name="connsiteX5" fmla="*/ 1388533 w 7543800"/>
              <a:gd name="connsiteY5" fmla="*/ 448733 h 3996266"/>
              <a:gd name="connsiteX6" fmla="*/ 1964266 w 7543800"/>
              <a:gd name="connsiteY6" fmla="*/ 228600 h 3996266"/>
              <a:gd name="connsiteX7" fmla="*/ 2633133 w 7543800"/>
              <a:gd name="connsiteY7" fmla="*/ 93133 h 3996266"/>
              <a:gd name="connsiteX8" fmla="*/ 3420533 w 7543800"/>
              <a:gd name="connsiteY8" fmla="*/ 0 h 3996266"/>
              <a:gd name="connsiteX9" fmla="*/ 3488266 w 7543800"/>
              <a:gd name="connsiteY9" fmla="*/ 50800 h 3996266"/>
              <a:gd name="connsiteX10" fmla="*/ 3649133 w 7543800"/>
              <a:gd name="connsiteY10" fmla="*/ 76200 h 3996266"/>
              <a:gd name="connsiteX11" fmla="*/ 3776133 w 7543800"/>
              <a:gd name="connsiteY11" fmla="*/ 93133 h 3996266"/>
              <a:gd name="connsiteX12" fmla="*/ 3937000 w 7543800"/>
              <a:gd name="connsiteY12" fmla="*/ 67733 h 3996266"/>
              <a:gd name="connsiteX13" fmla="*/ 4064000 w 7543800"/>
              <a:gd name="connsiteY13" fmla="*/ 59266 h 3996266"/>
              <a:gd name="connsiteX14" fmla="*/ 4123266 w 7543800"/>
              <a:gd name="connsiteY14" fmla="*/ 8466 h 3996266"/>
              <a:gd name="connsiteX15" fmla="*/ 4673600 w 7543800"/>
              <a:gd name="connsiteY15" fmla="*/ 59266 h 3996266"/>
              <a:gd name="connsiteX16" fmla="*/ 5274733 w 7543800"/>
              <a:gd name="connsiteY16" fmla="*/ 169333 h 3996266"/>
              <a:gd name="connsiteX17" fmla="*/ 5681133 w 7543800"/>
              <a:gd name="connsiteY17" fmla="*/ 270933 h 3996266"/>
              <a:gd name="connsiteX18" fmla="*/ 6324600 w 7543800"/>
              <a:gd name="connsiteY18" fmla="*/ 541866 h 3996266"/>
              <a:gd name="connsiteX19" fmla="*/ 6849533 w 7543800"/>
              <a:gd name="connsiteY19" fmla="*/ 846666 h 3996266"/>
              <a:gd name="connsiteX20" fmla="*/ 7255933 w 7543800"/>
              <a:gd name="connsiteY20" fmla="*/ 1253066 h 3996266"/>
              <a:gd name="connsiteX21" fmla="*/ 7509933 w 7543800"/>
              <a:gd name="connsiteY21" fmla="*/ 1710266 h 3996266"/>
              <a:gd name="connsiteX22" fmla="*/ 7543800 w 7543800"/>
              <a:gd name="connsiteY22" fmla="*/ 1972733 h 3996266"/>
              <a:gd name="connsiteX23" fmla="*/ 7501466 w 7543800"/>
              <a:gd name="connsiteY23" fmla="*/ 2286000 h 3996266"/>
              <a:gd name="connsiteX24" fmla="*/ 7349066 w 7543800"/>
              <a:gd name="connsiteY24" fmla="*/ 2641600 h 3996266"/>
              <a:gd name="connsiteX25" fmla="*/ 7061200 w 7543800"/>
              <a:gd name="connsiteY25" fmla="*/ 2980266 h 3996266"/>
              <a:gd name="connsiteX26" fmla="*/ 6680200 w 7543800"/>
              <a:gd name="connsiteY26" fmla="*/ 3276600 h 3996266"/>
              <a:gd name="connsiteX27" fmla="*/ 6341533 w 7543800"/>
              <a:gd name="connsiteY27" fmla="*/ 3471333 h 3996266"/>
              <a:gd name="connsiteX28" fmla="*/ 5918200 w 7543800"/>
              <a:gd name="connsiteY28" fmla="*/ 3640666 h 3996266"/>
              <a:gd name="connsiteX29" fmla="*/ 5469466 w 7543800"/>
              <a:gd name="connsiteY29" fmla="*/ 3793066 h 3996266"/>
              <a:gd name="connsiteX30" fmla="*/ 4927600 w 7543800"/>
              <a:gd name="connsiteY30" fmla="*/ 3903133 h 3996266"/>
              <a:gd name="connsiteX31" fmla="*/ 4114800 w 7543800"/>
              <a:gd name="connsiteY31" fmla="*/ 3987800 h 3996266"/>
              <a:gd name="connsiteX32" fmla="*/ 4038600 w 7543800"/>
              <a:gd name="connsiteY32" fmla="*/ 3920066 h 3996266"/>
              <a:gd name="connsiteX33" fmla="*/ 3877733 w 7543800"/>
              <a:gd name="connsiteY33" fmla="*/ 3894666 h 3996266"/>
              <a:gd name="connsiteX34" fmla="*/ 3666066 w 7543800"/>
              <a:gd name="connsiteY34" fmla="*/ 3894666 h 3996266"/>
              <a:gd name="connsiteX35" fmla="*/ 3496733 w 7543800"/>
              <a:gd name="connsiteY35" fmla="*/ 3937000 h 3996266"/>
              <a:gd name="connsiteX36" fmla="*/ 3445933 w 7543800"/>
              <a:gd name="connsiteY36" fmla="*/ 3996266 h 3996266"/>
              <a:gd name="connsiteX37" fmla="*/ 3022600 w 7543800"/>
              <a:gd name="connsiteY37" fmla="*/ 3953933 h 3996266"/>
              <a:gd name="connsiteX38" fmla="*/ 2506133 w 7543800"/>
              <a:gd name="connsiteY38" fmla="*/ 3877733 h 3996266"/>
              <a:gd name="connsiteX39" fmla="*/ 1905000 w 7543800"/>
              <a:gd name="connsiteY39" fmla="*/ 3725333 h 3996266"/>
              <a:gd name="connsiteX40" fmla="*/ 1371600 w 7543800"/>
              <a:gd name="connsiteY40" fmla="*/ 3547533 h 3996266"/>
              <a:gd name="connsiteX41" fmla="*/ 821266 w 7543800"/>
              <a:gd name="connsiteY41" fmla="*/ 3242733 h 3996266"/>
              <a:gd name="connsiteX42" fmla="*/ 474133 w 7543800"/>
              <a:gd name="connsiteY42" fmla="*/ 2954866 h 3996266"/>
              <a:gd name="connsiteX43" fmla="*/ 160866 w 7543800"/>
              <a:gd name="connsiteY43" fmla="*/ 2582333 h 3996266"/>
              <a:gd name="connsiteX44" fmla="*/ 33866 w 7543800"/>
              <a:gd name="connsiteY44" fmla="*/ 2235200 h 3996266"/>
              <a:gd name="connsiteX45" fmla="*/ 0 w 7543800"/>
              <a:gd name="connsiteY45" fmla="*/ 1981200 h 399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7543800" h="3996266">
                <a:moveTo>
                  <a:pt x="0" y="1981200"/>
                </a:moveTo>
                <a:lnTo>
                  <a:pt x="50800" y="1684866"/>
                </a:lnTo>
                <a:lnTo>
                  <a:pt x="194733" y="1371600"/>
                </a:lnTo>
                <a:lnTo>
                  <a:pt x="389466" y="1109133"/>
                </a:lnTo>
                <a:lnTo>
                  <a:pt x="719666" y="829733"/>
                </a:lnTo>
                <a:lnTo>
                  <a:pt x="1388533" y="448733"/>
                </a:lnTo>
                <a:lnTo>
                  <a:pt x="1964266" y="228600"/>
                </a:lnTo>
                <a:lnTo>
                  <a:pt x="2633133" y="93133"/>
                </a:lnTo>
                <a:lnTo>
                  <a:pt x="3420533" y="0"/>
                </a:lnTo>
                <a:lnTo>
                  <a:pt x="3488266" y="50800"/>
                </a:lnTo>
                <a:lnTo>
                  <a:pt x="3649133" y="76200"/>
                </a:lnTo>
                <a:lnTo>
                  <a:pt x="3776133" y="93133"/>
                </a:lnTo>
                <a:lnTo>
                  <a:pt x="3937000" y="67733"/>
                </a:lnTo>
                <a:lnTo>
                  <a:pt x="4064000" y="59266"/>
                </a:lnTo>
                <a:lnTo>
                  <a:pt x="4123266" y="8466"/>
                </a:lnTo>
                <a:lnTo>
                  <a:pt x="4673600" y="59266"/>
                </a:lnTo>
                <a:lnTo>
                  <a:pt x="5274733" y="169333"/>
                </a:lnTo>
                <a:lnTo>
                  <a:pt x="5681133" y="270933"/>
                </a:lnTo>
                <a:lnTo>
                  <a:pt x="6324600" y="541866"/>
                </a:lnTo>
                <a:lnTo>
                  <a:pt x="6849533" y="846666"/>
                </a:lnTo>
                <a:lnTo>
                  <a:pt x="7255933" y="1253066"/>
                </a:lnTo>
                <a:lnTo>
                  <a:pt x="7509933" y="1710266"/>
                </a:lnTo>
                <a:lnTo>
                  <a:pt x="7543800" y="1972733"/>
                </a:lnTo>
                <a:lnTo>
                  <a:pt x="7501466" y="2286000"/>
                </a:lnTo>
                <a:lnTo>
                  <a:pt x="7349066" y="2641600"/>
                </a:lnTo>
                <a:lnTo>
                  <a:pt x="7061200" y="2980266"/>
                </a:lnTo>
                <a:lnTo>
                  <a:pt x="6680200" y="3276600"/>
                </a:lnTo>
                <a:lnTo>
                  <a:pt x="6341533" y="3471333"/>
                </a:lnTo>
                <a:lnTo>
                  <a:pt x="5918200" y="3640666"/>
                </a:lnTo>
                <a:lnTo>
                  <a:pt x="5469466" y="3793066"/>
                </a:lnTo>
                <a:lnTo>
                  <a:pt x="4927600" y="3903133"/>
                </a:lnTo>
                <a:lnTo>
                  <a:pt x="4114800" y="3987800"/>
                </a:lnTo>
                <a:lnTo>
                  <a:pt x="4038600" y="3920066"/>
                </a:lnTo>
                <a:lnTo>
                  <a:pt x="3877733" y="3894666"/>
                </a:lnTo>
                <a:lnTo>
                  <a:pt x="3666066" y="3894666"/>
                </a:lnTo>
                <a:lnTo>
                  <a:pt x="3496733" y="3937000"/>
                </a:lnTo>
                <a:lnTo>
                  <a:pt x="3445933" y="3996266"/>
                </a:lnTo>
                <a:lnTo>
                  <a:pt x="3022600" y="3953933"/>
                </a:lnTo>
                <a:lnTo>
                  <a:pt x="2506133" y="3877733"/>
                </a:lnTo>
                <a:lnTo>
                  <a:pt x="1905000" y="3725333"/>
                </a:lnTo>
                <a:lnTo>
                  <a:pt x="1371600" y="3547533"/>
                </a:lnTo>
                <a:lnTo>
                  <a:pt x="821266" y="3242733"/>
                </a:lnTo>
                <a:lnTo>
                  <a:pt x="474133" y="2954866"/>
                </a:lnTo>
                <a:lnTo>
                  <a:pt x="160866" y="2582333"/>
                </a:lnTo>
                <a:lnTo>
                  <a:pt x="33866" y="2235200"/>
                </a:lnTo>
                <a:lnTo>
                  <a:pt x="0" y="1981200"/>
                </a:lnTo>
                <a:close/>
              </a:path>
            </a:pathLst>
          </a:custGeom>
          <a:solidFill>
            <a:schemeClr val="tx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724777" y="2741986"/>
            <a:ext cx="5512576" cy="1054386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71524" y="2902854"/>
            <a:ext cx="51404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Extrapolating Global Fit paper diffuse flux down in energy: &lt;</a:t>
            </a:r>
            <a:r>
              <a:rPr lang="en-US" dirty="0" err="1" smtClean="0"/>
              <a:t>Nsig</a:t>
            </a:r>
            <a:r>
              <a:rPr lang="en-US" dirty="0" smtClean="0"/>
              <a:t>&gt; ~ </a:t>
            </a:r>
            <a:r>
              <a:rPr lang="en-US" b="1" dirty="0" smtClean="0"/>
              <a:t>2400 events</a:t>
            </a:r>
            <a:r>
              <a:rPr lang="en-US" dirty="0" smtClean="0"/>
              <a:t> in 6-year PS sample</a:t>
            </a:r>
          </a:p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48764" y="1209014"/>
            <a:ext cx="1541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 years</a:t>
            </a:r>
          </a:p>
          <a:p>
            <a:r>
              <a:rPr lang="en-US" dirty="0" smtClean="0"/>
              <a:t>~5</a:t>
            </a:r>
            <a:r>
              <a:rPr lang="en-US" dirty="0" smtClean="0"/>
              <a:t>00k events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389892" y="2715974"/>
            <a:ext cx="185326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/>
              <a:t>(arXiv</a:t>
            </a:r>
            <a:r>
              <a:rPr lang="en-US" sz="1500" dirty="0"/>
              <a:t>:</a:t>
            </a:r>
            <a:r>
              <a:rPr lang="en-US" sz="1500" dirty="0" smtClean="0"/>
              <a:t>1507.03991v2)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86956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GP Emission Mechanisms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8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79783" y="1302711"/>
            <a:ext cx="8912885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1F497D"/>
                </a:solidFill>
              </a:rPr>
              <a:t>Two likely origins for </a:t>
            </a:r>
            <a:r>
              <a:rPr lang="en-US" dirty="0" err="1" smtClean="0">
                <a:solidFill>
                  <a:srgbClr val="1F497D"/>
                </a:solidFill>
              </a:rPr>
              <a:t>ν</a:t>
            </a:r>
            <a:r>
              <a:rPr lang="en-US" dirty="0" smtClean="0">
                <a:solidFill>
                  <a:srgbClr val="1F497D"/>
                </a:solidFill>
              </a:rPr>
              <a:t> flux from plane: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Gal CR interactions with interstellar </a:t>
            </a:r>
            <a:r>
              <a:rPr lang="en-US" dirty="0"/>
              <a:t>gas (p-</a:t>
            </a:r>
            <a:r>
              <a:rPr lang="en-US" dirty="0" smtClean="0"/>
              <a:t>p)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Conventional models: If flux ~ E</a:t>
            </a:r>
            <a:r>
              <a:rPr lang="en-US" baseline="30000" dirty="0" smtClean="0"/>
              <a:t>-2.7</a:t>
            </a:r>
            <a:r>
              <a:rPr lang="en-US" dirty="0" smtClean="0"/>
              <a:t> as observed at Earth is uniform throughout galaxy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relatively small neutrino flux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dirty="0"/>
              <a:t>L</a:t>
            </a:r>
            <a:r>
              <a:rPr lang="en-US" dirty="0" smtClean="0"/>
              <a:t>arge scale, </a:t>
            </a:r>
            <a:r>
              <a:rPr lang="en-US" b="1" dirty="0" smtClean="0"/>
              <a:t>gamma-</a:t>
            </a:r>
            <a:r>
              <a:rPr lang="en-US" b="1" dirty="0"/>
              <a:t>rays</a:t>
            </a:r>
            <a:r>
              <a:rPr lang="en-US" dirty="0"/>
              <a:t> act as CR-</a:t>
            </a:r>
            <a:r>
              <a:rPr lang="en-US" dirty="0" smtClean="0"/>
              <a:t>interaction tracers</a:t>
            </a:r>
          </a:p>
          <a:p>
            <a:pPr marL="914400" lvl="2" indent="0">
              <a:buClr>
                <a:schemeClr val="tx2"/>
              </a:buClr>
              <a:buFont typeface="Arial"/>
              <a:buNone/>
            </a:pP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/>
              <a:t>Unresolved gal CR sources and interactions with local material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Perhaps very many point sources </a:t>
            </a:r>
            <a:r>
              <a:rPr lang="en-US" dirty="0">
                <a:solidFill>
                  <a:srgbClr val="000000"/>
                </a:solidFill>
                <a:sym typeface="Wingdings"/>
              </a:rPr>
              <a:t></a:t>
            </a:r>
            <a:r>
              <a:rPr lang="en-US" dirty="0">
                <a:solidFill>
                  <a:srgbClr val="000000"/>
                </a:solidFill>
              </a:rPr>
              <a:t> nearly diffuse in </a:t>
            </a:r>
            <a:r>
              <a:rPr lang="en-US" dirty="0" smtClean="0">
                <a:solidFill>
                  <a:srgbClr val="000000"/>
                </a:solidFill>
              </a:rPr>
              <a:t>plane</a:t>
            </a:r>
            <a:endParaRPr lang="en-US" dirty="0" smtClean="0"/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Perhaps a handful of sources along the plane</a:t>
            </a: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endParaRPr lang="en-US" dirty="0" smtClean="0">
              <a:solidFill>
                <a:srgbClr val="000000"/>
              </a:solidFill>
            </a:endParaRPr>
          </a:p>
          <a:p>
            <a:pPr lvl="2"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  <a:p>
            <a:pPr>
              <a:buClr>
                <a:schemeClr val="tx2"/>
              </a:buClr>
              <a:buFont typeface="Wingdings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804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425002"/>
            <a:ext cx="9153144" cy="45358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-1"/>
            <a:ext cx="9153144" cy="102977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940" y="92299"/>
            <a:ext cx="6055615" cy="82381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Gal CR Interactions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59" y="123850"/>
            <a:ext cx="800847" cy="78082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6812" y="194896"/>
            <a:ext cx="1307101" cy="620873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124200" y="6425002"/>
            <a:ext cx="2895600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Jon Dumm - OKC, Stockholm U.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6656169" y="6413560"/>
            <a:ext cx="2133600" cy="365125"/>
          </a:xfrm>
        </p:spPr>
        <p:txBody>
          <a:bodyPr/>
          <a:lstStyle/>
          <a:p>
            <a:fld id="{1DE05BCB-5B18-5F4B-BA15-0ED89810B7AC}" type="slidenum">
              <a:rPr lang="en-US" smtClean="0">
                <a:solidFill>
                  <a:schemeClr val="bg1"/>
                </a:solidFill>
              </a:rPr>
              <a:t>9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Screen Shot 2015-06-17 at 11.08.1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16" y="2194896"/>
            <a:ext cx="3455095" cy="3586126"/>
          </a:xfrm>
          <a:prstGeom prst="rect">
            <a:avLst/>
          </a:prstGeom>
        </p:spPr>
      </p:pic>
      <p:pic>
        <p:nvPicPr>
          <p:cNvPr id="10" name="Picture 9" descr="Screen Shot 2015-06-17 at 11.09.51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296" y="2194896"/>
            <a:ext cx="3470882" cy="3586126"/>
          </a:xfrm>
          <a:prstGeom prst="rect">
            <a:avLst/>
          </a:prstGeom>
        </p:spPr>
      </p:pic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0" y="1302711"/>
            <a:ext cx="9153145" cy="1237395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2200" dirty="0" smtClean="0">
                <a:solidFill>
                  <a:srgbClr val="1F497D"/>
                </a:solidFill>
              </a:rPr>
              <a:t>Until now, CR spectral index observed at Earth assumed same everywhere</a:t>
            </a:r>
          </a:p>
          <a:p>
            <a:pPr lvl="1">
              <a:buClr>
                <a:schemeClr val="tx2"/>
              </a:buClr>
              <a:buFont typeface="Wingdings" charset="2"/>
              <a:buChar char="§"/>
            </a:pPr>
            <a:r>
              <a:rPr lang="en-US" sz="2000" dirty="0" err="1" smtClean="0"/>
              <a:t>Fermi+Milagro+HESS</a:t>
            </a:r>
            <a:r>
              <a:rPr lang="en-US" sz="2000" dirty="0" smtClean="0"/>
              <a:t> </a:t>
            </a:r>
            <a:r>
              <a:rPr lang="en-US" sz="2000" dirty="0" err="1" smtClean="0"/>
              <a:t>ϒ</a:t>
            </a:r>
            <a:r>
              <a:rPr lang="en-US" sz="2000" dirty="0" smtClean="0"/>
              <a:t>-rays now allow us to test this assumption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20665" y="5725007"/>
            <a:ext cx="2096540" cy="646331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dirty="0" err="1"/>
              <a:t>Gaggero</a:t>
            </a:r>
            <a:r>
              <a:rPr lang="en-US" dirty="0"/>
              <a:t> </a:t>
            </a:r>
            <a:r>
              <a:rPr lang="en-US" dirty="0" smtClean="0"/>
              <a:t>et al 2015</a:t>
            </a:r>
            <a:endParaRPr lang="en-US" sz="2400" baseline="30000" dirty="0" smtClean="0"/>
          </a:p>
          <a:p>
            <a:r>
              <a:rPr lang="en-US" dirty="0" smtClean="0"/>
              <a:t>arXiv</a:t>
            </a:r>
            <a:r>
              <a:rPr lang="en-US" dirty="0"/>
              <a:t>:</a:t>
            </a:r>
            <a:r>
              <a:rPr lang="en-US" dirty="0" smtClean="0"/>
              <a:t>1504.00227v2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8668658">
            <a:off x="3882044" y="3395944"/>
            <a:ext cx="832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uned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678296" y="3833126"/>
            <a:ext cx="381122" cy="61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499556" y="4164303"/>
            <a:ext cx="559862" cy="3179"/>
          </a:xfrm>
          <a:prstGeom prst="straightConnector1">
            <a:avLst/>
          </a:prstGeom>
          <a:ln>
            <a:solidFill>
              <a:srgbClr val="7F7F7F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8" idx="1"/>
          </p:cNvCxnSpPr>
          <p:nvPr/>
        </p:nvCxnSpPr>
        <p:spPr>
          <a:xfrm flipH="1">
            <a:off x="7375411" y="4164303"/>
            <a:ext cx="714937" cy="6498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7460251" y="4577646"/>
            <a:ext cx="618726" cy="52947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6200000">
            <a:off x="-1395785" y="3576679"/>
            <a:ext cx="320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ϒ</a:t>
            </a:r>
            <a:r>
              <a:rPr lang="en-US" b="1" dirty="0" smtClean="0"/>
              <a:t>-ray Models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 rot="18554395">
            <a:off x="3829505" y="3721963"/>
            <a:ext cx="1138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Conventional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rot="18668658">
            <a:off x="7947984" y="3696980"/>
            <a:ext cx="832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uned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8554395">
            <a:off x="7857817" y="4041813"/>
            <a:ext cx="11382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Conventional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08786" y="5723272"/>
            <a:ext cx="7262790" cy="12373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  <a:buFont typeface="Wingdings" charset="2"/>
              <a:buChar char="§"/>
            </a:pPr>
            <a:r>
              <a:rPr lang="en-US" sz="1800" dirty="0" smtClean="0"/>
              <a:t>New: Incorporate PAMELA/AMS measured p &amp; He hardening and 		allow CR diffusion to change with gal. radius</a:t>
            </a:r>
          </a:p>
        </p:txBody>
      </p:sp>
    </p:spTree>
    <p:extLst>
      <p:ext uri="{BB962C8B-B14F-4D97-AF65-F5344CB8AC3E}">
        <p14:creationId xmlns:p14="http://schemas.microsoft.com/office/powerpoint/2010/main" val="359742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9788</TotalTime>
  <Words>2036</Words>
  <Application>Microsoft Macintosh PowerPoint</Application>
  <PresentationFormat>On-screen Show (4:3)</PresentationFormat>
  <Paragraphs>331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A Search for Neutrinos from the Galactic Plane</vt:lpstr>
      <vt:lpstr>Overview</vt:lpstr>
      <vt:lpstr>IceCube Hints</vt:lpstr>
      <vt:lpstr>&gt;100 TeV A Posteriori</vt:lpstr>
      <vt:lpstr>&gt;100 TeV A Posteriori</vt:lpstr>
      <vt:lpstr>Point Source Sample</vt:lpstr>
      <vt:lpstr>6 Years of PS Data</vt:lpstr>
      <vt:lpstr>GP Emission Mechanisms</vt:lpstr>
      <vt:lpstr>Gal CR Interactions</vt:lpstr>
      <vt:lpstr>Gal CR Interactions</vt:lpstr>
      <vt:lpstr>Max LH Spatial Template</vt:lpstr>
      <vt:lpstr>Max LH Spatial Template</vt:lpstr>
      <vt:lpstr>Max LH Spatial Template</vt:lpstr>
      <vt:lpstr>Convolutions – PSF Smearing</vt:lpstr>
      <vt:lpstr>Likelihood Function</vt:lpstr>
      <vt:lpstr>Likelihood Function</vt:lpstr>
      <vt:lpstr>GP Sensitivity</vt:lpstr>
      <vt:lpstr>GP Sensitivity</vt:lpstr>
      <vt:lpstr>GP Sensitivity</vt:lpstr>
      <vt:lpstr>GP Sensitivity</vt:lpstr>
      <vt:lpstr>GP Discovery Potential</vt:lpstr>
      <vt:lpstr>Comparison to Model</vt:lpstr>
      <vt:lpstr>Longitude Profiles</vt:lpstr>
      <vt:lpstr>ANTARES Results</vt:lpstr>
      <vt:lpstr>IceCube/ANTARES limits</vt:lpstr>
      <vt:lpstr>Roadmap</vt:lpstr>
      <vt:lpstr>Summary</vt:lpstr>
      <vt:lpstr>Thanks!</vt:lpstr>
      <vt:lpstr>Backup</vt:lpstr>
      <vt:lpstr>High-Energy Starting Events</vt:lpstr>
      <vt:lpstr>Remote CR Spectrum</vt:lpstr>
      <vt:lpstr>Fermi Model Spectrum</vt:lpstr>
      <vt:lpstr>Model Profiles</vt:lpstr>
      <vt:lpstr>Energy Range of 4-year PS</vt:lpstr>
      <vt:lpstr>Unresolved Source Pops</vt:lpstr>
    </vt:vector>
  </TitlesOfParts>
  <Company>University of Minnesota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Stacking Searches with 6 years of IceCube</dc:title>
  <dc:creator>Jon Dumm</dc:creator>
  <cp:lastModifiedBy>Jon Dumm</cp:lastModifiedBy>
  <cp:revision>227</cp:revision>
  <cp:lastPrinted>2015-10-14T22:21:59Z</cp:lastPrinted>
  <dcterms:created xsi:type="dcterms:W3CDTF">2014-12-16T12:38:10Z</dcterms:created>
  <dcterms:modified xsi:type="dcterms:W3CDTF">2015-10-17T12:17:25Z</dcterms:modified>
</cp:coreProperties>
</file>