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2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AC1BC-7A04-4448-9A97-A3204EA5F292}" type="datetimeFigureOut">
              <a:rPr lang="en-US" smtClean="0"/>
              <a:t>26/5/15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B7656-DB12-374D-93B1-B3EEABF13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36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676CB2-F111-D24C-A05A-CD3D2C06607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59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603E65-3316-404C-8F82-B9348406E81B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45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7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68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Workshop on Tracking Detector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F97D-8844-EB4C-82DC-DAB73B1A9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1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18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8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9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9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2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73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9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57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F1E0-585F-AA40-A4CC-9A770BFEA901}" type="datetimeFigureOut">
              <a:rPr lang="en-US" smtClean="0"/>
              <a:t>26/5/15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AA1F8-E3A5-C74B-94FA-C19340CE95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17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iggs_boson" TargetMode="External"/><Relationship Id="rId4" Type="http://schemas.openxmlformats.org/officeDocument/2006/relationships/hyperlink" Target="http://en.wikipedia.org/wiki/Supersymmetry" TargetMode="External"/><Relationship Id="rId5" Type="http://schemas.openxmlformats.org/officeDocument/2006/relationships/hyperlink" Target="http://en.wikipedia.org/wiki/Extra_dimension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Te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ms.web.cern.ch/cms/Detector/ECAL/index.html" TargetMode="External"/><Relationship Id="rId4" Type="http://schemas.openxmlformats.org/officeDocument/2006/relationships/hyperlink" Target="http://cms.web.cern.ch/cms/Detector/Tracker/index.html" TargetMode="External"/><Relationship Id="rId5" Type="http://schemas.openxmlformats.org/officeDocument/2006/relationships/hyperlink" Target="http://cms.web.cern.ch/cms/Detector/HCAL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web.cern.ch/cms/Detector/Muons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09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rgbClr val="FF0000"/>
                </a:solidFill>
                <a:cs typeface="+mj-cs"/>
              </a:rPr>
              <a:t>CMS Detector</a:t>
            </a:r>
          </a:p>
        </p:txBody>
      </p:sp>
    </p:spTree>
    <p:extLst>
      <p:ext uri="{BB962C8B-B14F-4D97-AF65-F5344CB8AC3E}">
        <p14:creationId xmlns:p14="http://schemas.microsoft.com/office/powerpoint/2010/main" val="312766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smtClean="0">
                <a:solidFill>
                  <a:srgbClr val="0000FF"/>
                </a:solidFill>
                <a:cs typeface="+mj-cs"/>
              </a:rPr>
              <a:t>Working Principle</a:t>
            </a:r>
          </a:p>
        </p:txBody>
      </p:sp>
      <p:pic>
        <p:nvPicPr>
          <p:cNvPr id="24579" name="Picture 3" descr="CMS_Sl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76513"/>
            <a:ext cx="8458200" cy="428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1143000" y="762000"/>
            <a:ext cx="4876800" cy="20313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o"/>
              <a:defRPr/>
            </a:pPr>
            <a:r>
              <a:rPr lang="en-US" sz="1200" dirty="0">
                <a:solidFill>
                  <a:srgbClr val="FF3300"/>
                </a:solidFill>
                <a:latin typeface="Helvetica" charset="0"/>
                <a:cs typeface="+mn-cs"/>
              </a:rPr>
              <a:t> </a:t>
            </a: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Detector is like a giant filter </a:t>
            </a:r>
          </a:p>
          <a:p>
            <a:pPr>
              <a:spcBef>
                <a:spcPct val="50000"/>
              </a:spcBef>
              <a:buFontTx/>
              <a:buChar char="o"/>
              <a:defRPr/>
            </a:pP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 Huge solenoid </a:t>
            </a:r>
            <a:r>
              <a:rPr lang="en-US" dirty="0" smtClean="0">
                <a:solidFill>
                  <a:srgbClr val="FF3300"/>
                </a:solidFill>
                <a:latin typeface="Helvetica" charset="0"/>
                <a:cs typeface="+mn-cs"/>
              </a:rPr>
              <a:t>magnet with return </a:t>
            </a: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yoke</a:t>
            </a:r>
          </a:p>
          <a:p>
            <a:pPr>
              <a:spcBef>
                <a:spcPct val="50000"/>
              </a:spcBef>
              <a:buFontTx/>
              <a:buChar char="o"/>
              <a:defRPr/>
            </a:pP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 Tracker</a:t>
            </a:r>
          </a:p>
          <a:p>
            <a:pPr>
              <a:spcBef>
                <a:spcPct val="50000"/>
              </a:spcBef>
              <a:buFontTx/>
              <a:buChar char="o"/>
              <a:defRPr/>
            </a:pP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 Calorimeter</a:t>
            </a:r>
          </a:p>
          <a:p>
            <a:pPr>
              <a:spcBef>
                <a:spcPct val="50000"/>
              </a:spcBef>
              <a:buFontTx/>
              <a:buChar char="o"/>
              <a:defRPr/>
            </a:pP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 </a:t>
            </a:r>
            <a:r>
              <a:rPr lang="en-US" dirty="0" err="1">
                <a:solidFill>
                  <a:srgbClr val="FF3300"/>
                </a:solidFill>
                <a:latin typeface="Helvetica" charset="0"/>
                <a:cs typeface="+mn-cs"/>
              </a:rPr>
              <a:t>Muon</a:t>
            </a:r>
            <a:r>
              <a:rPr lang="en-US" dirty="0">
                <a:solidFill>
                  <a:srgbClr val="FF3300"/>
                </a:solidFill>
                <a:latin typeface="Helvetica" charset="0"/>
                <a:cs typeface="+mn-cs"/>
              </a:rPr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78332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Coordinate conventions</a:t>
            </a:r>
          </a:p>
        </p:txBody>
      </p:sp>
      <p:pic>
        <p:nvPicPr>
          <p:cNvPr id="26627" name="Picture 10" descr="Pseudorapid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3810000" cy="2557463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12" descr="Pseudorapidity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295400"/>
            <a:ext cx="3505200" cy="20574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8597" name="Group 117"/>
          <p:cNvGraphicFramePr>
            <a:graphicFrameLocks noGrp="1"/>
          </p:cNvGraphicFramePr>
          <p:nvPr>
            <p:ph idx="1"/>
          </p:nvPr>
        </p:nvGraphicFramePr>
        <p:xfrm>
          <a:off x="4419600" y="3581400"/>
          <a:ext cx="1752600" cy="2925919"/>
        </p:xfrm>
        <a:graphic>
          <a:graphicData uri="http://schemas.openxmlformats.org/drawingml/2006/table">
            <a:tbl>
              <a:tblPr/>
              <a:tblGrid>
                <a:gridCol w="1068388"/>
                <a:gridCol w="684212"/>
              </a:tblGrid>
              <a:tr h="44118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θ </a:t>
                      </a:r>
                      <a:r>
                        <a:rPr kumimoji="0" lang="en-US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(degrees)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Helvetica" charset="0"/>
                        <a:ea typeface="ＭＳ Ｐゴシック" charset="0"/>
                      </a:endParaRP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η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9041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infinite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3.13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2.44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20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1.74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1.31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45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0.88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60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0.55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80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0.175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7427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90</a:t>
                      </a:r>
                    </a:p>
                  </a:txBody>
                  <a:tcPr marT="45705" marB="45705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Helvetica" charset="0"/>
                          <a:ea typeface="ＭＳ Ｐゴシック" charset="0"/>
                        </a:rPr>
                        <a:t>0</a:t>
                      </a:r>
                    </a:p>
                  </a:txBody>
                  <a:tcPr marT="45705" marB="45705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pSp>
        <p:nvGrpSpPr>
          <p:cNvPr id="26650" name="Group 122"/>
          <p:cNvGrpSpPr>
            <a:grpSpLocks/>
          </p:cNvGrpSpPr>
          <p:nvPr/>
        </p:nvGrpSpPr>
        <p:grpSpPr bwMode="auto">
          <a:xfrm>
            <a:off x="381000" y="3657600"/>
            <a:ext cx="3962400" cy="3200400"/>
            <a:chOff x="288" y="2016"/>
            <a:chExt cx="2496" cy="2160"/>
          </a:xfrm>
        </p:grpSpPr>
        <p:pic>
          <p:nvPicPr>
            <p:cNvPr id="26652" name="Picture 119" descr="lhcbit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016"/>
              <a:ext cx="2496" cy="2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600" name="Line 120"/>
            <p:cNvSpPr>
              <a:spLocks noChangeShapeType="1"/>
            </p:cNvSpPr>
            <p:nvPr/>
          </p:nvSpPr>
          <p:spPr bwMode="auto">
            <a:xfrm>
              <a:off x="1254" y="229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8601" name="Line 121"/>
            <p:cNvSpPr>
              <a:spLocks noChangeShapeType="1"/>
            </p:cNvSpPr>
            <p:nvPr/>
          </p:nvSpPr>
          <p:spPr bwMode="auto">
            <a:xfrm>
              <a:off x="1296" y="2838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48603" name="Text Box 123"/>
          <p:cNvSpPr txBox="1">
            <a:spLocks noChangeArrowheads="1"/>
          </p:cNvSpPr>
          <p:nvPr/>
        </p:nvSpPr>
        <p:spPr bwMode="auto">
          <a:xfrm>
            <a:off x="5334000" y="9906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0"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Pseudorapidity</a:t>
            </a:r>
          </a:p>
        </p:txBody>
      </p:sp>
    </p:spTree>
    <p:extLst>
      <p:ext uri="{BB962C8B-B14F-4D97-AF65-F5344CB8AC3E}">
        <p14:creationId xmlns:p14="http://schemas.microsoft.com/office/powerpoint/2010/main" val="254781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CMS Detector overview</a:t>
            </a:r>
          </a:p>
        </p:txBody>
      </p:sp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075363" cy="439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49509" name="Group 5"/>
          <p:cNvGrpSpPr>
            <a:grpSpLocks/>
          </p:cNvGrpSpPr>
          <p:nvPr/>
        </p:nvGrpSpPr>
        <p:grpSpPr bwMode="auto">
          <a:xfrm>
            <a:off x="3581400" y="2590800"/>
            <a:ext cx="1176338" cy="1219200"/>
            <a:chOff x="703" y="575"/>
            <a:chExt cx="803" cy="768"/>
          </a:xfrm>
        </p:grpSpPr>
        <p:sp>
          <p:nvSpPr>
            <p:cNvPr id="149510" name="Oval 6"/>
            <p:cNvSpPr>
              <a:spLocks noChangeArrowheads="1"/>
            </p:cNvSpPr>
            <p:nvPr/>
          </p:nvSpPr>
          <p:spPr bwMode="auto">
            <a:xfrm>
              <a:off x="747" y="700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11" name="Oval 7"/>
            <p:cNvSpPr>
              <a:spLocks noChangeArrowheads="1"/>
            </p:cNvSpPr>
            <p:nvPr/>
          </p:nvSpPr>
          <p:spPr bwMode="auto">
            <a:xfrm>
              <a:off x="705" y="1237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12" name="Oval 8"/>
            <p:cNvSpPr>
              <a:spLocks noChangeArrowheads="1"/>
            </p:cNvSpPr>
            <p:nvPr/>
          </p:nvSpPr>
          <p:spPr bwMode="auto">
            <a:xfrm>
              <a:off x="1429" y="1234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27656" name="Group 9"/>
            <p:cNvGrpSpPr>
              <a:grpSpLocks/>
            </p:cNvGrpSpPr>
            <p:nvPr/>
          </p:nvGrpSpPr>
          <p:grpSpPr bwMode="auto">
            <a:xfrm>
              <a:off x="740" y="704"/>
              <a:ext cx="710" cy="631"/>
              <a:chOff x="2775" y="1846"/>
              <a:chExt cx="710" cy="631"/>
            </a:xfrm>
          </p:grpSpPr>
          <p:sp>
            <p:nvSpPr>
              <p:cNvPr id="149514" name="Line 10"/>
              <p:cNvSpPr>
                <a:spLocks noChangeShapeType="1"/>
              </p:cNvSpPr>
              <p:nvPr/>
            </p:nvSpPr>
            <p:spPr bwMode="auto">
              <a:xfrm rot="1526693" flipV="1">
                <a:off x="3181" y="1879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15" name="Line 11"/>
              <p:cNvSpPr>
                <a:spLocks noChangeShapeType="1"/>
              </p:cNvSpPr>
              <p:nvPr/>
            </p:nvSpPr>
            <p:spPr bwMode="auto">
              <a:xfrm rot="4837489" flipV="1">
                <a:off x="3199" y="2073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16" name="Line 12"/>
              <p:cNvSpPr>
                <a:spLocks noChangeShapeType="1"/>
              </p:cNvSpPr>
              <p:nvPr/>
            </p:nvSpPr>
            <p:spPr bwMode="auto">
              <a:xfrm rot="5399454" flipV="1">
                <a:off x="3183" y="2102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17" name="Line 13"/>
              <p:cNvSpPr>
                <a:spLocks noChangeShapeType="1"/>
              </p:cNvSpPr>
              <p:nvPr/>
            </p:nvSpPr>
            <p:spPr bwMode="auto">
              <a:xfrm rot="5802960" flipV="1">
                <a:off x="3165" y="2123"/>
                <a:ext cx="226" cy="347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18" name="Line 14"/>
              <p:cNvSpPr>
                <a:spLocks noChangeShapeType="1"/>
              </p:cNvSpPr>
              <p:nvPr/>
            </p:nvSpPr>
            <p:spPr bwMode="auto">
              <a:xfrm rot="11622372" flipV="1">
                <a:off x="2858" y="2131"/>
                <a:ext cx="224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19" name="Line 15"/>
              <p:cNvSpPr>
                <a:spLocks noChangeShapeType="1"/>
              </p:cNvSpPr>
              <p:nvPr/>
            </p:nvSpPr>
            <p:spPr bwMode="auto">
              <a:xfrm rot="12184338" flipV="1">
                <a:off x="2838" y="2104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20" name="Line 16"/>
              <p:cNvSpPr>
                <a:spLocks noChangeShapeType="1"/>
              </p:cNvSpPr>
              <p:nvPr/>
            </p:nvSpPr>
            <p:spPr bwMode="auto">
              <a:xfrm rot="18872358" flipV="1">
                <a:off x="2963" y="1786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21" name="Line 17"/>
              <p:cNvSpPr>
                <a:spLocks noChangeShapeType="1"/>
              </p:cNvSpPr>
              <p:nvPr/>
            </p:nvSpPr>
            <p:spPr bwMode="auto">
              <a:xfrm rot="16816831" flipV="1">
                <a:off x="2856" y="1844"/>
                <a:ext cx="226" cy="347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522" name="Line 18"/>
              <p:cNvSpPr>
                <a:spLocks noChangeShapeType="1"/>
              </p:cNvSpPr>
              <p:nvPr/>
            </p:nvSpPr>
            <p:spPr bwMode="auto">
              <a:xfrm rot="16145110" flipV="1">
                <a:off x="2835" y="1878"/>
                <a:ext cx="226" cy="346"/>
              </a:xfrm>
              <a:prstGeom prst="line">
                <a:avLst/>
              </a:prstGeom>
              <a:noFill/>
              <a:ln w="28575" cap="sq">
                <a:solidFill>
                  <a:srgbClr val="02016B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149523" name="Oval 19"/>
            <p:cNvSpPr>
              <a:spLocks noChangeArrowheads="1"/>
            </p:cNvSpPr>
            <p:nvPr/>
          </p:nvSpPr>
          <p:spPr bwMode="auto">
            <a:xfrm>
              <a:off x="1436" y="776"/>
              <a:ext cx="48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4" name="Oval 20"/>
            <p:cNvSpPr>
              <a:spLocks noChangeArrowheads="1"/>
            </p:cNvSpPr>
            <p:nvPr/>
          </p:nvSpPr>
          <p:spPr bwMode="auto">
            <a:xfrm>
              <a:off x="747" y="1297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5" name="Oval 21"/>
            <p:cNvSpPr>
              <a:spLocks noChangeArrowheads="1"/>
            </p:cNvSpPr>
            <p:nvPr/>
          </p:nvSpPr>
          <p:spPr bwMode="auto">
            <a:xfrm>
              <a:off x="1393" y="1279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6" name="Oval 22"/>
            <p:cNvSpPr>
              <a:spLocks noChangeArrowheads="1"/>
            </p:cNvSpPr>
            <p:nvPr/>
          </p:nvSpPr>
          <p:spPr bwMode="auto">
            <a:xfrm>
              <a:off x="1460" y="1170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7" name="Oval 23"/>
            <p:cNvSpPr>
              <a:spLocks noChangeArrowheads="1"/>
            </p:cNvSpPr>
            <p:nvPr/>
          </p:nvSpPr>
          <p:spPr bwMode="auto">
            <a:xfrm>
              <a:off x="970" y="575"/>
              <a:ext cx="48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8" name="Oval 24"/>
            <p:cNvSpPr>
              <a:spLocks noChangeArrowheads="1"/>
            </p:cNvSpPr>
            <p:nvPr/>
          </p:nvSpPr>
          <p:spPr bwMode="auto">
            <a:xfrm>
              <a:off x="703" y="772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9529" name="Oval 25"/>
            <p:cNvSpPr>
              <a:spLocks noChangeArrowheads="1"/>
            </p:cNvSpPr>
            <p:nvPr/>
          </p:nvSpPr>
          <p:spPr bwMode="auto">
            <a:xfrm>
              <a:off x="1070" y="995"/>
              <a:ext cx="46" cy="46"/>
            </a:xfrm>
            <a:prstGeom prst="ellipse">
              <a:avLst/>
            </a:prstGeom>
            <a:solidFill>
              <a:srgbClr val="FF220A"/>
            </a:solidFill>
            <a:ln w="28575" cap="sq">
              <a:solidFill>
                <a:srgbClr val="02016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583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Experimental Challenge</a:t>
            </a:r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7467600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Aft>
                <a:spcPct val="40000"/>
              </a:spcAft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High Interaction Rate</a:t>
            </a:r>
          </a:p>
          <a:p>
            <a:pPr eaLnBrk="0" hangingPunct="0">
              <a:defRPr/>
            </a:pP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pp interaction rate</a:t>
            </a: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  1 billion interactions/s</a:t>
            </a:r>
          </a:p>
          <a:p>
            <a:pPr eaLnBrk="0" hangingPunct="0">
              <a:defRPr/>
            </a:pP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Data can be recorded for only ~10</a:t>
            </a:r>
            <a:r>
              <a:rPr lang="en-US" b="0" baseline="3000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2</a:t>
            </a: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out of 40 million crossings/sec</a:t>
            </a:r>
          </a:p>
          <a:p>
            <a:pPr eaLnBrk="0" hangingPunct="0">
              <a:defRPr/>
            </a:pP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Level-1 trigger decision takes ~2-3 </a:t>
            </a: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  <a:sym typeface="Symbol" charset="0"/>
              </a:rPr>
              <a:t></a:t>
            </a: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s</a:t>
            </a:r>
            <a:endParaRPr lang="en-US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cs typeface="+mn-cs"/>
            </a:endParaRPr>
          </a:p>
          <a:p>
            <a:pPr eaLnBrk="0" hangingPunct="0"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 a electronics need to store data locally (pipelining)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685800" y="3959225"/>
            <a:ext cx="8245475" cy="157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spcAft>
                <a:spcPct val="40000"/>
              </a:spcAft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Large Particle Multiplicity</a:t>
            </a:r>
          </a:p>
          <a:p>
            <a:pPr eaLnBrk="0" hangingPunct="0"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</a:t>
            </a: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~ &lt;20&gt; superposed events in each crossing</a:t>
            </a:r>
          </a:p>
          <a:p>
            <a:pPr eaLnBrk="0" hangingPunct="0">
              <a:defRPr/>
            </a:pP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~ 1000 tracks stream into the detector every 25 ns</a:t>
            </a:r>
          </a:p>
          <a:p>
            <a:pPr eaLnBrk="0" hangingPunct="0">
              <a:defRPr/>
            </a:pPr>
            <a:r>
              <a:rPr lang="en-US" b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need highly granular detectors with good time resolution for low occupancy</a:t>
            </a:r>
            <a:endParaRPr lang="en-US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cs typeface="+mn-cs"/>
            </a:endParaRPr>
          </a:p>
          <a:p>
            <a:pPr eaLnBrk="0" hangingPunct="0"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 	a large number of channels (~ 100 M ch)</a:t>
            </a:r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1447800" y="5791200"/>
            <a:ext cx="693420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>
              <a:lnSpc>
                <a:spcPct val="70000"/>
              </a:lnSpc>
              <a:spcAft>
                <a:spcPct val="40000"/>
              </a:spcAft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High Radiation Levels</a:t>
            </a:r>
            <a:endParaRPr lang="en-US" b="0" smtClean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  <a:cs typeface="+mn-cs"/>
            </a:endParaRPr>
          </a:p>
          <a:p>
            <a:pPr eaLnBrk="0" hangingPunct="0">
              <a:lnSpc>
                <a:spcPct val="70000"/>
              </a:lnSpc>
              <a:defRPr/>
            </a:pPr>
            <a:r>
              <a:rPr lang="en-US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	 a radiation hard (tolerant) detectors and electronics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381000" y="1295400"/>
            <a:ext cx="815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9400" algn="l"/>
                <a:tab pos="3660775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0" hangingPunct="0">
              <a:spcAft>
                <a:spcPct val="40000"/>
              </a:spcAft>
              <a:defRPr/>
            </a:pPr>
            <a:r>
              <a:rPr lang="en-US" smtClean="0">
                <a:solidFill>
                  <a:srgbClr val="FF0000"/>
                </a:solidFill>
                <a:latin typeface="Helvetica" charset="0"/>
                <a:cs typeface="+mn-cs"/>
              </a:rPr>
              <a:t>LHC Detectors (especially ATLAS, CMS) are radically different from the ones from the previous generations</a:t>
            </a:r>
          </a:p>
        </p:txBody>
      </p:sp>
    </p:spTree>
    <p:extLst>
      <p:ext uri="{BB962C8B-B14F-4D97-AF65-F5344CB8AC3E}">
        <p14:creationId xmlns:p14="http://schemas.microsoft.com/office/powerpoint/2010/main" val="181325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/>
      <p:bldP spid="157700" grpId="0"/>
      <p:bldP spid="1577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5"/>
          <p:cNvSpPr txBox="1">
            <a:spLocks noGrp="1"/>
          </p:cNvSpPr>
          <p:nvPr/>
        </p:nvSpPr>
        <p:spPr bwMode="auto">
          <a:xfrm>
            <a:off x="8305800" y="6492875"/>
            <a:ext cx="838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33538C5-43DE-604E-968C-FF3D89235685}" type="slidenum">
              <a:rPr lang="en-US" sz="1200">
                <a:solidFill>
                  <a:srgbClr val="A7A399"/>
                </a:solidFill>
                <a:latin typeface="Verdana" charset="0"/>
              </a:rPr>
              <a:pPr algn="r" eaLnBrk="1" hangingPunct="1"/>
              <a:t>2</a:t>
            </a:fld>
            <a:r>
              <a:rPr lang="en-US" sz="1200">
                <a:solidFill>
                  <a:srgbClr val="A7A399"/>
                </a:solidFill>
                <a:latin typeface="Verdana" charset="0"/>
              </a:rPr>
              <a:t>/30</a:t>
            </a:r>
          </a:p>
        </p:txBody>
      </p:sp>
      <p:pic>
        <p:nvPicPr>
          <p:cNvPr id="24578" name="Picture 3" descr="Salam-Riazudd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407988"/>
            <a:ext cx="8156575" cy="604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533400" y="5911850"/>
            <a:ext cx="8382000" cy="6413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PIONEERS OF HIGH ENERGY PHYSICS IN PAKISTAN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Prof. Riazuddin  and Dr. Abdus Salam</a:t>
            </a:r>
          </a:p>
        </p:txBody>
      </p:sp>
    </p:spTree>
    <p:extLst>
      <p:ext uri="{BB962C8B-B14F-4D97-AF65-F5344CB8AC3E}">
        <p14:creationId xmlns:p14="http://schemas.microsoft.com/office/powerpoint/2010/main" val="245631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en-US" sz="3100" dirty="0" smtClean="0">
                <a:solidFill>
                  <a:srgbClr val="0000FF"/>
                </a:solidFill>
                <a:cs typeface="+mj-cs"/>
              </a:rPr>
              <a:t>Introduction</a:t>
            </a:r>
            <a:endParaRPr lang="en-US" sz="3100" dirty="0" smtClean="0">
              <a:solidFill>
                <a:srgbClr val="0000FF"/>
              </a:solidFill>
              <a:cs typeface="+mj-cs"/>
            </a:endParaRPr>
          </a:p>
        </p:txBody>
      </p:sp>
      <p:pic>
        <p:nvPicPr>
          <p:cNvPr id="163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18" y="1143000"/>
            <a:ext cx="8942082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6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smtClean="0">
                <a:solidFill>
                  <a:srgbClr val="0000FF"/>
                </a:solidFill>
                <a:cs typeface="+mj-cs"/>
              </a:rPr>
              <a:t>LHC experiments</a:t>
            </a:r>
          </a:p>
        </p:txBody>
      </p:sp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3200400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79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3384550" cy="22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79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57600"/>
            <a:ext cx="2908300" cy="300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843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05200"/>
            <a:ext cx="4013200" cy="275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1066800" y="62484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LHC-b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172200" y="62484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CMS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5638800" y="3276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ALICE</a:t>
            </a:r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1143000" y="3276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80143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Triggering at LHC</a:t>
            </a: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812482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03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Detector Requirements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79248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  <a:cs typeface="+mn-cs"/>
              </a:rPr>
              <a:t>The signatures we look for ...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cs typeface="+mn-cs"/>
              </a:rPr>
              <a:t>● </a:t>
            </a:r>
            <a:r>
              <a:rPr lang="en-US" sz="2000" dirty="0" smtClean="0">
                <a:solidFill>
                  <a:srgbClr val="006666"/>
                </a:solidFill>
                <a:cs typeface="+mn-cs"/>
              </a:rPr>
              <a:t>Leptons and photons at high </a:t>
            </a:r>
            <a:r>
              <a:rPr lang="en-US" sz="2000" dirty="0" err="1" smtClean="0">
                <a:solidFill>
                  <a:srgbClr val="006666"/>
                </a:solidFill>
                <a:cs typeface="+mn-cs"/>
              </a:rPr>
              <a:t>pT</a:t>
            </a:r>
            <a:endParaRPr lang="en-US" sz="2000" dirty="0" smtClean="0">
              <a:solidFill>
                <a:srgbClr val="006666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006666"/>
                </a:solidFill>
                <a:cs typeface="+mn-cs"/>
              </a:rPr>
              <a:t>● missing Energy --&gt; </a:t>
            </a:r>
            <a:r>
              <a:rPr lang="en-US" sz="2000" dirty="0" err="1" smtClean="0">
                <a:solidFill>
                  <a:srgbClr val="006666"/>
                </a:solidFill>
                <a:cs typeface="+mn-cs"/>
              </a:rPr>
              <a:t>Etmiss</a:t>
            </a:r>
            <a:endParaRPr lang="en-US" sz="2000" dirty="0" smtClean="0">
              <a:solidFill>
                <a:srgbClr val="006666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006666"/>
                </a:solidFill>
                <a:cs typeface="+mn-cs"/>
              </a:rPr>
              <a:t>● b quarks, tau leptons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rgbClr val="006666"/>
                </a:solidFill>
                <a:cs typeface="+mn-cs"/>
              </a:rPr>
              <a:t>● Jets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b="1" dirty="0" smtClean="0">
                <a:cs typeface="+mn-cs"/>
              </a:rPr>
              <a:t>with high backgrounds and low </a:t>
            </a:r>
            <a:r>
              <a:rPr lang="en-US" sz="2000" b="1" dirty="0" err="1" smtClean="0">
                <a:cs typeface="+mn-cs"/>
              </a:rPr>
              <a:t>pT</a:t>
            </a:r>
            <a:r>
              <a:rPr lang="en-US" sz="2000" b="1" dirty="0" smtClean="0">
                <a:cs typeface="+mn-cs"/>
              </a:rPr>
              <a:t> pile up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  <a:cs typeface="+mn-cs"/>
              </a:rPr>
              <a:t>	</a:t>
            </a:r>
            <a:r>
              <a:rPr lang="en-US" sz="1800" b="1" dirty="0" smtClean="0">
                <a:solidFill>
                  <a:srgbClr val="0000FF"/>
                </a:solidFill>
                <a:cs typeface="+mn-cs"/>
              </a:rPr>
              <a:t>Detector </a:t>
            </a:r>
            <a:r>
              <a:rPr lang="en-US" sz="1800" b="1" dirty="0" smtClean="0">
                <a:solidFill>
                  <a:srgbClr val="0000FF"/>
                </a:solidFill>
                <a:cs typeface="+mn-cs"/>
              </a:rPr>
              <a:t>requirements ...</a:t>
            </a:r>
          </a:p>
          <a:p>
            <a:pPr eaLnBrk="1" hangingPunct="1">
              <a:buFontTx/>
              <a:buNone/>
              <a:defRPr/>
            </a:pPr>
            <a:r>
              <a:rPr lang="en-US" sz="1800" dirty="0" smtClean="0">
                <a:cs typeface="+mn-cs"/>
              </a:rPr>
              <a:t>	</a:t>
            </a:r>
            <a:r>
              <a:rPr lang="en-US" sz="2000" dirty="0" smtClean="0"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radiation hardness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timing 25 ns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identify and measure leptons, photons at high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+mn-cs"/>
              </a:rPr>
              <a:t>pT</a:t>
            </a:r>
            <a:r>
              <a:rPr lang="en-US" sz="2000" dirty="0">
                <a:solidFill>
                  <a:srgbClr val="000000"/>
                </a:solidFill>
                <a:latin typeface="+mj-lt"/>
                <a:cs typeface="+mn-c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lepton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ID over huge background e/jet ~ 10</a:t>
            </a:r>
            <a:r>
              <a:rPr lang="en-US" sz="2000" baseline="30000" dirty="0" smtClean="0">
                <a:solidFill>
                  <a:srgbClr val="000000"/>
                </a:solidFill>
                <a:latin typeface="+mj-lt"/>
                <a:cs typeface="+mn-cs"/>
              </a:rPr>
              <a:t>-5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good measurement of missing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transverse energy measurement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in forward region (|h|&lt;5)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 	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b and t tag (silicon detectors)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●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highly selective and fast 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+mn-cs"/>
              </a:rPr>
              <a:t>trigger</a:t>
            </a:r>
          </a:p>
        </p:txBody>
      </p:sp>
    </p:spTree>
    <p:extLst>
      <p:ext uri="{BB962C8B-B14F-4D97-AF65-F5344CB8AC3E}">
        <p14:creationId xmlns:p14="http://schemas.microsoft.com/office/powerpoint/2010/main" val="3036983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Physics Goals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To explore physics at the 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  <a:hlinkClick r:id="rId2" tooltip="TeV"/>
              </a:rPr>
              <a:t>TeV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scale 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To discover the 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  <a:hlinkClick r:id="rId3" tooltip="Higgs boson"/>
              </a:rPr>
              <a:t>Higgs boson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To look for evidence of physics beyond the standard model, such as 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  <a:hlinkClick r:id="rId4" tooltip="Supersymmetry"/>
              </a:rPr>
              <a:t>supersymmetry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, or 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  <a:hlinkClick r:id="rId5" tooltip="Extra dimensions"/>
              </a:rPr>
              <a:t>extra dimensions</a:t>
            </a: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To study aspects of heavy ion collisions </a:t>
            </a:r>
          </a:p>
          <a:p>
            <a:pPr eaLnBrk="1" hangingPunct="1">
              <a:defRPr/>
            </a:pPr>
            <a:endParaRPr lang="en-US" sz="2800" smtClean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047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What is CMS</a:t>
            </a: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924800" cy="464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54650"/>
            <a:ext cx="233045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59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First School on LHC Physics</a:t>
            </a: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0000FF"/>
                </a:solidFill>
                <a:cs typeface="+mj-cs"/>
              </a:rPr>
              <a:t>Specific Design</a:t>
            </a:r>
          </a:p>
        </p:txBody>
      </p:sp>
      <p:sp>
        <p:nvSpPr>
          <p:cNvPr id="145411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685800" y="2209800"/>
            <a:ext cx="7743913" cy="3644075"/>
          </a:xfrm>
          <a:ln w="1905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A high performance system to detect and measure </a:t>
            </a:r>
            <a:r>
              <a:rPr lang="en-US" sz="2400" u="sng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  <a:hlinkClick r:id="rId2"/>
              </a:rPr>
              <a:t>muons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A high resolution method to detect and measure electrons and photons (an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  <a:hlinkClick r:id="rId3"/>
              </a:rPr>
              <a:t>electromagnetic calorimeter),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A high quality central </a:t>
            </a:r>
            <a:r>
              <a:rPr lang="en-US" sz="2400" u="sng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  <a:hlinkClick r:id="rId4"/>
              </a:rPr>
              <a:t>tracking system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 to give accurate momentum measurements, and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A </a:t>
            </a:r>
            <a:r>
              <a:rPr lang="ja-JP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“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hermetic</a:t>
            </a:r>
            <a:r>
              <a:rPr lang="ja-JP" alt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”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 </a:t>
            </a:r>
            <a:r>
              <a:rPr lang="en-US" sz="2400" u="sng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  <a:hlinkClick r:id="rId5"/>
              </a:rPr>
              <a:t>hadron calorimeter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cs typeface="+mn-cs"/>
              </a:rPr>
              <a:t>, designed to entirely surround the collision and prevent particles from escaping 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1524000" y="1066800"/>
            <a:ext cx="4572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24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Lessons from LEP 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  <a:cs typeface="+mn-cs"/>
              </a:rPr>
              <a:t> Cylindrical onion shape</a:t>
            </a:r>
          </a:p>
        </p:txBody>
      </p:sp>
    </p:spTree>
    <p:extLst>
      <p:ext uri="{BB962C8B-B14F-4D97-AF65-F5344CB8AC3E}">
        <p14:creationId xmlns:p14="http://schemas.microsoft.com/office/powerpoint/2010/main" val="208989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Macintosh PowerPoint</Application>
  <PresentationFormat>On-screen Show (4:3)</PresentationFormat>
  <Paragraphs>95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CMS Detector</vt:lpstr>
      <vt:lpstr>PowerPoint Presentation</vt:lpstr>
      <vt:lpstr>Introduction</vt:lpstr>
      <vt:lpstr>LHC experiments</vt:lpstr>
      <vt:lpstr>Triggering at LHC</vt:lpstr>
      <vt:lpstr>Detector Requirements</vt:lpstr>
      <vt:lpstr>Physics Goals</vt:lpstr>
      <vt:lpstr>What is CMS</vt:lpstr>
      <vt:lpstr>Specific Design</vt:lpstr>
      <vt:lpstr>Working Principle</vt:lpstr>
      <vt:lpstr>Coordinate conventions</vt:lpstr>
      <vt:lpstr>CMS Detector overview</vt:lpstr>
      <vt:lpstr>Experimental Challenge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Detector</dc:title>
  <dc:creator>Hafeez Hoorani</dc:creator>
  <cp:lastModifiedBy>Hafeez Hoorani</cp:lastModifiedBy>
  <cp:revision>1</cp:revision>
  <dcterms:created xsi:type="dcterms:W3CDTF">2015-05-26T03:23:17Z</dcterms:created>
  <dcterms:modified xsi:type="dcterms:W3CDTF">2015-05-26T03:23:52Z</dcterms:modified>
</cp:coreProperties>
</file>