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13"/>
  </p:notesMasterIdLst>
  <p:sldIdLst>
    <p:sldId id="364" r:id="rId2"/>
    <p:sldId id="359" r:id="rId3"/>
    <p:sldId id="365" r:id="rId4"/>
    <p:sldId id="366" r:id="rId5"/>
    <p:sldId id="367" r:id="rId6"/>
    <p:sldId id="369" r:id="rId7"/>
    <p:sldId id="368" r:id="rId8"/>
    <p:sldId id="372" r:id="rId9"/>
    <p:sldId id="373" r:id="rId10"/>
    <p:sldId id="370" r:id="rId11"/>
    <p:sldId id="37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7111A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5" autoAdjust="0"/>
  </p:normalViewPr>
  <p:slideViewPr>
    <p:cSldViewPr snapToGrid="0" snapToObjects="1">
      <p:cViewPr varScale="1">
        <p:scale>
          <a:sx n="123" d="100"/>
          <a:sy n="123" d="100"/>
        </p:scale>
        <p:origin x="-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D7E24-24E2-B24C-B6D7-FD0BC309CFE4}" type="datetimeFigureOut">
              <a:rPr lang="en-US" smtClean="0"/>
              <a:t>6/18/15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DAE2F-4FDA-6945-A809-52B8048F1C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82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4549913" cy="894522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11087"/>
            <a:ext cx="6019800" cy="521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67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2EBE6-4DD7-1243-A3AD-76636F5679C8}" type="datetimeFigureOut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F0AF6-CA55-A547-A5D4-478C9EFCF2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660066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Novati</a:t>
            </a:r>
            <a:r>
              <a:rPr lang="en-US" dirty="0" smtClean="0"/>
              <a:t>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6"/>
            <a:ext cx="8959210" cy="57559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We received 5 wafers fabricated at the </a:t>
            </a:r>
            <a:r>
              <a:rPr lang="en-US" dirty="0" err="1" smtClean="0"/>
              <a:t>Tezzaron</a:t>
            </a:r>
            <a:r>
              <a:rPr lang="en-US" dirty="0" smtClean="0"/>
              <a:t>/</a:t>
            </a:r>
            <a:r>
              <a:rPr lang="en-US" dirty="0" err="1" smtClean="0"/>
              <a:t>Novati</a:t>
            </a:r>
            <a:r>
              <a:rPr lang="en-US" dirty="0" smtClean="0"/>
              <a:t> facility in Austin, Texas in April. </a:t>
            </a:r>
            <a:r>
              <a:rPr lang="en-US" dirty="0" err="1" smtClean="0"/>
              <a:t>Sinan</a:t>
            </a:r>
            <a:r>
              <a:rPr lang="en-US" dirty="0" smtClean="0"/>
              <a:t> has reported on the initial tests. What we see is:</a:t>
            </a:r>
          </a:p>
          <a:p>
            <a:r>
              <a:rPr lang="en-US" dirty="0" smtClean="0"/>
              <a:t>Acceptable IV characteristics</a:t>
            </a:r>
          </a:p>
          <a:p>
            <a:r>
              <a:rPr lang="en-US" dirty="0" smtClean="0"/>
              <a:t>Guard ring breakdown before active area</a:t>
            </a:r>
          </a:p>
          <a:p>
            <a:pPr lvl="1"/>
            <a:r>
              <a:rPr lang="en-US" dirty="0" smtClean="0"/>
              <a:t>Breakdown voltage decreases upon second test, then seems to stabilize</a:t>
            </a:r>
          </a:p>
          <a:p>
            <a:r>
              <a:rPr lang="en-US" dirty="0" err="1" smtClean="0"/>
              <a:t>Multiguard</a:t>
            </a:r>
            <a:r>
              <a:rPr lang="en-US" dirty="0" smtClean="0"/>
              <a:t> structures break down earlier than HPK type</a:t>
            </a:r>
          </a:p>
          <a:p>
            <a:r>
              <a:rPr lang="en-US" dirty="0" smtClean="0"/>
              <a:t>Depletion of 500 micron wafers at 400V ~6 </a:t>
            </a:r>
            <a:r>
              <a:rPr lang="en-US" dirty="0" err="1" smtClean="0"/>
              <a:t>kOhm</a:t>
            </a:r>
            <a:r>
              <a:rPr lang="en-US" dirty="0" smtClean="0"/>
              <a:t>-cm resistivity</a:t>
            </a:r>
          </a:p>
          <a:p>
            <a:pPr marL="0" indent="0">
              <a:buNone/>
            </a:pPr>
            <a:r>
              <a:rPr lang="en-US" dirty="0" smtClean="0"/>
              <a:t>This behavior is roughly consistent with punch-through although at a few hundred volts below the </a:t>
            </a:r>
          </a:p>
          <a:p>
            <a:pPr marL="0" indent="0">
              <a:buNone/>
            </a:pPr>
            <a:r>
              <a:rPr lang="en-US" dirty="0" smtClean="0"/>
              <a:t>We now have distributed </a:t>
            </a:r>
            <a:r>
              <a:rPr lang="en-US" dirty="0" smtClean="0"/>
              <a:t>some of the diced </a:t>
            </a:r>
            <a:r>
              <a:rPr lang="en-US" dirty="0" smtClean="0"/>
              <a:t>sections of a 500 and a 725 micron wafer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SLAC has suggested sending two wafers for under bump </a:t>
            </a:r>
            <a:r>
              <a:rPr lang="en-US" dirty="0" err="1" smtClean="0"/>
              <a:t>metalization</a:t>
            </a:r>
            <a:r>
              <a:rPr lang="en-US" dirty="0" smtClean="0"/>
              <a:t> for the pixel devices on the wafers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975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– Phase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11087"/>
            <a:ext cx="7041591" cy="3662634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Tezzaron</a:t>
            </a:r>
            <a:r>
              <a:rPr lang="en-US" dirty="0" smtClean="0"/>
              <a:t> has received an Phase 1 SBIR for further development</a:t>
            </a:r>
          </a:p>
          <a:p>
            <a:r>
              <a:rPr lang="en-US" dirty="0" smtClean="0"/>
              <a:t>This phase will be aimed at ~200 micron thick devices on 8”wafers</a:t>
            </a:r>
            <a:r>
              <a:rPr lang="en-US" dirty="0"/>
              <a:t> </a:t>
            </a:r>
            <a:r>
              <a:rPr lang="en-US" dirty="0" smtClean="0"/>
              <a:t>with minor changes in process and device layout</a:t>
            </a:r>
          </a:p>
          <a:p>
            <a:r>
              <a:rPr lang="en-US" dirty="0" smtClean="0"/>
              <a:t>Challenge is to provide a good backside </a:t>
            </a:r>
            <a:r>
              <a:rPr lang="en-US" dirty="0" err="1" smtClean="0"/>
              <a:t>ohmic</a:t>
            </a:r>
            <a:r>
              <a:rPr lang="en-US" dirty="0" smtClean="0"/>
              <a:t> contact in a thinned wafer</a:t>
            </a:r>
          </a:p>
          <a:p>
            <a:pPr lvl="1"/>
            <a:r>
              <a:rPr lang="en-US" dirty="0" smtClean="0"/>
              <a:t>Si-Si bonding</a:t>
            </a:r>
          </a:p>
          <a:p>
            <a:pPr lvl="1"/>
            <a:r>
              <a:rPr lang="en-US" dirty="0" smtClean="0"/>
              <a:t>SOI bonding</a:t>
            </a:r>
          </a:p>
          <a:p>
            <a:pPr lvl="1"/>
            <a:r>
              <a:rPr lang="en-US" dirty="0" smtClean="0"/>
              <a:t>Laser annealing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77557"/>
            <a:ext cx="4879292" cy="24804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789" y="1120700"/>
            <a:ext cx="1693284" cy="562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83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Novati</a:t>
            </a:r>
            <a:r>
              <a:rPr lang="en-US" dirty="0" smtClean="0"/>
              <a:t> Phase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7"/>
            <a:ext cx="8383828" cy="5213350"/>
          </a:xfrm>
        </p:spPr>
        <p:txBody>
          <a:bodyPr/>
          <a:lstStyle/>
          <a:p>
            <a:r>
              <a:rPr lang="en-US" dirty="0" smtClean="0"/>
              <a:t>The Phase II should finalize development of the p-on-n process, </a:t>
            </a:r>
            <a:r>
              <a:rPr lang="en-US" dirty="0" err="1" smtClean="0"/>
              <a:t>polysilicon</a:t>
            </a:r>
            <a:r>
              <a:rPr lang="en-US" dirty="0" smtClean="0"/>
              <a:t> resistors, and AC coupling. It should result in prototype devices for both the tracker and HGC. </a:t>
            </a:r>
          </a:p>
          <a:p>
            <a:r>
              <a:rPr lang="en-US" dirty="0" smtClean="0"/>
              <a:t>We will also change the structures if time is available </a:t>
            </a:r>
            <a:r>
              <a:rPr lang="en-US" smtClean="0"/>
              <a:t>for design.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450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4632" y="691200"/>
            <a:ext cx="21639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4 - 725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no p spray</a:t>
            </a:r>
          </a:p>
          <a:p>
            <a:r>
              <a:rPr lang="en-US" dirty="0" smtClean="0"/>
              <a:t>5 - 725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6 - </a:t>
            </a:r>
            <a:r>
              <a:rPr lang="en-US" dirty="0"/>
              <a:t>725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8 - 500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9</a:t>
            </a:r>
            <a:r>
              <a:rPr lang="en-US" dirty="0"/>
              <a:t>- 500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4632" y="321868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Wafer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620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Silvaco</a:t>
            </a:r>
            <a:r>
              <a:rPr lang="en-US" dirty="0" smtClean="0"/>
              <a:t> Model of TS 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7168" y="368860"/>
            <a:ext cx="4560575" cy="4777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Model of edge of test structure 605, 805V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 descr="Screen Shot 2015-05-05 at 2.43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543"/>
            <a:ext cx="9144000" cy="582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69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Oxide charge effect on guard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7796" y="0"/>
            <a:ext cx="3862205" cy="8657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Varied oxide charge from 0, 5e10, 5e11.  Breakdown decreases with increasing oxide charge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5-06 at 8.31.5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98" y="1187497"/>
            <a:ext cx="7725585" cy="567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76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Pstop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Pstop+pspray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CAE08-149C-464B-9669-01F04A6D009F}" type="datetime1">
              <a:rPr lang="en-US" smtClean="0"/>
              <a:t>6/18/15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Screen Shot 2015-05-07 at 9.52.5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978"/>
            <a:ext cx="9048505" cy="61709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6994" y="1861668"/>
            <a:ext cx="201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stop + p spray 0 oxide charge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4273" y="2060668"/>
            <a:ext cx="1410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stop only 0 oxide charge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6322" y="4042275"/>
            <a:ext cx="1999598" cy="65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stop only 5E10 oxide charge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19599" y="3672943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Guard Currents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12274" y="3423920"/>
            <a:ext cx="811926" cy="16256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51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3241040" cy="894522"/>
          </a:xfrm>
        </p:spPr>
        <p:txBody>
          <a:bodyPr>
            <a:normAutofit/>
          </a:bodyPr>
          <a:lstStyle/>
          <a:p>
            <a:r>
              <a:rPr lang="en-US" dirty="0" smtClean="0"/>
              <a:t>Test Structure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6"/>
            <a:ext cx="5893434" cy="5946913"/>
          </a:xfrm>
        </p:spPr>
        <p:txBody>
          <a:bodyPr numCol="2">
            <a:normAutofit/>
          </a:bodyPr>
          <a:lstStyle/>
          <a:p>
            <a:r>
              <a:rPr lang="en-US" sz="1400" dirty="0" smtClean="0"/>
              <a:t>TS – large test Structures</a:t>
            </a:r>
          </a:p>
          <a:p>
            <a:pPr lvl="1"/>
            <a:r>
              <a:rPr lang="en-US" sz="1400" dirty="0" smtClean="0"/>
              <a:t>LD – large diode</a:t>
            </a:r>
          </a:p>
          <a:p>
            <a:pPr lvl="1"/>
            <a:r>
              <a:rPr lang="en-US" sz="1400" dirty="0" smtClean="0"/>
              <a:t>MD – medium diode</a:t>
            </a:r>
          </a:p>
          <a:p>
            <a:pPr lvl="1"/>
            <a:r>
              <a:rPr lang="en-US" sz="1400" dirty="0" smtClean="0"/>
              <a:t>GD – gate controlled diode</a:t>
            </a:r>
          </a:p>
          <a:p>
            <a:pPr lvl="1"/>
            <a:r>
              <a:rPr lang="en-US" sz="1400" dirty="0" smtClean="0"/>
              <a:t>DCS – DC coupled strips</a:t>
            </a:r>
          </a:p>
          <a:p>
            <a:pPr lvl="1"/>
            <a:r>
              <a:rPr lang="en-US" sz="1400" dirty="0" smtClean="0"/>
              <a:t>ACS – </a:t>
            </a:r>
            <a:r>
              <a:rPr lang="en-US" sz="1400" dirty="0" err="1" smtClean="0"/>
              <a:t>punchthrough</a:t>
            </a:r>
            <a:r>
              <a:rPr lang="en-US" sz="1400" dirty="0" smtClean="0"/>
              <a:t> strips</a:t>
            </a:r>
          </a:p>
          <a:p>
            <a:pPr lvl="1"/>
            <a:r>
              <a:rPr lang="en-US" sz="1400" dirty="0" smtClean="0"/>
              <a:t>SS – small test structures</a:t>
            </a:r>
          </a:p>
          <a:p>
            <a:pPr lvl="2"/>
            <a:r>
              <a:rPr lang="en-US" sz="1400" dirty="0" smtClean="0"/>
              <a:t>VC – via chains</a:t>
            </a:r>
          </a:p>
          <a:p>
            <a:pPr lvl="2"/>
            <a:r>
              <a:rPr lang="en-US" sz="1400" dirty="0"/>
              <a:t>VDP - Van de </a:t>
            </a:r>
            <a:r>
              <a:rPr lang="en-US" sz="1400" dirty="0" smtClean="0"/>
              <a:t>Paw</a:t>
            </a:r>
          </a:p>
          <a:p>
            <a:pPr lvl="2"/>
            <a:r>
              <a:rPr lang="en-US" sz="1400" dirty="0" smtClean="0"/>
              <a:t>MOS structure</a:t>
            </a:r>
          </a:p>
          <a:p>
            <a:pPr lvl="2"/>
            <a:r>
              <a:rPr lang="en-US" sz="1400" dirty="0" smtClean="0"/>
              <a:t>SD – small diode</a:t>
            </a:r>
          </a:p>
          <a:p>
            <a:pPr lvl="2"/>
            <a:r>
              <a:rPr lang="en-US" sz="1400" dirty="0" smtClean="0"/>
              <a:t>PT – </a:t>
            </a:r>
            <a:r>
              <a:rPr lang="en-US" sz="1400" dirty="0" err="1" smtClean="0"/>
              <a:t>Punchthrough</a:t>
            </a:r>
            <a:endParaRPr lang="en-US" sz="1400" dirty="0" smtClean="0"/>
          </a:p>
          <a:p>
            <a:pPr lvl="2"/>
            <a:r>
              <a:rPr lang="en-US" sz="1400" dirty="0" smtClean="0"/>
              <a:t>BS – bridge sheet resistance</a:t>
            </a:r>
          </a:p>
          <a:p>
            <a:pPr lvl="2"/>
            <a:r>
              <a:rPr lang="en-US" sz="1400" dirty="0" smtClean="0"/>
              <a:t>SIMS </a:t>
            </a:r>
          </a:p>
          <a:p>
            <a:r>
              <a:rPr lang="en-US" sz="1400" dirty="0" smtClean="0"/>
              <a:t>HGC – HGC hexagons</a:t>
            </a:r>
          </a:p>
          <a:p>
            <a:r>
              <a:rPr lang="en-US" sz="1400" dirty="0" smtClean="0"/>
              <a:t>CS – CMS small pixels</a:t>
            </a:r>
          </a:p>
          <a:p>
            <a:r>
              <a:rPr lang="en-US" sz="1400" dirty="0" smtClean="0"/>
              <a:t>CL – CMS large pixels</a:t>
            </a:r>
          </a:p>
          <a:p>
            <a:r>
              <a:rPr lang="en-US" sz="1400" dirty="0" smtClean="0"/>
              <a:t>SR – SLAC right</a:t>
            </a:r>
          </a:p>
          <a:p>
            <a:r>
              <a:rPr lang="en-US" sz="1400" dirty="0" smtClean="0"/>
              <a:t>SL- SLAC left</a:t>
            </a:r>
          </a:p>
          <a:p>
            <a:r>
              <a:rPr lang="en-US" sz="1400" dirty="0" smtClean="0"/>
              <a:t>ST – SLAC total</a:t>
            </a:r>
          </a:p>
          <a:p>
            <a:r>
              <a:rPr lang="en-US" sz="1400" dirty="0" smtClean="0"/>
              <a:t>AL – Argonne pixels</a:t>
            </a:r>
          </a:p>
          <a:p>
            <a:r>
              <a:rPr lang="en-US" sz="1400" dirty="0" smtClean="0"/>
              <a:t>PS – CMS PS strip sensor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 lvl="1"/>
            <a:endParaRPr lang="en-US" sz="1400" dirty="0" smtClean="0"/>
          </a:p>
          <a:p>
            <a:pPr lvl="2"/>
            <a:endParaRPr lang="en-US" sz="1400" dirty="0"/>
          </a:p>
          <a:p>
            <a:pPr lvl="1"/>
            <a:endParaRPr lang="en-US" sz="1400" dirty="0"/>
          </a:p>
        </p:txBody>
      </p:sp>
      <p:pic>
        <p:nvPicPr>
          <p:cNvPr id="4" name="Picture 3" descr="T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1" r="25590"/>
          <a:stretch/>
        </p:blipFill>
        <p:spPr>
          <a:xfrm>
            <a:off x="5259185" y="0"/>
            <a:ext cx="3884815" cy="4947921"/>
          </a:xfrm>
          <a:prstGeom prst="rect">
            <a:avLst/>
          </a:prstGeom>
        </p:spPr>
      </p:pic>
      <p:pic>
        <p:nvPicPr>
          <p:cNvPr id="5" name="Picture 4" descr="S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29" r="29910"/>
          <a:stretch/>
        </p:blipFill>
        <p:spPr>
          <a:xfrm>
            <a:off x="3241041" y="3326518"/>
            <a:ext cx="2199639" cy="353148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407920" y="2936240"/>
            <a:ext cx="1412240" cy="4673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407920" y="3403600"/>
            <a:ext cx="1239520" cy="128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34920" y="3688080"/>
            <a:ext cx="2098040" cy="894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34920" y="3169920"/>
            <a:ext cx="1661160" cy="9753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51760" y="3926840"/>
            <a:ext cx="995680" cy="223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34920" y="4145280"/>
            <a:ext cx="1549400" cy="123952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418080" y="4439920"/>
            <a:ext cx="1229360" cy="14224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854960" y="2367280"/>
            <a:ext cx="5791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651760" y="2113280"/>
            <a:ext cx="54762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854960" y="911086"/>
            <a:ext cx="3362960" cy="948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138680" y="1297166"/>
            <a:ext cx="3754754" cy="3792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407920" y="1581646"/>
            <a:ext cx="3657600" cy="24620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54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on Current Wafers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7"/>
            <a:ext cx="8046720" cy="5213350"/>
          </a:xfrm>
        </p:spPr>
        <p:txBody>
          <a:bodyPr/>
          <a:lstStyle/>
          <a:p>
            <a:r>
              <a:rPr lang="en-US" dirty="0" smtClean="0"/>
              <a:t>We need to understand the magnitude (and sign) of the oxide charge. Utilize the MOS test structure</a:t>
            </a:r>
          </a:p>
          <a:p>
            <a:r>
              <a:rPr lang="en-US" dirty="0" smtClean="0"/>
              <a:t>HGC test structures – uniformity of leakage current, inter-pad capacitance (</a:t>
            </a:r>
            <a:r>
              <a:rPr lang="en-US" dirty="0" err="1" smtClean="0"/>
              <a:t>vs</a:t>
            </a:r>
            <a:r>
              <a:rPr lang="en-US" dirty="0" smtClean="0"/>
              <a:t> bias) </a:t>
            </a:r>
          </a:p>
          <a:p>
            <a:r>
              <a:rPr lang="en-US" dirty="0" err="1" smtClean="0"/>
              <a:t>Interstrip</a:t>
            </a:r>
            <a:r>
              <a:rPr lang="en-US" dirty="0" smtClean="0"/>
              <a:t> </a:t>
            </a:r>
            <a:r>
              <a:rPr lang="en-US" dirty="0" smtClean="0"/>
              <a:t>capacitance</a:t>
            </a:r>
          </a:p>
          <a:p>
            <a:r>
              <a:rPr lang="en-US" dirty="0" smtClean="0"/>
              <a:t>Less crucial</a:t>
            </a:r>
            <a:endParaRPr lang="en-US" dirty="0" smtClean="0"/>
          </a:p>
          <a:p>
            <a:pPr lvl="1"/>
            <a:r>
              <a:rPr lang="en-US" dirty="0" smtClean="0"/>
              <a:t>Gate Controlled Diode </a:t>
            </a:r>
            <a:r>
              <a:rPr lang="en-US" dirty="0" smtClean="0"/>
              <a:t>test structures – surface currents.</a:t>
            </a:r>
          </a:p>
          <a:p>
            <a:pPr lvl="1"/>
            <a:r>
              <a:rPr lang="en-US" dirty="0"/>
              <a:t>Compare p-stop only with p stop + p spray structures</a:t>
            </a:r>
          </a:p>
          <a:p>
            <a:pPr lvl="1"/>
            <a:r>
              <a:rPr lang="en-US" dirty="0" smtClean="0"/>
              <a:t>Can also check via chains and sheet resistance structures, although not crucial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541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243539" cy="894522"/>
          </a:xfrm>
        </p:spPr>
        <p:txBody>
          <a:bodyPr/>
          <a:lstStyle/>
          <a:p>
            <a:r>
              <a:rPr lang="en-US" dirty="0" smtClean="0"/>
              <a:t>MOS Capacitor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measures some of the basic</a:t>
            </a:r>
            <a:br>
              <a:rPr lang="en-US" dirty="0" smtClean="0"/>
            </a:br>
            <a:r>
              <a:rPr lang="en-US" dirty="0" smtClean="0"/>
              <a:t>parameters of the process</a:t>
            </a:r>
          </a:p>
          <a:p>
            <a:pPr lvl="1"/>
            <a:r>
              <a:rPr lang="en-US" dirty="0" smtClean="0"/>
              <a:t>Oxide thickness</a:t>
            </a:r>
          </a:p>
          <a:p>
            <a:pPr lvl="1"/>
            <a:r>
              <a:rPr lang="en-US" dirty="0" smtClean="0"/>
              <a:t>Flat band voltage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4261" y="110986"/>
            <a:ext cx="1470207" cy="1991893"/>
          </a:xfrm>
          <a:prstGeom prst="rect">
            <a:avLst/>
          </a:prstGeom>
        </p:spPr>
      </p:pic>
      <p:pic>
        <p:nvPicPr>
          <p:cNvPr id="6" name="Picture 5" descr="MO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6" r="19999"/>
          <a:stretch/>
        </p:blipFill>
        <p:spPr>
          <a:xfrm>
            <a:off x="4701895" y="1"/>
            <a:ext cx="2635810" cy="2546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033" y="2840816"/>
            <a:ext cx="4051435" cy="343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324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 </a:t>
            </a:r>
            <a:r>
              <a:rPr lang="en-US" dirty="0" err="1" smtClean="0"/>
              <a:t>Stuctures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1087"/>
            <a:ext cx="8383828" cy="14428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have assembled 6 HGC hexagon test boards with each pad </a:t>
            </a:r>
            <a:r>
              <a:rPr lang="en-US" dirty="0" err="1" smtClean="0"/>
              <a:t>wirebonded</a:t>
            </a:r>
            <a:r>
              <a:rPr lang="en-US" dirty="0" smtClean="0"/>
              <a:t> to a connector.  This allows us to test inter-pad capacitance and individual leakage currents in a controlled environment.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5804"/>
            <a:ext cx="8290904" cy="466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947733"/>
      </p:ext>
    </p:extLst>
  </p:cSld>
  <p:clrMapOvr>
    <a:masterClrMapping/>
  </p:clrMapOvr>
</p:sld>
</file>

<file path=ppt/theme/theme1.xml><?xml version="1.0" encoding="utf-8"?>
<a:theme xmlns:a="http://schemas.openxmlformats.org/drawingml/2006/main" name="RL_st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RL_std.thmx</Template>
  <TotalTime>4990</TotalTime>
  <Words>541</Words>
  <Application>Microsoft Macintosh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RL_std</vt:lpstr>
      <vt:lpstr>Novati Next Steps</vt:lpstr>
      <vt:lpstr>PowerPoint Presentation</vt:lpstr>
      <vt:lpstr>Silvaco Model of TS edge</vt:lpstr>
      <vt:lpstr>Oxide charge effect on guard breakdown</vt:lpstr>
      <vt:lpstr>Pstop Vs Pstop+pspray </vt:lpstr>
      <vt:lpstr>Test Structure Map</vt:lpstr>
      <vt:lpstr>Tests on Current Wafers</vt:lpstr>
      <vt:lpstr>MOS Capacitor</vt:lpstr>
      <vt:lpstr>HGC Stuctures</vt:lpstr>
      <vt:lpstr>Next Steps – Phase 1</vt:lpstr>
      <vt:lpstr>Novati Phase 2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CMSDAS</dc:title>
  <dc:creator>Meenakshi Narain</dc:creator>
  <cp:lastModifiedBy>Ronald Lipton</cp:lastModifiedBy>
  <cp:revision>250</cp:revision>
  <cp:lastPrinted>2015-04-14T15:26:00Z</cp:lastPrinted>
  <dcterms:created xsi:type="dcterms:W3CDTF">2014-01-06T01:42:27Z</dcterms:created>
  <dcterms:modified xsi:type="dcterms:W3CDTF">2015-06-18T13:43:43Z</dcterms:modified>
</cp:coreProperties>
</file>