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320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313" r:id="rId18"/>
    <p:sldId id="312" r:id="rId19"/>
    <p:sldId id="319" r:id="rId20"/>
    <p:sldId id="314" r:id="rId21"/>
    <p:sldId id="315" r:id="rId22"/>
    <p:sldId id="316" r:id="rId23"/>
    <p:sldId id="317" r:id="rId24"/>
    <p:sldId id="318" r:id="rId25"/>
    <p:sldId id="273" r:id="rId26"/>
    <p:sldId id="274" r:id="rId27"/>
    <p:sldId id="275" r:id="rId28"/>
    <p:sldId id="277" r:id="rId29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9EA8DC-DEF7-4AED-8E63-5DBC22C8F7E0}" type="datetimeFigureOut">
              <a:rPr lang="tr-TR" smtClean="0"/>
              <a:t>28.5.2015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E370A4-40DC-423F-8F5F-D068B069B32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61185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E370A4-40DC-423F-8F5F-D068B069B320}" type="slidenum">
              <a:rPr lang="tr-TR" smtClean="0"/>
              <a:t>28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45845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DDB2A-B3FE-445D-B1F2-5A09AFD33F41}" type="datetime1">
              <a:rPr lang="tr-TR" smtClean="0"/>
              <a:t>28.5.2015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3D74-CB1A-4FF5-8ACA-5B8A8BE63A65}" type="datetime1">
              <a:rPr lang="tr-TR" smtClean="0"/>
              <a:t>28.5.2015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E96EC-1414-46D3-BF8B-404EA2BD8B8F}" type="datetime1">
              <a:rPr lang="tr-TR" smtClean="0"/>
              <a:t>28.5.2015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6CCDD-624C-4693-BF71-DF0BDB652D82}" type="datetime1">
              <a:rPr lang="tr-TR" smtClean="0"/>
              <a:t>28.5.2015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87982-7DE0-4861-B879-83B2788BFB03}" type="datetime1">
              <a:rPr lang="tr-TR" smtClean="0"/>
              <a:t>28.5.2015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1AFDD-368A-4646-A4EE-7FB95EBB878D}" type="datetime1">
              <a:rPr lang="tr-TR" smtClean="0"/>
              <a:t>28.5.2015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2DB05-0155-49F4-B54F-75A004C20E9D}" type="datetime1">
              <a:rPr lang="tr-TR" smtClean="0"/>
              <a:t>28.5.2015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EF2C2-9857-474F-A765-553EA5D2687A}" type="datetime1">
              <a:rPr lang="tr-TR" smtClean="0"/>
              <a:t>28.5.2015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D78E8-503F-492B-A2A1-89365BA065DD}" type="datetime1">
              <a:rPr lang="tr-TR" smtClean="0"/>
              <a:t>28.5.2015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A3A9D-D8F5-4A8B-A235-8068D6864426}" type="datetime1">
              <a:rPr lang="tr-TR" smtClean="0"/>
              <a:t>28.5.2015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014F-EFD2-4603-8150-DDAB63978E6B}" type="datetime1">
              <a:rPr lang="tr-TR" smtClean="0"/>
              <a:t>28.5.2015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BEAA2-2E43-429A-A5D3-587BCC86C6E5}" type="datetime1">
              <a:rPr lang="tr-TR" smtClean="0"/>
              <a:t>28.5.2015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edit/CMS/S9S1?topicparent=CMS.HcalRecHitFlagAssignments;nowysiwyg=1" TargetMode="External"/><Relationship Id="rId7" Type="http://schemas.openxmlformats.org/officeDocument/2006/relationships/hyperlink" Target="https://twiki.cern.ch/twiki/bin/viewauth/CMS/HcalRecHitFlagAssignmen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twiki.cern.ch/twiki/bin/edit/CMS/HFLongShort?topicparent=CMS.HcalRecHitFlagAssignments;nowysiwyg=1" TargetMode="External"/><Relationship Id="rId5" Type="http://schemas.openxmlformats.org/officeDocument/2006/relationships/hyperlink" Target="https://twiki.cern.ch/twiki/bin/edit/CMS/RecHits?topicparent=CMS.HcalRecHitFlagAssignments;nowysiwyg=1" TargetMode="External"/><Relationship Id="rId4" Type="http://schemas.openxmlformats.org/officeDocument/2006/relationships/hyperlink" Target="https://twiki.cern.ch/twiki/bin/edit/CMS/S8S1?topicparent=CMS.HcalRecHitFlagAssignments;nowysiwyg=1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1</a:t>
            </a:fld>
            <a:endParaRPr lang="tr-TR"/>
          </a:p>
        </p:txBody>
      </p:sp>
      <p:sp>
        <p:nvSpPr>
          <p:cNvPr id="5" name="TextShape 1"/>
          <p:cNvSpPr txBox="1"/>
          <p:nvPr/>
        </p:nvSpPr>
        <p:spPr>
          <a:xfrm>
            <a:off x="685800" y="385920"/>
            <a:ext cx="7772040" cy="146952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tr-TR" sz="5400" b="1" i="1" dirty="0" smtClean="0">
                <a:solidFill>
                  <a:srgbClr val="000000"/>
                </a:solidFill>
                <a:latin typeface="Calibri"/>
              </a:rPr>
              <a:t>HF PMT </a:t>
            </a:r>
            <a:r>
              <a:rPr lang="tr-TR" sz="5400" b="1" i="1" dirty="0" err="1" smtClean="0">
                <a:solidFill>
                  <a:srgbClr val="000000"/>
                </a:solidFill>
                <a:latin typeface="Calibri"/>
              </a:rPr>
              <a:t>Hits</a:t>
            </a:r>
            <a:r>
              <a:rPr lang="tr-TR" sz="5400" b="1" i="1" dirty="0" smtClean="0">
                <a:solidFill>
                  <a:srgbClr val="000000"/>
                </a:solidFill>
                <a:latin typeface="Calibri"/>
              </a:rPr>
              <a:t> Analysis</a:t>
            </a:r>
            <a:endParaRPr b="1" i="1" dirty="0"/>
          </a:p>
        </p:txBody>
      </p:sp>
      <p:sp>
        <p:nvSpPr>
          <p:cNvPr id="6" name="CustomShape 3"/>
          <p:cNvSpPr/>
          <p:nvPr/>
        </p:nvSpPr>
        <p:spPr>
          <a:xfrm>
            <a:off x="79200" y="2211480"/>
            <a:ext cx="8880120" cy="2657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tr-TR" sz="3200" b="1" i="1" u="sng" dirty="0">
                <a:solidFill>
                  <a:srgbClr val="000000"/>
                </a:solidFill>
                <a:latin typeface="Calibri"/>
                <a:ea typeface="DejaVu Sans"/>
              </a:rPr>
              <a:t>Samet </a:t>
            </a:r>
            <a:r>
              <a:rPr lang="tr-TR" sz="3200" b="1" i="1" u="sng" dirty="0" err="1">
                <a:solidFill>
                  <a:srgbClr val="000000"/>
                </a:solidFill>
                <a:latin typeface="Calibri"/>
                <a:ea typeface="DejaVu Sans"/>
              </a:rPr>
              <a:t>Lezki</a:t>
            </a:r>
            <a:endParaRPr b="1" i="1" dirty="0"/>
          </a:p>
          <a:p>
            <a:pPr algn="ctr">
              <a:lnSpc>
                <a:spcPct val="100000"/>
              </a:lnSpc>
            </a:pPr>
            <a:r>
              <a:rPr lang="tr-TR" sz="3200" b="1" i="1" u="sng" dirty="0" err="1">
                <a:solidFill>
                  <a:srgbClr val="000000"/>
                </a:solidFill>
                <a:latin typeface="Calibri"/>
                <a:ea typeface="DejaVu Sans"/>
              </a:rPr>
              <a:t>Yalcin</a:t>
            </a:r>
            <a:r>
              <a:rPr lang="tr-TR" sz="3200" b="1" i="1" u="sng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3200" b="1" i="1" u="sng" dirty="0" err="1" smtClean="0">
                <a:solidFill>
                  <a:srgbClr val="000000"/>
                </a:solidFill>
                <a:latin typeface="Calibri"/>
                <a:ea typeface="DejaVu Sans"/>
              </a:rPr>
              <a:t>Guler</a:t>
            </a:r>
            <a:r>
              <a:rPr lang="tr-TR" sz="3200" b="1" i="1" dirty="0" smtClean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1" i="1" dirty="0"/>
          </a:p>
          <a:p>
            <a:pPr algn="ctr">
              <a:lnSpc>
                <a:spcPct val="100000"/>
              </a:lnSpc>
            </a:pPr>
            <a:r>
              <a:rPr lang="tr-TR" sz="3200" b="1" i="1" dirty="0" err="1">
                <a:solidFill>
                  <a:srgbClr val="000000"/>
                </a:solidFill>
                <a:latin typeface="Calibri"/>
                <a:ea typeface="DejaVu Sans"/>
              </a:rPr>
              <a:t>Shuichi</a:t>
            </a:r>
            <a:r>
              <a:rPr lang="tr-TR" sz="3200" b="1" i="1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3200" b="1" i="1" dirty="0" err="1">
                <a:solidFill>
                  <a:srgbClr val="000000"/>
                </a:solidFill>
                <a:latin typeface="Calibri"/>
                <a:ea typeface="DejaVu Sans"/>
              </a:rPr>
              <a:t>Kunori</a:t>
            </a:r>
            <a:r>
              <a:rPr lang="tr-TR" sz="3200" b="1" i="1" dirty="0">
                <a:solidFill>
                  <a:srgbClr val="000000"/>
                </a:solidFill>
                <a:latin typeface="Calibri"/>
                <a:ea typeface="DejaVu Sans"/>
              </a:rPr>
              <a:t>, Isa </a:t>
            </a:r>
            <a:r>
              <a:rPr lang="tr-TR" sz="3200" b="1" i="1" dirty="0" err="1">
                <a:solidFill>
                  <a:srgbClr val="000000"/>
                </a:solidFill>
                <a:latin typeface="Calibri"/>
                <a:ea typeface="DejaVu Sans"/>
              </a:rPr>
              <a:t>Dumanoglu</a:t>
            </a:r>
            <a:r>
              <a:rPr lang="tr-TR" sz="3200" b="1" i="1" dirty="0">
                <a:solidFill>
                  <a:srgbClr val="000000"/>
                </a:solidFill>
                <a:latin typeface="Calibri"/>
                <a:ea typeface="DejaVu Sans"/>
              </a:rPr>
              <a:t>, </a:t>
            </a:r>
            <a:endParaRPr b="1" i="1" dirty="0"/>
          </a:p>
          <a:p>
            <a:pPr algn="ctr">
              <a:lnSpc>
                <a:spcPct val="100000"/>
              </a:lnSpc>
            </a:pPr>
            <a:r>
              <a:rPr lang="tr-TR" sz="3200" b="1" i="1" dirty="0">
                <a:solidFill>
                  <a:srgbClr val="000000"/>
                </a:solidFill>
                <a:latin typeface="Calibri"/>
                <a:ea typeface="DejaVu Sans"/>
              </a:rPr>
              <a:t>Bayram Tali</a:t>
            </a:r>
            <a:r>
              <a:rPr lang="tr-TR" sz="3200" b="1" i="1" dirty="0">
                <a:solidFill>
                  <a:srgbClr val="000000"/>
                </a:solidFill>
                <a:latin typeface="Calibri"/>
              </a:rPr>
              <a:t>, Emine </a:t>
            </a:r>
            <a:r>
              <a:rPr lang="tr-TR" sz="3200" b="1" i="1" dirty="0" err="1" smtClean="0">
                <a:solidFill>
                  <a:srgbClr val="000000"/>
                </a:solidFill>
                <a:latin typeface="Calibri"/>
              </a:rPr>
              <a:t>Gurpinar</a:t>
            </a:r>
            <a:endParaRPr sz="3200" b="1" i="1" dirty="0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D5150-02C0-4E12-A71D-B8EB8FCE41A9}" type="datetime1">
              <a:rPr lang="tr-TR" smtClean="0"/>
              <a:t>28.5.2015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8832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Numarası Yer Tutucusu 1"/>
          <p:cNvSpPr>
            <a:spLocks noGrp="1"/>
          </p:cNvSpPr>
          <p:nvPr>
            <p:ph type="sldNum" sz="quarter" idx="12"/>
          </p:nvPr>
        </p:nvSpPr>
        <p:spPr>
          <a:xfrm>
            <a:off x="6900228" y="6492875"/>
            <a:ext cx="2133600" cy="365125"/>
          </a:xfrm>
        </p:spPr>
        <p:txBody>
          <a:bodyPr/>
          <a:lstStyle/>
          <a:p>
            <a:fld id="{F302176B-0E47-46AC-8F43-DAB4B8A37D06}" type="slidenum">
              <a:rPr lang="tr-TR" smtClean="0"/>
              <a:t>10</a:t>
            </a:fld>
            <a:endParaRPr lang="tr-TR"/>
          </a:p>
        </p:txBody>
      </p:sp>
      <p:pic>
        <p:nvPicPr>
          <p:cNvPr id="3" name="Picture 2" descr="C:\Users\samet\Desktop\MinimumBias-Run2012D-PromptReco-v1-RECO_HLT_ZeroBias_v7_IHopeTheLast_forRate\SumPMThitsEnergy_iphi4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98" y="619527"/>
            <a:ext cx="4245346" cy="2994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samet\Desktop\sunumicin\histSumPMThitsEnergy_iphi4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619527"/>
            <a:ext cx="4319009" cy="2994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etin kutusu 6"/>
          <p:cNvSpPr txBox="1"/>
          <p:nvPr/>
        </p:nvSpPr>
        <p:spPr>
          <a:xfrm>
            <a:off x="-15988" y="188640"/>
            <a:ext cx="914237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2200" b="1" dirty="0" smtClean="0">
                <a:solidFill>
                  <a:srgbClr val="FF0000"/>
                </a:solidFill>
              </a:rPr>
              <a:t>PMT </a:t>
            </a:r>
            <a:r>
              <a:rPr lang="tr-TR" sz="2200" b="1" dirty="0" err="1" smtClean="0">
                <a:solidFill>
                  <a:srgbClr val="FF0000"/>
                </a:solidFill>
              </a:rPr>
              <a:t>Hits</a:t>
            </a:r>
            <a:r>
              <a:rPr lang="tr-TR" sz="2200" b="1" dirty="0" smtClean="0">
                <a:solidFill>
                  <a:srgbClr val="FF0000"/>
                </a:solidFill>
              </a:rPr>
              <a:t> </a:t>
            </a:r>
            <a:r>
              <a:rPr lang="tr-TR" sz="2200" b="1" dirty="0" err="1" smtClean="0">
                <a:solidFill>
                  <a:srgbClr val="FF0000"/>
                </a:solidFill>
              </a:rPr>
              <a:t>Energy</a:t>
            </a:r>
            <a:r>
              <a:rPr lang="tr-TR" sz="2200" b="1" dirty="0" smtClean="0"/>
              <a:t> </a:t>
            </a:r>
            <a:r>
              <a:rPr lang="tr-TR" sz="2200" b="1" dirty="0" err="1" smtClean="0"/>
              <a:t>and</a:t>
            </a:r>
            <a:r>
              <a:rPr lang="tr-TR" sz="2200" b="1" dirty="0" smtClean="0"/>
              <a:t> </a:t>
            </a:r>
            <a:r>
              <a:rPr lang="tr-TR" sz="2200" b="1" dirty="0" smtClean="0">
                <a:solidFill>
                  <a:schemeClr val="tx2"/>
                </a:solidFill>
              </a:rPr>
              <a:t>PMT </a:t>
            </a:r>
            <a:r>
              <a:rPr lang="tr-TR" sz="2200" b="1" dirty="0" err="1" smtClean="0">
                <a:solidFill>
                  <a:schemeClr val="tx2"/>
                </a:solidFill>
              </a:rPr>
              <a:t>Hits</a:t>
            </a:r>
            <a:r>
              <a:rPr lang="tr-TR" sz="2200" b="1" dirty="0" smtClean="0">
                <a:solidFill>
                  <a:schemeClr val="tx2"/>
                </a:solidFill>
              </a:rPr>
              <a:t> </a:t>
            </a:r>
            <a:r>
              <a:rPr lang="tr-TR" sz="2200" b="1" dirty="0" err="1">
                <a:solidFill>
                  <a:schemeClr val="tx2"/>
                </a:solidFill>
              </a:rPr>
              <a:t>Energy</a:t>
            </a:r>
            <a:r>
              <a:rPr lang="tr-TR" sz="2200" b="1" dirty="0">
                <a:solidFill>
                  <a:schemeClr val="tx2"/>
                </a:solidFill>
              </a:rPr>
              <a:t> </a:t>
            </a:r>
            <a:r>
              <a:rPr lang="tr-TR" sz="2200" b="1" dirty="0" smtClean="0">
                <a:solidFill>
                  <a:schemeClr val="tx2"/>
                </a:solidFill>
              </a:rPr>
              <a:t>Rate</a:t>
            </a:r>
            <a:r>
              <a:rPr lang="tr-TR" sz="2200" b="1" dirty="0" smtClean="0"/>
              <a:t> </a:t>
            </a:r>
            <a:r>
              <a:rPr lang="tr-TR" sz="2200" b="1" dirty="0" err="1" smtClean="0"/>
              <a:t>Plots</a:t>
            </a:r>
            <a:r>
              <a:rPr lang="tr-TR" sz="2200" b="1" dirty="0" smtClean="0"/>
              <a:t> </a:t>
            </a:r>
            <a:r>
              <a:rPr lang="tr-TR" sz="2200" b="1" dirty="0" err="1" smtClean="0"/>
              <a:t>for</a:t>
            </a:r>
            <a:r>
              <a:rPr lang="tr-TR" sz="2200" b="1" dirty="0" smtClean="0"/>
              <a:t> </a:t>
            </a:r>
            <a:r>
              <a:rPr lang="tr-TR" sz="2200" b="1" dirty="0" err="1" smtClean="0"/>
              <a:t>iPhi</a:t>
            </a:r>
            <a:r>
              <a:rPr lang="tr-TR" sz="2200" b="1" dirty="0" smtClean="0"/>
              <a:t>=43 </a:t>
            </a:r>
            <a:r>
              <a:rPr lang="tr-TR" sz="2200" b="1" dirty="0" err="1" smtClean="0"/>
              <a:t>and</a:t>
            </a:r>
            <a:r>
              <a:rPr lang="tr-TR" sz="2200" b="1" dirty="0" smtClean="0"/>
              <a:t> </a:t>
            </a:r>
            <a:r>
              <a:rPr lang="tr-TR" sz="2200" b="1" dirty="0" err="1" smtClean="0"/>
              <a:t>iPhi</a:t>
            </a:r>
            <a:r>
              <a:rPr lang="tr-TR" sz="2200" b="1" dirty="0" smtClean="0"/>
              <a:t>=39</a:t>
            </a:r>
            <a:endParaRPr lang="tr-TR" sz="2200" b="1" dirty="0"/>
          </a:p>
        </p:txBody>
      </p:sp>
      <p:pic>
        <p:nvPicPr>
          <p:cNvPr id="6" name="Picture 2" descr="C:\Users\samet\Desktop\MinimumBias-Run2012D-PromptReco-v1-RECO_HLT_ZeroBias_v7_IHopeTheLast_forRate\SumPMThitsEnergy_iphi39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98" y="3789039"/>
            <a:ext cx="4245346" cy="2762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samet\Desktop\sunumicin\histSumPMThitsEnergy_iphi39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789040"/>
            <a:ext cx="4338366" cy="2764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Metin kutusu 11"/>
          <p:cNvSpPr txBox="1">
            <a:spLocks noChangeArrowheads="1"/>
          </p:cNvSpPr>
          <p:nvPr/>
        </p:nvSpPr>
        <p:spPr bwMode="auto">
          <a:xfrm>
            <a:off x="1433748" y="1886413"/>
            <a:ext cx="1981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altLang="tr-TR" dirty="0">
                <a:solidFill>
                  <a:srgbClr val="0000FF"/>
                </a:solidFill>
              </a:rPr>
              <a:t>New </a:t>
            </a:r>
            <a:r>
              <a:rPr lang="tr-TR" altLang="tr-TR" dirty="0" err="1">
                <a:solidFill>
                  <a:srgbClr val="0000FF"/>
                </a:solidFill>
              </a:rPr>
              <a:t>PMTs</a:t>
            </a:r>
            <a:r>
              <a:rPr lang="tr-TR" altLang="tr-TR" dirty="0">
                <a:solidFill>
                  <a:srgbClr val="0000FF"/>
                </a:solidFill>
              </a:rPr>
              <a:t>  </a:t>
            </a:r>
          </a:p>
          <a:p>
            <a:r>
              <a:rPr lang="tr-TR" altLang="tr-TR" dirty="0">
                <a:solidFill>
                  <a:srgbClr val="0000FF"/>
                </a:solidFill>
              </a:rPr>
              <a:t>i</a:t>
            </a:r>
            <a:r>
              <a:rPr lang="el-GR" altLang="tr-TR" dirty="0">
                <a:solidFill>
                  <a:srgbClr val="0000FF"/>
                </a:solidFill>
              </a:rPr>
              <a:t>φ</a:t>
            </a:r>
            <a:r>
              <a:rPr lang="tr-TR" altLang="tr-TR" dirty="0">
                <a:solidFill>
                  <a:srgbClr val="0000FF"/>
                </a:solidFill>
              </a:rPr>
              <a:t>=43</a:t>
            </a:r>
          </a:p>
        </p:txBody>
      </p:sp>
      <p:sp>
        <p:nvSpPr>
          <p:cNvPr id="13" name="Metin kutusu 12"/>
          <p:cNvSpPr txBox="1">
            <a:spLocks noChangeArrowheads="1"/>
          </p:cNvSpPr>
          <p:nvPr/>
        </p:nvSpPr>
        <p:spPr bwMode="auto">
          <a:xfrm>
            <a:off x="5910967" y="4536284"/>
            <a:ext cx="1981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altLang="tr-TR" dirty="0" err="1">
                <a:solidFill>
                  <a:srgbClr val="FF0000"/>
                </a:solidFill>
              </a:rPr>
              <a:t>Old</a:t>
            </a:r>
            <a:r>
              <a:rPr lang="tr-TR" altLang="tr-TR" dirty="0">
                <a:solidFill>
                  <a:srgbClr val="FF0000"/>
                </a:solidFill>
              </a:rPr>
              <a:t> </a:t>
            </a:r>
            <a:r>
              <a:rPr lang="tr-TR" altLang="tr-TR" dirty="0" err="1">
                <a:solidFill>
                  <a:srgbClr val="FF0000"/>
                </a:solidFill>
              </a:rPr>
              <a:t>PMTs</a:t>
            </a:r>
            <a:endParaRPr lang="tr-TR" altLang="tr-TR" dirty="0">
              <a:solidFill>
                <a:srgbClr val="FF0000"/>
              </a:solidFill>
            </a:endParaRPr>
          </a:p>
          <a:p>
            <a:r>
              <a:rPr lang="tr-TR" altLang="tr-TR" dirty="0">
                <a:solidFill>
                  <a:srgbClr val="FF0000"/>
                </a:solidFill>
              </a:rPr>
              <a:t>i</a:t>
            </a:r>
            <a:r>
              <a:rPr lang="el-GR" altLang="tr-TR" dirty="0">
                <a:solidFill>
                  <a:srgbClr val="FF0000"/>
                </a:solidFill>
              </a:rPr>
              <a:t>φ</a:t>
            </a:r>
            <a:r>
              <a:rPr lang="tr-TR" altLang="tr-TR" dirty="0">
                <a:solidFill>
                  <a:srgbClr val="FF0000"/>
                </a:solidFill>
              </a:rPr>
              <a:t>=39</a:t>
            </a:r>
          </a:p>
        </p:txBody>
      </p:sp>
      <p:sp>
        <p:nvSpPr>
          <p:cNvPr id="14" name="Metin kutusu 14"/>
          <p:cNvSpPr txBox="1">
            <a:spLocks noChangeArrowheads="1"/>
          </p:cNvSpPr>
          <p:nvPr/>
        </p:nvSpPr>
        <p:spPr bwMode="auto">
          <a:xfrm>
            <a:off x="1251834" y="4247665"/>
            <a:ext cx="213382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altLang="tr-TR" dirty="0" err="1">
                <a:solidFill>
                  <a:srgbClr val="FF0000"/>
                </a:solidFill>
              </a:rPr>
              <a:t>Old</a:t>
            </a:r>
            <a:r>
              <a:rPr lang="tr-TR" altLang="tr-TR" dirty="0">
                <a:solidFill>
                  <a:srgbClr val="FF0000"/>
                </a:solidFill>
              </a:rPr>
              <a:t> </a:t>
            </a:r>
            <a:r>
              <a:rPr lang="tr-TR" altLang="tr-TR" dirty="0" err="1">
                <a:solidFill>
                  <a:srgbClr val="FF0000"/>
                </a:solidFill>
              </a:rPr>
              <a:t>PMTs</a:t>
            </a:r>
            <a:endParaRPr lang="tr-TR" altLang="tr-TR" dirty="0">
              <a:solidFill>
                <a:srgbClr val="FF0000"/>
              </a:solidFill>
            </a:endParaRPr>
          </a:p>
          <a:p>
            <a:r>
              <a:rPr lang="tr-TR" altLang="tr-TR" dirty="0">
                <a:solidFill>
                  <a:srgbClr val="FF0000"/>
                </a:solidFill>
              </a:rPr>
              <a:t>i</a:t>
            </a:r>
            <a:r>
              <a:rPr lang="el-GR" altLang="tr-TR" dirty="0">
                <a:solidFill>
                  <a:srgbClr val="FF0000"/>
                </a:solidFill>
              </a:rPr>
              <a:t>φ</a:t>
            </a:r>
            <a:r>
              <a:rPr lang="tr-TR" altLang="tr-TR" dirty="0">
                <a:solidFill>
                  <a:srgbClr val="FF0000"/>
                </a:solidFill>
              </a:rPr>
              <a:t>=39</a:t>
            </a:r>
          </a:p>
        </p:txBody>
      </p:sp>
      <p:sp>
        <p:nvSpPr>
          <p:cNvPr id="15" name="Metin kutusu 15"/>
          <p:cNvSpPr txBox="1">
            <a:spLocks noChangeArrowheads="1"/>
          </p:cNvSpPr>
          <p:nvPr/>
        </p:nvSpPr>
        <p:spPr bwMode="auto">
          <a:xfrm>
            <a:off x="5724128" y="1675602"/>
            <a:ext cx="1981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altLang="tr-TR" dirty="0">
                <a:solidFill>
                  <a:srgbClr val="0000FF"/>
                </a:solidFill>
              </a:rPr>
              <a:t>New </a:t>
            </a:r>
            <a:r>
              <a:rPr lang="tr-TR" altLang="tr-TR" dirty="0" err="1">
                <a:solidFill>
                  <a:srgbClr val="0000FF"/>
                </a:solidFill>
              </a:rPr>
              <a:t>PMTs</a:t>
            </a:r>
            <a:r>
              <a:rPr lang="tr-TR" altLang="tr-TR" dirty="0">
                <a:solidFill>
                  <a:srgbClr val="0000FF"/>
                </a:solidFill>
              </a:rPr>
              <a:t>  </a:t>
            </a:r>
          </a:p>
          <a:p>
            <a:r>
              <a:rPr lang="tr-TR" altLang="tr-TR" dirty="0">
                <a:solidFill>
                  <a:srgbClr val="0000FF"/>
                </a:solidFill>
              </a:rPr>
              <a:t>i</a:t>
            </a:r>
            <a:r>
              <a:rPr lang="el-GR" altLang="tr-TR" dirty="0">
                <a:solidFill>
                  <a:srgbClr val="0000FF"/>
                </a:solidFill>
              </a:rPr>
              <a:t>φ</a:t>
            </a:r>
            <a:r>
              <a:rPr lang="tr-TR" altLang="tr-TR" dirty="0">
                <a:solidFill>
                  <a:srgbClr val="0000FF"/>
                </a:solidFill>
              </a:rPr>
              <a:t>=43</a:t>
            </a:r>
          </a:p>
        </p:txBody>
      </p:sp>
      <p:sp>
        <p:nvSpPr>
          <p:cNvPr id="8" name="Veri Yer Tutucusu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652E8-DF8B-4934-85FB-2CB7B037D3D9}" type="datetime1">
              <a:rPr lang="tr-TR" smtClean="0"/>
              <a:t>28.5.2015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9438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Numarası Yer Tutucus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11</a:t>
            </a:fld>
            <a:endParaRPr lang="tr-TR"/>
          </a:p>
        </p:txBody>
      </p:sp>
      <p:sp>
        <p:nvSpPr>
          <p:cNvPr id="3" name="CustomShape 3"/>
          <p:cNvSpPr/>
          <p:nvPr/>
        </p:nvSpPr>
        <p:spPr>
          <a:xfrm>
            <a:off x="457560" y="2835360"/>
            <a:ext cx="8228880" cy="1817776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tr-TR" sz="2400" b="1" i="1" dirty="0" err="1">
                <a:solidFill>
                  <a:srgbClr val="000000"/>
                </a:solidFill>
                <a:latin typeface="Calibri"/>
                <a:ea typeface="DejaVu Sans"/>
              </a:rPr>
              <a:t>Following</a:t>
            </a:r>
            <a:r>
              <a:rPr lang="tr-TR" sz="2400" b="1" i="1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b="1" i="1" dirty="0" err="1">
                <a:solidFill>
                  <a:srgbClr val="000000"/>
                </a:solidFill>
                <a:latin typeface="Calibri"/>
                <a:ea typeface="DejaVu Sans"/>
              </a:rPr>
              <a:t>results</a:t>
            </a:r>
            <a:r>
              <a:rPr lang="tr-TR" sz="2400" b="1" i="1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b="1" i="1" dirty="0" err="1">
                <a:solidFill>
                  <a:srgbClr val="000000"/>
                </a:solidFill>
                <a:latin typeface="Calibri"/>
                <a:ea typeface="DejaVu Sans"/>
              </a:rPr>
              <a:t>were</a:t>
            </a:r>
            <a:r>
              <a:rPr lang="tr-TR" sz="2400" b="1" i="1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b="1" i="1" dirty="0" err="1">
                <a:solidFill>
                  <a:srgbClr val="000000"/>
                </a:solidFill>
                <a:latin typeface="Calibri"/>
                <a:ea typeface="DejaVu Sans"/>
              </a:rPr>
              <a:t>obtained</a:t>
            </a:r>
            <a:r>
              <a:rPr lang="tr-TR" sz="2400" b="1" i="1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b="1" i="1" dirty="0" err="1">
                <a:solidFill>
                  <a:srgbClr val="000000"/>
                </a:solidFill>
                <a:latin typeface="Calibri"/>
                <a:ea typeface="DejaVu Sans"/>
              </a:rPr>
              <a:t>using</a:t>
            </a:r>
            <a:r>
              <a:rPr lang="tr-TR" sz="2400" b="1" i="1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1" i="1" dirty="0"/>
          </a:p>
          <a:p>
            <a:pPr>
              <a:lnSpc>
                <a:spcPct val="100000"/>
              </a:lnSpc>
            </a:pPr>
            <a:r>
              <a:rPr lang="tr-TR" sz="2400" b="1" i="1" dirty="0">
                <a:solidFill>
                  <a:srgbClr val="000000"/>
                </a:solidFill>
                <a:latin typeface="Calibri"/>
                <a:ea typeface="DejaVu Sans"/>
              </a:rPr>
              <a:t>/</a:t>
            </a:r>
            <a:r>
              <a:rPr lang="tr-TR" sz="2400" b="1" i="1" dirty="0" err="1">
                <a:solidFill>
                  <a:srgbClr val="000000"/>
                </a:solidFill>
                <a:latin typeface="Calibri"/>
                <a:ea typeface="DejaVu Sans"/>
              </a:rPr>
              <a:t>MinimumBias</a:t>
            </a:r>
            <a:r>
              <a:rPr lang="tr-TR" sz="2400" b="1" i="1" dirty="0">
                <a:solidFill>
                  <a:srgbClr val="000000"/>
                </a:solidFill>
                <a:latin typeface="Calibri"/>
                <a:ea typeface="DejaVu Sans"/>
              </a:rPr>
              <a:t>/Run2012D-PromptReco-v1/RECO data set </a:t>
            </a:r>
            <a:r>
              <a:rPr lang="tr-TR" sz="2400" b="1" i="1" dirty="0" err="1">
                <a:solidFill>
                  <a:srgbClr val="000000"/>
                </a:solidFill>
                <a:latin typeface="Calibri"/>
                <a:ea typeface="DejaVu Sans"/>
              </a:rPr>
              <a:t>and</a:t>
            </a:r>
            <a:r>
              <a:rPr lang="tr-TR" sz="2400" b="1" i="1" dirty="0">
                <a:solidFill>
                  <a:srgbClr val="000000"/>
                </a:solidFill>
                <a:latin typeface="Calibri"/>
                <a:ea typeface="DejaVu Sans"/>
              </a:rPr>
              <a:t> it </a:t>
            </a:r>
            <a:r>
              <a:rPr lang="tr-TR" sz="2400" b="1" i="1" dirty="0" err="1">
                <a:solidFill>
                  <a:srgbClr val="000000"/>
                </a:solidFill>
                <a:latin typeface="Calibri"/>
                <a:ea typeface="DejaVu Sans"/>
              </a:rPr>
              <a:t>was</a:t>
            </a:r>
            <a:r>
              <a:rPr lang="tr-TR" sz="2400" b="1" i="1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b="1" i="1" dirty="0" err="1">
                <a:solidFill>
                  <a:srgbClr val="000000"/>
                </a:solidFill>
                <a:latin typeface="Calibri"/>
                <a:ea typeface="DejaVu Sans"/>
              </a:rPr>
              <a:t>filtred</a:t>
            </a:r>
            <a:r>
              <a:rPr lang="tr-TR" sz="2400" b="1" i="1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b="1" i="1" dirty="0" err="1">
                <a:solidFill>
                  <a:srgbClr val="000000"/>
                </a:solidFill>
                <a:latin typeface="Calibri"/>
                <a:ea typeface="DejaVu Sans"/>
              </a:rPr>
              <a:t>by</a:t>
            </a:r>
            <a:r>
              <a:rPr lang="tr-TR" sz="2400" b="1" i="1" dirty="0">
                <a:solidFill>
                  <a:srgbClr val="000000"/>
                </a:solidFill>
                <a:latin typeface="Calibri"/>
                <a:ea typeface="DejaVu Sans"/>
              </a:rPr>
              <a:t> "</a:t>
            </a:r>
            <a:r>
              <a:rPr lang="tr-TR" sz="2400" b="1" i="1" dirty="0" smtClean="0">
                <a:solidFill>
                  <a:srgbClr val="FF0000"/>
                </a:solidFill>
                <a:latin typeface="Calibri"/>
                <a:ea typeface="DejaVu Sans"/>
              </a:rPr>
              <a:t>HLT_Physics_v5</a:t>
            </a:r>
            <a:r>
              <a:rPr lang="tr-TR" sz="2400" b="1" i="1" dirty="0">
                <a:solidFill>
                  <a:srgbClr val="000000"/>
                </a:solidFill>
                <a:ea typeface="DejaVu Sans"/>
              </a:rPr>
              <a:t> "</a:t>
            </a:r>
            <a:endParaRPr lang="tr-TR" sz="2400" b="1" i="1" dirty="0" smtClean="0">
              <a:solidFill>
                <a:srgbClr val="000000"/>
              </a:solidFill>
              <a:latin typeface="Calibri"/>
              <a:ea typeface="DejaVu Sans"/>
            </a:endParaRPr>
          </a:p>
          <a:p>
            <a:pPr>
              <a:lnSpc>
                <a:spcPct val="100000"/>
              </a:lnSpc>
            </a:pPr>
            <a:endParaRPr lang="tr-TR" sz="2400" b="1" i="1" dirty="0">
              <a:solidFill>
                <a:srgbClr val="000000"/>
              </a:solidFill>
              <a:latin typeface="Calibri"/>
            </a:endParaRPr>
          </a:p>
          <a:p>
            <a:r>
              <a:rPr lang="en-US" b="1" i="1" dirty="0" smtClean="0">
                <a:solidFill>
                  <a:srgbClr val="000000"/>
                </a:solidFill>
                <a:latin typeface="Arial"/>
                <a:ea typeface="DejaVu Sans"/>
              </a:rPr>
              <a:t>The </a:t>
            </a:r>
            <a:r>
              <a:rPr lang="en-US" b="1" i="1" dirty="0">
                <a:solidFill>
                  <a:srgbClr val="000000"/>
                </a:solidFill>
                <a:latin typeface="Arial"/>
                <a:ea typeface="DejaVu Sans"/>
              </a:rPr>
              <a:t>total p</a:t>
            </a:r>
            <a:r>
              <a:rPr lang="tr-TR" b="1" i="1" dirty="0">
                <a:solidFill>
                  <a:srgbClr val="000000"/>
                </a:solidFill>
                <a:latin typeface="Arial"/>
                <a:ea typeface="DejaVu Sans"/>
              </a:rPr>
              <a:t>re</a:t>
            </a:r>
            <a:r>
              <a:rPr lang="en-US" b="1" i="1" dirty="0">
                <a:solidFill>
                  <a:srgbClr val="000000"/>
                </a:solidFill>
                <a:latin typeface="Arial"/>
                <a:ea typeface="DejaVu Sans"/>
              </a:rPr>
              <a:t>s</a:t>
            </a:r>
            <a:r>
              <a:rPr lang="tr-TR" b="1" i="1" dirty="0">
                <a:solidFill>
                  <a:srgbClr val="000000"/>
                </a:solidFill>
                <a:latin typeface="Arial"/>
                <a:ea typeface="DejaVu Sans"/>
              </a:rPr>
              <a:t>cal</a:t>
            </a:r>
            <a:r>
              <a:rPr lang="en-US" b="1" i="1" dirty="0" err="1">
                <a:solidFill>
                  <a:srgbClr val="000000"/>
                </a:solidFill>
                <a:latin typeface="Arial"/>
                <a:ea typeface="DejaVu Sans"/>
              </a:rPr>
              <a:t>ing</a:t>
            </a:r>
            <a:r>
              <a:rPr lang="en-US" b="1" i="1" dirty="0">
                <a:solidFill>
                  <a:srgbClr val="000000"/>
                </a:solidFill>
                <a:latin typeface="Arial"/>
                <a:ea typeface="DejaVu Sans"/>
              </a:rPr>
              <a:t> factor is </a:t>
            </a:r>
            <a:r>
              <a:rPr lang="tr-TR" b="1" i="1" dirty="0" smtClean="0">
                <a:solidFill>
                  <a:srgbClr val="000000"/>
                </a:solidFill>
                <a:latin typeface="Arial"/>
                <a:ea typeface="DejaVu Sans"/>
              </a:rPr>
              <a:t>8000 </a:t>
            </a:r>
            <a:r>
              <a:rPr lang="en-US" b="1" i="1" dirty="0" smtClean="0">
                <a:solidFill>
                  <a:srgbClr val="000000"/>
                </a:solidFill>
                <a:latin typeface="Arial"/>
                <a:ea typeface="DejaVu Sans"/>
              </a:rPr>
              <a:t>(HLT</a:t>
            </a:r>
            <a:r>
              <a:rPr lang="en-US" b="1" i="1" dirty="0">
                <a:solidFill>
                  <a:srgbClr val="000000"/>
                </a:solidFill>
                <a:latin typeface="Arial"/>
                <a:ea typeface="DejaVu Sans"/>
              </a:rPr>
              <a:t>) = </a:t>
            </a:r>
            <a:r>
              <a:rPr lang="tr-TR" b="1" i="1" dirty="0" smtClean="0">
                <a:solidFill>
                  <a:srgbClr val="000000"/>
                </a:solidFill>
                <a:latin typeface="Arial"/>
                <a:ea typeface="DejaVu Sans"/>
              </a:rPr>
              <a:t>8000</a:t>
            </a:r>
            <a:endParaRPr lang="en-US" b="1" i="1" dirty="0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F3533-DA51-4066-909E-1C579ACF1CF8}" type="datetime1">
              <a:rPr lang="tr-TR" smtClean="0"/>
              <a:t>28.5.2015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9438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Numarası Yer Tutucus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12</a:t>
            </a:fld>
            <a:endParaRPr lang="tr-TR"/>
          </a:p>
        </p:txBody>
      </p:sp>
      <p:pic>
        <p:nvPicPr>
          <p:cNvPr id="3" name="Resim 2"/>
          <p:cNvPicPr/>
          <p:nvPr/>
        </p:nvPicPr>
        <p:blipFill>
          <a:blip r:embed="rId2"/>
          <a:stretch>
            <a:fillRect/>
          </a:stretch>
        </p:blipFill>
        <p:spPr>
          <a:xfrm>
            <a:off x="539732" y="721679"/>
            <a:ext cx="8438400" cy="5493552"/>
          </a:xfrm>
          <a:prstGeom prst="rect">
            <a:avLst/>
          </a:prstGeom>
          <a:ln>
            <a:noFill/>
          </a:ln>
        </p:spPr>
      </p:pic>
      <p:sp>
        <p:nvSpPr>
          <p:cNvPr id="4" name="CustomShape 1"/>
          <p:cNvSpPr/>
          <p:nvPr/>
        </p:nvSpPr>
        <p:spPr>
          <a:xfrm>
            <a:off x="180" y="35159"/>
            <a:ext cx="9143640" cy="6901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tr-TR" sz="2400" dirty="0" err="1">
                <a:solidFill>
                  <a:srgbClr val="000000"/>
                </a:solidFill>
                <a:latin typeface="Arial"/>
                <a:ea typeface="DejaVu Sans"/>
              </a:rPr>
              <a:t>Individual</a:t>
            </a:r>
            <a:r>
              <a:rPr lang="tr-TR" sz="2400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Arial"/>
                <a:ea typeface="DejaVu Sans"/>
              </a:rPr>
              <a:t>Rechit</a:t>
            </a:r>
            <a:r>
              <a:rPr lang="tr-TR" sz="2400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Arial"/>
                <a:ea typeface="DejaVu Sans"/>
              </a:rPr>
              <a:t>Energy</a:t>
            </a:r>
            <a:r>
              <a:rPr lang="tr-TR" sz="2400" dirty="0">
                <a:solidFill>
                  <a:srgbClr val="000000"/>
                </a:solidFill>
                <a:latin typeface="Arial"/>
                <a:ea typeface="DejaVu Sans"/>
              </a:rPr>
              <a:t>  </a:t>
            </a:r>
            <a:r>
              <a:rPr lang="tr-TR" sz="2400" dirty="0" err="1">
                <a:solidFill>
                  <a:srgbClr val="FF0000"/>
                </a:solidFill>
                <a:latin typeface="Arial"/>
                <a:ea typeface="DejaVu Sans"/>
              </a:rPr>
              <a:t>before</a:t>
            </a:r>
            <a:r>
              <a:rPr lang="tr-TR" sz="2400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Arial"/>
                <a:ea typeface="DejaVu Sans"/>
              </a:rPr>
              <a:t>and</a:t>
            </a:r>
            <a:r>
              <a:rPr lang="tr-TR" sz="2400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sz="2400" dirty="0" err="1">
                <a:solidFill>
                  <a:srgbClr val="990000"/>
                </a:solidFill>
                <a:latin typeface="Arial"/>
                <a:ea typeface="DejaVu Sans"/>
              </a:rPr>
              <a:t>after</a:t>
            </a:r>
            <a:r>
              <a:rPr lang="tr-TR" sz="2400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sz="2400" dirty="0" err="1" smtClean="0">
                <a:solidFill>
                  <a:srgbClr val="000000"/>
                </a:solidFill>
                <a:latin typeface="Arial"/>
                <a:ea typeface="DejaVu Sans"/>
              </a:rPr>
              <a:t>Noise</a:t>
            </a:r>
            <a:r>
              <a:rPr lang="tr-TR" sz="2400" dirty="0" smtClean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sz="2400" dirty="0" err="1" smtClean="0">
                <a:solidFill>
                  <a:srgbClr val="000000"/>
                </a:solidFill>
                <a:latin typeface="Arial"/>
                <a:ea typeface="DejaVu Sans"/>
              </a:rPr>
              <a:t>filter</a:t>
            </a:r>
            <a:r>
              <a:rPr lang="tr-TR" sz="2400" dirty="0" smtClean="0">
                <a:solidFill>
                  <a:srgbClr val="FF0000"/>
                </a:solidFill>
                <a:latin typeface="Arial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Arial"/>
                <a:ea typeface="DejaVu Sans"/>
              </a:rPr>
              <a:t>for</a:t>
            </a:r>
            <a:r>
              <a:rPr lang="tr-TR" sz="2400" dirty="0">
                <a:solidFill>
                  <a:srgbClr val="FF0000"/>
                </a:solidFill>
                <a:latin typeface="Arial"/>
                <a:ea typeface="DejaVu Sans"/>
              </a:rPr>
              <a:t> </a:t>
            </a:r>
            <a:r>
              <a:rPr lang="tr-TR" sz="2400" dirty="0" err="1" smtClean="0">
                <a:solidFill>
                  <a:srgbClr val="000000"/>
                </a:solidFill>
                <a:latin typeface="Arial"/>
                <a:ea typeface="DejaVu Sans"/>
              </a:rPr>
              <a:t>all</a:t>
            </a:r>
            <a:r>
              <a:rPr lang="tr-TR" sz="2400" dirty="0" smtClean="0">
                <a:solidFill>
                  <a:srgbClr val="000000"/>
                </a:solidFill>
                <a:latin typeface="Arial"/>
                <a:ea typeface="DejaVu Sans"/>
              </a:rPr>
              <a:t> HF</a:t>
            </a:r>
            <a:endParaRPr dirty="0"/>
          </a:p>
        </p:txBody>
      </p:sp>
      <p:sp>
        <p:nvSpPr>
          <p:cNvPr id="5" name="Metin kutusu 5"/>
          <p:cNvSpPr txBox="1"/>
          <p:nvPr/>
        </p:nvSpPr>
        <p:spPr>
          <a:xfrm>
            <a:off x="2483768" y="2276872"/>
            <a:ext cx="33382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 err="1" smtClean="0">
                <a:solidFill>
                  <a:srgbClr val="FF0000"/>
                </a:solidFill>
              </a:rPr>
              <a:t>Before</a:t>
            </a:r>
            <a:r>
              <a:rPr lang="tr-TR" sz="2400" dirty="0" smtClean="0">
                <a:solidFill>
                  <a:srgbClr val="FF0000"/>
                </a:solidFill>
              </a:rPr>
              <a:t> </a:t>
            </a:r>
            <a:r>
              <a:rPr lang="tr-TR" sz="2400" dirty="0" err="1" smtClean="0"/>
              <a:t>and</a:t>
            </a:r>
            <a:r>
              <a:rPr lang="tr-TR" sz="2400" dirty="0" smtClean="0"/>
              <a:t> </a:t>
            </a:r>
            <a:r>
              <a:rPr lang="tr-TR" sz="2400" dirty="0" err="1" smtClean="0">
                <a:solidFill>
                  <a:srgbClr val="990000"/>
                </a:solidFill>
              </a:rPr>
              <a:t>after</a:t>
            </a:r>
            <a:r>
              <a:rPr lang="tr-TR" sz="2400" dirty="0" smtClean="0">
                <a:solidFill>
                  <a:srgbClr val="990000"/>
                </a:solidFill>
              </a:rPr>
              <a:t> </a:t>
            </a:r>
            <a:r>
              <a:rPr lang="tr-TR" sz="2400" dirty="0" err="1" smtClean="0"/>
              <a:t>filter</a:t>
            </a:r>
            <a:endParaRPr lang="tr-TR" sz="2400" dirty="0"/>
          </a:p>
        </p:txBody>
      </p:sp>
      <p:sp>
        <p:nvSpPr>
          <p:cNvPr id="6" name="Veri Yer Tutucusu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87ECD-6287-4F2E-AE43-48A0E6F73938}" type="datetime1">
              <a:rPr lang="tr-TR" smtClean="0"/>
              <a:t>28.5.2015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9438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Numarası Yer Tutucus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13</a:t>
            </a:fld>
            <a:endParaRPr lang="tr-TR"/>
          </a:p>
        </p:txBody>
      </p:sp>
      <p:pic>
        <p:nvPicPr>
          <p:cNvPr id="3" name="Resim 2"/>
          <p:cNvPicPr/>
          <p:nvPr/>
        </p:nvPicPr>
        <p:blipFill>
          <a:blip r:embed="rId2"/>
          <a:stretch>
            <a:fillRect/>
          </a:stretch>
        </p:blipFill>
        <p:spPr>
          <a:xfrm>
            <a:off x="4594468" y="879267"/>
            <a:ext cx="4539400" cy="2572920"/>
          </a:xfrm>
          <a:prstGeom prst="rect">
            <a:avLst/>
          </a:prstGeom>
          <a:ln>
            <a:noFill/>
          </a:ln>
        </p:spPr>
      </p:pic>
      <p:pic>
        <p:nvPicPr>
          <p:cNvPr id="4" name="Resim 3"/>
          <p:cNvPicPr/>
          <p:nvPr/>
        </p:nvPicPr>
        <p:blipFill>
          <a:blip r:embed="rId3"/>
          <a:stretch>
            <a:fillRect/>
          </a:stretch>
        </p:blipFill>
        <p:spPr>
          <a:xfrm>
            <a:off x="-1700" y="3472707"/>
            <a:ext cx="4596168" cy="2925360"/>
          </a:xfrm>
          <a:prstGeom prst="rect">
            <a:avLst/>
          </a:prstGeom>
          <a:ln>
            <a:noFill/>
          </a:ln>
        </p:spPr>
      </p:pic>
      <p:pic>
        <p:nvPicPr>
          <p:cNvPr id="5" name="Resim 4"/>
          <p:cNvPicPr/>
          <p:nvPr/>
        </p:nvPicPr>
        <p:blipFill>
          <a:blip r:embed="rId4"/>
          <a:stretch>
            <a:fillRect/>
          </a:stretch>
        </p:blipFill>
        <p:spPr>
          <a:xfrm>
            <a:off x="-1700" y="879267"/>
            <a:ext cx="4596168" cy="2572920"/>
          </a:xfrm>
          <a:prstGeom prst="rect">
            <a:avLst/>
          </a:prstGeom>
          <a:ln>
            <a:noFill/>
          </a:ln>
        </p:spPr>
      </p:pic>
      <p:pic>
        <p:nvPicPr>
          <p:cNvPr id="6" name="Resim 5"/>
          <p:cNvPicPr/>
          <p:nvPr/>
        </p:nvPicPr>
        <p:blipFill>
          <a:blip r:embed="rId5"/>
          <a:stretch>
            <a:fillRect/>
          </a:stretch>
        </p:blipFill>
        <p:spPr>
          <a:xfrm>
            <a:off x="4702484" y="3452187"/>
            <a:ext cx="4431384" cy="2945880"/>
          </a:xfrm>
          <a:prstGeom prst="rect">
            <a:avLst/>
          </a:prstGeom>
          <a:ln>
            <a:noFill/>
          </a:ln>
        </p:spPr>
      </p:pic>
      <p:sp>
        <p:nvSpPr>
          <p:cNvPr id="7" name="CustomShape 1"/>
          <p:cNvSpPr/>
          <p:nvPr/>
        </p:nvSpPr>
        <p:spPr>
          <a:xfrm>
            <a:off x="-13532" y="36147"/>
            <a:ext cx="9143640" cy="6901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tr-TR" sz="2000" dirty="0" err="1">
                <a:solidFill>
                  <a:srgbClr val="000000"/>
                </a:solidFill>
                <a:latin typeface="Arial"/>
                <a:ea typeface="DejaVu Sans"/>
              </a:rPr>
              <a:t>Individual</a:t>
            </a:r>
            <a:r>
              <a:rPr lang="tr-TR" sz="2000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sz="2000" dirty="0" err="1">
                <a:solidFill>
                  <a:srgbClr val="000000"/>
                </a:solidFill>
                <a:latin typeface="Arial"/>
                <a:ea typeface="DejaVu Sans"/>
              </a:rPr>
              <a:t>Rechit</a:t>
            </a:r>
            <a:r>
              <a:rPr lang="tr-TR" sz="2000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sz="2000" dirty="0" err="1">
                <a:solidFill>
                  <a:srgbClr val="000000"/>
                </a:solidFill>
                <a:latin typeface="Arial"/>
                <a:ea typeface="DejaVu Sans"/>
              </a:rPr>
              <a:t>Energy</a:t>
            </a:r>
            <a:r>
              <a:rPr lang="tr-TR" sz="2000" dirty="0">
                <a:solidFill>
                  <a:srgbClr val="000000"/>
                </a:solidFill>
                <a:latin typeface="Arial"/>
                <a:ea typeface="DejaVu Sans"/>
              </a:rPr>
              <a:t>  </a:t>
            </a:r>
            <a:r>
              <a:rPr lang="tr-TR" sz="2000" dirty="0" err="1">
                <a:solidFill>
                  <a:srgbClr val="FF0000"/>
                </a:solidFill>
                <a:latin typeface="Arial"/>
                <a:ea typeface="DejaVu Sans"/>
              </a:rPr>
              <a:t>before</a:t>
            </a:r>
            <a:r>
              <a:rPr lang="tr-TR" sz="2000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sz="2000" dirty="0" err="1">
                <a:solidFill>
                  <a:srgbClr val="000000"/>
                </a:solidFill>
                <a:latin typeface="Arial"/>
                <a:ea typeface="DejaVu Sans"/>
              </a:rPr>
              <a:t>and</a:t>
            </a:r>
            <a:r>
              <a:rPr lang="tr-TR" sz="2000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sz="2000" dirty="0" err="1">
                <a:solidFill>
                  <a:srgbClr val="990000"/>
                </a:solidFill>
                <a:latin typeface="Arial"/>
                <a:ea typeface="DejaVu Sans"/>
              </a:rPr>
              <a:t>after</a:t>
            </a:r>
            <a:r>
              <a:rPr lang="tr-TR" sz="2000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sz="2000" dirty="0" err="1" smtClean="0">
                <a:solidFill>
                  <a:srgbClr val="000000"/>
                </a:solidFill>
                <a:latin typeface="Arial"/>
                <a:ea typeface="DejaVu Sans"/>
              </a:rPr>
              <a:t>Noise</a:t>
            </a:r>
            <a:r>
              <a:rPr lang="tr-TR" sz="2000" dirty="0" smtClean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sz="2000" dirty="0" err="1" smtClean="0">
                <a:solidFill>
                  <a:srgbClr val="000000"/>
                </a:solidFill>
                <a:latin typeface="Arial"/>
                <a:ea typeface="DejaVu Sans"/>
              </a:rPr>
              <a:t>filter</a:t>
            </a:r>
            <a:r>
              <a:rPr lang="tr-TR" sz="2000" dirty="0" smtClean="0">
                <a:solidFill>
                  <a:srgbClr val="FF0000"/>
                </a:solidFill>
                <a:latin typeface="Arial"/>
                <a:ea typeface="DejaVu Sans"/>
              </a:rPr>
              <a:t> </a:t>
            </a:r>
            <a:r>
              <a:rPr lang="tr-TR" sz="2000" dirty="0" err="1">
                <a:solidFill>
                  <a:srgbClr val="000000"/>
                </a:solidFill>
                <a:latin typeface="Arial"/>
                <a:ea typeface="DejaVu Sans"/>
              </a:rPr>
              <a:t>for</a:t>
            </a:r>
            <a:r>
              <a:rPr lang="tr-TR" sz="2000" dirty="0">
                <a:solidFill>
                  <a:srgbClr val="FF0000"/>
                </a:solidFill>
                <a:latin typeface="Arial"/>
                <a:ea typeface="DejaVu Sans"/>
              </a:rPr>
              <a:t> </a:t>
            </a:r>
            <a:r>
              <a:rPr lang="tr-TR" sz="2000" dirty="0" err="1">
                <a:solidFill>
                  <a:srgbClr val="000000"/>
                </a:solidFill>
                <a:latin typeface="Arial"/>
                <a:ea typeface="DejaVu Sans"/>
              </a:rPr>
              <a:t>iφ</a:t>
            </a:r>
            <a:r>
              <a:rPr lang="tr-TR" sz="2000" dirty="0">
                <a:solidFill>
                  <a:srgbClr val="000000"/>
                </a:solidFill>
                <a:latin typeface="Arial"/>
                <a:ea typeface="DejaVu Sans"/>
              </a:rPr>
              <a:t>=</a:t>
            </a:r>
            <a:r>
              <a:rPr lang="tr-TR" sz="2000" dirty="0">
                <a:solidFill>
                  <a:srgbClr val="0000FF"/>
                </a:solidFill>
                <a:latin typeface="Arial"/>
                <a:ea typeface="DejaVu Sans"/>
              </a:rPr>
              <a:t>43,</a:t>
            </a:r>
            <a:r>
              <a:rPr lang="tr-TR" sz="2000" dirty="0">
                <a:solidFill>
                  <a:srgbClr val="FF0000"/>
                </a:solidFill>
                <a:latin typeface="Arial"/>
                <a:ea typeface="DejaVu Sans"/>
              </a:rPr>
              <a:t>39,41,45</a:t>
            </a:r>
            <a:endParaRPr sz="2000" dirty="0"/>
          </a:p>
        </p:txBody>
      </p:sp>
      <p:sp>
        <p:nvSpPr>
          <p:cNvPr id="8" name="Metin kutusu 8"/>
          <p:cNvSpPr txBox="1">
            <a:spLocks noChangeArrowheads="1"/>
          </p:cNvSpPr>
          <p:nvPr/>
        </p:nvSpPr>
        <p:spPr bwMode="auto">
          <a:xfrm>
            <a:off x="1370768" y="1467982"/>
            <a:ext cx="1981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altLang="tr-TR" dirty="0">
                <a:solidFill>
                  <a:srgbClr val="0000FF"/>
                </a:solidFill>
              </a:rPr>
              <a:t>New </a:t>
            </a:r>
            <a:r>
              <a:rPr lang="tr-TR" altLang="tr-TR" dirty="0" err="1">
                <a:solidFill>
                  <a:srgbClr val="0000FF"/>
                </a:solidFill>
              </a:rPr>
              <a:t>PMTs</a:t>
            </a:r>
            <a:r>
              <a:rPr lang="tr-TR" altLang="tr-TR" dirty="0">
                <a:solidFill>
                  <a:srgbClr val="0000FF"/>
                </a:solidFill>
              </a:rPr>
              <a:t>  </a:t>
            </a:r>
          </a:p>
          <a:p>
            <a:r>
              <a:rPr lang="tr-TR" altLang="tr-TR" dirty="0">
                <a:solidFill>
                  <a:srgbClr val="0000FF"/>
                </a:solidFill>
              </a:rPr>
              <a:t>i</a:t>
            </a:r>
            <a:r>
              <a:rPr lang="el-GR" altLang="tr-TR" dirty="0">
                <a:solidFill>
                  <a:srgbClr val="0000FF"/>
                </a:solidFill>
              </a:rPr>
              <a:t>φ</a:t>
            </a:r>
            <a:r>
              <a:rPr lang="tr-TR" altLang="tr-TR" dirty="0">
                <a:solidFill>
                  <a:srgbClr val="0000FF"/>
                </a:solidFill>
              </a:rPr>
              <a:t>=43</a:t>
            </a:r>
          </a:p>
        </p:txBody>
      </p:sp>
      <p:sp>
        <p:nvSpPr>
          <p:cNvPr id="9" name="Metin kutusu 9"/>
          <p:cNvSpPr txBox="1">
            <a:spLocks noChangeArrowheads="1"/>
          </p:cNvSpPr>
          <p:nvPr/>
        </p:nvSpPr>
        <p:spPr bwMode="auto">
          <a:xfrm>
            <a:off x="6047543" y="1467982"/>
            <a:ext cx="1981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altLang="tr-TR" dirty="0" err="1">
                <a:solidFill>
                  <a:srgbClr val="FF0000"/>
                </a:solidFill>
              </a:rPr>
              <a:t>Old</a:t>
            </a:r>
            <a:r>
              <a:rPr lang="tr-TR" altLang="tr-TR" dirty="0">
                <a:solidFill>
                  <a:srgbClr val="FF0000"/>
                </a:solidFill>
              </a:rPr>
              <a:t> </a:t>
            </a:r>
            <a:r>
              <a:rPr lang="tr-TR" altLang="tr-TR" dirty="0" err="1">
                <a:solidFill>
                  <a:srgbClr val="FF0000"/>
                </a:solidFill>
              </a:rPr>
              <a:t>PMTs</a:t>
            </a:r>
            <a:endParaRPr lang="tr-TR" altLang="tr-TR" dirty="0">
              <a:solidFill>
                <a:srgbClr val="FF0000"/>
              </a:solidFill>
            </a:endParaRPr>
          </a:p>
          <a:p>
            <a:r>
              <a:rPr lang="tr-TR" altLang="tr-TR" dirty="0">
                <a:solidFill>
                  <a:srgbClr val="FF0000"/>
                </a:solidFill>
              </a:rPr>
              <a:t>i</a:t>
            </a:r>
            <a:r>
              <a:rPr lang="el-GR" altLang="tr-TR" dirty="0">
                <a:solidFill>
                  <a:srgbClr val="FF0000"/>
                </a:solidFill>
              </a:rPr>
              <a:t>φ</a:t>
            </a:r>
            <a:r>
              <a:rPr lang="tr-TR" altLang="tr-TR" dirty="0">
                <a:solidFill>
                  <a:srgbClr val="FF0000"/>
                </a:solidFill>
              </a:rPr>
              <a:t>=39</a:t>
            </a:r>
          </a:p>
        </p:txBody>
      </p:sp>
      <p:sp>
        <p:nvSpPr>
          <p:cNvPr id="10" name="Metin kutusu 10"/>
          <p:cNvSpPr txBox="1">
            <a:spLocks noChangeArrowheads="1"/>
          </p:cNvSpPr>
          <p:nvPr/>
        </p:nvSpPr>
        <p:spPr bwMode="auto">
          <a:xfrm>
            <a:off x="1345364" y="4723494"/>
            <a:ext cx="1981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altLang="tr-TR" dirty="0" err="1">
                <a:solidFill>
                  <a:srgbClr val="FF0000"/>
                </a:solidFill>
              </a:rPr>
              <a:t>Old</a:t>
            </a:r>
            <a:r>
              <a:rPr lang="tr-TR" altLang="tr-TR" dirty="0">
                <a:solidFill>
                  <a:srgbClr val="FF0000"/>
                </a:solidFill>
              </a:rPr>
              <a:t> </a:t>
            </a:r>
            <a:r>
              <a:rPr lang="tr-TR" altLang="tr-TR" dirty="0" err="1">
                <a:solidFill>
                  <a:srgbClr val="FF0000"/>
                </a:solidFill>
              </a:rPr>
              <a:t>PMTs</a:t>
            </a:r>
            <a:endParaRPr lang="tr-TR" altLang="tr-TR" dirty="0">
              <a:solidFill>
                <a:srgbClr val="FF0000"/>
              </a:solidFill>
            </a:endParaRPr>
          </a:p>
          <a:p>
            <a:r>
              <a:rPr lang="tr-TR" altLang="tr-TR" dirty="0">
                <a:solidFill>
                  <a:srgbClr val="FF0000"/>
                </a:solidFill>
              </a:rPr>
              <a:t>i</a:t>
            </a:r>
            <a:r>
              <a:rPr lang="el-GR" altLang="tr-TR" dirty="0">
                <a:solidFill>
                  <a:srgbClr val="FF0000"/>
                </a:solidFill>
              </a:rPr>
              <a:t>φ</a:t>
            </a:r>
            <a:r>
              <a:rPr lang="tr-TR" altLang="tr-TR" dirty="0">
                <a:solidFill>
                  <a:srgbClr val="FF0000"/>
                </a:solidFill>
              </a:rPr>
              <a:t>=41</a:t>
            </a:r>
          </a:p>
        </p:txBody>
      </p:sp>
      <p:sp>
        <p:nvSpPr>
          <p:cNvPr id="11" name="Metin kutusu 11"/>
          <p:cNvSpPr txBox="1">
            <a:spLocks noChangeArrowheads="1"/>
          </p:cNvSpPr>
          <p:nvPr/>
        </p:nvSpPr>
        <p:spPr bwMode="auto">
          <a:xfrm>
            <a:off x="5926620" y="4485026"/>
            <a:ext cx="1981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altLang="tr-TR" dirty="0" err="1">
                <a:solidFill>
                  <a:srgbClr val="FF0000"/>
                </a:solidFill>
              </a:rPr>
              <a:t>Old</a:t>
            </a:r>
            <a:r>
              <a:rPr lang="tr-TR" altLang="tr-TR" dirty="0">
                <a:solidFill>
                  <a:srgbClr val="FF0000"/>
                </a:solidFill>
              </a:rPr>
              <a:t> </a:t>
            </a:r>
            <a:r>
              <a:rPr lang="tr-TR" altLang="tr-TR" dirty="0" err="1">
                <a:solidFill>
                  <a:srgbClr val="FF0000"/>
                </a:solidFill>
              </a:rPr>
              <a:t>PMTs</a:t>
            </a:r>
            <a:endParaRPr lang="tr-TR" altLang="tr-TR" dirty="0">
              <a:solidFill>
                <a:srgbClr val="FF0000"/>
              </a:solidFill>
            </a:endParaRPr>
          </a:p>
          <a:p>
            <a:r>
              <a:rPr lang="tr-TR" altLang="tr-TR" dirty="0">
                <a:solidFill>
                  <a:srgbClr val="FF0000"/>
                </a:solidFill>
              </a:rPr>
              <a:t>i</a:t>
            </a:r>
            <a:r>
              <a:rPr lang="el-GR" altLang="tr-TR" dirty="0">
                <a:solidFill>
                  <a:srgbClr val="FF0000"/>
                </a:solidFill>
              </a:rPr>
              <a:t>φ</a:t>
            </a:r>
            <a:r>
              <a:rPr lang="tr-TR" altLang="tr-TR" dirty="0">
                <a:solidFill>
                  <a:srgbClr val="FF0000"/>
                </a:solidFill>
              </a:rPr>
              <a:t>=45</a:t>
            </a:r>
          </a:p>
        </p:txBody>
      </p:sp>
      <p:sp>
        <p:nvSpPr>
          <p:cNvPr id="12" name="Veri Yer Tutucusu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1A21F-23BC-4648-A6AB-7A53EC8853ED}" type="datetime1">
              <a:rPr lang="tr-TR" smtClean="0"/>
              <a:t>28.5.2015</a:t>
            </a:fld>
            <a:endParaRPr lang="tr-TR"/>
          </a:p>
        </p:txBody>
      </p:sp>
      <p:sp>
        <p:nvSpPr>
          <p:cNvPr id="13" name="Metin kutusu 13"/>
          <p:cNvSpPr txBox="1"/>
          <p:nvPr/>
        </p:nvSpPr>
        <p:spPr>
          <a:xfrm>
            <a:off x="2725236" y="3070176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 err="1" smtClean="0">
                <a:solidFill>
                  <a:srgbClr val="FF0000"/>
                </a:solidFill>
              </a:rPr>
              <a:t>Before</a:t>
            </a:r>
            <a:r>
              <a:rPr lang="tr-TR" sz="2400" dirty="0" smtClean="0">
                <a:solidFill>
                  <a:srgbClr val="FF0000"/>
                </a:solidFill>
              </a:rPr>
              <a:t> </a:t>
            </a:r>
            <a:r>
              <a:rPr lang="tr-TR" sz="2400" dirty="0" err="1" smtClean="0"/>
              <a:t>and</a:t>
            </a:r>
            <a:r>
              <a:rPr lang="tr-TR" sz="2400" dirty="0" smtClean="0"/>
              <a:t> </a:t>
            </a:r>
            <a:r>
              <a:rPr lang="tr-TR" sz="2400" dirty="0" err="1" smtClean="0">
                <a:solidFill>
                  <a:srgbClr val="990000"/>
                </a:solidFill>
              </a:rPr>
              <a:t>after</a:t>
            </a:r>
            <a:r>
              <a:rPr lang="tr-TR" sz="2400" dirty="0" smtClean="0">
                <a:solidFill>
                  <a:srgbClr val="990000"/>
                </a:solidFill>
              </a:rPr>
              <a:t> </a:t>
            </a:r>
            <a:r>
              <a:rPr lang="tr-TR" sz="2400" dirty="0" err="1" smtClean="0"/>
              <a:t>Noise</a:t>
            </a:r>
            <a:r>
              <a:rPr lang="tr-TR" sz="2400" dirty="0" smtClean="0">
                <a:solidFill>
                  <a:srgbClr val="990000"/>
                </a:solidFill>
              </a:rPr>
              <a:t> </a:t>
            </a:r>
            <a:r>
              <a:rPr lang="tr-TR" sz="2400" dirty="0" err="1" smtClean="0"/>
              <a:t>filter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269438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Numarası Yer Tutucus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14</a:t>
            </a:fld>
            <a:endParaRPr lang="tr-TR"/>
          </a:p>
        </p:txBody>
      </p:sp>
      <p:sp>
        <p:nvSpPr>
          <p:cNvPr id="3" name="Metin kutusu 2"/>
          <p:cNvSpPr txBox="1"/>
          <p:nvPr/>
        </p:nvSpPr>
        <p:spPr>
          <a:xfrm>
            <a:off x="156728" y="162218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2800" b="1" dirty="0" err="1" smtClean="0">
                <a:solidFill>
                  <a:srgbClr val="800000"/>
                </a:solidFill>
              </a:rPr>
              <a:t>Clean</a:t>
            </a:r>
            <a:r>
              <a:rPr lang="tr-TR" sz="2800" b="1" dirty="0" smtClean="0">
                <a:solidFill>
                  <a:srgbClr val="800000"/>
                </a:solidFill>
              </a:rPr>
              <a:t> </a:t>
            </a:r>
            <a:r>
              <a:rPr lang="tr-TR" sz="2800" b="1" dirty="0" err="1" smtClean="0">
                <a:solidFill>
                  <a:srgbClr val="800000"/>
                </a:solidFill>
              </a:rPr>
              <a:t>Energy</a:t>
            </a:r>
            <a:r>
              <a:rPr lang="tr-TR" sz="2800" b="1" dirty="0" smtClean="0">
                <a:solidFill>
                  <a:srgbClr val="FF0000"/>
                </a:solidFill>
              </a:rPr>
              <a:t> </a:t>
            </a:r>
            <a:r>
              <a:rPr lang="tr-TR" sz="2800" b="1" dirty="0" err="1" smtClean="0"/>
              <a:t>and</a:t>
            </a:r>
            <a:r>
              <a:rPr lang="tr-TR" sz="2800" b="1" dirty="0" smtClean="0">
                <a:solidFill>
                  <a:srgbClr val="FF0000"/>
                </a:solidFill>
              </a:rPr>
              <a:t> </a:t>
            </a:r>
            <a:r>
              <a:rPr lang="tr-TR" sz="2800" b="1" dirty="0" err="1">
                <a:solidFill>
                  <a:schemeClr val="tx2"/>
                </a:solidFill>
              </a:rPr>
              <a:t>Clean</a:t>
            </a:r>
            <a:r>
              <a:rPr lang="tr-TR" sz="2800" b="1" dirty="0">
                <a:solidFill>
                  <a:schemeClr val="tx2"/>
                </a:solidFill>
              </a:rPr>
              <a:t> </a:t>
            </a:r>
            <a:r>
              <a:rPr lang="tr-TR" sz="2800" b="1" dirty="0" err="1">
                <a:solidFill>
                  <a:schemeClr val="tx2"/>
                </a:solidFill>
              </a:rPr>
              <a:t>Energy</a:t>
            </a:r>
            <a:r>
              <a:rPr lang="tr-TR" sz="2800" b="1" dirty="0">
                <a:solidFill>
                  <a:schemeClr val="tx2"/>
                </a:solidFill>
              </a:rPr>
              <a:t> </a:t>
            </a:r>
            <a:r>
              <a:rPr lang="tr-TR" sz="2800" b="1" dirty="0" smtClean="0">
                <a:solidFill>
                  <a:schemeClr val="tx2"/>
                </a:solidFill>
              </a:rPr>
              <a:t>Rate </a:t>
            </a:r>
            <a:r>
              <a:rPr lang="tr-TR" sz="2800" b="1" dirty="0" err="1" smtClean="0"/>
              <a:t>Plots</a:t>
            </a:r>
            <a:endParaRPr lang="tr-TR" sz="2800" b="1" dirty="0"/>
          </a:p>
        </p:txBody>
      </p:sp>
      <p:pic>
        <p:nvPicPr>
          <p:cNvPr id="1026" name="Picture 2" descr="C:\Users\samet\Desktop\MinimumBias-Run2012D-PromptReco-v1-RECO_HLT_Physics_v5_IHopeTheLast_forRate\histSumCleanEnergyinH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70330"/>
            <a:ext cx="4508353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amet\Desktop\HLTP_Summary\histSumCleanEnergyinH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353" y="1170330"/>
            <a:ext cx="4611373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Metin kutusu 5"/>
          <p:cNvSpPr txBox="1"/>
          <p:nvPr/>
        </p:nvSpPr>
        <p:spPr>
          <a:xfrm>
            <a:off x="665820" y="5441801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err="1" smtClean="0">
                <a:solidFill>
                  <a:srgbClr val="800000"/>
                </a:solidFill>
              </a:rPr>
              <a:t>Sum</a:t>
            </a:r>
            <a:r>
              <a:rPr lang="tr-TR" dirty="0" smtClean="0">
                <a:solidFill>
                  <a:srgbClr val="800000"/>
                </a:solidFill>
              </a:rPr>
              <a:t> </a:t>
            </a:r>
            <a:r>
              <a:rPr lang="tr-TR" dirty="0" err="1" smtClean="0">
                <a:solidFill>
                  <a:srgbClr val="800000"/>
                </a:solidFill>
              </a:rPr>
              <a:t>Clean</a:t>
            </a:r>
            <a:r>
              <a:rPr lang="tr-TR" dirty="0" smtClean="0">
                <a:solidFill>
                  <a:srgbClr val="800000"/>
                </a:solidFill>
              </a:rPr>
              <a:t> </a:t>
            </a:r>
            <a:r>
              <a:rPr lang="tr-TR" dirty="0" err="1" smtClean="0">
                <a:solidFill>
                  <a:srgbClr val="800000"/>
                </a:solidFill>
              </a:rPr>
              <a:t>Energy</a:t>
            </a:r>
            <a:endParaRPr lang="tr-TR" dirty="0">
              <a:solidFill>
                <a:srgbClr val="800000"/>
              </a:solidFill>
            </a:endParaRPr>
          </a:p>
        </p:txBody>
      </p:sp>
      <p:sp>
        <p:nvSpPr>
          <p:cNvPr id="7" name="Metin kutusu 6"/>
          <p:cNvSpPr txBox="1"/>
          <p:nvPr/>
        </p:nvSpPr>
        <p:spPr>
          <a:xfrm>
            <a:off x="4764088" y="5441801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>
                <a:solidFill>
                  <a:srgbClr val="002060"/>
                </a:solidFill>
              </a:rPr>
              <a:t>Sum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tr-TR" dirty="0" err="1" smtClean="0">
                <a:solidFill>
                  <a:srgbClr val="002060"/>
                </a:solidFill>
              </a:rPr>
              <a:t>Clean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tr-TR" dirty="0" err="1" smtClean="0">
                <a:solidFill>
                  <a:srgbClr val="002060"/>
                </a:solidFill>
              </a:rPr>
              <a:t>Energy</a:t>
            </a:r>
            <a:r>
              <a:rPr lang="tr-TR" dirty="0" smtClean="0">
                <a:solidFill>
                  <a:srgbClr val="002060"/>
                </a:solidFill>
              </a:rPr>
              <a:t> Rate. </a:t>
            </a:r>
            <a:r>
              <a:rPr lang="tr-TR" dirty="0" err="1" smtClean="0">
                <a:solidFill>
                  <a:srgbClr val="002060"/>
                </a:solidFill>
              </a:rPr>
              <a:t>After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tr-TR" dirty="0" err="1" smtClean="0">
                <a:solidFill>
                  <a:srgbClr val="002060"/>
                </a:solidFill>
              </a:rPr>
              <a:t>using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tr-TR" dirty="0" err="1" smtClean="0">
                <a:solidFill>
                  <a:srgbClr val="002060"/>
                </a:solidFill>
              </a:rPr>
              <a:t>Pre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tr-TR" dirty="0" err="1" smtClean="0">
                <a:solidFill>
                  <a:srgbClr val="002060"/>
                </a:solidFill>
              </a:rPr>
              <a:t>Scale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tr-TR" dirty="0" err="1" smtClean="0">
                <a:solidFill>
                  <a:srgbClr val="002060"/>
                </a:solidFill>
              </a:rPr>
              <a:t>Factor</a:t>
            </a:r>
            <a:r>
              <a:rPr lang="tr-TR" dirty="0" smtClean="0">
                <a:solidFill>
                  <a:srgbClr val="002060"/>
                </a:solidFill>
              </a:rPr>
              <a:t> .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57E4F-46CF-449C-BFE0-884CD762A3AF}" type="datetime1">
              <a:rPr lang="tr-TR" smtClean="0"/>
              <a:t>28.5.2015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9438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Numarası Yer Tutucus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15</a:t>
            </a:fld>
            <a:endParaRPr lang="tr-TR" dirty="0"/>
          </a:p>
        </p:txBody>
      </p:sp>
      <p:sp>
        <p:nvSpPr>
          <p:cNvPr id="5" name="Metin kutusu 6"/>
          <p:cNvSpPr txBox="1"/>
          <p:nvPr/>
        </p:nvSpPr>
        <p:spPr>
          <a:xfrm>
            <a:off x="175663" y="234226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2800" b="1" dirty="0" smtClean="0">
                <a:solidFill>
                  <a:srgbClr val="FF0000"/>
                </a:solidFill>
              </a:rPr>
              <a:t>PMT </a:t>
            </a:r>
            <a:r>
              <a:rPr lang="tr-TR" sz="2800" b="1" dirty="0" err="1" smtClean="0">
                <a:solidFill>
                  <a:srgbClr val="FF0000"/>
                </a:solidFill>
              </a:rPr>
              <a:t>Hits</a:t>
            </a:r>
            <a:r>
              <a:rPr lang="tr-TR" sz="2800" b="1" dirty="0" smtClean="0">
                <a:solidFill>
                  <a:srgbClr val="FF0000"/>
                </a:solidFill>
              </a:rPr>
              <a:t> </a:t>
            </a:r>
            <a:r>
              <a:rPr lang="tr-TR" sz="2800" b="1" dirty="0" err="1" smtClean="0">
                <a:solidFill>
                  <a:srgbClr val="FF0000"/>
                </a:solidFill>
              </a:rPr>
              <a:t>Energy</a:t>
            </a:r>
            <a:r>
              <a:rPr lang="tr-TR" sz="2800" b="1" dirty="0" smtClean="0"/>
              <a:t> </a:t>
            </a:r>
            <a:r>
              <a:rPr lang="tr-TR" sz="2800" b="1" dirty="0" err="1" smtClean="0"/>
              <a:t>and</a:t>
            </a:r>
            <a:r>
              <a:rPr lang="tr-TR" sz="2800" b="1" dirty="0" smtClean="0"/>
              <a:t> </a:t>
            </a:r>
            <a:r>
              <a:rPr lang="tr-TR" sz="2800" b="1" dirty="0" smtClean="0">
                <a:solidFill>
                  <a:schemeClr val="tx2"/>
                </a:solidFill>
              </a:rPr>
              <a:t>PMT </a:t>
            </a:r>
            <a:r>
              <a:rPr lang="tr-TR" sz="2800" b="1" dirty="0" err="1" smtClean="0">
                <a:solidFill>
                  <a:schemeClr val="tx2"/>
                </a:solidFill>
              </a:rPr>
              <a:t>Hits</a:t>
            </a:r>
            <a:r>
              <a:rPr lang="tr-TR" sz="2800" b="1" dirty="0" smtClean="0">
                <a:solidFill>
                  <a:schemeClr val="tx2"/>
                </a:solidFill>
              </a:rPr>
              <a:t> </a:t>
            </a:r>
            <a:r>
              <a:rPr lang="tr-TR" sz="2800" b="1" dirty="0" err="1">
                <a:solidFill>
                  <a:schemeClr val="tx2"/>
                </a:solidFill>
              </a:rPr>
              <a:t>Energy</a:t>
            </a:r>
            <a:r>
              <a:rPr lang="tr-TR" sz="2800" b="1" dirty="0">
                <a:solidFill>
                  <a:schemeClr val="tx2"/>
                </a:solidFill>
              </a:rPr>
              <a:t> </a:t>
            </a:r>
            <a:r>
              <a:rPr lang="tr-TR" sz="2800" b="1" dirty="0" smtClean="0">
                <a:solidFill>
                  <a:schemeClr val="tx2"/>
                </a:solidFill>
              </a:rPr>
              <a:t>Rate</a:t>
            </a:r>
            <a:r>
              <a:rPr lang="tr-TR" sz="2800" b="1" dirty="0" smtClean="0"/>
              <a:t> </a:t>
            </a:r>
            <a:r>
              <a:rPr lang="tr-TR" sz="2800" b="1" dirty="0" err="1" smtClean="0"/>
              <a:t>Plots</a:t>
            </a:r>
            <a:endParaRPr lang="tr-TR" sz="2800" b="1" dirty="0"/>
          </a:p>
        </p:txBody>
      </p:sp>
      <p:pic>
        <p:nvPicPr>
          <p:cNvPr id="2050" name="Picture 2" descr="C:\Users\samet\Desktop\MinimumBias-Run2012D-PromptReco-v1-RECO_HLT_Physics_v5_IHopeTheLast_forRate\SumPMThitsEnergyinH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052736"/>
            <a:ext cx="4427983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samet\Desktop\HLTP_Summary\histSumPMThitsEnerg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052736"/>
            <a:ext cx="4716016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Metin kutusu 5"/>
          <p:cNvSpPr txBox="1"/>
          <p:nvPr/>
        </p:nvSpPr>
        <p:spPr>
          <a:xfrm>
            <a:off x="543598" y="5482977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err="1" smtClean="0">
                <a:solidFill>
                  <a:srgbClr val="FF0000"/>
                </a:solidFill>
              </a:rPr>
              <a:t>Sum</a:t>
            </a:r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err="1" smtClean="0">
                <a:solidFill>
                  <a:srgbClr val="FF0000"/>
                </a:solidFill>
              </a:rPr>
              <a:t>PMThits</a:t>
            </a:r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err="1" smtClean="0">
                <a:solidFill>
                  <a:srgbClr val="FF0000"/>
                </a:solidFill>
              </a:rPr>
              <a:t>Energy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7" name="Metin kutusu 6"/>
          <p:cNvSpPr txBox="1"/>
          <p:nvPr/>
        </p:nvSpPr>
        <p:spPr>
          <a:xfrm>
            <a:off x="4788024" y="5445224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>
                <a:solidFill>
                  <a:srgbClr val="002060"/>
                </a:solidFill>
              </a:rPr>
              <a:t>Sum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tr-TR" dirty="0" err="1" smtClean="0">
                <a:solidFill>
                  <a:srgbClr val="002060"/>
                </a:solidFill>
              </a:rPr>
              <a:t>PMThits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tr-TR" dirty="0" err="1" smtClean="0">
                <a:solidFill>
                  <a:srgbClr val="002060"/>
                </a:solidFill>
              </a:rPr>
              <a:t>Energy</a:t>
            </a:r>
            <a:r>
              <a:rPr lang="tr-TR" dirty="0" smtClean="0">
                <a:solidFill>
                  <a:srgbClr val="002060"/>
                </a:solidFill>
              </a:rPr>
              <a:t> Rate. </a:t>
            </a:r>
            <a:r>
              <a:rPr lang="tr-TR" dirty="0" err="1" smtClean="0">
                <a:solidFill>
                  <a:srgbClr val="002060"/>
                </a:solidFill>
              </a:rPr>
              <a:t>After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tr-TR" dirty="0" err="1" smtClean="0">
                <a:solidFill>
                  <a:srgbClr val="002060"/>
                </a:solidFill>
              </a:rPr>
              <a:t>using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tr-TR" dirty="0" err="1" smtClean="0">
                <a:solidFill>
                  <a:srgbClr val="002060"/>
                </a:solidFill>
              </a:rPr>
              <a:t>Pre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tr-TR" dirty="0" err="1" smtClean="0">
                <a:solidFill>
                  <a:srgbClr val="002060"/>
                </a:solidFill>
              </a:rPr>
              <a:t>Scale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tr-TR" dirty="0" err="1" smtClean="0">
                <a:solidFill>
                  <a:srgbClr val="002060"/>
                </a:solidFill>
              </a:rPr>
              <a:t>Factor</a:t>
            </a:r>
            <a:r>
              <a:rPr lang="tr-TR" dirty="0" smtClean="0">
                <a:solidFill>
                  <a:srgbClr val="002060"/>
                </a:solidFill>
              </a:rPr>
              <a:t> .</a:t>
            </a:r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97BCA-7ECC-45D1-9A2F-82B1F118F1CC}" type="datetime1">
              <a:rPr lang="tr-TR" smtClean="0"/>
              <a:t>28.5.2015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9438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Numarası Yer Tutucus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16</a:t>
            </a:fld>
            <a:endParaRPr lang="tr-TR"/>
          </a:p>
        </p:txBody>
      </p:sp>
      <p:sp>
        <p:nvSpPr>
          <p:cNvPr id="5" name="Metin kutusu 6"/>
          <p:cNvSpPr txBox="1"/>
          <p:nvPr/>
        </p:nvSpPr>
        <p:spPr>
          <a:xfrm>
            <a:off x="-15988" y="188640"/>
            <a:ext cx="914237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2200" b="1" dirty="0" smtClean="0">
                <a:solidFill>
                  <a:srgbClr val="FF0000"/>
                </a:solidFill>
              </a:rPr>
              <a:t>PMT </a:t>
            </a:r>
            <a:r>
              <a:rPr lang="tr-TR" sz="2200" b="1" dirty="0" err="1" smtClean="0">
                <a:solidFill>
                  <a:srgbClr val="FF0000"/>
                </a:solidFill>
              </a:rPr>
              <a:t>Hits</a:t>
            </a:r>
            <a:r>
              <a:rPr lang="tr-TR" sz="2200" b="1" dirty="0" smtClean="0">
                <a:solidFill>
                  <a:srgbClr val="FF0000"/>
                </a:solidFill>
              </a:rPr>
              <a:t> </a:t>
            </a:r>
            <a:r>
              <a:rPr lang="tr-TR" sz="2200" b="1" dirty="0" err="1" smtClean="0">
                <a:solidFill>
                  <a:srgbClr val="FF0000"/>
                </a:solidFill>
              </a:rPr>
              <a:t>Energy</a:t>
            </a:r>
            <a:r>
              <a:rPr lang="tr-TR" sz="2200" b="1" dirty="0" smtClean="0"/>
              <a:t> </a:t>
            </a:r>
            <a:r>
              <a:rPr lang="tr-TR" sz="2200" b="1" dirty="0" err="1" smtClean="0"/>
              <a:t>and</a:t>
            </a:r>
            <a:r>
              <a:rPr lang="tr-TR" sz="2200" b="1" dirty="0" smtClean="0"/>
              <a:t> </a:t>
            </a:r>
            <a:r>
              <a:rPr lang="tr-TR" sz="2200" b="1" dirty="0" smtClean="0">
                <a:solidFill>
                  <a:schemeClr val="tx2"/>
                </a:solidFill>
              </a:rPr>
              <a:t>PMT </a:t>
            </a:r>
            <a:r>
              <a:rPr lang="tr-TR" sz="2200" b="1" dirty="0" err="1" smtClean="0">
                <a:solidFill>
                  <a:schemeClr val="tx2"/>
                </a:solidFill>
              </a:rPr>
              <a:t>Hits</a:t>
            </a:r>
            <a:r>
              <a:rPr lang="tr-TR" sz="2200" b="1" dirty="0" smtClean="0">
                <a:solidFill>
                  <a:schemeClr val="tx2"/>
                </a:solidFill>
              </a:rPr>
              <a:t> </a:t>
            </a:r>
            <a:r>
              <a:rPr lang="tr-TR" sz="2200" b="1" dirty="0" err="1">
                <a:solidFill>
                  <a:schemeClr val="tx2"/>
                </a:solidFill>
              </a:rPr>
              <a:t>Energy</a:t>
            </a:r>
            <a:r>
              <a:rPr lang="tr-TR" sz="2200" b="1" dirty="0">
                <a:solidFill>
                  <a:schemeClr val="tx2"/>
                </a:solidFill>
              </a:rPr>
              <a:t> </a:t>
            </a:r>
            <a:r>
              <a:rPr lang="tr-TR" sz="2200" b="1" dirty="0" smtClean="0">
                <a:solidFill>
                  <a:schemeClr val="tx2"/>
                </a:solidFill>
              </a:rPr>
              <a:t>Rate</a:t>
            </a:r>
            <a:r>
              <a:rPr lang="tr-TR" sz="2200" b="1" dirty="0" smtClean="0"/>
              <a:t> </a:t>
            </a:r>
            <a:r>
              <a:rPr lang="tr-TR" sz="2200" b="1" dirty="0" err="1" smtClean="0"/>
              <a:t>Plots</a:t>
            </a:r>
            <a:r>
              <a:rPr lang="tr-TR" sz="2200" b="1" dirty="0" smtClean="0"/>
              <a:t> </a:t>
            </a:r>
            <a:r>
              <a:rPr lang="tr-TR" sz="2200" b="1" dirty="0" err="1" smtClean="0"/>
              <a:t>for</a:t>
            </a:r>
            <a:r>
              <a:rPr lang="tr-TR" sz="2200" b="1" dirty="0" smtClean="0"/>
              <a:t> </a:t>
            </a:r>
            <a:r>
              <a:rPr lang="tr-TR" sz="2200" b="1" dirty="0" err="1" smtClean="0"/>
              <a:t>iPhi</a:t>
            </a:r>
            <a:r>
              <a:rPr lang="tr-TR" sz="2200" b="1" dirty="0" smtClean="0"/>
              <a:t>=43 </a:t>
            </a:r>
            <a:r>
              <a:rPr lang="tr-TR" sz="2200" b="1" dirty="0" err="1" smtClean="0"/>
              <a:t>and</a:t>
            </a:r>
            <a:r>
              <a:rPr lang="tr-TR" sz="2200" b="1" dirty="0" smtClean="0"/>
              <a:t> </a:t>
            </a:r>
            <a:r>
              <a:rPr lang="tr-TR" sz="2200" b="1" dirty="0" err="1" smtClean="0"/>
              <a:t>iPhi</a:t>
            </a:r>
            <a:r>
              <a:rPr lang="tr-TR" sz="2200" b="1" dirty="0" smtClean="0"/>
              <a:t>=39</a:t>
            </a:r>
            <a:endParaRPr lang="tr-TR" sz="2200" b="1" dirty="0"/>
          </a:p>
        </p:txBody>
      </p:sp>
      <p:pic>
        <p:nvPicPr>
          <p:cNvPr id="3074" name="Picture 2" descr="C:\Users\samet\Desktop\MinimumBias-Run2012D-PromptReco-v1-RECO_HLT_Physics_v5_IHopeTheLast_forRate\SumPMThitsEnergy_iphi4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99" y="619527"/>
            <a:ext cx="4245346" cy="2730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samet\Desktop\MinimumBias-Run2012D-PromptReco-v1-RECO_HLT_Physics_v5_IHopeTheLast_forRate\SumPMThitsEnergy_iphi3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99" y="3789041"/>
            <a:ext cx="4245346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samet\Desktop\HLTP_Summary\histSumPMThitsEnergy_iphi4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5" y="619527"/>
            <a:ext cx="4338366" cy="2730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samet\Desktop\HLTP_Summary\histSumPMThitsEnergy_iphi39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5" y="3789040"/>
            <a:ext cx="4338365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Metin kutusu 11"/>
          <p:cNvSpPr txBox="1">
            <a:spLocks noChangeArrowheads="1"/>
          </p:cNvSpPr>
          <p:nvPr/>
        </p:nvSpPr>
        <p:spPr bwMode="auto">
          <a:xfrm>
            <a:off x="1433748" y="1886413"/>
            <a:ext cx="1981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altLang="tr-TR" dirty="0">
                <a:solidFill>
                  <a:srgbClr val="0000FF"/>
                </a:solidFill>
              </a:rPr>
              <a:t>New </a:t>
            </a:r>
            <a:r>
              <a:rPr lang="tr-TR" altLang="tr-TR" dirty="0" err="1">
                <a:solidFill>
                  <a:srgbClr val="0000FF"/>
                </a:solidFill>
              </a:rPr>
              <a:t>PMTs</a:t>
            </a:r>
            <a:r>
              <a:rPr lang="tr-TR" altLang="tr-TR" dirty="0">
                <a:solidFill>
                  <a:srgbClr val="0000FF"/>
                </a:solidFill>
              </a:rPr>
              <a:t>  </a:t>
            </a:r>
          </a:p>
          <a:p>
            <a:r>
              <a:rPr lang="tr-TR" altLang="tr-TR" dirty="0">
                <a:solidFill>
                  <a:srgbClr val="0000FF"/>
                </a:solidFill>
              </a:rPr>
              <a:t>i</a:t>
            </a:r>
            <a:r>
              <a:rPr lang="el-GR" altLang="tr-TR" dirty="0">
                <a:solidFill>
                  <a:srgbClr val="0000FF"/>
                </a:solidFill>
              </a:rPr>
              <a:t>φ</a:t>
            </a:r>
            <a:r>
              <a:rPr lang="tr-TR" altLang="tr-TR" dirty="0">
                <a:solidFill>
                  <a:srgbClr val="0000FF"/>
                </a:solidFill>
              </a:rPr>
              <a:t>=43</a:t>
            </a:r>
          </a:p>
        </p:txBody>
      </p:sp>
      <p:sp>
        <p:nvSpPr>
          <p:cNvPr id="17" name="Metin kutusu 12"/>
          <p:cNvSpPr txBox="1">
            <a:spLocks noChangeArrowheads="1"/>
          </p:cNvSpPr>
          <p:nvPr/>
        </p:nvSpPr>
        <p:spPr bwMode="auto">
          <a:xfrm>
            <a:off x="5910967" y="4536284"/>
            <a:ext cx="1981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altLang="tr-TR" dirty="0" err="1">
                <a:solidFill>
                  <a:srgbClr val="FF0000"/>
                </a:solidFill>
              </a:rPr>
              <a:t>Old</a:t>
            </a:r>
            <a:r>
              <a:rPr lang="tr-TR" altLang="tr-TR" dirty="0">
                <a:solidFill>
                  <a:srgbClr val="FF0000"/>
                </a:solidFill>
              </a:rPr>
              <a:t> </a:t>
            </a:r>
            <a:r>
              <a:rPr lang="tr-TR" altLang="tr-TR" dirty="0" err="1">
                <a:solidFill>
                  <a:srgbClr val="FF0000"/>
                </a:solidFill>
              </a:rPr>
              <a:t>PMTs</a:t>
            </a:r>
            <a:endParaRPr lang="tr-TR" altLang="tr-TR" dirty="0">
              <a:solidFill>
                <a:srgbClr val="FF0000"/>
              </a:solidFill>
            </a:endParaRPr>
          </a:p>
          <a:p>
            <a:r>
              <a:rPr lang="tr-TR" altLang="tr-TR" dirty="0">
                <a:solidFill>
                  <a:srgbClr val="FF0000"/>
                </a:solidFill>
              </a:rPr>
              <a:t>i</a:t>
            </a:r>
            <a:r>
              <a:rPr lang="el-GR" altLang="tr-TR" dirty="0">
                <a:solidFill>
                  <a:srgbClr val="FF0000"/>
                </a:solidFill>
              </a:rPr>
              <a:t>φ</a:t>
            </a:r>
            <a:r>
              <a:rPr lang="tr-TR" altLang="tr-TR" dirty="0">
                <a:solidFill>
                  <a:srgbClr val="FF0000"/>
                </a:solidFill>
              </a:rPr>
              <a:t>=39</a:t>
            </a:r>
          </a:p>
        </p:txBody>
      </p:sp>
      <p:sp>
        <p:nvSpPr>
          <p:cNvPr id="18" name="Metin kutusu 14"/>
          <p:cNvSpPr txBox="1">
            <a:spLocks noChangeArrowheads="1"/>
          </p:cNvSpPr>
          <p:nvPr/>
        </p:nvSpPr>
        <p:spPr bwMode="auto">
          <a:xfrm>
            <a:off x="1251834" y="4247665"/>
            <a:ext cx="213382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altLang="tr-TR" dirty="0" err="1">
                <a:solidFill>
                  <a:srgbClr val="FF0000"/>
                </a:solidFill>
              </a:rPr>
              <a:t>Old</a:t>
            </a:r>
            <a:r>
              <a:rPr lang="tr-TR" altLang="tr-TR" dirty="0">
                <a:solidFill>
                  <a:srgbClr val="FF0000"/>
                </a:solidFill>
              </a:rPr>
              <a:t> </a:t>
            </a:r>
            <a:r>
              <a:rPr lang="tr-TR" altLang="tr-TR" dirty="0" err="1">
                <a:solidFill>
                  <a:srgbClr val="FF0000"/>
                </a:solidFill>
              </a:rPr>
              <a:t>PMTs</a:t>
            </a:r>
            <a:endParaRPr lang="tr-TR" altLang="tr-TR" dirty="0">
              <a:solidFill>
                <a:srgbClr val="FF0000"/>
              </a:solidFill>
            </a:endParaRPr>
          </a:p>
          <a:p>
            <a:r>
              <a:rPr lang="tr-TR" altLang="tr-TR" dirty="0">
                <a:solidFill>
                  <a:srgbClr val="FF0000"/>
                </a:solidFill>
              </a:rPr>
              <a:t>i</a:t>
            </a:r>
            <a:r>
              <a:rPr lang="el-GR" altLang="tr-TR" dirty="0">
                <a:solidFill>
                  <a:srgbClr val="FF0000"/>
                </a:solidFill>
              </a:rPr>
              <a:t>φ</a:t>
            </a:r>
            <a:r>
              <a:rPr lang="tr-TR" altLang="tr-TR" dirty="0">
                <a:solidFill>
                  <a:srgbClr val="FF0000"/>
                </a:solidFill>
              </a:rPr>
              <a:t>=39</a:t>
            </a:r>
          </a:p>
        </p:txBody>
      </p:sp>
      <p:sp>
        <p:nvSpPr>
          <p:cNvPr id="19" name="Metin kutusu 15"/>
          <p:cNvSpPr txBox="1">
            <a:spLocks noChangeArrowheads="1"/>
          </p:cNvSpPr>
          <p:nvPr/>
        </p:nvSpPr>
        <p:spPr bwMode="auto">
          <a:xfrm>
            <a:off x="5724128" y="1675602"/>
            <a:ext cx="1981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altLang="tr-TR" dirty="0">
                <a:solidFill>
                  <a:srgbClr val="0000FF"/>
                </a:solidFill>
              </a:rPr>
              <a:t>New </a:t>
            </a:r>
            <a:r>
              <a:rPr lang="tr-TR" altLang="tr-TR" dirty="0" err="1">
                <a:solidFill>
                  <a:srgbClr val="0000FF"/>
                </a:solidFill>
              </a:rPr>
              <a:t>PMTs</a:t>
            </a:r>
            <a:r>
              <a:rPr lang="tr-TR" altLang="tr-TR" dirty="0">
                <a:solidFill>
                  <a:srgbClr val="0000FF"/>
                </a:solidFill>
              </a:rPr>
              <a:t>  </a:t>
            </a:r>
          </a:p>
          <a:p>
            <a:r>
              <a:rPr lang="tr-TR" altLang="tr-TR" dirty="0">
                <a:solidFill>
                  <a:srgbClr val="0000FF"/>
                </a:solidFill>
              </a:rPr>
              <a:t>i</a:t>
            </a:r>
            <a:r>
              <a:rPr lang="el-GR" altLang="tr-TR" dirty="0">
                <a:solidFill>
                  <a:srgbClr val="0000FF"/>
                </a:solidFill>
              </a:rPr>
              <a:t>φ</a:t>
            </a:r>
            <a:r>
              <a:rPr lang="tr-TR" altLang="tr-TR" dirty="0">
                <a:solidFill>
                  <a:srgbClr val="0000FF"/>
                </a:solidFill>
              </a:rPr>
              <a:t>=43</a:t>
            </a:r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927B2-C94F-417C-94DA-BCD1D8531F8E}" type="datetime1">
              <a:rPr lang="tr-TR" smtClean="0"/>
              <a:t>28.5.2015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9438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17</a:t>
            </a:fld>
            <a:endParaRPr lang="tr-TR"/>
          </a:p>
        </p:txBody>
      </p:sp>
      <p:sp>
        <p:nvSpPr>
          <p:cNvPr id="2" name="Metin kutusu 1"/>
          <p:cNvSpPr txBox="1"/>
          <p:nvPr/>
        </p:nvSpPr>
        <p:spPr>
          <a:xfrm>
            <a:off x="251520" y="260648"/>
            <a:ext cx="85689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i="1" dirty="0" err="1"/>
              <a:t>s</a:t>
            </a:r>
            <a:r>
              <a:rPr lang="tr-TR" sz="3200" b="1" i="1" dirty="0" err="1" smtClean="0"/>
              <a:t>qrt</a:t>
            </a:r>
            <a:r>
              <a:rPr lang="tr-TR" sz="3200" b="1" i="1" dirty="0" smtClean="0"/>
              <a:t>(s)=13 </a:t>
            </a:r>
            <a:r>
              <a:rPr lang="tr-TR" sz="3200" b="1" i="1" dirty="0" err="1" smtClean="0"/>
              <a:t>TeV</a:t>
            </a:r>
            <a:endParaRPr lang="tr-TR" sz="3200" b="1" i="1" dirty="0" smtClean="0"/>
          </a:p>
        </p:txBody>
      </p:sp>
      <p:sp>
        <p:nvSpPr>
          <p:cNvPr id="3" name="Metin kutusu 2"/>
          <p:cNvSpPr txBox="1"/>
          <p:nvPr/>
        </p:nvSpPr>
        <p:spPr>
          <a:xfrm>
            <a:off x="251520" y="1052736"/>
            <a:ext cx="85689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dirty="0" err="1" smtClean="0"/>
              <a:t>We</a:t>
            </a:r>
            <a:r>
              <a:rPr lang="tr-TR" dirty="0" smtClean="0"/>
              <a:t> </a:t>
            </a:r>
            <a:r>
              <a:rPr lang="tr-TR" dirty="0" err="1" smtClean="0"/>
              <a:t>have</a:t>
            </a:r>
            <a:r>
              <a:rPr lang="tr-TR" dirty="0" smtClean="0"/>
              <a:t> </a:t>
            </a:r>
            <a:r>
              <a:rPr lang="tr-TR" dirty="0" err="1" smtClean="0"/>
              <a:t>analyzed</a:t>
            </a:r>
            <a:r>
              <a:rPr lang="tr-TR" dirty="0" smtClean="0"/>
              <a:t> </a:t>
            </a:r>
            <a:r>
              <a:rPr lang="tr-TR" dirty="0" err="1" smtClean="0"/>
              <a:t>collision</a:t>
            </a:r>
            <a:r>
              <a:rPr lang="tr-TR" dirty="0" smtClean="0"/>
              <a:t> data at 13 </a:t>
            </a:r>
            <a:r>
              <a:rPr lang="tr-TR" dirty="0" err="1" smtClean="0"/>
              <a:t>TeV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Run:245162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tr-TR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dirty="0" err="1" smtClean="0"/>
              <a:t>We</a:t>
            </a:r>
            <a:r>
              <a:rPr lang="tr-TR" dirty="0" smtClean="0"/>
              <a:t> </a:t>
            </a:r>
            <a:r>
              <a:rPr lang="tr-TR" dirty="0" err="1" smtClean="0"/>
              <a:t>used</a:t>
            </a:r>
            <a:r>
              <a:rPr lang="tr-TR" dirty="0" smtClean="0"/>
              <a:t> CMSSW_7_4_0 </a:t>
            </a:r>
            <a:r>
              <a:rPr lang="tr-TR" dirty="0" err="1" smtClean="0"/>
              <a:t>and</a:t>
            </a:r>
            <a:r>
              <a:rPr lang="tr-TR" dirty="0" smtClean="0"/>
              <a:t> Global </a:t>
            </a:r>
            <a:r>
              <a:rPr lang="tr-TR" dirty="0" err="1" smtClean="0"/>
              <a:t>Tag</a:t>
            </a:r>
            <a:r>
              <a:rPr lang="tr-TR" dirty="0" smtClean="0"/>
              <a:t> is GR_E_V47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tr-TR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dirty="0" smtClean="0"/>
              <a:t>Using data:</a:t>
            </a:r>
          </a:p>
          <a:p>
            <a:r>
              <a:rPr lang="tr-TR" dirty="0"/>
              <a:t>      /</a:t>
            </a:r>
            <a:r>
              <a:rPr lang="tr-TR" dirty="0" err="1"/>
              <a:t>store</a:t>
            </a:r>
            <a:r>
              <a:rPr lang="tr-TR" dirty="0"/>
              <a:t>/</a:t>
            </a:r>
            <a:r>
              <a:rPr lang="tr-TR" dirty="0" err="1"/>
              <a:t>express</a:t>
            </a:r>
            <a:r>
              <a:rPr lang="tr-TR" dirty="0"/>
              <a:t>/Commissioning2015/</a:t>
            </a:r>
            <a:r>
              <a:rPr lang="tr-TR" dirty="0" err="1"/>
              <a:t>ExpressPhysics</a:t>
            </a:r>
            <a:r>
              <a:rPr lang="tr-TR" dirty="0"/>
              <a:t>/FEVT/Express-v1/000/245/162/ </a:t>
            </a:r>
            <a:endParaRPr lang="tr-TR" dirty="0" smtClean="0"/>
          </a:p>
          <a:p>
            <a:endParaRPr lang="tr-TR" dirty="0"/>
          </a:p>
          <a:p>
            <a:r>
              <a:rPr lang="tr-TR" dirty="0" smtClean="0"/>
              <a:t> </a:t>
            </a:r>
            <a:endParaRPr lang="tr-TR" dirty="0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BC1FE-7755-48A6-874F-CAD1277B8B89}" type="datetime1">
              <a:rPr lang="tr-TR" smtClean="0"/>
              <a:t>28.5.2015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5404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18</a:t>
            </a:fld>
            <a:endParaRPr lang="tr-TR"/>
          </a:p>
        </p:txBody>
      </p:sp>
      <p:pic>
        <p:nvPicPr>
          <p:cNvPr id="1026" name="Picture 2" descr="C:\Users\samet\Desktop\MinimumBias-Run2012D-PromptReco-v1-RECO_collisions_Run245162\IndRechitEnergyinH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168" y="764704"/>
            <a:ext cx="8081664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stomShape 1"/>
          <p:cNvSpPr/>
          <p:nvPr/>
        </p:nvSpPr>
        <p:spPr>
          <a:xfrm>
            <a:off x="180" y="35159"/>
            <a:ext cx="9143640" cy="6901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tr-TR" sz="2400" dirty="0" err="1">
                <a:solidFill>
                  <a:srgbClr val="000000"/>
                </a:solidFill>
                <a:latin typeface="Arial"/>
                <a:ea typeface="DejaVu Sans"/>
              </a:rPr>
              <a:t>Individual</a:t>
            </a:r>
            <a:r>
              <a:rPr lang="tr-TR" sz="2400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Arial"/>
                <a:ea typeface="DejaVu Sans"/>
              </a:rPr>
              <a:t>Rechit</a:t>
            </a:r>
            <a:r>
              <a:rPr lang="tr-TR" sz="2400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Arial"/>
                <a:ea typeface="DejaVu Sans"/>
              </a:rPr>
              <a:t>Energy</a:t>
            </a:r>
            <a:r>
              <a:rPr lang="tr-TR" sz="2400" dirty="0">
                <a:solidFill>
                  <a:srgbClr val="000000"/>
                </a:solidFill>
                <a:latin typeface="Arial"/>
                <a:ea typeface="DejaVu Sans"/>
              </a:rPr>
              <a:t>  </a:t>
            </a:r>
            <a:r>
              <a:rPr lang="tr-TR" sz="2400" dirty="0" err="1">
                <a:solidFill>
                  <a:srgbClr val="FF0000"/>
                </a:solidFill>
                <a:latin typeface="Arial"/>
                <a:ea typeface="DejaVu Sans"/>
              </a:rPr>
              <a:t>before</a:t>
            </a:r>
            <a:r>
              <a:rPr lang="tr-TR" sz="2400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Arial"/>
                <a:ea typeface="DejaVu Sans"/>
              </a:rPr>
              <a:t>and</a:t>
            </a:r>
            <a:r>
              <a:rPr lang="tr-TR" sz="2400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sz="2400" dirty="0" err="1">
                <a:solidFill>
                  <a:srgbClr val="990000"/>
                </a:solidFill>
                <a:latin typeface="Arial"/>
                <a:ea typeface="DejaVu Sans"/>
              </a:rPr>
              <a:t>after</a:t>
            </a:r>
            <a:r>
              <a:rPr lang="tr-TR" sz="2400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sz="2400" dirty="0" err="1" smtClean="0">
                <a:solidFill>
                  <a:srgbClr val="000000"/>
                </a:solidFill>
                <a:latin typeface="Arial"/>
                <a:ea typeface="DejaVu Sans"/>
              </a:rPr>
              <a:t>Noise</a:t>
            </a:r>
            <a:r>
              <a:rPr lang="tr-TR" sz="2400" dirty="0" smtClean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sz="2400" dirty="0" err="1" smtClean="0">
                <a:solidFill>
                  <a:srgbClr val="000000"/>
                </a:solidFill>
                <a:latin typeface="Arial"/>
                <a:ea typeface="DejaVu Sans"/>
              </a:rPr>
              <a:t>filter</a:t>
            </a:r>
            <a:r>
              <a:rPr lang="tr-TR" sz="2400" dirty="0" smtClean="0">
                <a:solidFill>
                  <a:srgbClr val="FF0000"/>
                </a:solidFill>
                <a:latin typeface="Arial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Arial"/>
                <a:ea typeface="DejaVu Sans"/>
              </a:rPr>
              <a:t>for</a:t>
            </a:r>
            <a:r>
              <a:rPr lang="tr-TR" sz="2400" dirty="0">
                <a:solidFill>
                  <a:srgbClr val="FF0000"/>
                </a:solidFill>
                <a:latin typeface="Arial"/>
                <a:ea typeface="DejaVu Sans"/>
              </a:rPr>
              <a:t> </a:t>
            </a:r>
            <a:r>
              <a:rPr lang="tr-TR" sz="2400" dirty="0" err="1" smtClean="0">
                <a:solidFill>
                  <a:srgbClr val="000000"/>
                </a:solidFill>
                <a:latin typeface="Arial"/>
                <a:ea typeface="DejaVu Sans"/>
              </a:rPr>
              <a:t>all</a:t>
            </a:r>
            <a:r>
              <a:rPr lang="tr-TR" sz="2400" dirty="0" smtClean="0">
                <a:solidFill>
                  <a:srgbClr val="000000"/>
                </a:solidFill>
                <a:latin typeface="Arial"/>
                <a:ea typeface="DejaVu Sans"/>
              </a:rPr>
              <a:t> HF</a:t>
            </a:r>
            <a:endParaRPr dirty="0"/>
          </a:p>
        </p:txBody>
      </p:sp>
      <p:sp>
        <p:nvSpPr>
          <p:cNvPr id="6" name="Metin kutusu 5"/>
          <p:cNvSpPr txBox="1"/>
          <p:nvPr/>
        </p:nvSpPr>
        <p:spPr>
          <a:xfrm>
            <a:off x="1979892" y="2594600"/>
            <a:ext cx="33382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 err="1" smtClean="0">
                <a:solidFill>
                  <a:srgbClr val="FF0000"/>
                </a:solidFill>
              </a:rPr>
              <a:t>Before</a:t>
            </a:r>
            <a:r>
              <a:rPr lang="tr-TR" sz="2400" dirty="0" smtClean="0">
                <a:solidFill>
                  <a:srgbClr val="FF0000"/>
                </a:solidFill>
              </a:rPr>
              <a:t> </a:t>
            </a:r>
            <a:r>
              <a:rPr lang="tr-TR" sz="2400" dirty="0" err="1" smtClean="0"/>
              <a:t>and</a:t>
            </a:r>
            <a:r>
              <a:rPr lang="tr-TR" sz="2400" dirty="0" smtClean="0"/>
              <a:t> </a:t>
            </a:r>
            <a:r>
              <a:rPr lang="tr-TR" sz="2400" dirty="0" err="1" smtClean="0">
                <a:solidFill>
                  <a:srgbClr val="990000"/>
                </a:solidFill>
              </a:rPr>
              <a:t>after</a:t>
            </a:r>
            <a:r>
              <a:rPr lang="tr-TR" sz="2400" dirty="0" smtClean="0">
                <a:solidFill>
                  <a:srgbClr val="990000"/>
                </a:solidFill>
              </a:rPr>
              <a:t> </a:t>
            </a:r>
            <a:r>
              <a:rPr lang="tr-TR" sz="2400" dirty="0" err="1" smtClean="0"/>
              <a:t>filter</a:t>
            </a:r>
            <a:endParaRPr lang="tr-TR" sz="2400" dirty="0"/>
          </a:p>
        </p:txBody>
      </p:sp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24EE5-D809-4DCD-BE37-3F7E067188D2}" type="datetime1">
              <a:rPr lang="tr-TR" smtClean="0"/>
              <a:t>28.5.2015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7091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6CCDD-624C-4693-BF71-DF0BDB652D82}" type="datetime1">
              <a:rPr lang="tr-TR" smtClean="0"/>
              <a:t>28.5.2015</a:t>
            </a:fld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19</a:t>
            </a:fld>
            <a:endParaRPr lang="tr-TR"/>
          </a:p>
        </p:txBody>
      </p:sp>
      <p:sp>
        <p:nvSpPr>
          <p:cNvPr id="11" name="CustomShape 1"/>
          <p:cNvSpPr/>
          <p:nvPr/>
        </p:nvSpPr>
        <p:spPr>
          <a:xfrm>
            <a:off x="25444" y="105587"/>
            <a:ext cx="9143640" cy="491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tr-TR" sz="2000" dirty="0" err="1">
                <a:solidFill>
                  <a:srgbClr val="000000"/>
                </a:solidFill>
                <a:latin typeface="Arial"/>
                <a:ea typeface="DejaVu Sans"/>
              </a:rPr>
              <a:t>Individual</a:t>
            </a:r>
            <a:r>
              <a:rPr lang="tr-TR" sz="2000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sz="2000" dirty="0" err="1">
                <a:solidFill>
                  <a:srgbClr val="000000"/>
                </a:solidFill>
                <a:latin typeface="Arial"/>
                <a:ea typeface="DejaVu Sans"/>
              </a:rPr>
              <a:t>Rechit</a:t>
            </a:r>
            <a:r>
              <a:rPr lang="tr-TR" sz="2000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sz="2000" dirty="0" err="1">
                <a:solidFill>
                  <a:srgbClr val="000000"/>
                </a:solidFill>
                <a:latin typeface="Arial"/>
                <a:ea typeface="DejaVu Sans"/>
              </a:rPr>
              <a:t>Energy</a:t>
            </a:r>
            <a:r>
              <a:rPr lang="tr-TR" sz="2000" dirty="0">
                <a:solidFill>
                  <a:srgbClr val="000000"/>
                </a:solidFill>
                <a:latin typeface="Arial"/>
                <a:ea typeface="DejaVu Sans"/>
              </a:rPr>
              <a:t>  </a:t>
            </a:r>
            <a:r>
              <a:rPr lang="tr-TR" sz="2000" dirty="0" err="1">
                <a:solidFill>
                  <a:srgbClr val="FF0000"/>
                </a:solidFill>
                <a:latin typeface="Arial"/>
                <a:ea typeface="DejaVu Sans"/>
              </a:rPr>
              <a:t>before</a:t>
            </a:r>
            <a:r>
              <a:rPr lang="tr-TR" sz="2000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sz="2000" dirty="0" err="1">
                <a:solidFill>
                  <a:srgbClr val="000000"/>
                </a:solidFill>
                <a:latin typeface="Arial"/>
                <a:ea typeface="DejaVu Sans"/>
              </a:rPr>
              <a:t>and</a:t>
            </a:r>
            <a:r>
              <a:rPr lang="tr-TR" sz="2000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sz="2000" dirty="0" err="1">
                <a:solidFill>
                  <a:srgbClr val="990000"/>
                </a:solidFill>
                <a:latin typeface="Arial"/>
                <a:ea typeface="DejaVu Sans"/>
              </a:rPr>
              <a:t>after</a:t>
            </a:r>
            <a:r>
              <a:rPr lang="tr-TR" sz="2000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sz="2000" dirty="0" err="1" smtClean="0">
                <a:solidFill>
                  <a:srgbClr val="000000"/>
                </a:solidFill>
                <a:latin typeface="Arial"/>
                <a:ea typeface="DejaVu Sans"/>
              </a:rPr>
              <a:t>Noise</a:t>
            </a:r>
            <a:r>
              <a:rPr lang="tr-TR" sz="2000" dirty="0" smtClean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sz="2000" dirty="0" err="1" smtClean="0">
                <a:solidFill>
                  <a:srgbClr val="000000"/>
                </a:solidFill>
                <a:latin typeface="Arial"/>
                <a:ea typeface="DejaVu Sans"/>
              </a:rPr>
              <a:t>filter</a:t>
            </a:r>
            <a:r>
              <a:rPr lang="tr-TR" sz="2000" dirty="0" smtClean="0">
                <a:solidFill>
                  <a:srgbClr val="FF0000"/>
                </a:solidFill>
                <a:latin typeface="Arial"/>
                <a:ea typeface="DejaVu Sans"/>
              </a:rPr>
              <a:t> </a:t>
            </a:r>
            <a:r>
              <a:rPr lang="tr-TR" sz="2000" dirty="0" err="1">
                <a:solidFill>
                  <a:srgbClr val="000000"/>
                </a:solidFill>
                <a:latin typeface="Arial"/>
                <a:ea typeface="DejaVu Sans"/>
              </a:rPr>
              <a:t>for</a:t>
            </a:r>
            <a:r>
              <a:rPr lang="tr-TR" sz="2000" dirty="0">
                <a:solidFill>
                  <a:srgbClr val="FF0000"/>
                </a:solidFill>
                <a:latin typeface="Arial"/>
                <a:ea typeface="DejaVu Sans"/>
              </a:rPr>
              <a:t> </a:t>
            </a:r>
            <a:r>
              <a:rPr lang="tr-TR" sz="2000" dirty="0" err="1">
                <a:latin typeface="Arial"/>
                <a:ea typeface="DejaVu Sans"/>
              </a:rPr>
              <a:t>iφ</a:t>
            </a:r>
            <a:r>
              <a:rPr lang="tr-TR" sz="2000" dirty="0">
                <a:latin typeface="Arial"/>
                <a:ea typeface="DejaVu Sans"/>
              </a:rPr>
              <a:t>=43,39,41,45</a:t>
            </a:r>
            <a:endParaRPr sz="2000" dirty="0"/>
          </a:p>
        </p:txBody>
      </p:sp>
      <p:pic>
        <p:nvPicPr>
          <p:cNvPr id="1026" name="Picture 2" descr="C:\Users\samet\Desktop\MinimumBias-Run2012D-PromptReco-v1-RECO_collisions_Run245162\IndRecHitEnergy_iphi4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44" y="731307"/>
            <a:ext cx="4464000" cy="2552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amet\Desktop\MinimumBias-Run2012D-PromptReco-v1-RECO_collisions_Run245162\IndRecHitEnergy_iphi3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404" y="731307"/>
            <a:ext cx="4264084" cy="2552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amet\Desktop\MinimumBias-Run2012D-PromptReco-v1-RECO_collisions_Run245162\IndRecHitEnergy_iphi4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44" y="3718034"/>
            <a:ext cx="4463999" cy="273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samet\Desktop\MinimumBias-Run2012D-PromptReco-v1-RECO_collisions_Run245162\IndRecHitEnergy_iphi4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404" y="3718034"/>
            <a:ext cx="4264083" cy="273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Metin kutusu 13"/>
          <p:cNvSpPr txBox="1"/>
          <p:nvPr/>
        </p:nvSpPr>
        <p:spPr>
          <a:xfrm>
            <a:off x="2725236" y="3256369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 err="1" smtClean="0">
                <a:solidFill>
                  <a:srgbClr val="FF0000"/>
                </a:solidFill>
              </a:rPr>
              <a:t>Before</a:t>
            </a:r>
            <a:r>
              <a:rPr lang="tr-TR" sz="2400" dirty="0" smtClean="0">
                <a:solidFill>
                  <a:srgbClr val="FF0000"/>
                </a:solidFill>
              </a:rPr>
              <a:t> </a:t>
            </a:r>
            <a:r>
              <a:rPr lang="tr-TR" sz="2400" dirty="0" err="1" smtClean="0"/>
              <a:t>and</a:t>
            </a:r>
            <a:r>
              <a:rPr lang="tr-TR" sz="2400" dirty="0" smtClean="0"/>
              <a:t> </a:t>
            </a:r>
            <a:r>
              <a:rPr lang="tr-TR" sz="2400" dirty="0" err="1" smtClean="0">
                <a:solidFill>
                  <a:srgbClr val="990000"/>
                </a:solidFill>
              </a:rPr>
              <a:t>after</a:t>
            </a:r>
            <a:r>
              <a:rPr lang="tr-TR" sz="2400" dirty="0" smtClean="0">
                <a:solidFill>
                  <a:srgbClr val="990000"/>
                </a:solidFill>
              </a:rPr>
              <a:t> </a:t>
            </a:r>
            <a:r>
              <a:rPr lang="tr-TR" sz="2400" dirty="0" err="1" smtClean="0"/>
              <a:t>Noise</a:t>
            </a:r>
            <a:r>
              <a:rPr lang="tr-TR" sz="2400" dirty="0" smtClean="0">
                <a:solidFill>
                  <a:srgbClr val="990000"/>
                </a:solidFill>
              </a:rPr>
              <a:t> </a:t>
            </a:r>
            <a:r>
              <a:rPr lang="tr-TR" sz="2400" dirty="0" err="1" smtClean="0"/>
              <a:t>filter</a:t>
            </a:r>
            <a:endParaRPr lang="tr-TR" sz="2400" dirty="0"/>
          </a:p>
        </p:txBody>
      </p:sp>
      <p:sp>
        <p:nvSpPr>
          <p:cNvPr id="22" name="Metin kutusu 11"/>
          <p:cNvSpPr txBox="1">
            <a:spLocks noChangeArrowheads="1"/>
          </p:cNvSpPr>
          <p:nvPr/>
        </p:nvSpPr>
        <p:spPr bwMode="auto">
          <a:xfrm>
            <a:off x="5926620" y="4485026"/>
            <a:ext cx="1981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tr-TR"/>
            </a:defPPr>
            <a:lvl1pPr>
              <a:defRPr>
                <a:solidFill>
                  <a:srgbClr val="0000FF"/>
                </a:solidFill>
              </a:defRPr>
            </a:lvl1pPr>
          </a:lstStyle>
          <a:p>
            <a:r>
              <a:rPr lang="tr-TR" altLang="tr-TR" dirty="0" smtClean="0"/>
              <a:t>New </a:t>
            </a:r>
            <a:r>
              <a:rPr lang="tr-TR" altLang="tr-TR" dirty="0" err="1" smtClean="0"/>
              <a:t>PMTs</a:t>
            </a:r>
            <a:endParaRPr lang="tr-TR" altLang="tr-TR" dirty="0"/>
          </a:p>
          <a:p>
            <a:r>
              <a:rPr lang="tr-TR" altLang="tr-TR" dirty="0"/>
              <a:t>i</a:t>
            </a:r>
            <a:r>
              <a:rPr lang="el-GR" altLang="tr-TR" dirty="0"/>
              <a:t>φ</a:t>
            </a:r>
            <a:r>
              <a:rPr lang="tr-TR" altLang="tr-TR" dirty="0"/>
              <a:t>=45</a:t>
            </a:r>
          </a:p>
        </p:txBody>
      </p:sp>
      <p:sp>
        <p:nvSpPr>
          <p:cNvPr id="23" name="Metin kutusu 8"/>
          <p:cNvSpPr txBox="1">
            <a:spLocks noChangeArrowheads="1"/>
          </p:cNvSpPr>
          <p:nvPr/>
        </p:nvSpPr>
        <p:spPr bwMode="auto">
          <a:xfrm>
            <a:off x="899592" y="1187756"/>
            <a:ext cx="230762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altLang="tr-TR" dirty="0" err="1" smtClean="0">
                <a:solidFill>
                  <a:srgbClr val="0000FF"/>
                </a:solidFill>
              </a:rPr>
              <a:t>Changed</a:t>
            </a:r>
            <a:r>
              <a:rPr lang="tr-TR" altLang="tr-TR" dirty="0" smtClean="0">
                <a:solidFill>
                  <a:srgbClr val="0000FF"/>
                </a:solidFill>
              </a:rPr>
              <a:t> YTS1 in 2012</a:t>
            </a:r>
          </a:p>
          <a:p>
            <a:r>
              <a:rPr lang="tr-TR" altLang="tr-TR" dirty="0" smtClean="0">
                <a:solidFill>
                  <a:srgbClr val="0000FF"/>
                </a:solidFill>
              </a:rPr>
              <a:t>New </a:t>
            </a:r>
            <a:r>
              <a:rPr lang="tr-TR" altLang="tr-TR" dirty="0" err="1">
                <a:solidFill>
                  <a:srgbClr val="0000FF"/>
                </a:solidFill>
              </a:rPr>
              <a:t>PMTs</a:t>
            </a:r>
            <a:r>
              <a:rPr lang="tr-TR" altLang="tr-TR" dirty="0">
                <a:solidFill>
                  <a:srgbClr val="0000FF"/>
                </a:solidFill>
              </a:rPr>
              <a:t>  </a:t>
            </a:r>
          </a:p>
          <a:p>
            <a:r>
              <a:rPr lang="tr-TR" altLang="tr-TR" dirty="0">
                <a:solidFill>
                  <a:srgbClr val="0000FF"/>
                </a:solidFill>
              </a:rPr>
              <a:t>i</a:t>
            </a:r>
            <a:r>
              <a:rPr lang="el-GR" altLang="tr-TR" dirty="0">
                <a:solidFill>
                  <a:srgbClr val="0000FF"/>
                </a:solidFill>
              </a:rPr>
              <a:t>φ</a:t>
            </a:r>
            <a:r>
              <a:rPr lang="tr-TR" altLang="tr-TR" dirty="0">
                <a:solidFill>
                  <a:srgbClr val="0000FF"/>
                </a:solidFill>
              </a:rPr>
              <a:t>=43</a:t>
            </a:r>
          </a:p>
        </p:txBody>
      </p:sp>
      <p:sp>
        <p:nvSpPr>
          <p:cNvPr id="24" name="Metin kutusu 9"/>
          <p:cNvSpPr txBox="1">
            <a:spLocks noChangeArrowheads="1"/>
          </p:cNvSpPr>
          <p:nvPr/>
        </p:nvSpPr>
        <p:spPr bwMode="auto">
          <a:xfrm>
            <a:off x="6072947" y="1467982"/>
            <a:ext cx="1981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tr-TR"/>
            </a:defPPr>
            <a:lvl1pPr>
              <a:defRPr>
                <a:solidFill>
                  <a:srgbClr val="0000FF"/>
                </a:solidFill>
              </a:defRPr>
            </a:lvl1pPr>
          </a:lstStyle>
          <a:p>
            <a:r>
              <a:rPr lang="tr-TR" altLang="tr-TR" dirty="0" smtClean="0"/>
              <a:t>New </a:t>
            </a:r>
            <a:r>
              <a:rPr lang="tr-TR" altLang="tr-TR" dirty="0" err="1" smtClean="0"/>
              <a:t>PMTs</a:t>
            </a:r>
            <a:endParaRPr lang="tr-TR" altLang="tr-TR" dirty="0"/>
          </a:p>
          <a:p>
            <a:r>
              <a:rPr lang="tr-TR" altLang="tr-TR" dirty="0"/>
              <a:t>i</a:t>
            </a:r>
            <a:r>
              <a:rPr lang="el-GR" altLang="tr-TR" dirty="0"/>
              <a:t>φ</a:t>
            </a:r>
            <a:r>
              <a:rPr lang="tr-TR" altLang="tr-TR" dirty="0"/>
              <a:t>=39</a:t>
            </a:r>
          </a:p>
        </p:txBody>
      </p:sp>
      <p:sp>
        <p:nvSpPr>
          <p:cNvPr id="25" name="Metin kutusu 10"/>
          <p:cNvSpPr txBox="1">
            <a:spLocks noChangeArrowheads="1"/>
          </p:cNvSpPr>
          <p:nvPr/>
        </p:nvSpPr>
        <p:spPr bwMode="auto">
          <a:xfrm>
            <a:off x="1370768" y="4723494"/>
            <a:ext cx="1981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tr-TR"/>
            </a:defPPr>
            <a:lvl1pPr>
              <a:defRPr>
                <a:solidFill>
                  <a:srgbClr val="0000FF"/>
                </a:solidFill>
              </a:defRPr>
            </a:lvl1pPr>
          </a:lstStyle>
          <a:p>
            <a:r>
              <a:rPr lang="tr-TR" altLang="tr-TR" dirty="0" smtClean="0"/>
              <a:t>New </a:t>
            </a:r>
            <a:r>
              <a:rPr lang="tr-TR" altLang="tr-TR" dirty="0" err="1" smtClean="0"/>
              <a:t>PMTs</a:t>
            </a:r>
            <a:endParaRPr lang="tr-TR" altLang="tr-TR" dirty="0"/>
          </a:p>
          <a:p>
            <a:r>
              <a:rPr lang="tr-TR" altLang="tr-TR" dirty="0"/>
              <a:t>i</a:t>
            </a:r>
            <a:r>
              <a:rPr lang="el-GR" altLang="tr-TR" dirty="0"/>
              <a:t>φ</a:t>
            </a:r>
            <a:r>
              <a:rPr lang="tr-TR" altLang="tr-TR" dirty="0"/>
              <a:t>=41</a:t>
            </a:r>
          </a:p>
        </p:txBody>
      </p:sp>
    </p:spTree>
    <p:extLst>
      <p:ext uri="{BB962C8B-B14F-4D97-AF65-F5344CB8AC3E}">
        <p14:creationId xmlns:p14="http://schemas.microsoft.com/office/powerpoint/2010/main" val="132356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Numarası Yer Tutucus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2</a:t>
            </a:fld>
            <a:endParaRPr lang="tr-TR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251520" y="188640"/>
            <a:ext cx="8229600" cy="510805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en-US" sz="2800" b="1" i="1" kern="0" dirty="0" smtClean="0">
                <a:solidFill>
                  <a:sysClr val="windowText" lastClr="000000"/>
                </a:solidFill>
              </a:rPr>
              <a:t>Introduction</a:t>
            </a:r>
            <a:endParaRPr lang="en-US" sz="2800" b="1" i="1" kern="0" dirty="0">
              <a:solidFill>
                <a:sysClr val="windowText" lastClr="000000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43508" y="716296"/>
            <a:ext cx="8856984" cy="5737040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A</a:t>
            </a:r>
            <a:r>
              <a:rPr lang="en-US" sz="1600" kern="0" dirty="0" err="1" smtClean="0">
                <a:solidFill>
                  <a:sysClr val="windowText" lastClr="000000"/>
                </a:solidFill>
                <a:cs typeface="Arial"/>
              </a:rPr>
              <a:t>naly</a:t>
            </a:r>
            <a:r>
              <a:rPr lang="tr-TR" sz="1600" kern="0" dirty="0" err="1" smtClean="0">
                <a:solidFill>
                  <a:sysClr val="windowText" lastClr="000000"/>
                </a:solidFill>
                <a:cs typeface="Arial"/>
              </a:rPr>
              <a:t>zed</a:t>
            </a: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altLang="tr-TR" sz="1600" dirty="0">
                <a:solidFill>
                  <a:srgbClr val="000000"/>
                </a:solidFill>
              </a:rPr>
              <a:t>data set</a:t>
            </a:r>
            <a:r>
              <a:rPr lang="en-US" sz="1600" kern="0" dirty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is </a:t>
            </a:r>
            <a:r>
              <a:rPr lang="tr-TR" altLang="tr-TR" sz="1600" dirty="0" smtClean="0">
                <a:solidFill>
                  <a:srgbClr val="000000"/>
                </a:solidFill>
              </a:rPr>
              <a:t>/</a:t>
            </a:r>
            <a:r>
              <a:rPr lang="tr-TR" altLang="tr-TR" sz="1600" dirty="0" err="1" smtClean="0">
                <a:solidFill>
                  <a:srgbClr val="000000"/>
                </a:solidFill>
              </a:rPr>
              <a:t>MinimumBias</a:t>
            </a:r>
            <a:r>
              <a:rPr lang="tr-TR" altLang="tr-TR" sz="1600" dirty="0" smtClean="0">
                <a:solidFill>
                  <a:srgbClr val="000000"/>
                </a:solidFill>
              </a:rPr>
              <a:t>/Run2012D-PromptReco-v1/RECO </a:t>
            </a:r>
            <a:r>
              <a:rPr lang="tr-TR" altLang="tr-TR" sz="1600" dirty="0" smtClean="0">
                <a:solidFill>
                  <a:srgbClr val="FF0000"/>
                </a:solidFill>
              </a:rPr>
              <a:t>~34M </a:t>
            </a:r>
            <a:r>
              <a:rPr lang="tr-TR" altLang="tr-TR" sz="1600" dirty="0" err="1" smtClean="0">
                <a:solidFill>
                  <a:srgbClr val="FF0000"/>
                </a:solidFill>
              </a:rPr>
              <a:t>Events</a:t>
            </a:r>
            <a:endParaRPr lang="tr-TR" altLang="tr-TR" sz="1600" dirty="0" smtClean="0">
              <a:solidFill>
                <a:srgbClr val="FF0000"/>
              </a:solidFill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tr-TR" altLang="tr-TR" sz="1600" dirty="0" err="1" smtClean="0"/>
              <a:t>For</a:t>
            </a:r>
            <a:r>
              <a:rPr lang="tr-TR" altLang="tr-TR" sz="1600" dirty="0" smtClean="0"/>
              <a:t> </a:t>
            </a:r>
            <a:r>
              <a:rPr lang="tr-TR" altLang="tr-TR" sz="1600" dirty="0" err="1" smtClean="0"/>
              <a:t>this</a:t>
            </a:r>
            <a:r>
              <a:rPr lang="tr-TR" altLang="tr-TR" sz="1600" dirty="0" smtClean="0"/>
              <a:t> </a:t>
            </a:r>
            <a:r>
              <a:rPr lang="tr-TR" altLang="tr-TR" sz="1600" dirty="0" err="1" smtClean="0"/>
              <a:t>analysis</a:t>
            </a:r>
            <a:r>
              <a:rPr lang="tr-TR" altLang="tr-TR" sz="1600" dirty="0" smtClean="0"/>
              <a:t>, </a:t>
            </a:r>
            <a:r>
              <a:rPr lang="tr-TR" altLang="tr-TR" sz="1600" dirty="0" err="1" smtClean="0"/>
              <a:t>we</a:t>
            </a:r>
            <a:r>
              <a:rPr lang="tr-TR" altLang="tr-TR" sz="1600" dirty="0" smtClean="0"/>
              <a:t> </a:t>
            </a:r>
            <a:r>
              <a:rPr lang="tr-TR" altLang="tr-TR" sz="1600" dirty="0" err="1" smtClean="0"/>
              <a:t>use</a:t>
            </a:r>
            <a:r>
              <a:rPr lang="tr-TR" altLang="tr-TR" sz="1600" dirty="0" smtClean="0"/>
              <a:t> CMSSW_7_1_7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Main </a:t>
            </a:r>
            <a:r>
              <a:rPr lang="tr-TR" sz="1600" kern="0" dirty="0" err="1" smtClean="0">
                <a:solidFill>
                  <a:sysClr val="windowText" lastClr="000000"/>
                </a:solidFill>
                <a:cs typeface="Arial"/>
              </a:rPr>
              <a:t>purpose</a:t>
            </a: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 is </a:t>
            </a:r>
            <a:r>
              <a:rPr lang="tr-TR" sz="1600" kern="0" dirty="0" err="1" smtClean="0">
                <a:solidFill>
                  <a:sysClr val="windowText" lastClr="000000"/>
                </a:solidFill>
                <a:cs typeface="Arial"/>
              </a:rPr>
              <a:t>new</a:t>
            </a: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 HF </a:t>
            </a:r>
            <a:r>
              <a:rPr lang="tr-TR" sz="1600" kern="0" dirty="0" err="1" smtClean="0">
                <a:solidFill>
                  <a:sysClr val="windowText" lastClr="000000"/>
                </a:solidFill>
                <a:cs typeface="Arial"/>
              </a:rPr>
              <a:t>PMTs</a:t>
            </a: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sz="1600" kern="0" dirty="0" smtClean="0">
                <a:solidFill>
                  <a:srgbClr val="FF0000"/>
                </a:solidFill>
                <a:cs typeface="Arial"/>
              </a:rPr>
              <a:t>(HFM </a:t>
            </a:r>
            <a:r>
              <a:rPr lang="tr-TR" sz="1600" kern="0" dirty="0" err="1" smtClean="0">
                <a:solidFill>
                  <a:srgbClr val="FF0000"/>
                </a:solidFill>
                <a:cs typeface="Arial"/>
              </a:rPr>
              <a:t>iphi</a:t>
            </a:r>
            <a:r>
              <a:rPr lang="tr-TR" sz="1600" kern="0" dirty="0" smtClean="0">
                <a:solidFill>
                  <a:srgbClr val="FF0000"/>
                </a:solidFill>
                <a:cs typeface="Arial"/>
              </a:rPr>
              <a:t>=43     24 </a:t>
            </a:r>
            <a:r>
              <a:rPr lang="tr-TR" sz="1600" kern="0" dirty="0" err="1" smtClean="0">
                <a:solidFill>
                  <a:srgbClr val="FF0000"/>
                </a:solidFill>
                <a:cs typeface="Arial"/>
              </a:rPr>
              <a:t>PMTs</a:t>
            </a:r>
            <a:r>
              <a:rPr lang="tr-TR" sz="1600" kern="0" dirty="0" smtClean="0">
                <a:solidFill>
                  <a:srgbClr val="FF0000"/>
                </a:solidFill>
                <a:cs typeface="Arial"/>
              </a:rPr>
              <a:t>)</a:t>
            </a: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. </a:t>
            </a:r>
            <a:endParaRPr lang="tr-TR" sz="1600" kern="0" dirty="0">
              <a:solidFill>
                <a:sysClr val="windowText" lastClr="000000"/>
              </a:solidFill>
              <a:cs typeface="Arial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tr-TR" sz="1600" kern="0" dirty="0" err="1" smtClean="0">
                <a:solidFill>
                  <a:sysClr val="windowText" lastClr="000000"/>
                </a:solidFill>
                <a:cs typeface="Arial"/>
              </a:rPr>
              <a:t>Checked</a:t>
            </a: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 PMT </a:t>
            </a:r>
            <a:r>
              <a:rPr lang="tr-TR" sz="1600" kern="0" dirty="0" err="1" smtClean="0">
                <a:solidFill>
                  <a:sysClr val="windowText" lastClr="000000"/>
                </a:solidFill>
                <a:cs typeface="Arial"/>
              </a:rPr>
              <a:t>hits</a:t>
            </a: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, </a:t>
            </a:r>
            <a:r>
              <a:rPr lang="tr-TR" sz="1600" kern="0" dirty="0" err="1" smtClean="0">
                <a:solidFill>
                  <a:sysClr val="windowText" lastClr="000000"/>
                </a:solidFill>
                <a:cs typeface="Arial"/>
              </a:rPr>
              <a:t>Energy</a:t>
            </a: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sz="1600" kern="0" dirty="0" err="1" smtClean="0">
                <a:solidFill>
                  <a:sysClr val="windowText" lastClr="000000"/>
                </a:solidFill>
                <a:cs typeface="Arial"/>
              </a:rPr>
              <a:t>Reconstruction</a:t>
            </a: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sz="1600" kern="0" dirty="0" err="1" smtClean="0">
                <a:solidFill>
                  <a:sysClr val="windowText" lastClr="000000"/>
                </a:solidFill>
                <a:cs typeface="Arial"/>
              </a:rPr>
              <a:t>and</a:t>
            </a: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 N</a:t>
            </a:r>
            <a:r>
              <a:rPr lang="en-US" sz="1600" kern="0" dirty="0" err="1" smtClean="0">
                <a:solidFill>
                  <a:sysClr val="windowText" lastClr="000000"/>
                </a:solidFill>
                <a:cs typeface="Arial"/>
              </a:rPr>
              <a:t>oise</a:t>
            </a: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 Rate.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PMT </a:t>
            </a:r>
            <a:r>
              <a:rPr lang="tr-TR" sz="1600" kern="0" dirty="0" err="1" smtClean="0">
                <a:solidFill>
                  <a:sysClr val="windowText" lastClr="000000"/>
                </a:solidFill>
                <a:cs typeface="Arial"/>
              </a:rPr>
              <a:t>Hits</a:t>
            </a: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 : Do not </a:t>
            </a:r>
            <a:r>
              <a:rPr lang="tr-TR" sz="1600" kern="0" dirty="0" err="1" smtClean="0">
                <a:solidFill>
                  <a:sysClr val="windowText" lastClr="000000"/>
                </a:solidFill>
                <a:cs typeface="Arial"/>
              </a:rPr>
              <a:t>pass</a:t>
            </a: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sz="1600" kern="0" dirty="0" err="1" smtClean="0">
                <a:solidFill>
                  <a:sysClr val="windowText" lastClr="000000"/>
                </a:solidFill>
                <a:cs typeface="Arial"/>
              </a:rPr>
              <a:t>through</a:t>
            </a: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 HF </a:t>
            </a:r>
            <a:r>
              <a:rPr lang="tr-TR" sz="1600" kern="0" dirty="0" err="1" smtClean="0">
                <a:solidFill>
                  <a:sysClr val="windowText" lastClr="000000"/>
                </a:solidFill>
                <a:cs typeface="Arial"/>
              </a:rPr>
              <a:t>Noise</a:t>
            </a: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sz="1600" kern="0" dirty="0" err="1" smtClean="0">
                <a:solidFill>
                  <a:sysClr val="windowText" lastClr="000000"/>
                </a:solidFill>
                <a:cs typeface="Arial"/>
              </a:rPr>
              <a:t>Filter</a:t>
            </a:r>
            <a:endParaRPr lang="tr-TR" sz="1600" kern="0" dirty="0" smtClean="0">
              <a:solidFill>
                <a:sysClr val="windowText" lastClr="000000"/>
              </a:solidFill>
              <a:cs typeface="Arial"/>
            </a:endParaRPr>
          </a:p>
          <a:p>
            <a:pPr marL="742950" lvl="1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LS </a:t>
            </a:r>
            <a:r>
              <a:rPr lang="tr-TR" sz="1600" kern="0" dirty="0" err="1" smtClean="0">
                <a:solidFill>
                  <a:sysClr val="windowText" lastClr="000000"/>
                </a:solidFill>
                <a:cs typeface="Arial"/>
              </a:rPr>
              <a:t>Filter</a:t>
            </a:r>
            <a:endParaRPr lang="tr-TR" sz="1600" kern="0" dirty="0" smtClean="0">
              <a:solidFill>
                <a:sysClr val="windowText" lastClr="000000"/>
              </a:solidFill>
              <a:cs typeface="Arial"/>
            </a:endParaRPr>
          </a:p>
          <a:p>
            <a:pPr marL="742950" lvl="1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S8S1 </a:t>
            </a:r>
            <a:r>
              <a:rPr lang="tr-TR" sz="1600" kern="0" dirty="0" err="1" smtClean="0">
                <a:solidFill>
                  <a:sysClr val="windowText" lastClr="000000"/>
                </a:solidFill>
                <a:cs typeface="Arial"/>
              </a:rPr>
              <a:t>Filter</a:t>
            </a:r>
            <a:endParaRPr lang="tr-TR" sz="1600" kern="0" dirty="0" smtClean="0">
              <a:solidFill>
                <a:sysClr val="windowText" lastClr="000000"/>
              </a:solidFill>
              <a:cs typeface="Arial"/>
            </a:endParaRPr>
          </a:p>
          <a:p>
            <a:pPr marL="742950" lvl="1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tr-TR" sz="1600" kern="0" dirty="0" err="1" smtClean="0">
                <a:solidFill>
                  <a:sysClr val="windowText" lastClr="000000"/>
                </a:solidFill>
                <a:cs typeface="Arial"/>
              </a:rPr>
              <a:t>Timing</a:t>
            </a: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sz="1600" kern="0" dirty="0" err="1" smtClean="0">
                <a:solidFill>
                  <a:sysClr val="windowText" lastClr="000000"/>
                </a:solidFill>
                <a:cs typeface="Arial"/>
              </a:rPr>
              <a:t>Error</a:t>
            </a: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sz="1600" kern="0" dirty="0" err="1" smtClean="0">
                <a:solidFill>
                  <a:sysClr val="windowText" lastClr="000000"/>
                </a:solidFill>
                <a:cs typeface="Arial"/>
              </a:rPr>
              <a:t>Filter</a:t>
            </a:r>
            <a:endParaRPr lang="tr-TR" sz="1600" kern="0" dirty="0" smtClean="0">
              <a:solidFill>
                <a:sysClr val="windowText" lastClr="000000"/>
              </a:solidFill>
              <a:cs typeface="Arial"/>
            </a:endParaRPr>
          </a:p>
          <a:p>
            <a:pPr marL="742950" lvl="1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tr-TR" sz="1600" kern="0" dirty="0" err="1" smtClean="0">
                <a:solidFill>
                  <a:sysClr val="windowText" lastClr="000000"/>
                </a:solidFill>
                <a:cs typeface="Arial"/>
              </a:rPr>
              <a:t>In</a:t>
            </a: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 Time </a:t>
            </a:r>
            <a:r>
              <a:rPr lang="tr-TR" sz="1600" kern="0" dirty="0" err="1" smtClean="0">
                <a:solidFill>
                  <a:sysClr val="windowText" lastClr="000000"/>
                </a:solidFill>
                <a:cs typeface="Arial"/>
              </a:rPr>
              <a:t>Window</a:t>
            </a: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sz="1600" kern="0" dirty="0" err="1" smtClean="0">
                <a:solidFill>
                  <a:sysClr val="windowText" lastClr="000000"/>
                </a:solidFill>
                <a:cs typeface="Arial"/>
              </a:rPr>
              <a:t>Filter</a:t>
            </a:r>
            <a:endParaRPr lang="tr-TR" sz="1600" kern="0" dirty="0">
              <a:solidFill>
                <a:sysClr val="windowText" lastClr="000000"/>
              </a:solidFill>
              <a:cs typeface="Arial"/>
            </a:endParaRPr>
          </a:p>
          <a:p>
            <a:pPr marL="742950" lvl="1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tr-TR" sz="1600" kern="0" dirty="0">
                <a:solidFill>
                  <a:sysClr val="windowText" lastClr="000000"/>
                </a:solidFill>
                <a:cs typeface="Arial"/>
              </a:rPr>
              <a:t>PET </a:t>
            </a:r>
            <a:r>
              <a:rPr lang="tr-TR" sz="1600" kern="0" dirty="0" err="1">
                <a:solidFill>
                  <a:sysClr val="windowText" lastClr="000000"/>
                </a:solidFill>
                <a:cs typeface="Arial"/>
              </a:rPr>
              <a:t>Filter</a:t>
            </a:r>
            <a:endParaRPr lang="tr-TR" sz="1600" kern="0" dirty="0">
              <a:solidFill>
                <a:sysClr val="windowText" lastClr="000000"/>
              </a:solidFill>
              <a:cs typeface="Arial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tr-TR" sz="1600" kern="0" dirty="0" err="1" smtClean="0">
                <a:solidFill>
                  <a:sysClr val="windowText" lastClr="000000"/>
                </a:solidFill>
                <a:cs typeface="Arial"/>
              </a:rPr>
              <a:t>Found</a:t>
            </a: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sz="1600" kern="0" dirty="0" err="1" smtClean="0">
                <a:solidFill>
                  <a:sysClr val="windowText" lastClr="000000"/>
                </a:solidFill>
                <a:cs typeface="Arial"/>
              </a:rPr>
              <a:t>opportunity</a:t>
            </a: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sz="1600" kern="0" dirty="0" err="1">
                <a:solidFill>
                  <a:sysClr val="windowText" lastClr="000000"/>
                </a:solidFill>
                <a:cs typeface="Arial"/>
              </a:rPr>
              <a:t>to</a:t>
            </a:r>
            <a:r>
              <a:rPr lang="tr-TR" sz="1600" kern="0" dirty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sz="1600" kern="0" dirty="0" err="1" smtClean="0">
                <a:solidFill>
                  <a:sysClr val="windowText" lastClr="000000"/>
                </a:solidFill>
                <a:cs typeface="Arial"/>
              </a:rPr>
              <a:t>analyze</a:t>
            </a: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sz="1600" kern="0" dirty="0" err="1" smtClean="0">
                <a:solidFill>
                  <a:sysClr val="windowText" lastClr="000000"/>
                </a:solidFill>
                <a:cs typeface="Arial"/>
              </a:rPr>
              <a:t>for</a:t>
            </a: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sz="1600" kern="0" dirty="0" err="1" smtClean="0">
                <a:solidFill>
                  <a:sysClr val="windowText" lastClr="000000"/>
                </a:solidFill>
                <a:cs typeface="Arial"/>
              </a:rPr>
              <a:t>all</a:t>
            </a: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 HF in </a:t>
            </a:r>
            <a:r>
              <a:rPr lang="tr-TR" sz="1600" kern="0" dirty="0" err="1" smtClean="0">
                <a:solidFill>
                  <a:sysClr val="windowText" lastClr="000000"/>
                </a:solidFill>
                <a:cs typeface="Arial"/>
              </a:rPr>
              <a:t>these</a:t>
            </a: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 time.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tr-TR" sz="1600" kern="0" dirty="0" err="1" smtClean="0">
                <a:solidFill>
                  <a:sysClr val="windowText" lastClr="000000"/>
                </a:solidFill>
                <a:cs typeface="Arial"/>
              </a:rPr>
              <a:t>Compared</a:t>
            </a: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sz="1600" kern="0" dirty="0" err="1" smtClean="0">
                <a:solidFill>
                  <a:sysClr val="windowText" lastClr="000000"/>
                </a:solidFill>
                <a:cs typeface="Arial"/>
              </a:rPr>
              <a:t>the</a:t>
            </a: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 New </a:t>
            </a:r>
            <a:r>
              <a:rPr lang="tr-TR" sz="1600" kern="0" dirty="0" err="1" smtClean="0">
                <a:solidFill>
                  <a:sysClr val="windowText" lastClr="000000"/>
                </a:solidFill>
                <a:cs typeface="Arial"/>
              </a:rPr>
              <a:t>and</a:t>
            </a: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sz="1600" kern="0" dirty="0" err="1" smtClean="0">
                <a:solidFill>
                  <a:sysClr val="windowText" lastClr="000000"/>
                </a:solidFill>
                <a:cs typeface="Arial"/>
              </a:rPr>
              <a:t>Old</a:t>
            </a: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sz="1600" kern="0" dirty="0" err="1" smtClean="0">
                <a:solidFill>
                  <a:sysClr val="windowText" lastClr="000000"/>
                </a:solidFill>
                <a:cs typeface="Arial"/>
              </a:rPr>
              <a:t>PMTs</a:t>
            </a:r>
            <a:r>
              <a:rPr lang="tr-TR" sz="1600" kern="0" dirty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in </a:t>
            </a:r>
            <a:r>
              <a:rPr lang="tr-TR" sz="1600" kern="0" dirty="0" err="1" smtClean="0">
                <a:solidFill>
                  <a:sysClr val="windowText" lastClr="000000"/>
                </a:solidFill>
                <a:cs typeface="Arial"/>
              </a:rPr>
              <a:t>terms</a:t>
            </a: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 of </a:t>
            </a:r>
            <a:r>
              <a:rPr lang="tr-TR" sz="1600" kern="0" dirty="0" err="1" smtClean="0">
                <a:solidFill>
                  <a:sysClr val="windowText" lastClr="000000"/>
                </a:solidFill>
                <a:cs typeface="Arial"/>
              </a:rPr>
              <a:t>energy</a:t>
            </a: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sz="1600" kern="0" dirty="0" err="1" smtClean="0">
                <a:solidFill>
                  <a:sysClr val="windowText" lastClr="000000"/>
                </a:solidFill>
                <a:cs typeface="Arial"/>
              </a:rPr>
              <a:t>reconstruction</a:t>
            </a: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sz="1600" kern="0" dirty="0" err="1" smtClean="0">
                <a:solidFill>
                  <a:sysClr val="windowText" lastClr="000000"/>
                </a:solidFill>
                <a:cs typeface="Arial"/>
              </a:rPr>
              <a:t>and</a:t>
            </a: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sz="1600" kern="0" dirty="0" err="1" smtClean="0">
                <a:solidFill>
                  <a:sysClr val="windowText" lastClr="000000"/>
                </a:solidFill>
                <a:cs typeface="Arial"/>
              </a:rPr>
              <a:t>noise</a:t>
            </a: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 rate.  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tr-TR" sz="1600" kern="0" dirty="0" err="1" smtClean="0">
                <a:solidFill>
                  <a:sysClr val="windowText" lastClr="000000"/>
                </a:solidFill>
                <a:cs typeface="Arial"/>
              </a:rPr>
              <a:t>Calculated</a:t>
            </a: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sz="1600" kern="0" dirty="0" err="1" smtClean="0">
                <a:solidFill>
                  <a:sysClr val="windowText" lastClr="000000"/>
                </a:solidFill>
                <a:cs typeface="Arial"/>
              </a:rPr>
              <a:t>noise</a:t>
            </a: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 rate </a:t>
            </a:r>
            <a:r>
              <a:rPr lang="tr-TR" sz="1600" kern="0" dirty="0" err="1" smtClean="0">
                <a:solidFill>
                  <a:sysClr val="windowText" lastClr="000000"/>
                </a:solidFill>
                <a:cs typeface="Arial"/>
              </a:rPr>
              <a:t>according</a:t>
            </a: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sz="1600" kern="0" dirty="0" err="1" smtClean="0">
                <a:solidFill>
                  <a:sysClr val="windowText" lastClr="000000"/>
                </a:solidFill>
                <a:cs typeface="Arial"/>
              </a:rPr>
              <a:t>to</a:t>
            </a: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sz="1600" kern="0" dirty="0" err="1" smtClean="0">
                <a:solidFill>
                  <a:sysClr val="windowText" lastClr="000000"/>
                </a:solidFill>
                <a:cs typeface="Arial"/>
              </a:rPr>
              <a:t>prescale</a:t>
            </a: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sz="1600" kern="0" dirty="0" err="1" smtClean="0">
                <a:solidFill>
                  <a:sysClr val="windowText" lastClr="000000"/>
                </a:solidFill>
                <a:cs typeface="Arial"/>
              </a:rPr>
              <a:t>factor</a:t>
            </a: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. </a:t>
            </a:r>
            <a:r>
              <a:rPr lang="tr-TR" sz="1600" kern="0" dirty="0" err="1" smtClean="0">
                <a:solidFill>
                  <a:sysClr val="windowText" lastClr="000000"/>
                </a:solidFill>
                <a:cs typeface="Arial"/>
              </a:rPr>
              <a:t>Both</a:t>
            </a: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sz="1600" kern="0" dirty="0" err="1" smtClean="0">
                <a:solidFill>
                  <a:sysClr val="windowText" lastClr="000000"/>
                </a:solidFill>
                <a:cs typeface="Arial"/>
              </a:rPr>
              <a:t>all</a:t>
            </a: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 HF </a:t>
            </a:r>
            <a:r>
              <a:rPr lang="tr-TR" sz="1600" kern="0" dirty="0" err="1" smtClean="0">
                <a:solidFill>
                  <a:sysClr val="windowText" lastClr="000000"/>
                </a:solidFill>
                <a:cs typeface="Arial"/>
              </a:rPr>
              <a:t>and</a:t>
            </a: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 New/</a:t>
            </a:r>
            <a:r>
              <a:rPr lang="tr-TR" sz="1600" kern="0" dirty="0" err="1">
                <a:solidFill>
                  <a:sysClr val="windowText" lastClr="000000"/>
                </a:solidFill>
                <a:cs typeface="Arial"/>
              </a:rPr>
              <a:t>O</a:t>
            </a:r>
            <a:r>
              <a:rPr lang="tr-TR" sz="1600" kern="0" dirty="0" err="1" smtClean="0">
                <a:solidFill>
                  <a:sysClr val="windowText" lastClr="000000"/>
                </a:solidFill>
                <a:cs typeface="Arial"/>
              </a:rPr>
              <a:t>ld</a:t>
            </a: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sz="1600" kern="0" dirty="0" err="1" smtClean="0">
                <a:solidFill>
                  <a:sysClr val="windowText" lastClr="000000"/>
                </a:solidFill>
                <a:cs typeface="Arial"/>
              </a:rPr>
              <a:t>PMTs</a:t>
            </a:r>
            <a:r>
              <a:rPr lang="tr-TR" sz="1600" kern="0" dirty="0" smtClean="0">
                <a:solidFill>
                  <a:sysClr val="windowText" lastClr="000000"/>
                </a:solidFill>
                <a:cs typeface="Arial"/>
              </a:rPr>
              <a:t>.</a:t>
            </a:r>
          </a:p>
          <a:p>
            <a:pPr marL="742950" lvl="1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tr-TR" sz="1600" dirty="0">
                <a:solidFill>
                  <a:srgbClr val="FF0000"/>
                </a:solidFill>
              </a:rPr>
              <a:t>Rate </a:t>
            </a:r>
            <a:r>
              <a:rPr lang="tr-TR" sz="1600" dirty="0" err="1">
                <a:solidFill>
                  <a:srgbClr val="FF0000"/>
                </a:solidFill>
              </a:rPr>
              <a:t>Calculation</a:t>
            </a:r>
            <a:r>
              <a:rPr lang="tr-TR" sz="1600" dirty="0"/>
              <a:t> : </a:t>
            </a:r>
            <a:r>
              <a:rPr lang="tr-TR" sz="1600" dirty="0" smtClean="0"/>
              <a:t>[(</a:t>
            </a:r>
            <a:r>
              <a:rPr lang="tr-TR" sz="1600" dirty="0" err="1" smtClean="0"/>
              <a:t>Number</a:t>
            </a:r>
            <a:r>
              <a:rPr lang="tr-TR" sz="1600" dirty="0" smtClean="0"/>
              <a:t> of </a:t>
            </a:r>
            <a:r>
              <a:rPr lang="tr-TR" sz="1600" dirty="0" err="1" smtClean="0"/>
              <a:t>PMTHits</a:t>
            </a:r>
            <a:r>
              <a:rPr lang="tr-TR" sz="1600" dirty="0" smtClean="0"/>
              <a:t>) /(Total Time </a:t>
            </a:r>
            <a:r>
              <a:rPr lang="tr-TR" sz="1600" dirty="0" err="1" smtClean="0"/>
              <a:t>Duration</a:t>
            </a:r>
            <a:r>
              <a:rPr lang="tr-TR" sz="1600" dirty="0" smtClean="0"/>
              <a:t>)]</a:t>
            </a:r>
            <a:r>
              <a:rPr lang="tr-TR" sz="1600" dirty="0"/>
              <a:t>x(</a:t>
            </a:r>
            <a:r>
              <a:rPr lang="tr-TR" sz="1600" dirty="0" err="1"/>
              <a:t>Pre</a:t>
            </a:r>
            <a:r>
              <a:rPr lang="tr-TR" sz="1600" dirty="0"/>
              <a:t> </a:t>
            </a:r>
            <a:r>
              <a:rPr lang="tr-TR" sz="1600" dirty="0" err="1"/>
              <a:t>Scale</a:t>
            </a:r>
            <a:r>
              <a:rPr lang="tr-TR" sz="1600" dirty="0"/>
              <a:t> </a:t>
            </a:r>
            <a:r>
              <a:rPr lang="tr-TR" sz="1600" dirty="0" err="1"/>
              <a:t>Factor</a:t>
            </a:r>
            <a:r>
              <a:rPr lang="tr-TR" sz="1600" dirty="0" smtClean="0"/>
              <a:t>)</a:t>
            </a:r>
          </a:p>
          <a:p>
            <a:pPr marL="742950" lvl="1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tr-TR" sz="1600" dirty="0">
                <a:solidFill>
                  <a:srgbClr val="FF0000"/>
                </a:solidFill>
              </a:rPr>
              <a:t>Total Run Time </a:t>
            </a:r>
            <a:r>
              <a:rPr lang="tr-TR" sz="1600" dirty="0" err="1">
                <a:solidFill>
                  <a:srgbClr val="FF0000"/>
                </a:solidFill>
              </a:rPr>
              <a:t>Duration</a:t>
            </a:r>
            <a:r>
              <a:rPr lang="tr-TR" sz="1600" dirty="0">
                <a:solidFill>
                  <a:srgbClr val="FF0000"/>
                </a:solidFill>
              </a:rPr>
              <a:t> </a:t>
            </a:r>
            <a:r>
              <a:rPr lang="tr-TR" sz="1600" dirty="0"/>
              <a:t>: 2035357 </a:t>
            </a:r>
            <a:r>
              <a:rPr lang="tr-TR" sz="1600" dirty="0" err="1" smtClean="0"/>
              <a:t>second</a:t>
            </a:r>
            <a:r>
              <a:rPr lang="tr-TR" sz="1600" dirty="0" smtClean="0"/>
              <a:t>.</a:t>
            </a:r>
            <a:endParaRPr lang="tr-TR" sz="1600" dirty="0"/>
          </a:p>
          <a:p>
            <a:pPr lvl="1" algn="just">
              <a:lnSpc>
                <a:spcPct val="150000"/>
              </a:lnSpc>
            </a:pPr>
            <a:endParaRPr lang="tr-TR" sz="1600" dirty="0"/>
          </a:p>
          <a:p>
            <a:pPr lvl="1" algn="just">
              <a:lnSpc>
                <a:spcPct val="150000"/>
              </a:lnSpc>
            </a:pPr>
            <a:endParaRPr lang="tr-TR" sz="1600" kern="0" dirty="0" smtClean="0">
              <a:solidFill>
                <a:sysClr val="windowText" lastClr="000000"/>
              </a:solidFill>
              <a:cs typeface="Arial"/>
            </a:endParaRPr>
          </a:p>
          <a:p>
            <a:pPr lvl="2" algn="just">
              <a:lnSpc>
                <a:spcPct val="150000"/>
              </a:lnSpc>
            </a:pPr>
            <a:endParaRPr lang="tr-TR" sz="1600" kern="0" dirty="0" smtClean="0">
              <a:solidFill>
                <a:sysClr val="windowText" lastClr="000000"/>
              </a:solidFill>
              <a:cs typeface="Arial"/>
            </a:endParaRP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3BBCC-2E98-4608-9C35-A908C810252B}" type="datetime1">
              <a:rPr lang="tr-TR" smtClean="0"/>
              <a:t>28.5.2015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6814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20</a:t>
            </a:fld>
            <a:endParaRPr lang="tr-TR"/>
          </a:p>
        </p:txBody>
      </p:sp>
      <p:sp>
        <p:nvSpPr>
          <p:cNvPr id="5" name="CustomShape 1"/>
          <p:cNvSpPr/>
          <p:nvPr/>
        </p:nvSpPr>
        <p:spPr>
          <a:xfrm>
            <a:off x="-30003" y="222835"/>
            <a:ext cx="9143640" cy="441513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tr-TR" dirty="0" err="1">
                <a:solidFill>
                  <a:srgbClr val="000000"/>
                </a:solidFill>
                <a:latin typeface="Arial"/>
                <a:ea typeface="DejaVu Sans"/>
              </a:rPr>
              <a:t>Individual</a:t>
            </a:r>
            <a:r>
              <a:rPr lang="tr-TR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Arial"/>
                <a:ea typeface="DejaVu Sans"/>
              </a:rPr>
              <a:t>Rechit</a:t>
            </a:r>
            <a:r>
              <a:rPr lang="tr-TR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Arial"/>
                <a:ea typeface="DejaVu Sans"/>
              </a:rPr>
              <a:t>Energy</a:t>
            </a:r>
            <a:r>
              <a:rPr lang="tr-TR" dirty="0">
                <a:solidFill>
                  <a:srgbClr val="000000"/>
                </a:solidFill>
                <a:latin typeface="Arial"/>
                <a:ea typeface="DejaVu Sans"/>
              </a:rPr>
              <a:t>  </a:t>
            </a:r>
            <a:r>
              <a:rPr lang="tr-TR" dirty="0" err="1">
                <a:solidFill>
                  <a:srgbClr val="FF0000"/>
                </a:solidFill>
                <a:latin typeface="Arial"/>
                <a:ea typeface="DejaVu Sans"/>
              </a:rPr>
              <a:t>before</a:t>
            </a:r>
            <a:r>
              <a:rPr lang="tr-TR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Arial"/>
                <a:ea typeface="DejaVu Sans"/>
              </a:rPr>
              <a:t>and</a:t>
            </a:r>
            <a:r>
              <a:rPr lang="tr-TR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dirty="0" err="1">
                <a:solidFill>
                  <a:srgbClr val="990000"/>
                </a:solidFill>
                <a:latin typeface="Arial"/>
                <a:ea typeface="DejaVu Sans"/>
              </a:rPr>
              <a:t>after</a:t>
            </a:r>
            <a:r>
              <a:rPr lang="tr-TR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dirty="0" err="1" smtClean="0">
                <a:solidFill>
                  <a:srgbClr val="000000"/>
                </a:solidFill>
                <a:latin typeface="Arial"/>
                <a:ea typeface="DejaVu Sans"/>
              </a:rPr>
              <a:t>Noise</a:t>
            </a:r>
            <a:r>
              <a:rPr lang="tr-TR" dirty="0" smtClean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dirty="0" err="1" smtClean="0">
                <a:solidFill>
                  <a:srgbClr val="000000"/>
                </a:solidFill>
                <a:latin typeface="Arial"/>
                <a:ea typeface="DejaVu Sans"/>
              </a:rPr>
              <a:t>filter</a:t>
            </a:r>
            <a:r>
              <a:rPr lang="tr-TR" dirty="0" smtClean="0">
                <a:solidFill>
                  <a:srgbClr val="FF0000"/>
                </a:solidFill>
                <a:latin typeface="Arial"/>
                <a:ea typeface="DejaVu Sans"/>
              </a:rPr>
              <a:t> </a:t>
            </a:r>
            <a:r>
              <a:rPr lang="tr-TR" dirty="0" err="1" smtClean="0">
                <a:solidFill>
                  <a:srgbClr val="000000"/>
                </a:solidFill>
                <a:latin typeface="Arial"/>
                <a:ea typeface="DejaVu Sans"/>
              </a:rPr>
              <a:t>for</a:t>
            </a:r>
            <a:r>
              <a:rPr lang="tr-TR" dirty="0" smtClean="0">
                <a:solidFill>
                  <a:srgbClr val="000000"/>
                </a:solidFill>
                <a:latin typeface="Arial"/>
                <a:ea typeface="DejaVu Sans"/>
              </a:rPr>
              <a:t> HF </a:t>
            </a:r>
            <a:r>
              <a:rPr lang="tr-TR" dirty="0" err="1" smtClean="0">
                <a:solidFill>
                  <a:srgbClr val="000000"/>
                </a:solidFill>
                <a:latin typeface="Arial"/>
                <a:ea typeface="DejaVu Sans"/>
              </a:rPr>
              <a:t>Minus</a:t>
            </a:r>
            <a:r>
              <a:rPr lang="tr-TR" dirty="0" smtClean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dirty="0" err="1" smtClean="0">
                <a:solidFill>
                  <a:srgbClr val="000000"/>
                </a:solidFill>
                <a:latin typeface="Arial"/>
                <a:ea typeface="DejaVu Sans"/>
              </a:rPr>
              <a:t>and</a:t>
            </a:r>
            <a:r>
              <a:rPr lang="tr-TR" dirty="0" smtClean="0">
                <a:solidFill>
                  <a:srgbClr val="000000"/>
                </a:solidFill>
                <a:latin typeface="Arial"/>
                <a:ea typeface="DejaVu Sans"/>
              </a:rPr>
              <a:t> HF Plus</a:t>
            </a:r>
            <a:endParaRPr dirty="0"/>
          </a:p>
        </p:txBody>
      </p:sp>
      <p:pic>
        <p:nvPicPr>
          <p:cNvPr id="2052" name="Picture 4" descr="C:\Users\samet\Desktop\MinimumBias-Run2012D-PromptReco-v1-RECO_collisions_Run245162\IndRecHitEnergyMinu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" y="1268760"/>
            <a:ext cx="4468348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amet\Desktop\MinimumBias-Run2012D-PromptReco-v1-RECO_collisions_Run245162\IndRecHitEnergyPlu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9135" y="1268760"/>
            <a:ext cx="4649781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Metin kutusu 5"/>
          <p:cNvSpPr txBox="1"/>
          <p:nvPr/>
        </p:nvSpPr>
        <p:spPr>
          <a:xfrm>
            <a:off x="827584" y="2379738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 smtClean="0"/>
              <a:t>HF </a:t>
            </a:r>
            <a:r>
              <a:rPr lang="tr-TR" sz="2400" dirty="0" err="1" smtClean="0"/>
              <a:t>Minus</a:t>
            </a:r>
            <a:endParaRPr lang="tr-TR" sz="2400" dirty="0"/>
          </a:p>
        </p:txBody>
      </p:sp>
      <p:sp>
        <p:nvSpPr>
          <p:cNvPr id="8" name="Metin kutusu 5"/>
          <p:cNvSpPr txBox="1"/>
          <p:nvPr/>
        </p:nvSpPr>
        <p:spPr>
          <a:xfrm>
            <a:off x="5364088" y="2407215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 smtClean="0"/>
              <a:t>HF Plus</a:t>
            </a:r>
            <a:endParaRPr lang="tr-TR" sz="2400" dirty="0"/>
          </a:p>
        </p:txBody>
      </p:sp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56EE4-FD91-4826-AF17-E864F1592DC2}" type="datetime1">
              <a:rPr lang="tr-TR" smtClean="0"/>
              <a:t>28.5.2015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5404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21</a:t>
            </a:fld>
            <a:endParaRPr lang="tr-TR"/>
          </a:p>
        </p:txBody>
      </p:sp>
      <p:sp>
        <p:nvSpPr>
          <p:cNvPr id="8" name="CustomShape 1"/>
          <p:cNvSpPr/>
          <p:nvPr/>
        </p:nvSpPr>
        <p:spPr>
          <a:xfrm>
            <a:off x="-30003" y="222835"/>
            <a:ext cx="9143640" cy="441513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tr-TR" dirty="0" err="1">
                <a:solidFill>
                  <a:srgbClr val="000000"/>
                </a:solidFill>
                <a:latin typeface="Arial"/>
                <a:ea typeface="DejaVu Sans"/>
              </a:rPr>
              <a:t>Individual</a:t>
            </a:r>
            <a:r>
              <a:rPr lang="tr-TR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Arial"/>
                <a:ea typeface="DejaVu Sans"/>
              </a:rPr>
              <a:t>Rechit</a:t>
            </a:r>
            <a:r>
              <a:rPr lang="tr-TR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Arial"/>
                <a:ea typeface="DejaVu Sans"/>
              </a:rPr>
              <a:t>Energy</a:t>
            </a:r>
            <a:r>
              <a:rPr lang="tr-TR" dirty="0">
                <a:solidFill>
                  <a:srgbClr val="000000"/>
                </a:solidFill>
                <a:latin typeface="Arial"/>
                <a:ea typeface="DejaVu Sans"/>
              </a:rPr>
              <a:t>  </a:t>
            </a:r>
            <a:r>
              <a:rPr lang="tr-TR" dirty="0" err="1">
                <a:solidFill>
                  <a:srgbClr val="FF0000"/>
                </a:solidFill>
                <a:latin typeface="Arial"/>
                <a:ea typeface="DejaVu Sans"/>
              </a:rPr>
              <a:t>before</a:t>
            </a:r>
            <a:r>
              <a:rPr lang="tr-TR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Arial"/>
                <a:ea typeface="DejaVu Sans"/>
              </a:rPr>
              <a:t>and</a:t>
            </a:r>
            <a:r>
              <a:rPr lang="tr-TR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dirty="0" err="1">
                <a:solidFill>
                  <a:srgbClr val="990000"/>
                </a:solidFill>
                <a:latin typeface="Arial"/>
                <a:ea typeface="DejaVu Sans"/>
              </a:rPr>
              <a:t>after</a:t>
            </a:r>
            <a:r>
              <a:rPr lang="tr-TR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dirty="0" err="1" smtClean="0">
                <a:solidFill>
                  <a:srgbClr val="000000"/>
                </a:solidFill>
                <a:latin typeface="Arial"/>
                <a:ea typeface="DejaVu Sans"/>
              </a:rPr>
              <a:t>Noise</a:t>
            </a:r>
            <a:r>
              <a:rPr lang="tr-TR" dirty="0" smtClean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dirty="0" err="1" smtClean="0">
                <a:solidFill>
                  <a:srgbClr val="000000"/>
                </a:solidFill>
                <a:latin typeface="Arial"/>
                <a:ea typeface="DejaVu Sans"/>
              </a:rPr>
              <a:t>filter</a:t>
            </a:r>
            <a:r>
              <a:rPr lang="tr-TR" dirty="0" smtClean="0">
                <a:solidFill>
                  <a:srgbClr val="FF0000"/>
                </a:solidFill>
                <a:latin typeface="Arial"/>
                <a:ea typeface="DejaVu Sans"/>
              </a:rPr>
              <a:t> </a:t>
            </a:r>
            <a:r>
              <a:rPr lang="tr-TR" dirty="0" err="1" smtClean="0">
                <a:solidFill>
                  <a:srgbClr val="000000"/>
                </a:solidFill>
                <a:latin typeface="Arial"/>
                <a:ea typeface="DejaVu Sans"/>
              </a:rPr>
              <a:t>for</a:t>
            </a:r>
            <a:r>
              <a:rPr lang="tr-TR" dirty="0" smtClean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dirty="0" err="1" smtClean="0">
                <a:solidFill>
                  <a:srgbClr val="000000"/>
                </a:solidFill>
                <a:latin typeface="Arial"/>
                <a:ea typeface="DejaVu Sans"/>
              </a:rPr>
              <a:t>Long</a:t>
            </a:r>
            <a:r>
              <a:rPr lang="tr-TR" dirty="0" smtClean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dirty="0" err="1" smtClean="0">
                <a:solidFill>
                  <a:srgbClr val="000000"/>
                </a:solidFill>
                <a:latin typeface="Arial"/>
                <a:ea typeface="DejaVu Sans"/>
              </a:rPr>
              <a:t>and</a:t>
            </a:r>
            <a:r>
              <a:rPr lang="tr-TR" dirty="0" smtClean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dirty="0" err="1" smtClean="0">
                <a:solidFill>
                  <a:srgbClr val="000000"/>
                </a:solidFill>
                <a:latin typeface="Arial"/>
                <a:ea typeface="DejaVu Sans"/>
              </a:rPr>
              <a:t>Short</a:t>
            </a:r>
            <a:r>
              <a:rPr lang="tr-TR" dirty="0" smtClean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dirty="0" err="1" smtClean="0">
                <a:solidFill>
                  <a:srgbClr val="000000"/>
                </a:solidFill>
                <a:latin typeface="Arial"/>
                <a:ea typeface="DejaVu Sans"/>
              </a:rPr>
              <a:t>Fibers</a:t>
            </a:r>
            <a:r>
              <a:rPr lang="tr-TR" dirty="0" smtClean="0">
                <a:solidFill>
                  <a:srgbClr val="000000"/>
                </a:solidFill>
                <a:latin typeface="Arial"/>
                <a:ea typeface="DejaVu Sans"/>
              </a:rPr>
              <a:t> in HF</a:t>
            </a:r>
            <a:endParaRPr dirty="0"/>
          </a:p>
        </p:txBody>
      </p:sp>
      <p:pic>
        <p:nvPicPr>
          <p:cNvPr id="3077" name="Picture 5" descr="C:\Users\samet\Desktop\MinimumBias-Run2012D-PromptReco-v1-RECO_collisions_Run245162\LongIndRecHitEnergyinH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7" y="1268760"/>
            <a:ext cx="4442148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samet\Desktop\MinimumBias-Run2012D-PromptReco-v1-RECO_collisions_Run245162\ShortIndRecHitEnergyinH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9135" y="1268760"/>
            <a:ext cx="4644502" cy="4320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Metin kutusu 5"/>
          <p:cNvSpPr txBox="1"/>
          <p:nvPr/>
        </p:nvSpPr>
        <p:spPr>
          <a:xfrm>
            <a:off x="827584" y="2379738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 smtClean="0"/>
              <a:t>HF </a:t>
            </a:r>
            <a:r>
              <a:rPr lang="tr-TR" sz="2400" dirty="0" err="1" smtClean="0"/>
              <a:t>Long</a:t>
            </a:r>
            <a:r>
              <a:rPr lang="tr-TR" sz="2400" dirty="0" smtClean="0"/>
              <a:t> Fiber</a:t>
            </a:r>
            <a:endParaRPr lang="tr-TR" sz="2400" dirty="0"/>
          </a:p>
        </p:txBody>
      </p:sp>
      <p:sp>
        <p:nvSpPr>
          <p:cNvPr id="7" name="Metin kutusu 5"/>
          <p:cNvSpPr txBox="1"/>
          <p:nvPr/>
        </p:nvSpPr>
        <p:spPr>
          <a:xfrm>
            <a:off x="5364088" y="2407215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 smtClean="0"/>
              <a:t>HF </a:t>
            </a:r>
            <a:r>
              <a:rPr lang="tr-TR" sz="2400" dirty="0" err="1" smtClean="0"/>
              <a:t>Short</a:t>
            </a:r>
            <a:r>
              <a:rPr lang="tr-TR" sz="2400" dirty="0" smtClean="0"/>
              <a:t> Fiber</a:t>
            </a:r>
            <a:endParaRPr lang="tr-TR" sz="2400" dirty="0"/>
          </a:p>
        </p:txBody>
      </p:sp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F8E78-8CE9-45D5-8CCF-EDF64AA0B2C4}" type="datetime1">
              <a:rPr lang="tr-TR" smtClean="0"/>
              <a:t>28.5.2015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4481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22</a:t>
            </a:fld>
            <a:endParaRPr lang="tr-TR"/>
          </a:p>
        </p:txBody>
      </p:sp>
      <p:pic>
        <p:nvPicPr>
          <p:cNvPr id="4098" name="Picture 2" descr="C:\Users\samet\Desktop\MinimumBias-Run2012D-PromptReco-v1-RECO_collisions_Run245162\histSumCleanEnergyinH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418" y="836712"/>
            <a:ext cx="7453165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ikdörtgen 1"/>
          <p:cNvSpPr/>
          <p:nvPr/>
        </p:nvSpPr>
        <p:spPr>
          <a:xfrm>
            <a:off x="3178541" y="116632"/>
            <a:ext cx="27869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r-TR" sz="2800" b="1" dirty="0" err="1">
                <a:solidFill>
                  <a:srgbClr val="800000"/>
                </a:solidFill>
              </a:rPr>
              <a:t>Clean</a:t>
            </a:r>
            <a:r>
              <a:rPr lang="tr-TR" sz="2800" b="1" dirty="0">
                <a:solidFill>
                  <a:srgbClr val="800000"/>
                </a:solidFill>
              </a:rPr>
              <a:t> </a:t>
            </a:r>
            <a:r>
              <a:rPr lang="tr-TR" sz="2800" b="1" dirty="0" err="1">
                <a:solidFill>
                  <a:srgbClr val="800000"/>
                </a:solidFill>
              </a:rPr>
              <a:t>Energy</a:t>
            </a:r>
            <a:r>
              <a:rPr lang="tr-TR" sz="2800" b="1" dirty="0">
                <a:solidFill>
                  <a:srgbClr val="FF0000"/>
                </a:solidFill>
              </a:rPr>
              <a:t> </a:t>
            </a:r>
            <a:r>
              <a:rPr lang="tr-TR" sz="2800" b="1" dirty="0" err="1" smtClean="0"/>
              <a:t>Plot</a:t>
            </a:r>
            <a:endParaRPr lang="tr-TR" sz="2800" b="1" dirty="0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39E40-80CA-4DAB-B16A-F1B9504E45B9}" type="datetime1">
              <a:rPr lang="tr-TR" smtClean="0"/>
              <a:t>28.5.2015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9286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23</a:t>
            </a:fld>
            <a:endParaRPr lang="tr-TR"/>
          </a:p>
        </p:txBody>
      </p:sp>
      <p:pic>
        <p:nvPicPr>
          <p:cNvPr id="5122" name="Picture 2" descr="C:\Users\samet\Desktop\MinimumBias-Run2012D-PromptReco-v1-RECO_collisions_Run245162\SumPMThitsEnergyinH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052736"/>
            <a:ext cx="6729405" cy="4876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etin kutusu 6"/>
          <p:cNvSpPr txBox="1"/>
          <p:nvPr/>
        </p:nvSpPr>
        <p:spPr>
          <a:xfrm>
            <a:off x="175663" y="234226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2800" b="1" dirty="0" smtClean="0">
                <a:solidFill>
                  <a:srgbClr val="FF0000"/>
                </a:solidFill>
              </a:rPr>
              <a:t>PMT </a:t>
            </a:r>
            <a:r>
              <a:rPr lang="tr-TR" sz="2800" b="1" dirty="0" err="1" smtClean="0">
                <a:solidFill>
                  <a:srgbClr val="FF0000"/>
                </a:solidFill>
              </a:rPr>
              <a:t>Hits</a:t>
            </a:r>
            <a:r>
              <a:rPr lang="tr-TR" sz="2800" b="1" dirty="0" smtClean="0">
                <a:solidFill>
                  <a:srgbClr val="FF0000"/>
                </a:solidFill>
              </a:rPr>
              <a:t> </a:t>
            </a:r>
            <a:r>
              <a:rPr lang="tr-TR" sz="2800" b="1" dirty="0" err="1" smtClean="0">
                <a:solidFill>
                  <a:srgbClr val="FF0000"/>
                </a:solidFill>
              </a:rPr>
              <a:t>Energy</a:t>
            </a:r>
            <a:r>
              <a:rPr lang="tr-TR" sz="2800" b="1" dirty="0" smtClean="0"/>
              <a:t> </a:t>
            </a:r>
            <a:r>
              <a:rPr lang="tr-TR" sz="2800" b="1" dirty="0" err="1" smtClean="0"/>
              <a:t>Plot</a:t>
            </a:r>
            <a:endParaRPr lang="tr-TR" sz="2800" b="1" dirty="0"/>
          </a:p>
        </p:txBody>
      </p:sp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6B99D-1BB8-4C1C-9AA0-AB7E64079784}" type="datetime1">
              <a:rPr lang="tr-TR" smtClean="0"/>
              <a:t>28.5.2015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9286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6CCDD-624C-4693-BF71-DF0BDB652D82}" type="datetime1">
              <a:rPr lang="tr-TR" smtClean="0"/>
              <a:t>28.5.2015</a:t>
            </a:fld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24</a:t>
            </a:fld>
            <a:endParaRPr lang="tr-TR"/>
          </a:p>
        </p:txBody>
      </p:sp>
      <p:sp>
        <p:nvSpPr>
          <p:cNvPr id="6" name="Metin kutusu 6"/>
          <p:cNvSpPr txBox="1"/>
          <p:nvPr/>
        </p:nvSpPr>
        <p:spPr>
          <a:xfrm>
            <a:off x="175663" y="234226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2800" b="1" dirty="0" smtClean="0">
                <a:solidFill>
                  <a:srgbClr val="FF0000"/>
                </a:solidFill>
              </a:rPr>
              <a:t>PMT </a:t>
            </a:r>
            <a:r>
              <a:rPr lang="tr-TR" sz="2800" b="1" dirty="0" err="1" smtClean="0">
                <a:solidFill>
                  <a:srgbClr val="FF0000"/>
                </a:solidFill>
              </a:rPr>
              <a:t>Hits</a:t>
            </a:r>
            <a:r>
              <a:rPr lang="tr-TR" sz="2800" b="1" dirty="0" smtClean="0">
                <a:solidFill>
                  <a:srgbClr val="FF0000"/>
                </a:solidFill>
              </a:rPr>
              <a:t> </a:t>
            </a:r>
            <a:r>
              <a:rPr lang="tr-TR" sz="2800" b="1" dirty="0" err="1" smtClean="0">
                <a:solidFill>
                  <a:srgbClr val="FF0000"/>
                </a:solidFill>
              </a:rPr>
              <a:t>Energy</a:t>
            </a:r>
            <a:r>
              <a:rPr lang="tr-TR" sz="2800" b="1" dirty="0" smtClean="0">
                <a:solidFill>
                  <a:srgbClr val="FF0000"/>
                </a:solidFill>
              </a:rPr>
              <a:t> </a:t>
            </a:r>
            <a:r>
              <a:rPr lang="tr-TR" sz="2800" b="1" dirty="0" err="1" smtClean="0"/>
              <a:t>Plots</a:t>
            </a:r>
            <a:r>
              <a:rPr lang="tr-TR" sz="2800" b="1" dirty="0" smtClean="0"/>
              <a:t> </a:t>
            </a:r>
            <a:r>
              <a:rPr lang="tr-TR" sz="2800" b="1" dirty="0" err="1">
                <a:latin typeface="Arial"/>
                <a:ea typeface="DejaVu Sans"/>
              </a:rPr>
              <a:t>for</a:t>
            </a:r>
            <a:r>
              <a:rPr lang="tr-TR" sz="2800" b="1" dirty="0">
                <a:latin typeface="Arial"/>
                <a:ea typeface="DejaVu Sans"/>
              </a:rPr>
              <a:t> i</a:t>
            </a:r>
            <a:r>
              <a:rPr lang="el-GR" sz="2800" b="1" dirty="0" smtClean="0">
                <a:latin typeface="Arial"/>
                <a:ea typeface="DejaVu Sans"/>
              </a:rPr>
              <a:t>φ=43,39</a:t>
            </a:r>
            <a:endParaRPr lang="el-GR" sz="2800" b="1" dirty="0"/>
          </a:p>
        </p:txBody>
      </p:sp>
      <p:pic>
        <p:nvPicPr>
          <p:cNvPr id="2050" name="Picture 2" descr="C:\Users\samet\Desktop\MinimumBias-Run2012D-PromptReco-v1-RECO_collisions_Run245162\SumPMThitsEnergy_iphi4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375792"/>
            <a:ext cx="4427984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samet\Desktop\MinimumBias-Run2012D-PromptReco-v1-RECO_collisions_Run245162\SumPMThitsEnergy_iphi3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5" y="1375792"/>
            <a:ext cx="4716015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Metin kutusu 9"/>
          <p:cNvSpPr txBox="1">
            <a:spLocks noChangeArrowheads="1"/>
          </p:cNvSpPr>
          <p:nvPr/>
        </p:nvSpPr>
        <p:spPr bwMode="auto">
          <a:xfrm>
            <a:off x="5720383" y="2781907"/>
            <a:ext cx="1981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tr-TR"/>
            </a:defPPr>
            <a:lvl1pPr>
              <a:defRPr>
                <a:solidFill>
                  <a:srgbClr val="0000FF"/>
                </a:solidFill>
              </a:defRPr>
            </a:lvl1pPr>
          </a:lstStyle>
          <a:p>
            <a:r>
              <a:rPr lang="tr-TR" altLang="tr-TR" dirty="0" smtClean="0"/>
              <a:t>New </a:t>
            </a:r>
            <a:r>
              <a:rPr lang="tr-TR" altLang="tr-TR" dirty="0" err="1" smtClean="0"/>
              <a:t>PMTs</a:t>
            </a:r>
            <a:endParaRPr lang="tr-TR" altLang="tr-TR" dirty="0"/>
          </a:p>
          <a:p>
            <a:r>
              <a:rPr lang="tr-TR" altLang="tr-TR" dirty="0"/>
              <a:t>i</a:t>
            </a:r>
            <a:r>
              <a:rPr lang="el-GR" altLang="tr-TR" dirty="0"/>
              <a:t>φ</a:t>
            </a:r>
            <a:r>
              <a:rPr lang="tr-TR" altLang="tr-TR" dirty="0"/>
              <a:t>=39</a:t>
            </a:r>
          </a:p>
        </p:txBody>
      </p:sp>
      <p:sp>
        <p:nvSpPr>
          <p:cNvPr id="9" name="Metin kutusu 8"/>
          <p:cNvSpPr txBox="1">
            <a:spLocks noChangeArrowheads="1"/>
          </p:cNvSpPr>
          <p:nvPr/>
        </p:nvSpPr>
        <p:spPr bwMode="auto">
          <a:xfrm>
            <a:off x="755576" y="2781907"/>
            <a:ext cx="230762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altLang="tr-TR" dirty="0" err="1" smtClean="0">
                <a:solidFill>
                  <a:srgbClr val="0000FF"/>
                </a:solidFill>
              </a:rPr>
              <a:t>Changed</a:t>
            </a:r>
            <a:r>
              <a:rPr lang="tr-TR" altLang="tr-TR" dirty="0" smtClean="0">
                <a:solidFill>
                  <a:srgbClr val="0000FF"/>
                </a:solidFill>
              </a:rPr>
              <a:t> YTS1 in 2012</a:t>
            </a:r>
          </a:p>
          <a:p>
            <a:r>
              <a:rPr lang="tr-TR" altLang="tr-TR" dirty="0" smtClean="0">
                <a:solidFill>
                  <a:srgbClr val="0000FF"/>
                </a:solidFill>
              </a:rPr>
              <a:t>New </a:t>
            </a:r>
            <a:r>
              <a:rPr lang="tr-TR" altLang="tr-TR" dirty="0" err="1">
                <a:solidFill>
                  <a:srgbClr val="0000FF"/>
                </a:solidFill>
              </a:rPr>
              <a:t>PMTs</a:t>
            </a:r>
            <a:r>
              <a:rPr lang="tr-TR" altLang="tr-TR" dirty="0">
                <a:solidFill>
                  <a:srgbClr val="0000FF"/>
                </a:solidFill>
              </a:rPr>
              <a:t>  </a:t>
            </a:r>
          </a:p>
          <a:p>
            <a:r>
              <a:rPr lang="tr-TR" altLang="tr-TR" dirty="0">
                <a:solidFill>
                  <a:srgbClr val="0000FF"/>
                </a:solidFill>
              </a:rPr>
              <a:t>i</a:t>
            </a:r>
            <a:r>
              <a:rPr lang="el-GR" altLang="tr-TR" dirty="0">
                <a:solidFill>
                  <a:srgbClr val="0000FF"/>
                </a:solidFill>
              </a:rPr>
              <a:t>φ</a:t>
            </a:r>
            <a:r>
              <a:rPr lang="tr-TR" altLang="tr-TR" dirty="0">
                <a:solidFill>
                  <a:srgbClr val="0000FF"/>
                </a:solidFill>
              </a:rPr>
              <a:t>=43</a:t>
            </a:r>
          </a:p>
        </p:txBody>
      </p:sp>
    </p:spTree>
    <p:extLst>
      <p:ext uri="{BB962C8B-B14F-4D97-AF65-F5344CB8AC3E}">
        <p14:creationId xmlns:p14="http://schemas.microsoft.com/office/powerpoint/2010/main" val="14147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Numarası Yer Tutucus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25</a:t>
            </a:fld>
            <a:endParaRPr lang="tr-TR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514772" y="345608"/>
            <a:ext cx="8229240" cy="635120"/>
          </a:xfrm>
          <a:prstGeom prst="rect">
            <a:avLst/>
          </a:prstGeom>
        </p:spPr>
        <p:txBody>
          <a:bodyPr/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3200" b="1" i="1" kern="0" dirty="0" err="1" smtClean="0">
                <a:solidFill>
                  <a:sysClr val="windowText" lastClr="000000"/>
                </a:solidFill>
              </a:rPr>
              <a:t>Conclusion</a:t>
            </a:r>
            <a:endParaRPr lang="en-US" sz="3200" b="1" i="1" kern="0" dirty="0">
              <a:solidFill>
                <a:sysClr val="windowText" lastClr="000000"/>
              </a:solidFill>
            </a:endParaRPr>
          </a:p>
        </p:txBody>
      </p:sp>
      <p:sp>
        <p:nvSpPr>
          <p:cNvPr id="4" name="Metin kutusu 4"/>
          <p:cNvSpPr txBox="1"/>
          <p:nvPr/>
        </p:nvSpPr>
        <p:spPr>
          <a:xfrm>
            <a:off x="309092" y="1124744"/>
            <a:ext cx="856895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ü"/>
            </a:pPr>
            <a:r>
              <a:rPr lang="tr-TR" dirty="0" err="1" smtClean="0"/>
              <a:t>Analysed</a:t>
            </a:r>
            <a:r>
              <a:rPr lang="tr-TR" dirty="0" smtClean="0"/>
              <a:t> data set </a:t>
            </a:r>
            <a:r>
              <a:rPr lang="tr-TR" dirty="0" err="1" smtClean="0"/>
              <a:t>was</a:t>
            </a:r>
            <a:r>
              <a:rPr lang="tr-TR" dirty="0" smtClean="0"/>
              <a:t> </a:t>
            </a:r>
            <a:r>
              <a:rPr lang="tr-TR" dirty="0">
                <a:solidFill>
                  <a:srgbClr val="000000"/>
                </a:solidFill>
                <a:latin typeface="Calibri"/>
              </a:rPr>
              <a:t>/</a:t>
            </a:r>
            <a:r>
              <a:rPr lang="tr-TR" dirty="0" err="1">
                <a:solidFill>
                  <a:srgbClr val="000000"/>
                </a:solidFill>
                <a:latin typeface="Calibri"/>
              </a:rPr>
              <a:t>MinimumBias</a:t>
            </a:r>
            <a:r>
              <a:rPr lang="tr-TR" dirty="0">
                <a:solidFill>
                  <a:srgbClr val="000000"/>
                </a:solidFill>
                <a:latin typeface="Calibri"/>
              </a:rPr>
              <a:t>/Run2012D-PromptReco-v1/RECO </a:t>
            </a:r>
            <a:endParaRPr lang="tr-TR" dirty="0" smtClean="0">
              <a:solidFill>
                <a:srgbClr val="000000"/>
              </a:solidFill>
              <a:latin typeface="Calibri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tr-TR" dirty="0" smtClean="0">
              <a:solidFill>
                <a:srgbClr val="000000"/>
              </a:solidFill>
              <a:latin typeface="Calibri"/>
            </a:endParaRPr>
          </a:p>
          <a:p>
            <a:pPr marL="285750" lvl="1" indent="-285750">
              <a:buFont typeface="Wingdings" panose="05000000000000000000" pitchFamily="2" charset="2"/>
              <a:buChar char="ü"/>
            </a:pPr>
            <a:r>
              <a:rPr lang="tr-TR" dirty="0" err="1" smtClean="0">
                <a:solidFill>
                  <a:srgbClr val="000000"/>
                </a:solidFill>
                <a:latin typeface="Calibri"/>
              </a:rPr>
              <a:t>We</a:t>
            </a:r>
            <a:r>
              <a:rPr lang="tr-TR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tr-TR" kern="0" dirty="0" err="1" smtClean="0">
                <a:solidFill>
                  <a:sysClr val="windowText" lastClr="000000"/>
                </a:solidFill>
                <a:cs typeface="Arial"/>
              </a:rPr>
              <a:t>found</a:t>
            </a:r>
            <a:r>
              <a:rPr lang="tr-TR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kern="0" dirty="0" err="1">
                <a:solidFill>
                  <a:sysClr val="windowText" lastClr="000000"/>
                </a:solidFill>
                <a:cs typeface="Arial"/>
              </a:rPr>
              <a:t>opportunity</a:t>
            </a:r>
            <a:r>
              <a:rPr lang="tr-TR" kern="0" dirty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kern="0" dirty="0" err="1">
                <a:solidFill>
                  <a:sysClr val="windowText" lastClr="000000"/>
                </a:solidFill>
                <a:cs typeface="Arial"/>
              </a:rPr>
              <a:t>to</a:t>
            </a:r>
            <a:r>
              <a:rPr lang="tr-TR" kern="0" dirty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kern="0" dirty="0" err="1" smtClean="0">
                <a:solidFill>
                  <a:sysClr val="windowText" lastClr="000000"/>
                </a:solidFill>
                <a:cs typeface="Arial"/>
              </a:rPr>
              <a:t>analyse</a:t>
            </a:r>
            <a:r>
              <a:rPr lang="tr-TR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kern="0" dirty="0" err="1" smtClean="0">
                <a:solidFill>
                  <a:sysClr val="windowText" lastClr="000000"/>
                </a:solidFill>
                <a:cs typeface="Arial"/>
              </a:rPr>
              <a:t>both</a:t>
            </a:r>
            <a:r>
              <a:rPr lang="tr-TR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kern="0" dirty="0" err="1">
                <a:solidFill>
                  <a:sysClr val="windowText" lastClr="000000"/>
                </a:solidFill>
                <a:cs typeface="Arial"/>
              </a:rPr>
              <a:t>all</a:t>
            </a:r>
            <a:r>
              <a:rPr lang="tr-TR" kern="0" dirty="0">
                <a:solidFill>
                  <a:sysClr val="windowText" lastClr="000000"/>
                </a:solidFill>
                <a:cs typeface="Arial"/>
              </a:rPr>
              <a:t> HF </a:t>
            </a:r>
            <a:r>
              <a:rPr lang="tr-TR" kern="0" dirty="0" err="1" smtClean="0">
                <a:solidFill>
                  <a:sysClr val="windowText" lastClr="000000"/>
                </a:solidFill>
                <a:cs typeface="Arial"/>
              </a:rPr>
              <a:t>and</a:t>
            </a:r>
            <a:r>
              <a:rPr lang="tr-TR" kern="0" dirty="0" smtClean="0">
                <a:solidFill>
                  <a:sysClr val="windowText" lastClr="000000"/>
                </a:solidFill>
                <a:cs typeface="Arial"/>
              </a:rPr>
              <a:t> New </a:t>
            </a:r>
            <a:r>
              <a:rPr lang="tr-TR" kern="0" dirty="0" err="1" smtClean="0">
                <a:solidFill>
                  <a:sysClr val="windowText" lastClr="000000"/>
                </a:solidFill>
                <a:cs typeface="Arial"/>
              </a:rPr>
              <a:t>PMTs</a:t>
            </a:r>
            <a:r>
              <a:rPr lang="tr-TR" kern="0" dirty="0" smtClean="0">
                <a:solidFill>
                  <a:sysClr val="windowText" lastClr="000000"/>
                </a:solidFill>
                <a:cs typeface="Arial"/>
              </a:rPr>
              <a:t> in </a:t>
            </a:r>
            <a:r>
              <a:rPr lang="tr-TR" kern="0" dirty="0" err="1">
                <a:solidFill>
                  <a:sysClr val="windowText" lastClr="000000"/>
                </a:solidFill>
                <a:cs typeface="Arial"/>
              </a:rPr>
              <a:t>these</a:t>
            </a:r>
            <a:r>
              <a:rPr lang="tr-TR" kern="0" dirty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kern="0" dirty="0" err="1" smtClean="0">
                <a:solidFill>
                  <a:sysClr val="windowText" lastClr="000000"/>
                </a:solidFill>
                <a:cs typeface="Arial"/>
              </a:rPr>
              <a:t>study</a:t>
            </a:r>
            <a:r>
              <a:rPr lang="tr-TR" kern="0" dirty="0" smtClean="0">
                <a:solidFill>
                  <a:sysClr val="windowText" lastClr="000000"/>
                </a:solidFill>
                <a:cs typeface="Arial"/>
              </a:rPr>
              <a:t>.</a:t>
            </a:r>
          </a:p>
          <a:p>
            <a:pPr marL="285750" lvl="1" indent="-285750">
              <a:buFont typeface="Wingdings" panose="05000000000000000000" pitchFamily="2" charset="2"/>
              <a:buChar char="ü"/>
            </a:pPr>
            <a:endParaRPr lang="tr-TR" kern="0" dirty="0" smtClean="0">
              <a:solidFill>
                <a:sysClr val="windowText" lastClr="000000"/>
              </a:solidFill>
              <a:cs typeface="Arial"/>
            </a:endParaRPr>
          </a:p>
          <a:p>
            <a:pPr marL="285750" lvl="1" indent="-285750">
              <a:buFont typeface="Wingdings" panose="05000000000000000000" pitchFamily="2" charset="2"/>
              <a:buChar char="ü"/>
            </a:pPr>
            <a:r>
              <a:rPr lang="tr-TR" kern="0" dirty="0" smtClean="0">
                <a:solidFill>
                  <a:sysClr val="windowText" lastClr="000000"/>
                </a:solidFill>
                <a:cs typeface="Arial"/>
              </a:rPr>
              <a:t>As I </a:t>
            </a:r>
            <a:r>
              <a:rPr lang="tr-TR" kern="0" dirty="0" err="1" smtClean="0">
                <a:solidFill>
                  <a:sysClr val="windowText" lastClr="000000"/>
                </a:solidFill>
                <a:cs typeface="Arial"/>
              </a:rPr>
              <a:t>mentioned</a:t>
            </a:r>
            <a:r>
              <a:rPr lang="tr-TR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kern="0" dirty="0" err="1" smtClean="0">
                <a:solidFill>
                  <a:sysClr val="windowText" lastClr="000000"/>
                </a:solidFill>
                <a:cs typeface="Arial"/>
              </a:rPr>
              <a:t>before</a:t>
            </a:r>
            <a:r>
              <a:rPr lang="tr-TR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kern="0" dirty="0" err="1" smtClean="0">
                <a:solidFill>
                  <a:sysClr val="windowText" lastClr="000000"/>
                </a:solidFill>
                <a:cs typeface="Arial"/>
              </a:rPr>
              <a:t>this</a:t>
            </a:r>
            <a:r>
              <a:rPr lang="tr-TR" kern="0" dirty="0" smtClean="0">
                <a:solidFill>
                  <a:sysClr val="windowText" lastClr="000000"/>
                </a:solidFill>
                <a:cs typeface="Arial"/>
              </a:rPr>
              <a:t>. </a:t>
            </a:r>
            <a:r>
              <a:rPr lang="tr-TR" kern="0" dirty="0" err="1" smtClean="0">
                <a:solidFill>
                  <a:sysClr val="windowText" lastClr="000000"/>
                </a:solidFill>
                <a:cs typeface="Arial"/>
              </a:rPr>
              <a:t>The</a:t>
            </a:r>
            <a:r>
              <a:rPr lang="tr-TR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kern="0" dirty="0" err="1" smtClean="0">
                <a:solidFill>
                  <a:sysClr val="windowText" lastClr="000000"/>
                </a:solidFill>
                <a:cs typeface="Arial"/>
              </a:rPr>
              <a:t>new</a:t>
            </a:r>
            <a:r>
              <a:rPr lang="tr-TR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kern="0" dirty="0" err="1" smtClean="0">
                <a:solidFill>
                  <a:sysClr val="windowText" lastClr="000000"/>
                </a:solidFill>
                <a:cs typeface="Arial"/>
              </a:rPr>
              <a:t>PMTs</a:t>
            </a:r>
            <a:r>
              <a:rPr lang="tr-TR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kern="0" dirty="0" err="1" smtClean="0">
                <a:solidFill>
                  <a:sysClr val="windowText" lastClr="000000"/>
                </a:solidFill>
                <a:cs typeface="Arial"/>
              </a:rPr>
              <a:t>still</a:t>
            </a:r>
            <a:r>
              <a:rPr lang="tr-TR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kern="0" dirty="0" err="1" smtClean="0">
                <a:solidFill>
                  <a:sysClr val="windowText" lastClr="000000"/>
                </a:solidFill>
                <a:cs typeface="Arial"/>
              </a:rPr>
              <a:t>have</a:t>
            </a:r>
            <a:r>
              <a:rPr lang="tr-TR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kern="0" dirty="0" err="1" smtClean="0">
                <a:solidFill>
                  <a:sysClr val="windowText" lastClr="000000"/>
                </a:solidFill>
                <a:cs typeface="Arial"/>
              </a:rPr>
              <a:t>noise</a:t>
            </a:r>
            <a:r>
              <a:rPr lang="tr-TR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kern="0" dirty="0" err="1" smtClean="0">
                <a:solidFill>
                  <a:sysClr val="windowText" lastClr="000000"/>
                </a:solidFill>
                <a:cs typeface="Arial"/>
              </a:rPr>
              <a:t>hits</a:t>
            </a:r>
            <a:r>
              <a:rPr lang="tr-TR" kern="0" dirty="0" smtClean="0">
                <a:solidFill>
                  <a:sysClr val="windowText" lastClr="000000"/>
                </a:solidFill>
                <a:cs typeface="Arial"/>
              </a:rPr>
              <a:t>. But </a:t>
            </a:r>
            <a:r>
              <a:rPr lang="tr-TR" kern="0" dirty="0" err="1" smtClean="0">
                <a:solidFill>
                  <a:sysClr val="windowText" lastClr="000000"/>
                </a:solidFill>
                <a:cs typeface="Arial"/>
              </a:rPr>
              <a:t>they</a:t>
            </a:r>
            <a:r>
              <a:rPr lang="tr-TR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kern="0" dirty="0" err="1" smtClean="0">
                <a:solidFill>
                  <a:sysClr val="windowText" lastClr="000000"/>
                </a:solidFill>
                <a:cs typeface="Arial"/>
              </a:rPr>
              <a:t>have</a:t>
            </a:r>
            <a:r>
              <a:rPr lang="tr-TR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kern="0" dirty="0" err="1" smtClean="0">
                <a:solidFill>
                  <a:sysClr val="windowText" lastClr="000000"/>
                </a:solidFill>
                <a:cs typeface="Arial"/>
              </a:rPr>
              <a:t>much</a:t>
            </a:r>
            <a:r>
              <a:rPr lang="tr-TR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kern="0" dirty="0" err="1" smtClean="0">
                <a:solidFill>
                  <a:sysClr val="windowText" lastClr="000000"/>
                </a:solidFill>
                <a:cs typeface="Arial"/>
              </a:rPr>
              <a:t>less</a:t>
            </a:r>
            <a:r>
              <a:rPr lang="tr-TR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kern="0" dirty="0" err="1" smtClean="0">
                <a:solidFill>
                  <a:sysClr val="windowText" lastClr="000000"/>
                </a:solidFill>
                <a:cs typeface="Arial"/>
              </a:rPr>
              <a:t>than</a:t>
            </a:r>
            <a:r>
              <a:rPr lang="tr-TR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kern="0" dirty="0" err="1" smtClean="0">
                <a:solidFill>
                  <a:sysClr val="windowText" lastClr="000000"/>
                </a:solidFill>
                <a:cs typeface="Arial"/>
              </a:rPr>
              <a:t>old</a:t>
            </a:r>
            <a:r>
              <a:rPr lang="tr-TR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kern="0" dirty="0" err="1" smtClean="0">
                <a:solidFill>
                  <a:sysClr val="windowText" lastClr="000000"/>
                </a:solidFill>
                <a:cs typeface="Arial"/>
              </a:rPr>
              <a:t>PMTs</a:t>
            </a:r>
            <a:r>
              <a:rPr lang="tr-TR" kern="0" dirty="0" smtClean="0">
                <a:solidFill>
                  <a:sysClr val="windowText" lastClr="000000"/>
                </a:solidFill>
                <a:cs typeface="Arial"/>
              </a:rPr>
              <a:t>.</a:t>
            </a:r>
          </a:p>
          <a:p>
            <a:pPr marL="285750" lvl="1" indent="-285750">
              <a:buFont typeface="Wingdings" panose="05000000000000000000" pitchFamily="2" charset="2"/>
              <a:buChar char="ü"/>
            </a:pPr>
            <a:endParaRPr lang="tr-TR" kern="0" dirty="0">
              <a:solidFill>
                <a:sysClr val="windowText" lastClr="000000"/>
              </a:solidFill>
              <a:cs typeface="Arial"/>
            </a:endParaRPr>
          </a:p>
          <a:p>
            <a:pPr marL="285750" lvl="1" indent="-285750">
              <a:buFont typeface="Wingdings" panose="05000000000000000000" pitchFamily="2" charset="2"/>
              <a:buChar char="ü"/>
            </a:pPr>
            <a:r>
              <a:rPr lang="tr-TR" kern="0" dirty="0" err="1" smtClean="0">
                <a:solidFill>
                  <a:sysClr val="windowText" lastClr="000000"/>
                </a:solidFill>
                <a:cs typeface="Arial"/>
              </a:rPr>
              <a:t>We</a:t>
            </a:r>
            <a:r>
              <a:rPr lang="tr-TR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kern="0" dirty="0" err="1" smtClean="0">
                <a:solidFill>
                  <a:sysClr val="windowText" lastClr="000000"/>
                </a:solidFill>
                <a:cs typeface="Arial"/>
              </a:rPr>
              <a:t>have</a:t>
            </a:r>
            <a:r>
              <a:rPr lang="tr-TR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kern="0" dirty="0" err="1" smtClean="0">
                <a:solidFill>
                  <a:sysClr val="windowText" lastClr="000000"/>
                </a:solidFill>
                <a:cs typeface="Arial"/>
              </a:rPr>
              <a:t>started</a:t>
            </a:r>
            <a:r>
              <a:rPr lang="tr-TR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kern="0" dirty="0" err="1" smtClean="0">
                <a:solidFill>
                  <a:sysClr val="windowText" lastClr="000000"/>
                </a:solidFill>
                <a:cs typeface="Arial"/>
              </a:rPr>
              <a:t>analysis</a:t>
            </a:r>
            <a:r>
              <a:rPr lang="tr-TR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kern="0" dirty="0" err="1" smtClean="0">
                <a:solidFill>
                  <a:sysClr val="windowText" lastClr="000000"/>
                </a:solidFill>
                <a:cs typeface="Arial"/>
              </a:rPr>
              <a:t>for</a:t>
            </a:r>
            <a:r>
              <a:rPr lang="tr-TR" kern="0" dirty="0" smtClean="0">
                <a:solidFill>
                  <a:sysClr val="windowText" lastClr="000000"/>
                </a:solidFill>
                <a:cs typeface="Arial"/>
              </a:rPr>
              <a:t> data at 13 </a:t>
            </a:r>
            <a:r>
              <a:rPr lang="tr-TR" kern="0" dirty="0" err="1" smtClean="0">
                <a:solidFill>
                  <a:sysClr val="windowText" lastClr="000000"/>
                </a:solidFill>
                <a:cs typeface="Arial"/>
              </a:rPr>
              <a:t>TeV</a:t>
            </a:r>
            <a:r>
              <a:rPr lang="tr-TR" kern="0" dirty="0" smtClean="0">
                <a:solidFill>
                  <a:sysClr val="windowText" lastClr="000000"/>
                </a:solidFill>
                <a:cs typeface="Arial"/>
              </a:rPr>
              <a:t>. But </a:t>
            </a:r>
            <a:r>
              <a:rPr lang="tr-TR" kern="0" dirty="0" err="1" smtClean="0">
                <a:solidFill>
                  <a:sysClr val="windowText" lastClr="000000"/>
                </a:solidFill>
                <a:cs typeface="Arial"/>
              </a:rPr>
              <a:t>new</a:t>
            </a:r>
            <a:r>
              <a:rPr lang="tr-TR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kern="0" dirty="0" err="1" smtClean="0">
                <a:solidFill>
                  <a:sysClr val="windowText" lastClr="000000"/>
                </a:solidFill>
                <a:cs typeface="Arial"/>
              </a:rPr>
              <a:t>PMTs</a:t>
            </a:r>
            <a:r>
              <a:rPr lang="tr-TR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kern="0" dirty="0" err="1" smtClean="0">
                <a:solidFill>
                  <a:sysClr val="windowText" lastClr="000000"/>
                </a:solidFill>
                <a:cs typeface="Arial"/>
              </a:rPr>
              <a:t>still</a:t>
            </a:r>
            <a:r>
              <a:rPr lang="tr-TR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kern="0" dirty="0" err="1" smtClean="0">
                <a:solidFill>
                  <a:sysClr val="windowText" lastClr="000000"/>
                </a:solidFill>
                <a:cs typeface="Arial"/>
              </a:rPr>
              <a:t>have</a:t>
            </a:r>
            <a:r>
              <a:rPr lang="tr-TR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kern="0" dirty="0" err="1" smtClean="0">
                <a:solidFill>
                  <a:sysClr val="windowText" lastClr="000000"/>
                </a:solidFill>
                <a:cs typeface="Arial"/>
              </a:rPr>
              <a:t>noise</a:t>
            </a:r>
            <a:r>
              <a:rPr lang="tr-TR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kern="0" dirty="0" err="1" smtClean="0">
                <a:solidFill>
                  <a:sysClr val="windowText" lastClr="000000"/>
                </a:solidFill>
                <a:cs typeface="Arial"/>
              </a:rPr>
              <a:t>hits</a:t>
            </a:r>
            <a:r>
              <a:rPr lang="tr-TR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kern="0" dirty="0" err="1" smtClean="0">
                <a:solidFill>
                  <a:sysClr val="windowText" lastClr="000000"/>
                </a:solidFill>
                <a:cs typeface="Arial"/>
              </a:rPr>
              <a:t>and</a:t>
            </a:r>
            <a:r>
              <a:rPr lang="tr-TR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kern="0" dirty="0" err="1" smtClean="0">
                <a:solidFill>
                  <a:sysClr val="windowText" lastClr="000000"/>
                </a:solidFill>
                <a:cs typeface="Arial"/>
              </a:rPr>
              <a:t>noise</a:t>
            </a:r>
            <a:r>
              <a:rPr lang="tr-TR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kern="0" dirty="0" err="1" smtClean="0">
                <a:solidFill>
                  <a:sysClr val="windowText" lastClr="000000"/>
                </a:solidFill>
                <a:cs typeface="Arial"/>
              </a:rPr>
              <a:t>filters</a:t>
            </a:r>
            <a:r>
              <a:rPr lang="tr-TR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kern="0" dirty="0" err="1" smtClean="0">
                <a:solidFill>
                  <a:sysClr val="windowText" lastClr="000000"/>
                </a:solidFill>
                <a:cs typeface="Arial"/>
              </a:rPr>
              <a:t>are</a:t>
            </a:r>
            <a:r>
              <a:rPr lang="tr-TR" kern="0" dirty="0" smtClean="0">
                <a:solidFill>
                  <a:sysClr val="windowText" lastClr="000000"/>
                </a:solidFill>
                <a:cs typeface="Arial"/>
              </a:rPr>
              <a:t> not </a:t>
            </a:r>
            <a:r>
              <a:rPr lang="tr-TR" kern="0" dirty="0" err="1" smtClean="0">
                <a:solidFill>
                  <a:sysClr val="windowText" lastClr="000000"/>
                </a:solidFill>
                <a:cs typeface="Arial"/>
              </a:rPr>
              <a:t>working</a:t>
            </a:r>
            <a:r>
              <a:rPr lang="tr-TR" kern="0" dirty="0" smtClean="0">
                <a:solidFill>
                  <a:sysClr val="windowText" lastClr="000000"/>
                </a:solidFill>
                <a:cs typeface="Arial"/>
              </a:rPr>
              <a:t> </a:t>
            </a:r>
            <a:r>
              <a:rPr lang="tr-TR" kern="0" dirty="0" err="1" smtClean="0">
                <a:solidFill>
                  <a:sysClr val="windowText" lastClr="000000"/>
                </a:solidFill>
                <a:cs typeface="Arial"/>
              </a:rPr>
              <a:t>properly</a:t>
            </a:r>
            <a:r>
              <a:rPr lang="tr-TR" kern="0" dirty="0" smtClean="0">
                <a:solidFill>
                  <a:sysClr val="windowText" lastClr="000000"/>
                </a:solidFill>
                <a:cs typeface="Arial"/>
              </a:rPr>
              <a:t>.</a:t>
            </a:r>
            <a:endParaRPr lang="tr-TR" kern="0" dirty="0" smtClean="0">
              <a:solidFill>
                <a:sysClr val="windowText" lastClr="000000"/>
              </a:solidFill>
              <a:cs typeface="Arial"/>
            </a:endParaRP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81A1A-B90F-45AD-A36F-3C8ED4F77C4B}" type="datetime1">
              <a:rPr lang="tr-TR" smtClean="0"/>
              <a:t>28.5.2015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9438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Numarası Yer Tutucus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26</a:t>
            </a:fld>
            <a:endParaRPr lang="tr-TR"/>
          </a:p>
        </p:txBody>
      </p:sp>
      <p:sp>
        <p:nvSpPr>
          <p:cNvPr id="3" name="CustomShape 1"/>
          <p:cNvSpPr/>
          <p:nvPr/>
        </p:nvSpPr>
        <p:spPr>
          <a:xfrm>
            <a:off x="458100" y="2953440"/>
            <a:ext cx="8227800" cy="9511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tr-TR" sz="4400" dirty="0" err="1">
                <a:solidFill>
                  <a:srgbClr val="000000"/>
                </a:solidFill>
                <a:latin typeface="Calibri"/>
                <a:ea typeface="DejaVu Sans"/>
              </a:rPr>
              <a:t>Back</a:t>
            </a:r>
            <a:r>
              <a:rPr lang="tr-TR" sz="4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4400" dirty="0" err="1">
                <a:solidFill>
                  <a:srgbClr val="000000"/>
                </a:solidFill>
                <a:latin typeface="Calibri"/>
                <a:ea typeface="DejaVu Sans"/>
              </a:rPr>
              <a:t>up</a:t>
            </a:r>
            <a:endParaRPr dirty="0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051C-8140-4C47-9F84-298773307D15}" type="datetime1">
              <a:rPr lang="tr-TR" smtClean="0"/>
              <a:t>28.5.2015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9438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Numarası Yer Tutucus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27</a:t>
            </a:fld>
            <a:endParaRPr lang="tr-TR"/>
          </a:p>
        </p:txBody>
      </p:sp>
      <p:sp>
        <p:nvSpPr>
          <p:cNvPr id="3" name="Title 1"/>
          <p:cNvSpPr>
            <a:spLocks noGrp="1"/>
          </p:cNvSpPr>
          <p:nvPr/>
        </p:nvSpPr>
        <p:spPr>
          <a:xfrm>
            <a:off x="401252" y="-81254"/>
            <a:ext cx="8229600" cy="842221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dirty="0" smtClean="0"/>
              <a:t>HF Map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/>
        </p:nvSpPr>
        <p:spPr>
          <a:xfrm>
            <a:off x="401252" y="724142"/>
            <a:ext cx="8229600" cy="4525963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algn="just"/>
            <a:r>
              <a:rPr lang="en-US" sz="2000" dirty="0"/>
              <a:t>In HCAL, towers are indexed according to their </a:t>
            </a:r>
            <a:r>
              <a:rPr lang="en-US" sz="2000" dirty="0" err="1"/>
              <a:t>η</a:t>
            </a:r>
            <a:r>
              <a:rPr lang="en-US" sz="2000" dirty="0"/>
              <a:t> (</a:t>
            </a:r>
            <a:r>
              <a:rPr lang="en-US" sz="2000" dirty="0" err="1"/>
              <a:t>pseudorapidity</a:t>
            </a:r>
            <a:r>
              <a:rPr lang="en-US" sz="2000" dirty="0"/>
              <a:t>) and </a:t>
            </a:r>
            <a:r>
              <a:rPr lang="en-US" sz="2000" dirty="0" err="1"/>
              <a:t>ϕ</a:t>
            </a:r>
            <a:r>
              <a:rPr lang="en-US" sz="2000" dirty="0"/>
              <a:t> (</a:t>
            </a:r>
            <a:r>
              <a:rPr lang="en-US" sz="2000" dirty="0" smtClean="0"/>
              <a:t>azimuthal angle</a:t>
            </a:r>
            <a:r>
              <a:rPr lang="en-US" sz="2000" dirty="0"/>
              <a:t>) intervals</a:t>
            </a:r>
            <a:r>
              <a:rPr lang="en-US" sz="2000" dirty="0" smtClean="0"/>
              <a:t>.</a:t>
            </a:r>
          </a:p>
          <a:p>
            <a:pPr algn="just"/>
            <a:r>
              <a:rPr lang="en-US" sz="2000" dirty="0" smtClean="0"/>
              <a:t>Mid</a:t>
            </a:r>
            <a:r>
              <a:rPr lang="en-US" sz="2000" dirty="0"/>
              <a:t>-point </a:t>
            </a:r>
            <a:r>
              <a:rPr lang="en-US" sz="2000" dirty="0" err="1"/>
              <a:t>η</a:t>
            </a:r>
            <a:r>
              <a:rPr lang="en-US" sz="2000" dirty="0"/>
              <a:t> and </a:t>
            </a:r>
            <a:r>
              <a:rPr lang="en-US" sz="2000" dirty="0" err="1"/>
              <a:t>ϕ</a:t>
            </a:r>
            <a:r>
              <a:rPr lang="en-US" sz="2000" dirty="0"/>
              <a:t> values are </a:t>
            </a:r>
            <a:r>
              <a:rPr lang="en-US" sz="2000" dirty="0" err="1"/>
              <a:t>integerized</a:t>
            </a:r>
            <a:r>
              <a:rPr lang="en-US" sz="2000" dirty="0"/>
              <a:t> and used as </a:t>
            </a:r>
            <a:r>
              <a:rPr lang="en-US" sz="2000" dirty="0" err="1"/>
              <a:t>ieta</a:t>
            </a:r>
            <a:r>
              <a:rPr lang="en-US" sz="2000" dirty="0"/>
              <a:t> and </a:t>
            </a:r>
            <a:r>
              <a:rPr lang="en-US" sz="2000" dirty="0" err="1"/>
              <a:t>iphi</a:t>
            </a:r>
            <a:r>
              <a:rPr lang="en-US" sz="2000" dirty="0"/>
              <a:t> indices</a:t>
            </a:r>
            <a:r>
              <a:rPr lang="en-US" sz="2000" dirty="0" smtClean="0"/>
              <a:t>.</a:t>
            </a:r>
            <a:endParaRPr lang="en-US" sz="2000" dirty="0"/>
          </a:p>
          <a:p>
            <a:pPr algn="just"/>
            <a:r>
              <a:rPr lang="en-US" sz="2000" dirty="0"/>
              <a:t>In HF, </a:t>
            </a:r>
            <a:r>
              <a:rPr lang="en-US" sz="2000" dirty="0" err="1"/>
              <a:t>ieta</a:t>
            </a:r>
            <a:r>
              <a:rPr lang="en-US" sz="2000" dirty="0"/>
              <a:t> ranges from 29 to </a:t>
            </a:r>
            <a:r>
              <a:rPr lang="en-US" sz="2000" dirty="0" smtClean="0"/>
              <a:t>41. On </a:t>
            </a:r>
            <a:r>
              <a:rPr lang="en-US" sz="2000" dirty="0"/>
              <a:t>the other hand, the angle </a:t>
            </a:r>
            <a:r>
              <a:rPr lang="en-US" sz="2000" dirty="0" err="1"/>
              <a:t>ϕ</a:t>
            </a:r>
            <a:r>
              <a:rPr lang="en-US" sz="2000" dirty="0"/>
              <a:t> is divided </a:t>
            </a:r>
            <a:r>
              <a:rPr lang="en-US" sz="2000" dirty="0" smtClean="0"/>
              <a:t>into </a:t>
            </a:r>
            <a:r>
              <a:rPr lang="en-US" sz="2000" dirty="0" err="1" smtClean="0"/>
              <a:t>iphi</a:t>
            </a:r>
            <a:r>
              <a:rPr lang="en-US" sz="2000" dirty="0" smtClean="0"/>
              <a:t> </a:t>
            </a:r>
            <a:r>
              <a:rPr lang="en-US" sz="2000" dirty="0"/>
              <a:t>towers that range from 1 to 71 in steps of two.</a:t>
            </a:r>
          </a:p>
        </p:txBody>
      </p:sp>
      <p:pic>
        <p:nvPicPr>
          <p:cNvPr id="5" name="Picture 5" descr="Screen Shot 2014-11-12 at 21.13.1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5104" y="2691928"/>
            <a:ext cx="3800275" cy="3736902"/>
          </a:xfrm>
          <a:prstGeom prst="rect">
            <a:avLst/>
          </a:prstGeom>
        </p:spPr>
      </p:pic>
      <p:sp>
        <p:nvSpPr>
          <p:cNvPr id="6" name="TextBox 8"/>
          <p:cNvSpPr txBox="1"/>
          <p:nvPr/>
        </p:nvSpPr>
        <p:spPr>
          <a:xfrm>
            <a:off x="453249" y="5864202"/>
            <a:ext cx="2963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FF0000"/>
                </a:solidFill>
              </a:rPr>
              <a:t>Installed New PMTs at </a:t>
            </a:r>
            <a:r>
              <a:rPr lang="en-US" dirty="0" err="1" smtClean="0">
                <a:solidFill>
                  <a:srgbClr val="FF0000"/>
                </a:solidFill>
              </a:rPr>
              <a:t>iphi</a:t>
            </a:r>
            <a:r>
              <a:rPr lang="en-US" dirty="0" smtClean="0">
                <a:solidFill>
                  <a:srgbClr val="FF0000"/>
                </a:solidFill>
              </a:rPr>
              <a:t> 43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55948" y="6292923"/>
            <a:ext cx="9032104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0000"/>
                </a:solidFill>
              </a:rPr>
              <a:t>https://</a:t>
            </a:r>
            <a:r>
              <a:rPr lang="en-US" dirty="0" err="1">
                <a:solidFill>
                  <a:srgbClr val="FF0000"/>
                </a:solidFill>
              </a:rPr>
              <a:t>cms-docdb.cern.ch</a:t>
            </a:r>
            <a:r>
              <a:rPr lang="en-US" dirty="0">
                <a:solidFill>
                  <a:srgbClr val="FF0000"/>
                </a:solidFill>
              </a:rPr>
              <a:t>/</a:t>
            </a:r>
            <a:r>
              <a:rPr lang="en-US" dirty="0" err="1">
                <a:solidFill>
                  <a:srgbClr val="FF0000"/>
                </a:solidFill>
              </a:rPr>
              <a:t>cgi</a:t>
            </a:r>
            <a:r>
              <a:rPr lang="en-US" dirty="0">
                <a:solidFill>
                  <a:srgbClr val="FF0000"/>
                </a:solidFill>
              </a:rPr>
              <a:t>-bin/</a:t>
            </a:r>
            <a:r>
              <a:rPr lang="en-US" dirty="0" err="1">
                <a:solidFill>
                  <a:srgbClr val="FF0000"/>
                </a:solidFill>
              </a:rPr>
              <a:t>DocDB</a:t>
            </a:r>
            <a:r>
              <a:rPr lang="en-US" dirty="0">
                <a:solidFill>
                  <a:srgbClr val="FF0000"/>
                </a:solidFill>
              </a:rPr>
              <a:t>/</a:t>
            </a:r>
            <a:r>
              <a:rPr lang="en-US" dirty="0" err="1">
                <a:solidFill>
                  <a:srgbClr val="FF0000"/>
                </a:solidFill>
              </a:rPr>
              <a:t>RetrieveFile?docid</a:t>
            </a:r>
            <a:r>
              <a:rPr lang="en-US" dirty="0">
                <a:solidFill>
                  <a:srgbClr val="FF0000"/>
                </a:solidFill>
              </a:rPr>
              <a:t>=4776&amp;version=1&amp;filename=</a:t>
            </a:r>
            <a:r>
              <a:rPr lang="en-US" dirty="0" err="1">
                <a:solidFill>
                  <a:srgbClr val="FF0000"/>
                </a:solidFill>
              </a:rPr>
              <a:t>hf_mapping.pdf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8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401252" y="2671336"/>
            <a:ext cx="3682752" cy="3101541"/>
          </a:xfrm>
          <a:prstGeom prst="rect">
            <a:avLst/>
          </a:prstGeom>
          <a:ln>
            <a:noFill/>
          </a:ln>
        </p:spPr>
      </p:pic>
      <p:sp>
        <p:nvSpPr>
          <p:cNvPr id="9" name="Rectangle 7"/>
          <p:cNvSpPr/>
          <p:nvPr/>
        </p:nvSpPr>
        <p:spPr>
          <a:xfrm rot="1640781">
            <a:off x="2912176" y="4471947"/>
            <a:ext cx="439103" cy="198076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Veri Yer Tutucusu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AB829-3B3A-4390-B19C-1917F69E6EF6}" type="datetime1">
              <a:rPr lang="tr-TR" smtClean="0"/>
              <a:t>28.5.2015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9438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Numarası Yer Tutucus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28</a:t>
            </a:fld>
            <a:endParaRPr lang="tr-TR"/>
          </a:p>
        </p:txBody>
      </p:sp>
      <p:sp>
        <p:nvSpPr>
          <p:cNvPr id="3" name="Metin kutusu 4"/>
          <p:cNvSpPr txBox="1"/>
          <p:nvPr/>
        </p:nvSpPr>
        <p:spPr>
          <a:xfrm>
            <a:off x="138635" y="188640"/>
            <a:ext cx="8866731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sz="1600" dirty="0" err="1">
                <a:solidFill>
                  <a:srgbClr val="FF0000"/>
                </a:solidFill>
              </a:rPr>
              <a:t>FlagHFLS</a:t>
            </a:r>
            <a:r>
              <a:rPr lang="tr-TR" sz="1600" dirty="0">
                <a:solidFill>
                  <a:srgbClr val="FF0000"/>
                </a:solidFill>
              </a:rPr>
              <a:t> </a:t>
            </a:r>
            <a:endParaRPr lang="tr-TR" sz="1600" dirty="0" smtClean="0">
              <a:solidFill>
                <a:srgbClr val="FF0000"/>
              </a:solidFill>
            </a:endParaRPr>
          </a:p>
          <a:p>
            <a:r>
              <a:rPr lang="en-US" sz="1600" dirty="0" smtClean="0"/>
              <a:t>Bit </a:t>
            </a:r>
            <a:r>
              <a:rPr lang="en-US" sz="1600" dirty="0"/>
              <a:t>Name: </a:t>
            </a:r>
            <a:r>
              <a:rPr lang="en-US" sz="1600" b="1" dirty="0" err="1"/>
              <a:t>HFLongShort</a:t>
            </a:r>
            <a:r>
              <a:rPr lang="en-US" sz="1600" dirty="0"/>
              <a:t> </a:t>
            </a:r>
            <a:br>
              <a:rPr lang="en-US" sz="1600" dirty="0"/>
            </a:br>
            <a:r>
              <a:rPr lang="en-US" sz="1600" dirty="0"/>
              <a:t>Set via: </a:t>
            </a:r>
            <a:r>
              <a:rPr lang="en-US" sz="1600" dirty="0" err="1"/>
              <a:t>HcalHF</a:t>
            </a:r>
            <a:r>
              <a:rPr lang="en-US" sz="1600" dirty="0"/>
              <a:t> _S9S1algorithm.cc and </a:t>
            </a:r>
            <a:r>
              <a:rPr lang="en-US" sz="1600" dirty="0" err="1"/>
              <a:t>HcalHF</a:t>
            </a:r>
            <a:r>
              <a:rPr lang="en-US" sz="1600" dirty="0"/>
              <a:t> _PETalgorithm.cc</a:t>
            </a:r>
            <a:br>
              <a:rPr lang="en-US" sz="1600" dirty="0"/>
            </a:br>
            <a:r>
              <a:rPr lang="en-US" sz="1600" dirty="0"/>
              <a:t>Purpose: Overall topological flag. Compares energy of a channel to its neighbors, using the results of the </a:t>
            </a:r>
            <a:r>
              <a:rPr lang="en-US" sz="1600" dirty="0">
                <a:hlinkClick r:id="rId3" tooltip="this topic does not yet exist; you can create it."/>
              </a:rPr>
              <a:t>S9S1</a:t>
            </a:r>
            <a:r>
              <a:rPr lang="en-US" sz="1600" dirty="0"/>
              <a:t>, </a:t>
            </a:r>
            <a:r>
              <a:rPr lang="en-US" sz="1600" dirty="0">
                <a:hlinkClick r:id="rId4" tooltip="this topic does not yet exist; you can create it."/>
              </a:rPr>
              <a:t>S8S1</a:t>
            </a:r>
            <a:r>
              <a:rPr lang="en-US" sz="1600" dirty="0"/>
              <a:t>, or PET algorithms.</a:t>
            </a:r>
          </a:p>
          <a:p>
            <a:r>
              <a:rPr lang="en-US" sz="1600" dirty="0"/>
              <a:t>(</a:t>
            </a:r>
            <a:r>
              <a:rPr lang="en-US" sz="1600" dirty="0" err="1">
                <a:hlinkClick r:id="rId5" tooltip="this topic does not yet exist; you can create it."/>
              </a:rPr>
              <a:t>RecHits</a:t>
            </a:r>
            <a:r>
              <a:rPr lang="en-US" sz="1600" dirty="0"/>
              <a:t> at different depths or </a:t>
            </a:r>
            <a:r>
              <a:rPr lang="en-US" sz="1600" dirty="0" err="1"/>
              <a:t>ieta</a:t>
            </a:r>
            <a:r>
              <a:rPr lang="en-US" sz="1600" dirty="0"/>
              <a:t> positions use different algorithms for determining this 'topological' noise.)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sz="1600" dirty="0">
                <a:solidFill>
                  <a:srgbClr val="FF0000"/>
                </a:solidFill>
              </a:rPr>
              <a:t>FlagHFS8S1 </a:t>
            </a:r>
            <a:endParaRPr lang="tr-TR" sz="1600" dirty="0" smtClean="0">
              <a:solidFill>
                <a:srgbClr val="FF0000"/>
              </a:solidFill>
            </a:endParaRPr>
          </a:p>
          <a:p>
            <a:r>
              <a:rPr lang="en-US" sz="1600" dirty="0" smtClean="0"/>
              <a:t>Bit </a:t>
            </a:r>
            <a:r>
              <a:rPr lang="en-US" sz="1600" dirty="0"/>
              <a:t>Name: </a:t>
            </a:r>
            <a:r>
              <a:rPr lang="en-US" sz="1600" b="1" dirty="0"/>
              <a:t>HFS8S1Ratio</a:t>
            </a:r>
            <a:r>
              <a:rPr lang="en-US" sz="1600" dirty="0"/>
              <a:t> </a:t>
            </a:r>
            <a:br>
              <a:rPr lang="en-US" sz="1600" dirty="0"/>
            </a:br>
            <a:r>
              <a:rPr lang="en-US" sz="1600" dirty="0"/>
              <a:t>Set via: </a:t>
            </a:r>
            <a:r>
              <a:rPr lang="en-US" sz="1600" dirty="0" err="1"/>
              <a:t>HcalHF</a:t>
            </a:r>
            <a:r>
              <a:rPr lang="en-US" sz="1600" dirty="0"/>
              <a:t> _S9S1algorithm.cc (with special </a:t>
            </a:r>
            <a:r>
              <a:rPr lang="en-US" sz="1600" dirty="0" err="1"/>
              <a:t>boolean</a:t>
            </a:r>
            <a:r>
              <a:rPr lang="en-US" sz="1600" dirty="0"/>
              <a:t> </a:t>
            </a:r>
            <a:r>
              <a:rPr lang="en-US" sz="1600" dirty="0" err="1"/>
              <a:t>cfg</a:t>
            </a:r>
            <a:r>
              <a:rPr lang="en-US" sz="1600" dirty="0"/>
              <a:t> to turn </a:t>
            </a:r>
            <a:r>
              <a:rPr lang="en-US" sz="1600" dirty="0">
                <a:hlinkClick r:id="rId3" tooltip="this topic does not yet exist; you can create it."/>
              </a:rPr>
              <a:t>S9S1</a:t>
            </a:r>
            <a:r>
              <a:rPr lang="en-US" sz="1600" dirty="0"/>
              <a:t> to </a:t>
            </a:r>
            <a:r>
              <a:rPr lang="en-US" sz="1600" dirty="0">
                <a:hlinkClick r:id="rId4" tooltip="this topic does not yet exist; you can create it."/>
              </a:rPr>
              <a:t>S8S1</a:t>
            </a:r>
            <a:r>
              <a:rPr lang="en-US" sz="1600" dirty="0"/>
              <a:t>) </a:t>
            </a:r>
            <a:br>
              <a:rPr lang="en-US" sz="1600" dirty="0"/>
            </a:br>
            <a:r>
              <a:rPr lang="en-US" sz="1600" dirty="0"/>
              <a:t>Purpose: make a comparison of S8/S1 for HF channels. Feeds the </a:t>
            </a:r>
            <a:r>
              <a:rPr lang="en-US" sz="1600" dirty="0" err="1">
                <a:hlinkClick r:id="rId6" tooltip="this topic does not yet exist; you can create it."/>
              </a:rPr>
              <a:t>HFLongShort</a:t>
            </a:r>
            <a:r>
              <a:rPr lang="en-US" sz="1600" dirty="0"/>
              <a:t> bit.</a:t>
            </a:r>
            <a:endParaRPr lang="tr-TR" sz="16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sz="1600" dirty="0" err="1">
                <a:solidFill>
                  <a:srgbClr val="FF0000"/>
                </a:solidFill>
              </a:rPr>
              <a:t>FlagTimingError</a:t>
            </a:r>
            <a:r>
              <a:rPr lang="tr-TR" sz="1600" dirty="0">
                <a:solidFill>
                  <a:srgbClr val="FF0000"/>
                </a:solidFill>
              </a:rPr>
              <a:t> </a:t>
            </a:r>
            <a:endParaRPr lang="tr-TR" sz="1600" dirty="0" smtClean="0">
              <a:solidFill>
                <a:srgbClr val="FF0000"/>
              </a:solidFill>
            </a:endParaRPr>
          </a:p>
          <a:p>
            <a:r>
              <a:rPr lang="tr-TR" sz="1600" dirty="0" smtClean="0"/>
              <a:t>Bit </a:t>
            </a:r>
            <a:r>
              <a:rPr lang="tr-TR" sz="1600" dirty="0"/>
              <a:t>Name: </a:t>
            </a:r>
            <a:r>
              <a:rPr lang="tr-TR" sz="1600" b="1" dirty="0" err="1"/>
              <a:t>HFDigiTime</a:t>
            </a:r>
            <a:r>
              <a:rPr lang="tr-TR" sz="1600" dirty="0"/>
              <a:t> </a:t>
            </a:r>
            <a:br>
              <a:rPr lang="tr-TR" sz="1600" dirty="0"/>
            </a:br>
            <a:r>
              <a:rPr lang="tr-TR" sz="1600" dirty="0"/>
              <a:t>Set </a:t>
            </a:r>
            <a:r>
              <a:rPr lang="tr-TR" sz="1600" dirty="0" err="1"/>
              <a:t>via</a:t>
            </a:r>
            <a:r>
              <a:rPr lang="tr-TR" sz="1600" dirty="0"/>
              <a:t>: </a:t>
            </a:r>
            <a:r>
              <a:rPr lang="tr-TR" sz="1600" dirty="0" err="1"/>
              <a:t>HcalHFStatusBitFromDigis</a:t>
            </a:r>
            <a:r>
              <a:rPr lang="tr-TR" sz="1600" dirty="0"/>
              <a:t>::</a:t>
            </a:r>
            <a:r>
              <a:rPr lang="tr-TR" sz="1600" dirty="0" err="1"/>
              <a:t>hfSetFlagFromDigis</a:t>
            </a:r>
            <a:r>
              <a:rPr lang="tr-TR" sz="1600" dirty="0"/>
              <a:t> </a:t>
            </a:r>
            <a:br>
              <a:rPr lang="tr-TR" sz="1600" dirty="0"/>
            </a:br>
            <a:r>
              <a:rPr lang="tr-TR" sz="1600" dirty="0" err="1"/>
              <a:t>Purpose</a:t>
            </a:r>
            <a:r>
              <a:rPr lang="tr-TR" sz="1600" dirty="0"/>
              <a:t>: </a:t>
            </a:r>
            <a:r>
              <a:rPr lang="tr-TR" sz="1600" dirty="0" err="1"/>
              <a:t>Checks</a:t>
            </a:r>
            <a:r>
              <a:rPr lang="tr-TR" sz="1600" dirty="0"/>
              <a:t> </a:t>
            </a:r>
            <a:r>
              <a:rPr lang="tr-TR" sz="1600" dirty="0" err="1"/>
              <a:t>pulse</a:t>
            </a:r>
            <a:r>
              <a:rPr lang="tr-TR" sz="1600" dirty="0"/>
              <a:t> </a:t>
            </a:r>
            <a:r>
              <a:rPr lang="tr-TR" sz="1600" dirty="0" err="1"/>
              <a:t>shape</a:t>
            </a:r>
            <a:r>
              <a:rPr lang="tr-TR" sz="1600" dirty="0"/>
              <a:t> of </a:t>
            </a:r>
            <a:r>
              <a:rPr lang="tr-TR" sz="1600" dirty="0" err="1"/>
              <a:t>digi</a:t>
            </a:r>
            <a:r>
              <a:rPr lang="tr-TR" sz="1600" dirty="0"/>
              <a:t> </a:t>
            </a:r>
            <a:r>
              <a:rPr lang="tr-TR" sz="1600" dirty="0" err="1"/>
              <a:t>signal</a:t>
            </a:r>
            <a:r>
              <a:rPr lang="tr-TR" sz="1600" dirty="0"/>
              <a:t>. </a:t>
            </a:r>
            <a:r>
              <a:rPr lang="tr-TR" sz="1600" dirty="0" err="1"/>
              <a:t>Flags</a:t>
            </a:r>
            <a:r>
              <a:rPr lang="tr-TR" sz="1600" dirty="0"/>
              <a:t> </a:t>
            </a:r>
            <a:r>
              <a:rPr lang="tr-TR" sz="1600" dirty="0" err="1"/>
              <a:t>digis</a:t>
            </a:r>
            <a:r>
              <a:rPr lang="tr-TR" sz="1600" dirty="0"/>
              <a:t> in </a:t>
            </a:r>
            <a:r>
              <a:rPr lang="tr-TR" sz="1600" dirty="0" err="1"/>
              <a:t>which</a:t>
            </a:r>
            <a:r>
              <a:rPr lang="tr-TR" sz="1600" dirty="0"/>
              <a:t> </a:t>
            </a:r>
            <a:r>
              <a:rPr lang="tr-TR" sz="1600" dirty="0" err="1"/>
              <a:t>bulk</a:t>
            </a:r>
            <a:r>
              <a:rPr lang="tr-TR" sz="1600" dirty="0"/>
              <a:t> of </a:t>
            </a:r>
            <a:r>
              <a:rPr lang="tr-TR" sz="1600" dirty="0" err="1"/>
              <a:t>the</a:t>
            </a:r>
            <a:r>
              <a:rPr lang="tr-TR" sz="1600" dirty="0"/>
              <a:t> </a:t>
            </a:r>
            <a:r>
              <a:rPr lang="tr-TR" sz="1600" dirty="0" err="1"/>
              <a:t>pulse</a:t>
            </a:r>
            <a:r>
              <a:rPr lang="tr-TR" sz="1600" dirty="0"/>
              <a:t> </a:t>
            </a:r>
            <a:r>
              <a:rPr lang="tr-TR" sz="1600" dirty="0" err="1"/>
              <a:t>shape</a:t>
            </a:r>
            <a:r>
              <a:rPr lang="tr-TR" sz="1600" dirty="0"/>
              <a:t> is </a:t>
            </a:r>
            <a:r>
              <a:rPr lang="tr-TR" sz="1600" dirty="0" err="1"/>
              <a:t>outside</a:t>
            </a:r>
            <a:r>
              <a:rPr lang="tr-TR" sz="1600" dirty="0"/>
              <a:t> of time </a:t>
            </a:r>
            <a:r>
              <a:rPr lang="tr-TR" sz="1600" dirty="0" err="1"/>
              <a:t>slice</a:t>
            </a:r>
            <a:r>
              <a:rPr lang="tr-TR" sz="1600" dirty="0"/>
              <a:t> #4</a:t>
            </a:r>
            <a:r>
              <a:rPr lang="tr-TR" sz="1600" dirty="0" smtClean="0"/>
              <a:t>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tr-TR" sz="1600" dirty="0">
                <a:solidFill>
                  <a:srgbClr val="FF0000"/>
                </a:solidFill>
              </a:rPr>
              <a:t> </a:t>
            </a:r>
            <a:r>
              <a:rPr lang="tr-TR" sz="1600" dirty="0" smtClean="0">
                <a:solidFill>
                  <a:srgbClr val="FF0000"/>
                </a:solidFill>
              </a:rPr>
              <a:t> </a:t>
            </a:r>
            <a:r>
              <a:rPr lang="tr-TR" sz="1600" dirty="0" err="1" smtClean="0">
                <a:solidFill>
                  <a:srgbClr val="FF0000"/>
                </a:solidFill>
              </a:rPr>
              <a:t>FlagHFInTimeWindow</a:t>
            </a:r>
            <a:endParaRPr lang="tr-TR" sz="1600" dirty="0" smtClean="0">
              <a:solidFill>
                <a:srgbClr val="FF0000"/>
              </a:solidFill>
            </a:endParaRPr>
          </a:p>
          <a:p>
            <a:r>
              <a:rPr lang="tr-TR" sz="1600" dirty="0"/>
              <a:t>Bit Name: </a:t>
            </a:r>
            <a:r>
              <a:rPr lang="tr-TR" sz="1600" b="1" dirty="0" err="1"/>
              <a:t>HFInTimeWindow</a:t>
            </a:r>
            <a:r>
              <a:rPr lang="tr-TR" sz="1600" dirty="0"/>
              <a:t> </a:t>
            </a:r>
            <a:br>
              <a:rPr lang="tr-TR" sz="1600" dirty="0"/>
            </a:br>
            <a:r>
              <a:rPr lang="tr-TR" sz="1600" dirty="0"/>
              <a:t>Set </a:t>
            </a:r>
            <a:r>
              <a:rPr lang="tr-TR" sz="1600" dirty="0" err="1"/>
              <a:t>via</a:t>
            </a:r>
            <a:r>
              <a:rPr lang="tr-TR" sz="1600" dirty="0"/>
              <a:t>: </a:t>
            </a:r>
            <a:r>
              <a:rPr lang="tr-TR" sz="1600" dirty="0" err="1"/>
              <a:t>HcalHFStatusBitFromDigis</a:t>
            </a:r>
            <a:r>
              <a:rPr lang="tr-TR" sz="1600" dirty="0"/>
              <a:t>::</a:t>
            </a:r>
            <a:r>
              <a:rPr lang="tr-TR" sz="1600" dirty="0" err="1"/>
              <a:t>hfSetFlagFromDigis</a:t>
            </a:r>
            <a:r>
              <a:rPr lang="tr-TR" sz="1600" dirty="0"/>
              <a:t> </a:t>
            </a:r>
            <a:br>
              <a:rPr lang="tr-TR" sz="1600" dirty="0"/>
            </a:br>
            <a:r>
              <a:rPr lang="tr-TR" sz="1600" dirty="0" err="1"/>
              <a:t>Purpose</a:t>
            </a:r>
            <a:r>
              <a:rPr lang="tr-TR" sz="1600" dirty="0"/>
              <a:t>: </a:t>
            </a:r>
            <a:r>
              <a:rPr lang="tr-TR" sz="1600" dirty="0" err="1"/>
              <a:t>Flags</a:t>
            </a:r>
            <a:r>
              <a:rPr lang="tr-TR" sz="1600" dirty="0"/>
              <a:t> </a:t>
            </a:r>
            <a:r>
              <a:rPr lang="tr-TR" sz="1600" dirty="0" err="1"/>
              <a:t>channels</a:t>
            </a:r>
            <a:r>
              <a:rPr lang="tr-TR" sz="1600" dirty="0"/>
              <a:t> </a:t>
            </a:r>
            <a:r>
              <a:rPr lang="tr-TR" sz="1600" dirty="0" err="1"/>
              <a:t>outside</a:t>
            </a:r>
            <a:r>
              <a:rPr lang="tr-TR" sz="1600" dirty="0"/>
              <a:t> of </a:t>
            </a:r>
            <a:r>
              <a:rPr lang="tr-TR" sz="1600" dirty="0" err="1"/>
              <a:t>given</a:t>
            </a:r>
            <a:r>
              <a:rPr lang="tr-TR" sz="1600" dirty="0"/>
              <a:t> time </a:t>
            </a:r>
            <a:r>
              <a:rPr lang="tr-TR" sz="1600" dirty="0" err="1"/>
              <a:t>window</a:t>
            </a:r>
            <a:r>
              <a:rPr lang="tr-TR" sz="1600" dirty="0"/>
              <a:t>. </a:t>
            </a:r>
            <a:r>
              <a:rPr lang="tr-TR" sz="1600" dirty="0" err="1"/>
              <a:t>Available</a:t>
            </a:r>
            <a:r>
              <a:rPr lang="tr-TR" sz="1600" dirty="0"/>
              <a:t> </a:t>
            </a:r>
            <a:r>
              <a:rPr lang="tr-TR" sz="1600" dirty="0" err="1"/>
              <a:t>starting</a:t>
            </a:r>
            <a:r>
              <a:rPr lang="tr-TR" sz="1600" dirty="0"/>
              <a:t> in 3_7_X</a:t>
            </a:r>
            <a:r>
              <a:rPr lang="tr-TR" sz="1600" dirty="0" smtClean="0"/>
              <a:t>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tr-TR" sz="1600" dirty="0">
                <a:solidFill>
                  <a:srgbClr val="FF0000"/>
                </a:solidFill>
              </a:rPr>
              <a:t> </a:t>
            </a:r>
            <a:r>
              <a:rPr lang="tr-TR" sz="1600" dirty="0" err="1" smtClean="0">
                <a:solidFill>
                  <a:srgbClr val="FF0000"/>
                </a:solidFill>
              </a:rPr>
              <a:t>FlagHFPET</a:t>
            </a:r>
            <a:endParaRPr lang="tr-TR" sz="1600" dirty="0" smtClean="0">
              <a:solidFill>
                <a:srgbClr val="FF0000"/>
              </a:solidFill>
            </a:endParaRPr>
          </a:p>
          <a:p>
            <a:r>
              <a:rPr lang="en-US" sz="1600" dirty="0"/>
              <a:t>Bit Name: </a:t>
            </a:r>
            <a:r>
              <a:rPr lang="en-US" sz="1600" b="1" dirty="0"/>
              <a:t>HFPET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Set via: </a:t>
            </a:r>
            <a:r>
              <a:rPr lang="en-US" sz="1600" dirty="0" err="1"/>
              <a:t>HcalHF</a:t>
            </a:r>
            <a:r>
              <a:rPr lang="en-US" sz="1600" dirty="0"/>
              <a:t> _PET1algorithm.cc </a:t>
            </a:r>
            <a:br>
              <a:rPr lang="en-US" sz="1600" dirty="0"/>
            </a:br>
            <a:r>
              <a:rPr lang="en-US" sz="1600" dirty="0"/>
              <a:t>Purpose: make a comparison of L-S/L+S for HF channels, using the PET (Polynomial expansion technique). Feeds the </a:t>
            </a:r>
            <a:r>
              <a:rPr lang="en-US" sz="1600" dirty="0" err="1">
                <a:hlinkClick r:id="rId6" tooltip="this topic does not yet exist; you can create it."/>
              </a:rPr>
              <a:t>HFLongShort</a:t>
            </a:r>
            <a:r>
              <a:rPr lang="en-US" sz="1600" dirty="0"/>
              <a:t> bit</a:t>
            </a:r>
            <a:r>
              <a:rPr lang="en-US" sz="1600" dirty="0" smtClean="0"/>
              <a:t>.</a:t>
            </a:r>
            <a:endParaRPr lang="tr-TR" sz="1600" dirty="0" smtClean="0">
              <a:solidFill>
                <a:srgbClr val="FF0000"/>
              </a:solidFill>
            </a:endParaRPr>
          </a:p>
        </p:txBody>
      </p:sp>
      <p:sp>
        <p:nvSpPr>
          <p:cNvPr id="8" name="Dikdörtgen 7"/>
          <p:cNvSpPr/>
          <p:nvPr/>
        </p:nvSpPr>
        <p:spPr>
          <a:xfrm>
            <a:off x="504596" y="6442819"/>
            <a:ext cx="7823123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dirty="0">
                <a:hlinkClick r:id="rId7"/>
              </a:rPr>
              <a:t>https://twiki.cern.ch/twiki/bin/viewauth/CMS/HcalRecHitFlagAssignments</a:t>
            </a:r>
            <a:endParaRPr lang="tr-TR" dirty="0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>
          <a:xfrm>
            <a:off x="34211" y="6324568"/>
            <a:ext cx="2133600" cy="365125"/>
          </a:xfrm>
        </p:spPr>
        <p:txBody>
          <a:bodyPr/>
          <a:lstStyle/>
          <a:p>
            <a:fld id="{DB8D5744-B840-4081-A14A-DF02C7E24F08}" type="datetime1">
              <a:rPr lang="tr-TR" smtClean="0"/>
              <a:t>28.5.2015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69438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Numarası Yer Tutucus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3</a:t>
            </a:fld>
            <a:endParaRPr lang="tr-TR"/>
          </a:p>
        </p:txBody>
      </p:sp>
      <p:sp>
        <p:nvSpPr>
          <p:cNvPr id="3" name="CustomShape 1"/>
          <p:cNvSpPr/>
          <p:nvPr/>
        </p:nvSpPr>
        <p:spPr>
          <a:xfrm>
            <a:off x="180" y="590992"/>
            <a:ext cx="9143640" cy="6901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tr-TR" sz="2400" dirty="0" err="1">
                <a:solidFill>
                  <a:srgbClr val="000000"/>
                </a:solidFill>
                <a:latin typeface="Arial"/>
                <a:ea typeface="DejaVu Sans"/>
              </a:rPr>
              <a:t>Individual</a:t>
            </a:r>
            <a:r>
              <a:rPr lang="tr-TR" sz="2400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Arial"/>
                <a:ea typeface="DejaVu Sans"/>
              </a:rPr>
              <a:t>Rechit</a:t>
            </a:r>
            <a:r>
              <a:rPr lang="tr-TR" sz="2400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Arial"/>
                <a:ea typeface="DejaVu Sans"/>
              </a:rPr>
              <a:t>Energy</a:t>
            </a:r>
            <a:r>
              <a:rPr lang="tr-TR" sz="2400" dirty="0">
                <a:solidFill>
                  <a:srgbClr val="000000"/>
                </a:solidFill>
                <a:latin typeface="Arial"/>
                <a:ea typeface="DejaVu Sans"/>
              </a:rPr>
              <a:t>  </a:t>
            </a:r>
            <a:r>
              <a:rPr lang="tr-TR" sz="2400" dirty="0" err="1">
                <a:solidFill>
                  <a:srgbClr val="FF0000"/>
                </a:solidFill>
                <a:latin typeface="Arial"/>
                <a:ea typeface="DejaVu Sans"/>
              </a:rPr>
              <a:t>before</a:t>
            </a:r>
            <a:r>
              <a:rPr lang="tr-TR" sz="2400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Arial"/>
                <a:ea typeface="DejaVu Sans"/>
              </a:rPr>
              <a:t>and</a:t>
            </a:r>
            <a:r>
              <a:rPr lang="tr-TR" sz="2400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sz="2400" dirty="0" err="1">
                <a:solidFill>
                  <a:srgbClr val="990000"/>
                </a:solidFill>
                <a:latin typeface="Arial"/>
                <a:ea typeface="DejaVu Sans"/>
              </a:rPr>
              <a:t>after</a:t>
            </a:r>
            <a:r>
              <a:rPr lang="tr-TR" sz="2400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lang="tr-TR" sz="2400" dirty="0" err="1" smtClean="0">
                <a:solidFill>
                  <a:srgbClr val="000000"/>
                </a:solidFill>
                <a:latin typeface="Arial"/>
                <a:ea typeface="DejaVu Sans"/>
              </a:rPr>
              <a:t>oise</a:t>
            </a:r>
            <a:r>
              <a:rPr lang="tr-TR" sz="2400" dirty="0" smtClean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sz="2400" dirty="0" err="1" smtClean="0">
                <a:solidFill>
                  <a:srgbClr val="000000"/>
                </a:solidFill>
                <a:latin typeface="Arial"/>
                <a:ea typeface="DejaVu Sans"/>
              </a:rPr>
              <a:t>filter</a:t>
            </a:r>
            <a:r>
              <a:rPr lang="tr-TR" sz="2400" dirty="0" smtClean="0">
                <a:solidFill>
                  <a:srgbClr val="FF0000"/>
                </a:solidFill>
                <a:latin typeface="Arial"/>
                <a:ea typeface="DejaVu Sans"/>
              </a:rPr>
              <a:t> </a:t>
            </a:r>
            <a:r>
              <a:rPr lang="tr-TR" sz="2400" dirty="0" err="1" smtClean="0">
                <a:solidFill>
                  <a:srgbClr val="000000"/>
                </a:solidFill>
                <a:latin typeface="Arial"/>
                <a:ea typeface="DejaVu Sans"/>
              </a:rPr>
              <a:t>for</a:t>
            </a:r>
            <a:r>
              <a:rPr lang="tr-TR" sz="2400" dirty="0" smtClean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sz="2400" dirty="0" err="1" smtClean="0">
                <a:solidFill>
                  <a:srgbClr val="000000"/>
                </a:solidFill>
                <a:latin typeface="Arial"/>
                <a:ea typeface="DejaVu Sans"/>
              </a:rPr>
              <a:t>all</a:t>
            </a:r>
            <a:r>
              <a:rPr lang="tr-TR" sz="2400" dirty="0" smtClean="0">
                <a:solidFill>
                  <a:srgbClr val="000000"/>
                </a:solidFill>
                <a:latin typeface="Arial"/>
                <a:ea typeface="DejaVu Sans"/>
              </a:rPr>
              <a:t> HF</a:t>
            </a:r>
            <a:endParaRPr dirty="0"/>
          </a:p>
        </p:txBody>
      </p:sp>
      <p:pic>
        <p:nvPicPr>
          <p:cNvPr id="4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467724" y="1228008"/>
            <a:ext cx="8424936" cy="5039000"/>
          </a:xfrm>
          <a:prstGeom prst="rect">
            <a:avLst/>
          </a:prstGeom>
          <a:ln>
            <a:noFill/>
          </a:ln>
        </p:spPr>
      </p:pic>
      <p:sp>
        <p:nvSpPr>
          <p:cNvPr id="5" name="Metin kutusu 5"/>
          <p:cNvSpPr txBox="1"/>
          <p:nvPr/>
        </p:nvSpPr>
        <p:spPr>
          <a:xfrm>
            <a:off x="1979892" y="2594600"/>
            <a:ext cx="33382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 err="1" smtClean="0">
                <a:solidFill>
                  <a:srgbClr val="FF0000"/>
                </a:solidFill>
              </a:rPr>
              <a:t>Before</a:t>
            </a:r>
            <a:r>
              <a:rPr lang="tr-TR" sz="2400" dirty="0" smtClean="0">
                <a:solidFill>
                  <a:srgbClr val="FF0000"/>
                </a:solidFill>
              </a:rPr>
              <a:t> </a:t>
            </a:r>
            <a:r>
              <a:rPr lang="tr-TR" sz="2400" dirty="0" err="1" smtClean="0"/>
              <a:t>and</a:t>
            </a:r>
            <a:r>
              <a:rPr lang="tr-TR" sz="2400" dirty="0" smtClean="0"/>
              <a:t> </a:t>
            </a:r>
            <a:r>
              <a:rPr lang="tr-TR" sz="2400" dirty="0" err="1" smtClean="0">
                <a:solidFill>
                  <a:srgbClr val="990000"/>
                </a:solidFill>
              </a:rPr>
              <a:t>after</a:t>
            </a:r>
            <a:r>
              <a:rPr lang="tr-TR" sz="2400" dirty="0" smtClean="0">
                <a:solidFill>
                  <a:srgbClr val="990000"/>
                </a:solidFill>
              </a:rPr>
              <a:t> </a:t>
            </a:r>
            <a:r>
              <a:rPr lang="tr-TR" sz="2400" dirty="0" err="1" smtClean="0"/>
              <a:t>filter</a:t>
            </a:r>
            <a:endParaRPr lang="tr-TR" sz="2400" dirty="0"/>
          </a:p>
        </p:txBody>
      </p:sp>
      <p:sp>
        <p:nvSpPr>
          <p:cNvPr id="6" name="Veri Yer Tutucusu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C6389-2304-4D37-8F94-B11D4E46F658}" type="datetime1">
              <a:rPr lang="tr-TR" smtClean="0"/>
              <a:t>28.5.2015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6814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Numarası Yer Tutucusu 1"/>
          <p:cNvSpPr>
            <a:spLocks noGrp="1"/>
          </p:cNvSpPr>
          <p:nvPr>
            <p:ph type="sldNum" sz="quarter" idx="12"/>
          </p:nvPr>
        </p:nvSpPr>
        <p:spPr>
          <a:xfrm>
            <a:off x="6564604" y="6454035"/>
            <a:ext cx="2133600" cy="365125"/>
          </a:xfrm>
        </p:spPr>
        <p:txBody>
          <a:bodyPr/>
          <a:lstStyle/>
          <a:p>
            <a:fld id="{F302176B-0E47-46AC-8F43-DAB4B8A37D06}" type="slidenum">
              <a:rPr lang="tr-TR" smtClean="0"/>
              <a:t>4</a:t>
            </a:fld>
            <a:endParaRPr lang="tr-TR"/>
          </a:p>
        </p:txBody>
      </p:sp>
      <p:pic>
        <p:nvPicPr>
          <p:cNvPr id="3" name="Resim 2"/>
          <p:cNvPicPr/>
          <p:nvPr/>
        </p:nvPicPr>
        <p:blipFill>
          <a:blip r:embed="rId2"/>
          <a:stretch>
            <a:fillRect/>
          </a:stretch>
        </p:blipFill>
        <p:spPr>
          <a:xfrm>
            <a:off x="4522204" y="731307"/>
            <a:ext cx="4176000" cy="2552040"/>
          </a:xfrm>
          <a:prstGeom prst="rect">
            <a:avLst/>
          </a:prstGeom>
          <a:ln>
            <a:noFill/>
          </a:ln>
        </p:spPr>
      </p:pic>
      <p:pic>
        <p:nvPicPr>
          <p:cNvPr id="4" name="Resim 3"/>
          <p:cNvPicPr/>
          <p:nvPr/>
        </p:nvPicPr>
        <p:blipFill>
          <a:blip r:embed="rId3"/>
          <a:stretch>
            <a:fillRect/>
          </a:stretch>
        </p:blipFill>
        <p:spPr>
          <a:xfrm>
            <a:off x="169444" y="3725387"/>
            <a:ext cx="4530960" cy="2730960"/>
          </a:xfrm>
          <a:prstGeom prst="rect">
            <a:avLst/>
          </a:prstGeom>
          <a:ln>
            <a:noFill/>
          </a:ln>
        </p:spPr>
      </p:pic>
      <p:pic>
        <p:nvPicPr>
          <p:cNvPr id="5" name="Resim 4"/>
          <p:cNvPicPr/>
          <p:nvPr/>
        </p:nvPicPr>
        <p:blipFill>
          <a:blip r:embed="rId4"/>
          <a:stretch>
            <a:fillRect/>
          </a:stretch>
        </p:blipFill>
        <p:spPr>
          <a:xfrm>
            <a:off x="169444" y="731307"/>
            <a:ext cx="4464000" cy="2552040"/>
          </a:xfrm>
          <a:prstGeom prst="rect">
            <a:avLst/>
          </a:prstGeom>
          <a:ln>
            <a:noFill/>
          </a:ln>
        </p:spPr>
      </p:pic>
      <p:pic>
        <p:nvPicPr>
          <p:cNvPr id="6" name="Resim 5"/>
          <p:cNvPicPr/>
          <p:nvPr/>
        </p:nvPicPr>
        <p:blipFill>
          <a:blip r:embed="rId5"/>
          <a:stretch>
            <a:fillRect/>
          </a:stretch>
        </p:blipFill>
        <p:spPr>
          <a:xfrm>
            <a:off x="4633444" y="3718035"/>
            <a:ext cx="4064760" cy="2736000"/>
          </a:xfrm>
          <a:prstGeom prst="rect">
            <a:avLst/>
          </a:prstGeom>
          <a:ln>
            <a:noFill/>
          </a:ln>
        </p:spPr>
      </p:pic>
      <p:sp>
        <p:nvSpPr>
          <p:cNvPr id="7" name="CustomShape 1"/>
          <p:cNvSpPr/>
          <p:nvPr/>
        </p:nvSpPr>
        <p:spPr>
          <a:xfrm>
            <a:off x="25444" y="105587"/>
            <a:ext cx="9143640" cy="491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tr-TR" sz="2000" dirty="0" err="1">
                <a:solidFill>
                  <a:srgbClr val="000000"/>
                </a:solidFill>
                <a:latin typeface="Arial"/>
                <a:ea typeface="DejaVu Sans"/>
              </a:rPr>
              <a:t>Individual</a:t>
            </a:r>
            <a:r>
              <a:rPr lang="tr-TR" sz="2000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sz="2000" dirty="0" err="1">
                <a:solidFill>
                  <a:srgbClr val="000000"/>
                </a:solidFill>
                <a:latin typeface="Arial"/>
                <a:ea typeface="DejaVu Sans"/>
              </a:rPr>
              <a:t>Rechit</a:t>
            </a:r>
            <a:r>
              <a:rPr lang="tr-TR" sz="2000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sz="2000" dirty="0" err="1">
                <a:solidFill>
                  <a:srgbClr val="000000"/>
                </a:solidFill>
                <a:latin typeface="Arial"/>
                <a:ea typeface="DejaVu Sans"/>
              </a:rPr>
              <a:t>Energy</a:t>
            </a:r>
            <a:r>
              <a:rPr lang="tr-TR" sz="2000" dirty="0">
                <a:solidFill>
                  <a:srgbClr val="000000"/>
                </a:solidFill>
                <a:latin typeface="Arial"/>
                <a:ea typeface="DejaVu Sans"/>
              </a:rPr>
              <a:t>  </a:t>
            </a:r>
            <a:r>
              <a:rPr lang="tr-TR" sz="2000" dirty="0" err="1">
                <a:solidFill>
                  <a:srgbClr val="FF0000"/>
                </a:solidFill>
                <a:latin typeface="Arial"/>
                <a:ea typeface="DejaVu Sans"/>
              </a:rPr>
              <a:t>before</a:t>
            </a:r>
            <a:r>
              <a:rPr lang="tr-TR" sz="2000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sz="2000" dirty="0" err="1">
                <a:solidFill>
                  <a:srgbClr val="000000"/>
                </a:solidFill>
                <a:latin typeface="Arial"/>
                <a:ea typeface="DejaVu Sans"/>
              </a:rPr>
              <a:t>and</a:t>
            </a:r>
            <a:r>
              <a:rPr lang="tr-TR" sz="2000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sz="2000" dirty="0" err="1">
                <a:solidFill>
                  <a:srgbClr val="990000"/>
                </a:solidFill>
                <a:latin typeface="Arial"/>
                <a:ea typeface="DejaVu Sans"/>
              </a:rPr>
              <a:t>after</a:t>
            </a:r>
            <a:r>
              <a:rPr lang="tr-TR" sz="2000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sz="2000" dirty="0" err="1" smtClean="0">
                <a:solidFill>
                  <a:srgbClr val="000000"/>
                </a:solidFill>
                <a:latin typeface="Arial"/>
                <a:ea typeface="DejaVu Sans"/>
              </a:rPr>
              <a:t>Noise</a:t>
            </a:r>
            <a:r>
              <a:rPr lang="tr-TR" sz="2000" dirty="0" smtClean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sz="2000" dirty="0" err="1" smtClean="0">
                <a:solidFill>
                  <a:srgbClr val="000000"/>
                </a:solidFill>
                <a:latin typeface="Arial"/>
                <a:ea typeface="DejaVu Sans"/>
              </a:rPr>
              <a:t>filter</a:t>
            </a:r>
            <a:r>
              <a:rPr lang="tr-TR" sz="2000" dirty="0" smtClean="0">
                <a:solidFill>
                  <a:srgbClr val="FF0000"/>
                </a:solidFill>
                <a:latin typeface="Arial"/>
                <a:ea typeface="DejaVu Sans"/>
              </a:rPr>
              <a:t> </a:t>
            </a:r>
            <a:r>
              <a:rPr lang="tr-TR" sz="2000" dirty="0" err="1">
                <a:solidFill>
                  <a:srgbClr val="000000"/>
                </a:solidFill>
                <a:latin typeface="Arial"/>
                <a:ea typeface="DejaVu Sans"/>
              </a:rPr>
              <a:t>for</a:t>
            </a:r>
            <a:r>
              <a:rPr lang="tr-TR" sz="2000" dirty="0">
                <a:solidFill>
                  <a:srgbClr val="FF0000"/>
                </a:solidFill>
                <a:latin typeface="Arial"/>
                <a:ea typeface="DejaVu Sans"/>
              </a:rPr>
              <a:t> </a:t>
            </a:r>
            <a:r>
              <a:rPr lang="tr-TR" sz="2000" dirty="0" err="1">
                <a:solidFill>
                  <a:srgbClr val="000000"/>
                </a:solidFill>
                <a:latin typeface="Arial"/>
                <a:ea typeface="DejaVu Sans"/>
              </a:rPr>
              <a:t>iφ</a:t>
            </a:r>
            <a:r>
              <a:rPr lang="tr-TR" sz="2000" dirty="0">
                <a:solidFill>
                  <a:srgbClr val="000000"/>
                </a:solidFill>
                <a:latin typeface="Arial"/>
                <a:ea typeface="DejaVu Sans"/>
              </a:rPr>
              <a:t>=</a:t>
            </a:r>
            <a:r>
              <a:rPr lang="tr-TR" sz="2000" dirty="0">
                <a:solidFill>
                  <a:srgbClr val="0000FF"/>
                </a:solidFill>
                <a:latin typeface="Arial"/>
                <a:ea typeface="DejaVu Sans"/>
              </a:rPr>
              <a:t>43,</a:t>
            </a:r>
            <a:r>
              <a:rPr lang="tr-TR" sz="2000" dirty="0">
                <a:solidFill>
                  <a:srgbClr val="FF0000"/>
                </a:solidFill>
                <a:latin typeface="Arial"/>
                <a:ea typeface="DejaVu Sans"/>
              </a:rPr>
              <a:t>39,41,45</a:t>
            </a:r>
            <a:endParaRPr sz="2000" dirty="0"/>
          </a:p>
        </p:txBody>
      </p:sp>
      <p:sp>
        <p:nvSpPr>
          <p:cNvPr id="8" name="Metin kutusu 9"/>
          <p:cNvSpPr txBox="1">
            <a:spLocks noChangeArrowheads="1"/>
          </p:cNvSpPr>
          <p:nvPr/>
        </p:nvSpPr>
        <p:spPr bwMode="auto">
          <a:xfrm>
            <a:off x="1409744" y="1537422"/>
            <a:ext cx="1981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altLang="tr-TR" dirty="0">
                <a:solidFill>
                  <a:srgbClr val="0000FF"/>
                </a:solidFill>
              </a:rPr>
              <a:t>New </a:t>
            </a:r>
            <a:r>
              <a:rPr lang="tr-TR" altLang="tr-TR" dirty="0" err="1">
                <a:solidFill>
                  <a:srgbClr val="0000FF"/>
                </a:solidFill>
              </a:rPr>
              <a:t>PMTs</a:t>
            </a:r>
            <a:r>
              <a:rPr lang="tr-TR" altLang="tr-TR" dirty="0">
                <a:solidFill>
                  <a:srgbClr val="0000FF"/>
                </a:solidFill>
              </a:rPr>
              <a:t>  </a:t>
            </a:r>
          </a:p>
          <a:p>
            <a:r>
              <a:rPr lang="tr-TR" altLang="tr-TR" dirty="0">
                <a:solidFill>
                  <a:srgbClr val="0000FF"/>
                </a:solidFill>
              </a:rPr>
              <a:t>i</a:t>
            </a:r>
            <a:r>
              <a:rPr lang="el-GR" altLang="tr-TR" dirty="0">
                <a:solidFill>
                  <a:srgbClr val="0000FF"/>
                </a:solidFill>
              </a:rPr>
              <a:t>φ</a:t>
            </a:r>
            <a:r>
              <a:rPr lang="tr-TR" altLang="tr-TR" dirty="0">
                <a:solidFill>
                  <a:srgbClr val="0000FF"/>
                </a:solidFill>
              </a:rPr>
              <a:t>=43</a:t>
            </a:r>
          </a:p>
        </p:txBody>
      </p:sp>
      <p:sp>
        <p:nvSpPr>
          <p:cNvPr id="9" name="Metin kutusu 10"/>
          <p:cNvSpPr txBox="1">
            <a:spLocks noChangeArrowheads="1"/>
          </p:cNvSpPr>
          <p:nvPr/>
        </p:nvSpPr>
        <p:spPr bwMode="auto">
          <a:xfrm>
            <a:off x="6086519" y="1537422"/>
            <a:ext cx="1981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altLang="tr-TR" dirty="0" err="1">
                <a:solidFill>
                  <a:srgbClr val="FF0000"/>
                </a:solidFill>
              </a:rPr>
              <a:t>Old</a:t>
            </a:r>
            <a:r>
              <a:rPr lang="tr-TR" altLang="tr-TR" dirty="0">
                <a:solidFill>
                  <a:srgbClr val="FF0000"/>
                </a:solidFill>
              </a:rPr>
              <a:t> </a:t>
            </a:r>
            <a:r>
              <a:rPr lang="tr-TR" altLang="tr-TR" dirty="0" err="1">
                <a:solidFill>
                  <a:srgbClr val="FF0000"/>
                </a:solidFill>
              </a:rPr>
              <a:t>PMTs</a:t>
            </a:r>
            <a:endParaRPr lang="tr-TR" altLang="tr-TR" dirty="0">
              <a:solidFill>
                <a:srgbClr val="FF0000"/>
              </a:solidFill>
            </a:endParaRPr>
          </a:p>
          <a:p>
            <a:r>
              <a:rPr lang="tr-TR" altLang="tr-TR" dirty="0">
                <a:solidFill>
                  <a:srgbClr val="FF0000"/>
                </a:solidFill>
              </a:rPr>
              <a:t>i</a:t>
            </a:r>
            <a:r>
              <a:rPr lang="el-GR" altLang="tr-TR" dirty="0">
                <a:solidFill>
                  <a:srgbClr val="FF0000"/>
                </a:solidFill>
              </a:rPr>
              <a:t>φ</a:t>
            </a:r>
            <a:r>
              <a:rPr lang="tr-TR" altLang="tr-TR" dirty="0">
                <a:solidFill>
                  <a:srgbClr val="FF0000"/>
                </a:solidFill>
              </a:rPr>
              <a:t>=39</a:t>
            </a:r>
          </a:p>
        </p:txBody>
      </p:sp>
      <p:sp>
        <p:nvSpPr>
          <p:cNvPr id="10" name="Metin kutusu 11"/>
          <p:cNvSpPr txBox="1">
            <a:spLocks noChangeArrowheads="1"/>
          </p:cNvSpPr>
          <p:nvPr/>
        </p:nvSpPr>
        <p:spPr bwMode="auto">
          <a:xfrm>
            <a:off x="1384340" y="4792934"/>
            <a:ext cx="1981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altLang="tr-TR" dirty="0" err="1">
                <a:solidFill>
                  <a:srgbClr val="FF0000"/>
                </a:solidFill>
              </a:rPr>
              <a:t>Old</a:t>
            </a:r>
            <a:r>
              <a:rPr lang="tr-TR" altLang="tr-TR" dirty="0">
                <a:solidFill>
                  <a:srgbClr val="FF0000"/>
                </a:solidFill>
              </a:rPr>
              <a:t> </a:t>
            </a:r>
            <a:r>
              <a:rPr lang="tr-TR" altLang="tr-TR" dirty="0" err="1">
                <a:solidFill>
                  <a:srgbClr val="FF0000"/>
                </a:solidFill>
              </a:rPr>
              <a:t>PMTs</a:t>
            </a:r>
            <a:endParaRPr lang="tr-TR" altLang="tr-TR" dirty="0">
              <a:solidFill>
                <a:srgbClr val="FF0000"/>
              </a:solidFill>
            </a:endParaRPr>
          </a:p>
          <a:p>
            <a:r>
              <a:rPr lang="tr-TR" altLang="tr-TR" dirty="0">
                <a:solidFill>
                  <a:srgbClr val="FF0000"/>
                </a:solidFill>
              </a:rPr>
              <a:t>i</a:t>
            </a:r>
            <a:r>
              <a:rPr lang="el-GR" altLang="tr-TR" dirty="0">
                <a:solidFill>
                  <a:srgbClr val="FF0000"/>
                </a:solidFill>
              </a:rPr>
              <a:t>φ</a:t>
            </a:r>
            <a:r>
              <a:rPr lang="tr-TR" altLang="tr-TR" dirty="0">
                <a:solidFill>
                  <a:srgbClr val="FF0000"/>
                </a:solidFill>
              </a:rPr>
              <a:t>=41</a:t>
            </a:r>
          </a:p>
        </p:txBody>
      </p:sp>
      <p:sp>
        <p:nvSpPr>
          <p:cNvPr id="11" name="Metin kutusu 12"/>
          <p:cNvSpPr txBox="1">
            <a:spLocks noChangeArrowheads="1"/>
          </p:cNvSpPr>
          <p:nvPr/>
        </p:nvSpPr>
        <p:spPr bwMode="auto">
          <a:xfrm>
            <a:off x="5965596" y="4554466"/>
            <a:ext cx="1981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altLang="tr-TR" dirty="0" err="1">
                <a:solidFill>
                  <a:srgbClr val="FF0000"/>
                </a:solidFill>
              </a:rPr>
              <a:t>Old</a:t>
            </a:r>
            <a:r>
              <a:rPr lang="tr-TR" altLang="tr-TR" dirty="0">
                <a:solidFill>
                  <a:srgbClr val="FF0000"/>
                </a:solidFill>
              </a:rPr>
              <a:t> </a:t>
            </a:r>
            <a:r>
              <a:rPr lang="tr-TR" altLang="tr-TR" dirty="0" err="1">
                <a:solidFill>
                  <a:srgbClr val="FF0000"/>
                </a:solidFill>
              </a:rPr>
              <a:t>PMTs</a:t>
            </a:r>
            <a:endParaRPr lang="tr-TR" altLang="tr-TR" dirty="0">
              <a:solidFill>
                <a:srgbClr val="FF0000"/>
              </a:solidFill>
            </a:endParaRPr>
          </a:p>
          <a:p>
            <a:r>
              <a:rPr lang="tr-TR" altLang="tr-TR" dirty="0">
                <a:solidFill>
                  <a:srgbClr val="FF0000"/>
                </a:solidFill>
              </a:rPr>
              <a:t>i</a:t>
            </a:r>
            <a:r>
              <a:rPr lang="el-GR" altLang="tr-TR" dirty="0">
                <a:solidFill>
                  <a:srgbClr val="FF0000"/>
                </a:solidFill>
              </a:rPr>
              <a:t>φ</a:t>
            </a:r>
            <a:r>
              <a:rPr lang="tr-TR" altLang="tr-TR" dirty="0">
                <a:solidFill>
                  <a:srgbClr val="FF0000"/>
                </a:solidFill>
              </a:rPr>
              <a:t>=45</a:t>
            </a:r>
          </a:p>
        </p:txBody>
      </p:sp>
      <p:sp>
        <p:nvSpPr>
          <p:cNvPr id="12" name="Metin kutusu 13"/>
          <p:cNvSpPr txBox="1"/>
          <p:nvPr/>
        </p:nvSpPr>
        <p:spPr>
          <a:xfrm>
            <a:off x="2725236" y="3070176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 err="1" smtClean="0">
                <a:solidFill>
                  <a:srgbClr val="FF0000"/>
                </a:solidFill>
              </a:rPr>
              <a:t>Before</a:t>
            </a:r>
            <a:r>
              <a:rPr lang="tr-TR" sz="2400" dirty="0" smtClean="0">
                <a:solidFill>
                  <a:srgbClr val="FF0000"/>
                </a:solidFill>
              </a:rPr>
              <a:t> </a:t>
            </a:r>
            <a:r>
              <a:rPr lang="tr-TR" sz="2400" dirty="0" err="1" smtClean="0"/>
              <a:t>and</a:t>
            </a:r>
            <a:r>
              <a:rPr lang="tr-TR" sz="2400" dirty="0" smtClean="0"/>
              <a:t> </a:t>
            </a:r>
            <a:r>
              <a:rPr lang="tr-TR" sz="2400" dirty="0" err="1" smtClean="0">
                <a:solidFill>
                  <a:srgbClr val="990000"/>
                </a:solidFill>
              </a:rPr>
              <a:t>after</a:t>
            </a:r>
            <a:r>
              <a:rPr lang="tr-TR" sz="2400" dirty="0" smtClean="0">
                <a:solidFill>
                  <a:srgbClr val="990000"/>
                </a:solidFill>
              </a:rPr>
              <a:t> </a:t>
            </a:r>
            <a:r>
              <a:rPr lang="tr-TR" sz="2400" dirty="0" err="1" smtClean="0"/>
              <a:t>Noise</a:t>
            </a:r>
            <a:r>
              <a:rPr lang="tr-TR" sz="2400" dirty="0" smtClean="0">
                <a:solidFill>
                  <a:srgbClr val="990000"/>
                </a:solidFill>
              </a:rPr>
              <a:t> </a:t>
            </a:r>
            <a:r>
              <a:rPr lang="tr-TR" sz="2400" dirty="0" err="1" smtClean="0"/>
              <a:t>filter</a:t>
            </a:r>
            <a:endParaRPr lang="tr-TR" sz="2400" dirty="0"/>
          </a:p>
        </p:txBody>
      </p:sp>
      <p:sp>
        <p:nvSpPr>
          <p:cNvPr id="13" name="Veri Yer Tutucusu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52298-9F57-4622-ABC4-FD53FF839593}" type="datetime1">
              <a:rPr lang="tr-TR" smtClean="0"/>
              <a:t>28.5.2015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9438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Numarası Yer Tutucus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5</a:t>
            </a:fld>
            <a:endParaRPr lang="tr-TR"/>
          </a:p>
        </p:txBody>
      </p:sp>
      <p:sp>
        <p:nvSpPr>
          <p:cNvPr id="4" name="CustomShape 3"/>
          <p:cNvSpPr/>
          <p:nvPr/>
        </p:nvSpPr>
        <p:spPr>
          <a:xfrm>
            <a:off x="457200" y="2355840"/>
            <a:ext cx="8227080" cy="1721232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tr-TR" sz="2400" b="1" i="1" dirty="0" err="1">
                <a:solidFill>
                  <a:srgbClr val="000000"/>
                </a:solidFill>
                <a:ea typeface="DejaVu Sans"/>
              </a:rPr>
              <a:t>Following</a:t>
            </a:r>
            <a:r>
              <a:rPr lang="tr-TR" sz="2400" b="1" i="1" dirty="0">
                <a:solidFill>
                  <a:srgbClr val="000000"/>
                </a:solidFill>
                <a:ea typeface="DejaVu Sans"/>
              </a:rPr>
              <a:t> </a:t>
            </a:r>
            <a:r>
              <a:rPr lang="tr-TR" sz="2400" b="1" i="1" dirty="0" err="1">
                <a:solidFill>
                  <a:srgbClr val="000000"/>
                </a:solidFill>
                <a:ea typeface="DejaVu Sans"/>
              </a:rPr>
              <a:t>results</a:t>
            </a:r>
            <a:r>
              <a:rPr lang="tr-TR" sz="2400" b="1" i="1" dirty="0">
                <a:solidFill>
                  <a:srgbClr val="000000"/>
                </a:solidFill>
                <a:ea typeface="DejaVu Sans"/>
              </a:rPr>
              <a:t> </a:t>
            </a:r>
            <a:r>
              <a:rPr lang="tr-TR" sz="2400" b="1" i="1" dirty="0" err="1">
                <a:solidFill>
                  <a:srgbClr val="000000"/>
                </a:solidFill>
                <a:ea typeface="DejaVu Sans"/>
              </a:rPr>
              <a:t>were</a:t>
            </a:r>
            <a:r>
              <a:rPr lang="tr-TR" sz="2400" b="1" i="1" dirty="0">
                <a:solidFill>
                  <a:srgbClr val="000000"/>
                </a:solidFill>
                <a:ea typeface="DejaVu Sans"/>
              </a:rPr>
              <a:t> </a:t>
            </a:r>
            <a:r>
              <a:rPr lang="tr-TR" sz="2400" b="1" i="1" dirty="0" err="1">
                <a:solidFill>
                  <a:srgbClr val="000000"/>
                </a:solidFill>
                <a:ea typeface="DejaVu Sans"/>
              </a:rPr>
              <a:t>obtained</a:t>
            </a:r>
            <a:r>
              <a:rPr lang="tr-TR" sz="2400" b="1" i="1" dirty="0">
                <a:solidFill>
                  <a:srgbClr val="000000"/>
                </a:solidFill>
                <a:ea typeface="DejaVu Sans"/>
              </a:rPr>
              <a:t> </a:t>
            </a:r>
            <a:r>
              <a:rPr lang="tr-TR" sz="2400" b="1" i="1" dirty="0" err="1">
                <a:solidFill>
                  <a:srgbClr val="000000"/>
                </a:solidFill>
                <a:ea typeface="DejaVu Sans"/>
              </a:rPr>
              <a:t>using</a:t>
            </a:r>
            <a:r>
              <a:rPr lang="tr-TR" sz="2400" b="1" i="1" dirty="0">
                <a:solidFill>
                  <a:srgbClr val="000000"/>
                </a:solidFill>
                <a:ea typeface="DejaVu Sans"/>
              </a:rPr>
              <a:t> </a:t>
            </a:r>
            <a:endParaRPr b="1" i="1" dirty="0"/>
          </a:p>
          <a:p>
            <a:pPr>
              <a:lnSpc>
                <a:spcPct val="100000"/>
              </a:lnSpc>
            </a:pPr>
            <a:r>
              <a:rPr lang="tr-TR" sz="2400" b="1" i="1" dirty="0">
                <a:solidFill>
                  <a:srgbClr val="000000"/>
                </a:solidFill>
                <a:ea typeface="DejaVu Sans"/>
              </a:rPr>
              <a:t>/</a:t>
            </a:r>
            <a:r>
              <a:rPr lang="tr-TR" sz="2400" b="1" i="1" dirty="0" err="1">
                <a:solidFill>
                  <a:srgbClr val="000000"/>
                </a:solidFill>
                <a:ea typeface="DejaVu Sans"/>
              </a:rPr>
              <a:t>MinimumBias</a:t>
            </a:r>
            <a:r>
              <a:rPr lang="tr-TR" sz="2400" b="1" i="1" dirty="0">
                <a:solidFill>
                  <a:srgbClr val="000000"/>
                </a:solidFill>
                <a:ea typeface="DejaVu Sans"/>
              </a:rPr>
              <a:t>/Run2012D-PromptReco-v1/RECO data set </a:t>
            </a:r>
            <a:r>
              <a:rPr lang="tr-TR" sz="2400" b="1" i="1" dirty="0" err="1">
                <a:solidFill>
                  <a:srgbClr val="000000"/>
                </a:solidFill>
                <a:ea typeface="DejaVu Sans"/>
              </a:rPr>
              <a:t>and</a:t>
            </a:r>
            <a:r>
              <a:rPr lang="tr-TR" sz="2400" b="1" i="1" dirty="0">
                <a:solidFill>
                  <a:srgbClr val="000000"/>
                </a:solidFill>
                <a:ea typeface="DejaVu Sans"/>
              </a:rPr>
              <a:t> it </a:t>
            </a:r>
            <a:r>
              <a:rPr lang="tr-TR" sz="2400" b="1" i="1" dirty="0" err="1">
                <a:solidFill>
                  <a:srgbClr val="000000"/>
                </a:solidFill>
                <a:ea typeface="DejaVu Sans"/>
              </a:rPr>
              <a:t>was</a:t>
            </a:r>
            <a:r>
              <a:rPr lang="tr-TR" sz="2400" b="1" i="1" dirty="0">
                <a:solidFill>
                  <a:srgbClr val="000000"/>
                </a:solidFill>
                <a:ea typeface="DejaVu Sans"/>
              </a:rPr>
              <a:t> </a:t>
            </a:r>
            <a:r>
              <a:rPr lang="tr-TR" sz="2400" b="1" i="1" dirty="0" err="1">
                <a:solidFill>
                  <a:srgbClr val="000000"/>
                </a:solidFill>
                <a:ea typeface="DejaVu Sans"/>
              </a:rPr>
              <a:t>filtred</a:t>
            </a:r>
            <a:r>
              <a:rPr lang="tr-TR" sz="2400" b="1" i="1" dirty="0">
                <a:solidFill>
                  <a:srgbClr val="000000"/>
                </a:solidFill>
                <a:ea typeface="DejaVu Sans"/>
              </a:rPr>
              <a:t> </a:t>
            </a:r>
            <a:r>
              <a:rPr lang="tr-TR" sz="2400" b="1" i="1" dirty="0" err="1">
                <a:solidFill>
                  <a:srgbClr val="000000"/>
                </a:solidFill>
                <a:ea typeface="DejaVu Sans"/>
              </a:rPr>
              <a:t>by</a:t>
            </a:r>
            <a:r>
              <a:rPr lang="tr-TR" sz="2400" b="1" i="1" dirty="0">
                <a:solidFill>
                  <a:srgbClr val="000000"/>
                </a:solidFill>
                <a:ea typeface="DejaVu Sans"/>
              </a:rPr>
              <a:t> "</a:t>
            </a:r>
            <a:r>
              <a:rPr lang="tr-TR" sz="2400" b="1" i="1" dirty="0" smtClean="0">
                <a:solidFill>
                  <a:srgbClr val="FF0000"/>
                </a:solidFill>
                <a:ea typeface="DejaVu Sans"/>
              </a:rPr>
              <a:t>HLT_ZeroBias_v7</a:t>
            </a:r>
            <a:r>
              <a:rPr lang="tr-TR" sz="2400" b="1" i="1" dirty="0" smtClean="0">
                <a:solidFill>
                  <a:srgbClr val="000000"/>
                </a:solidFill>
                <a:ea typeface="DejaVu Sans"/>
              </a:rPr>
              <a:t>"</a:t>
            </a:r>
          </a:p>
          <a:p>
            <a:pPr>
              <a:lnSpc>
                <a:spcPct val="100000"/>
              </a:lnSpc>
            </a:pPr>
            <a:endParaRPr lang="tr-TR" b="1" i="1" dirty="0" smtClean="0"/>
          </a:p>
          <a:p>
            <a:pPr>
              <a:lnSpc>
                <a:spcPct val="100000"/>
              </a:lnSpc>
            </a:pPr>
            <a:r>
              <a:rPr lang="en-US" b="1" i="1" dirty="0" smtClean="0">
                <a:solidFill>
                  <a:srgbClr val="000000"/>
                </a:solidFill>
                <a:latin typeface="Arial"/>
                <a:ea typeface="DejaVu Sans"/>
              </a:rPr>
              <a:t>The </a:t>
            </a:r>
            <a:r>
              <a:rPr lang="en-US" b="1" i="1" dirty="0">
                <a:solidFill>
                  <a:srgbClr val="000000"/>
                </a:solidFill>
                <a:latin typeface="Arial"/>
                <a:ea typeface="DejaVu Sans"/>
              </a:rPr>
              <a:t>total </a:t>
            </a:r>
            <a:r>
              <a:rPr lang="en-US" b="1" i="1" dirty="0" smtClean="0">
                <a:solidFill>
                  <a:srgbClr val="000000"/>
                </a:solidFill>
                <a:latin typeface="Arial"/>
                <a:ea typeface="DejaVu Sans"/>
              </a:rPr>
              <a:t>p</a:t>
            </a:r>
            <a:r>
              <a:rPr lang="tr-TR" b="1" i="1" dirty="0" smtClean="0">
                <a:solidFill>
                  <a:srgbClr val="000000"/>
                </a:solidFill>
                <a:latin typeface="Arial"/>
                <a:ea typeface="DejaVu Sans"/>
              </a:rPr>
              <a:t>re</a:t>
            </a:r>
            <a:r>
              <a:rPr lang="en-US" b="1" i="1" dirty="0" smtClean="0">
                <a:solidFill>
                  <a:srgbClr val="000000"/>
                </a:solidFill>
                <a:latin typeface="Arial"/>
                <a:ea typeface="DejaVu Sans"/>
              </a:rPr>
              <a:t>s</a:t>
            </a:r>
            <a:r>
              <a:rPr lang="tr-TR" b="1" i="1" dirty="0" smtClean="0">
                <a:solidFill>
                  <a:srgbClr val="000000"/>
                </a:solidFill>
                <a:latin typeface="Arial"/>
                <a:ea typeface="DejaVu Sans"/>
              </a:rPr>
              <a:t>cal</a:t>
            </a:r>
            <a:r>
              <a:rPr lang="en-US" b="1" i="1" dirty="0" err="1" smtClean="0">
                <a:solidFill>
                  <a:srgbClr val="000000"/>
                </a:solidFill>
                <a:latin typeface="Arial"/>
                <a:ea typeface="DejaVu Sans"/>
              </a:rPr>
              <a:t>ing</a:t>
            </a:r>
            <a:r>
              <a:rPr lang="en-US" b="1" i="1" dirty="0" smtClean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n-US" b="1" i="1" dirty="0">
                <a:solidFill>
                  <a:srgbClr val="000000"/>
                </a:solidFill>
                <a:latin typeface="Arial"/>
                <a:ea typeface="DejaVu Sans"/>
              </a:rPr>
              <a:t>factor is </a:t>
            </a:r>
            <a:r>
              <a:rPr lang="en-US" b="1" i="1" dirty="0" smtClean="0">
                <a:solidFill>
                  <a:srgbClr val="000000"/>
                </a:solidFill>
                <a:latin typeface="Arial"/>
                <a:ea typeface="DejaVu Sans"/>
              </a:rPr>
              <a:t>10,000 </a:t>
            </a:r>
            <a:r>
              <a:rPr lang="en-US" b="1" i="1" dirty="0">
                <a:solidFill>
                  <a:srgbClr val="000000"/>
                </a:solidFill>
                <a:latin typeface="Arial"/>
                <a:ea typeface="DejaVu Sans"/>
              </a:rPr>
              <a:t>(L1) * 150 (HLT) = 1.5E6</a:t>
            </a:r>
            <a:endParaRPr lang="en-US" b="1" i="1" dirty="0"/>
          </a:p>
          <a:p>
            <a:pPr>
              <a:lnSpc>
                <a:spcPct val="100000"/>
              </a:lnSpc>
            </a:pPr>
            <a:endParaRPr lang="tr-TR" b="1" i="1" dirty="0" smtClean="0"/>
          </a:p>
          <a:p>
            <a:pPr>
              <a:lnSpc>
                <a:spcPct val="100000"/>
              </a:lnSpc>
            </a:pPr>
            <a:endParaRPr b="1" i="1" dirty="0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FE0F8-2D10-4804-AD1F-94B817377CC8}" type="datetime1">
              <a:rPr lang="tr-TR" smtClean="0"/>
              <a:t>28.5.2015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9438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Numarası Yer Tutucus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6</a:t>
            </a:fld>
            <a:endParaRPr lang="tr-TR"/>
          </a:p>
        </p:txBody>
      </p:sp>
      <p:pic>
        <p:nvPicPr>
          <p:cNvPr id="3" name="Resim 2"/>
          <p:cNvPicPr/>
          <p:nvPr/>
        </p:nvPicPr>
        <p:blipFill>
          <a:blip r:embed="rId2"/>
          <a:stretch>
            <a:fillRect/>
          </a:stretch>
        </p:blipFill>
        <p:spPr>
          <a:xfrm>
            <a:off x="248220" y="911604"/>
            <a:ext cx="8438400" cy="5469724"/>
          </a:xfrm>
          <a:prstGeom prst="rect">
            <a:avLst/>
          </a:prstGeom>
          <a:ln>
            <a:noFill/>
          </a:ln>
        </p:spPr>
      </p:pic>
      <p:sp>
        <p:nvSpPr>
          <p:cNvPr id="4" name="CustomShape 1"/>
          <p:cNvSpPr/>
          <p:nvPr/>
        </p:nvSpPr>
        <p:spPr>
          <a:xfrm>
            <a:off x="180" y="338964"/>
            <a:ext cx="9143640" cy="6901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tr-TR" sz="2400" dirty="0" err="1">
                <a:solidFill>
                  <a:srgbClr val="000000"/>
                </a:solidFill>
                <a:latin typeface="Arial"/>
                <a:ea typeface="DejaVu Sans"/>
              </a:rPr>
              <a:t>Individual</a:t>
            </a:r>
            <a:r>
              <a:rPr lang="tr-TR" sz="2400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Arial"/>
                <a:ea typeface="DejaVu Sans"/>
              </a:rPr>
              <a:t>Rechit</a:t>
            </a:r>
            <a:r>
              <a:rPr lang="tr-TR" sz="2400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Arial"/>
                <a:ea typeface="DejaVu Sans"/>
              </a:rPr>
              <a:t>Energy</a:t>
            </a:r>
            <a:r>
              <a:rPr lang="tr-TR" sz="2400" dirty="0">
                <a:solidFill>
                  <a:srgbClr val="000000"/>
                </a:solidFill>
                <a:latin typeface="Arial"/>
                <a:ea typeface="DejaVu Sans"/>
              </a:rPr>
              <a:t>  </a:t>
            </a:r>
            <a:r>
              <a:rPr lang="tr-TR" sz="2400" dirty="0" err="1">
                <a:solidFill>
                  <a:srgbClr val="FF0000"/>
                </a:solidFill>
                <a:latin typeface="Arial"/>
                <a:ea typeface="DejaVu Sans"/>
              </a:rPr>
              <a:t>before</a:t>
            </a:r>
            <a:r>
              <a:rPr lang="tr-TR" sz="2400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Arial"/>
                <a:ea typeface="DejaVu Sans"/>
              </a:rPr>
              <a:t>and</a:t>
            </a:r>
            <a:r>
              <a:rPr lang="tr-TR" sz="2400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sz="2400" dirty="0" err="1">
                <a:solidFill>
                  <a:srgbClr val="990000"/>
                </a:solidFill>
                <a:latin typeface="Arial"/>
                <a:ea typeface="DejaVu Sans"/>
              </a:rPr>
              <a:t>after</a:t>
            </a:r>
            <a:r>
              <a:rPr lang="tr-TR" sz="2400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lang="tr-TR" sz="2400" dirty="0" err="1" smtClean="0">
                <a:solidFill>
                  <a:srgbClr val="000000"/>
                </a:solidFill>
                <a:latin typeface="Arial"/>
                <a:ea typeface="DejaVu Sans"/>
              </a:rPr>
              <a:t>oise</a:t>
            </a:r>
            <a:r>
              <a:rPr lang="tr-TR" sz="2400" dirty="0" smtClean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sz="2400" dirty="0" err="1" smtClean="0">
                <a:solidFill>
                  <a:srgbClr val="000000"/>
                </a:solidFill>
                <a:latin typeface="Arial"/>
                <a:ea typeface="DejaVu Sans"/>
              </a:rPr>
              <a:t>filter</a:t>
            </a:r>
            <a:r>
              <a:rPr lang="tr-TR" sz="2400" dirty="0" smtClean="0">
                <a:solidFill>
                  <a:srgbClr val="FF0000"/>
                </a:solidFill>
                <a:latin typeface="Arial"/>
                <a:ea typeface="DejaVu Sans"/>
              </a:rPr>
              <a:t> </a:t>
            </a:r>
            <a:r>
              <a:rPr lang="tr-TR" sz="2400" dirty="0" err="1" smtClean="0">
                <a:solidFill>
                  <a:srgbClr val="000000"/>
                </a:solidFill>
                <a:latin typeface="Arial"/>
                <a:ea typeface="DejaVu Sans"/>
              </a:rPr>
              <a:t>for</a:t>
            </a:r>
            <a:r>
              <a:rPr lang="tr-TR" sz="2400" dirty="0" smtClean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sz="2400" dirty="0" err="1" smtClean="0">
                <a:solidFill>
                  <a:srgbClr val="000000"/>
                </a:solidFill>
                <a:latin typeface="Arial"/>
                <a:ea typeface="DejaVu Sans"/>
              </a:rPr>
              <a:t>all</a:t>
            </a:r>
            <a:r>
              <a:rPr lang="tr-TR" sz="2400" dirty="0" smtClean="0">
                <a:solidFill>
                  <a:srgbClr val="000000"/>
                </a:solidFill>
                <a:latin typeface="Arial"/>
                <a:ea typeface="DejaVu Sans"/>
              </a:rPr>
              <a:t> HF</a:t>
            </a:r>
            <a:endParaRPr dirty="0"/>
          </a:p>
        </p:txBody>
      </p:sp>
      <p:sp>
        <p:nvSpPr>
          <p:cNvPr id="5" name="Metin kutusu 5"/>
          <p:cNvSpPr txBox="1"/>
          <p:nvPr/>
        </p:nvSpPr>
        <p:spPr>
          <a:xfrm>
            <a:off x="1979892" y="2342572"/>
            <a:ext cx="3744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000" dirty="0" err="1" smtClean="0">
                <a:solidFill>
                  <a:srgbClr val="FF0000"/>
                </a:solidFill>
              </a:rPr>
              <a:t>Before</a:t>
            </a:r>
            <a:r>
              <a:rPr lang="tr-TR" sz="2000" dirty="0" smtClean="0">
                <a:solidFill>
                  <a:srgbClr val="FF0000"/>
                </a:solidFill>
              </a:rPr>
              <a:t> </a:t>
            </a:r>
            <a:r>
              <a:rPr lang="tr-TR" sz="2000" dirty="0" err="1" smtClean="0"/>
              <a:t>and</a:t>
            </a:r>
            <a:r>
              <a:rPr lang="tr-TR" sz="2000" dirty="0" smtClean="0"/>
              <a:t> </a:t>
            </a:r>
            <a:r>
              <a:rPr lang="tr-TR" sz="2000" dirty="0" err="1" smtClean="0">
                <a:solidFill>
                  <a:srgbClr val="990000"/>
                </a:solidFill>
              </a:rPr>
              <a:t>after</a:t>
            </a:r>
            <a:r>
              <a:rPr lang="tr-TR" sz="2000" dirty="0" smtClean="0">
                <a:solidFill>
                  <a:srgbClr val="990000"/>
                </a:solidFill>
              </a:rPr>
              <a:t> </a:t>
            </a:r>
            <a:r>
              <a:rPr lang="tr-TR" sz="2000" dirty="0" err="1" smtClean="0"/>
              <a:t>Noise</a:t>
            </a:r>
            <a:r>
              <a:rPr lang="tr-TR" sz="2000" dirty="0" smtClean="0">
                <a:solidFill>
                  <a:srgbClr val="990000"/>
                </a:solidFill>
              </a:rPr>
              <a:t> </a:t>
            </a:r>
            <a:r>
              <a:rPr lang="tr-TR" sz="2000" dirty="0" err="1" smtClean="0"/>
              <a:t>Filters</a:t>
            </a:r>
            <a:endParaRPr lang="tr-TR" sz="2000" dirty="0"/>
          </a:p>
        </p:txBody>
      </p:sp>
      <p:sp>
        <p:nvSpPr>
          <p:cNvPr id="6" name="Veri Yer Tutucusu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2B378-5180-4067-B937-31ECFE798FCD}" type="datetime1">
              <a:rPr lang="tr-TR" smtClean="0"/>
              <a:t>28.5.2015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9438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Numarası Yer Tutucusu 1"/>
          <p:cNvSpPr>
            <a:spLocks noGrp="1"/>
          </p:cNvSpPr>
          <p:nvPr>
            <p:ph type="sldNum" sz="quarter" idx="12"/>
          </p:nvPr>
        </p:nvSpPr>
        <p:spPr>
          <a:xfrm>
            <a:off x="6588224" y="6403584"/>
            <a:ext cx="2133600" cy="365125"/>
          </a:xfrm>
        </p:spPr>
        <p:txBody>
          <a:bodyPr/>
          <a:lstStyle/>
          <a:p>
            <a:fld id="{F302176B-0E47-46AC-8F43-DAB4B8A37D06}" type="slidenum">
              <a:rPr lang="tr-TR" smtClean="0"/>
              <a:t>7</a:t>
            </a:fld>
            <a:endParaRPr lang="tr-TR"/>
          </a:p>
        </p:txBody>
      </p:sp>
      <p:pic>
        <p:nvPicPr>
          <p:cNvPr id="3" name="Resim 2"/>
          <p:cNvPicPr/>
          <p:nvPr/>
        </p:nvPicPr>
        <p:blipFill>
          <a:blip r:embed="rId2"/>
          <a:stretch>
            <a:fillRect/>
          </a:stretch>
        </p:blipFill>
        <p:spPr>
          <a:xfrm>
            <a:off x="4499992" y="646707"/>
            <a:ext cx="4644008" cy="2799720"/>
          </a:xfrm>
          <a:prstGeom prst="rect">
            <a:avLst/>
          </a:prstGeom>
          <a:ln>
            <a:noFill/>
          </a:ln>
        </p:spPr>
      </p:pic>
      <p:pic>
        <p:nvPicPr>
          <p:cNvPr id="4" name="Resim 3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3671043"/>
            <a:ext cx="4427984" cy="2736000"/>
          </a:xfrm>
          <a:prstGeom prst="rect">
            <a:avLst/>
          </a:prstGeom>
          <a:ln>
            <a:noFill/>
          </a:ln>
        </p:spPr>
      </p:pic>
      <p:pic>
        <p:nvPicPr>
          <p:cNvPr id="5" name="Resim 4"/>
          <p:cNvPicPr/>
          <p:nvPr/>
        </p:nvPicPr>
        <p:blipFill>
          <a:blip r:embed="rId4"/>
          <a:stretch>
            <a:fillRect/>
          </a:stretch>
        </p:blipFill>
        <p:spPr>
          <a:xfrm>
            <a:off x="0" y="646707"/>
            <a:ext cx="4427984" cy="2799720"/>
          </a:xfrm>
          <a:prstGeom prst="rect">
            <a:avLst/>
          </a:prstGeom>
          <a:ln>
            <a:noFill/>
          </a:ln>
        </p:spPr>
      </p:pic>
      <p:pic>
        <p:nvPicPr>
          <p:cNvPr id="6" name="Resim 5"/>
          <p:cNvPicPr/>
          <p:nvPr/>
        </p:nvPicPr>
        <p:blipFill>
          <a:blip r:embed="rId5"/>
          <a:stretch>
            <a:fillRect/>
          </a:stretch>
        </p:blipFill>
        <p:spPr>
          <a:xfrm>
            <a:off x="4499992" y="3671043"/>
            <a:ext cx="4644008" cy="2736000"/>
          </a:xfrm>
          <a:prstGeom prst="rect">
            <a:avLst/>
          </a:prstGeom>
          <a:ln>
            <a:noFill/>
          </a:ln>
        </p:spPr>
      </p:pic>
      <p:sp>
        <p:nvSpPr>
          <p:cNvPr id="7" name="CustomShape 1"/>
          <p:cNvSpPr/>
          <p:nvPr/>
        </p:nvSpPr>
        <p:spPr>
          <a:xfrm>
            <a:off x="0" y="83259"/>
            <a:ext cx="9143640" cy="491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tr-TR" sz="2000" dirty="0" err="1">
                <a:solidFill>
                  <a:srgbClr val="000000"/>
                </a:solidFill>
                <a:latin typeface="Arial"/>
                <a:ea typeface="DejaVu Sans"/>
              </a:rPr>
              <a:t>Individual</a:t>
            </a:r>
            <a:r>
              <a:rPr lang="tr-TR" sz="2000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sz="2000" dirty="0" err="1">
                <a:solidFill>
                  <a:srgbClr val="000000"/>
                </a:solidFill>
                <a:latin typeface="Arial"/>
                <a:ea typeface="DejaVu Sans"/>
              </a:rPr>
              <a:t>Rechit</a:t>
            </a:r>
            <a:r>
              <a:rPr lang="tr-TR" sz="2000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sz="2000" dirty="0" err="1">
                <a:solidFill>
                  <a:srgbClr val="000000"/>
                </a:solidFill>
                <a:latin typeface="Arial"/>
                <a:ea typeface="DejaVu Sans"/>
              </a:rPr>
              <a:t>Energy</a:t>
            </a:r>
            <a:r>
              <a:rPr lang="tr-TR" sz="2000" dirty="0">
                <a:solidFill>
                  <a:srgbClr val="000000"/>
                </a:solidFill>
                <a:latin typeface="Arial"/>
                <a:ea typeface="DejaVu Sans"/>
              </a:rPr>
              <a:t>  </a:t>
            </a:r>
            <a:r>
              <a:rPr lang="tr-TR" sz="2000" dirty="0" err="1">
                <a:solidFill>
                  <a:srgbClr val="FF0000"/>
                </a:solidFill>
                <a:latin typeface="Arial"/>
                <a:ea typeface="DejaVu Sans"/>
              </a:rPr>
              <a:t>before</a:t>
            </a:r>
            <a:r>
              <a:rPr lang="tr-TR" sz="2000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sz="2000" dirty="0" err="1">
                <a:solidFill>
                  <a:srgbClr val="000000"/>
                </a:solidFill>
                <a:latin typeface="Arial"/>
                <a:ea typeface="DejaVu Sans"/>
              </a:rPr>
              <a:t>and</a:t>
            </a:r>
            <a:r>
              <a:rPr lang="tr-TR" sz="2000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sz="2000" dirty="0" err="1">
                <a:solidFill>
                  <a:srgbClr val="990000"/>
                </a:solidFill>
                <a:latin typeface="Arial"/>
                <a:ea typeface="DejaVu Sans"/>
              </a:rPr>
              <a:t>after</a:t>
            </a:r>
            <a:r>
              <a:rPr lang="tr-TR" sz="2000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sz="2000" dirty="0" err="1" smtClean="0">
                <a:solidFill>
                  <a:srgbClr val="000000"/>
                </a:solidFill>
                <a:latin typeface="Arial"/>
                <a:ea typeface="DejaVu Sans"/>
              </a:rPr>
              <a:t>Noise</a:t>
            </a:r>
            <a:r>
              <a:rPr lang="tr-TR" sz="2000" dirty="0" smtClean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tr-TR" sz="2000" dirty="0" err="1" smtClean="0">
                <a:solidFill>
                  <a:srgbClr val="000000"/>
                </a:solidFill>
                <a:latin typeface="Arial"/>
                <a:ea typeface="DejaVu Sans"/>
              </a:rPr>
              <a:t>filter</a:t>
            </a:r>
            <a:r>
              <a:rPr lang="tr-TR" sz="2000" dirty="0" smtClean="0">
                <a:solidFill>
                  <a:srgbClr val="FF0000"/>
                </a:solidFill>
                <a:latin typeface="Arial"/>
                <a:ea typeface="DejaVu Sans"/>
              </a:rPr>
              <a:t> </a:t>
            </a:r>
            <a:r>
              <a:rPr lang="tr-TR" sz="2000" dirty="0" err="1">
                <a:solidFill>
                  <a:srgbClr val="000000"/>
                </a:solidFill>
                <a:latin typeface="Arial"/>
                <a:ea typeface="DejaVu Sans"/>
              </a:rPr>
              <a:t>for</a:t>
            </a:r>
            <a:r>
              <a:rPr lang="tr-TR" sz="2000" dirty="0">
                <a:solidFill>
                  <a:srgbClr val="FF0000"/>
                </a:solidFill>
                <a:latin typeface="Arial"/>
                <a:ea typeface="DejaVu Sans"/>
              </a:rPr>
              <a:t> </a:t>
            </a:r>
            <a:r>
              <a:rPr lang="tr-TR" sz="2000" dirty="0" err="1">
                <a:solidFill>
                  <a:srgbClr val="000000"/>
                </a:solidFill>
                <a:latin typeface="Arial"/>
                <a:ea typeface="DejaVu Sans"/>
              </a:rPr>
              <a:t>iφ</a:t>
            </a:r>
            <a:r>
              <a:rPr lang="tr-TR" sz="2000" dirty="0">
                <a:solidFill>
                  <a:srgbClr val="000000"/>
                </a:solidFill>
                <a:latin typeface="Arial"/>
                <a:ea typeface="DejaVu Sans"/>
              </a:rPr>
              <a:t>=</a:t>
            </a:r>
            <a:r>
              <a:rPr lang="tr-TR" sz="2000" dirty="0">
                <a:solidFill>
                  <a:srgbClr val="0000FF"/>
                </a:solidFill>
                <a:latin typeface="Arial"/>
                <a:ea typeface="DejaVu Sans"/>
              </a:rPr>
              <a:t>43,</a:t>
            </a:r>
            <a:r>
              <a:rPr lang="tr-TR" sz="2000" dirty="0">
                <a:solidFill>
                  <a:srgbClr val="FF0000"/>
                </a:solidFill>
                <a:latin typeface="Arial"/>
                <a:ea typeface="DejaVu Sans"/>
              </a:rPr>
              <a:t>39,41,45</a:t>
            </a:r>
            <a:endParaRPr sz="2000" dirty="0"/>
          </a:p>
        </p:txBody>
      </p:sp>
      <p:sp>
        <p:nvSpPr>
          <p:cNvPr id="8" name="Metin kutusu 8"/>
          <p:cNvSpPr txBox="1">
            <a:spLocks noChangeArrowheads="1"/>
          </p:cNvSpPr>
          <p:nvPr/>
        </p:nvSpPr>
        <p:spPr bwMode="auto">
          <a:xfrm>
            <a:off x="1384300" y="1515094"/>
            <a:ext cx="1981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altLang="tr-TR" dirty="0">
                <a:solidFill>
                  <a:srgbClr val="0000FF"/>
                </a:solidFill>
              </a:rPr>
              <a:t>New </a:t>
            </a:r>
            <a:r>
              <a:rPr lang="tr-TR" altLang="tr-TR" dirty="0" err="1">
                <a:solidFill>
                  <a:srgbClr val="0000FF"/>
                </a:solidFill>
              </a:rPr>
              <a:t>PMTs</a:t>
            </a:r>
            <a:r>
              <a:rPr lang="tr-TR" altLang="tr-TR" dirty="0">
                <a:solidFill>
                  <a:srgbClr val="0000FF"/>
                </a:solidFill>
              </a:rPr>
              <a:t>  </a:t>
            </a:r>
          </a:p>
          <a:p>
            <a:r>
              <a:rPr lang="tr-TR" altLang="tr-TR" dirty="0">
                <a:solidFill>
                  <a:srgbClr val="0000FF"/>
                </a:solidFill>
              </a:rPr>
              <a:t>i</a:t>
            </a:r>
            <a:r>
              <a:rPr lang="el-GR" altLang="tr-TR" dirty="0">
                <a:solidFill>
                  <a:srgbClr val="0000FF"/>
                </a:solidFill>
              </a:rPr>
              <a:t>φ</a:t>
            </a:r>
            <a:r>
              <a:rPr lang="tr-TR" altLang="tr-TR" dirty="0">
                <a:solidFill>
                  <a:srgbClr val="0000FF"/>
                </a:solidFill>
              </a:rPr>
              <a:t>=43</a:t>
            </a:r>
          </a:p>
        </p:txBody>
      </p:sp>
      <p:sp>
        <p:nvSpPr>
          <p:cNvPr id="9" name="Metin kutusu 9"/>
          <p:cNvSpPr txBox="1">
            <a:spLocks noChangeArrowheads="1"/>
          </p:cNvSpPr>
          <p:nvPr/>
        </p:nvSpPr>
        <p:spPr bwMode="auto">
          <a:xfrm>
            <a:off x="6061075" y="1515094"/>
            <a:ext cx="1981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altLang="tr-TR" dirty="0" err="1">
                <a:solidFill>
                  <a:srgbClr val="FF0000"/>
                </a:solidFill>
              </a:rPr>
              <a:t>Old</a:t>
            </a:r>
            <a:r>
              <a:rPr lang="tr-TR" altLang="tr-TR" dirty="0">
                <a:solidFill>
                  <a:srgbClr val="FF0000"/>
                </a:solidFill>
              </a:rPr>
              <a:t> </a:t>
            </a:r>
            <a:r>
              <a:rPr lang="tr-TR" altLang="tr-TR" dirty="0" err="1">
                <a:solidFill>
                  <a:srgbClr val="FF0000"/>
                </a:solidFill>
              </a:rPr>
              <a:t>PMTs</a:t>
            </a:r>
            <a:endParaRPr lang="tr-TR" altLang="tr-TR" dirty="0">
              <a:solidFill>
                <a:srgbClr val="FF0000"/>
              </a:solidFill>
            </a:endParaRPr>
          </a:p>
          <a:p>
            <a:r>
              <a:rPr lang="tr-TR" altLang="tr-TR" dirty="0">
                <a:solidFill>
                  <a:srgbClr val="FF0000"/>
                </a:solidFill>
              </a:rPr>
              <a:t>i</a:t>
            </a:r>
            <a:r>
              <a:rPr lang="el-GR" altLang="tr-TR" dirty="0">
                <a:solidFill>
                  <a:srgbClr val="FF0000"/>
                </a:solidFill>
              </a:rPr>
              <a:t>φ</a:t>
            </a:r>
            <a:r>
              <a:rPr lang="tr-TR" altLang="tr-TR" dirty="0">
                <a:solidFill>
                  <a:srgbClr val="FF0000"/>
                </a:solidFill>
              </a:rPr>
              <a:t>=39</a:t>
            </a:r>
          </a:p>
        </p:txBody>
      </p:sp>
      <p:sp>
        <p:nvSpPr>
          <p:cNvPr id="10" name="Metin kutusu 10"/>
          <p:cNvSpPr txBox="1">
            <a:spLocks noChangeArrowheads="1"/>
          </p:cNvSpPr>
          <p:nvPr/>
        </p:nvSpPr>
        <p:spPr bwMode="auto">
          <a:xfrm>
            <a:off x="1358896" y="4770606"/>
            <a:ext cx="1981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altLang="tr-TR" dirty="0" err="1">
                <a:solidFill>
                  <a:srgbClr val="FF0000"/>
                </a:solidFill>
              </a:rPr>
              <a:t>Old</a:t>
            </a:r>
            <a:r>
              <a:rPr lang="tr-TR" altLang="tr-TR" dirty="0">
                <a:solidFill>
                  <a:srgbClr val="FF0000"/>
                </a:solidFill>
              </a:rPr>
              <a:t> </a:t>
            </a:r>
            <a:r>
              <a:rPr lang="tr-TR" altLang="tr-TR" dirty="0" err="1">
                <a:solidFill>
                  <a:srgbClr val="FF0000"/>
                </a:solidFill>
              </a:rPr>
              <a:t>PMTs</a:t>
            </a:r>
            <a:endParaRPr lang="tr-TR" altLang="tr-TR" dirty="0">
              <a:solidFill>
                <a:srgbClr val="FF0000"/>
              </a:solidFill>
            </a:endParaRPr>
          </a:p>
          <a:p>
            <a:r>
              <a:rPr lang="tr-TR" altLang="tr-TR" dirty="0">
                <a:solidFill>
                  <a:srgbClr val="FF0000"/>
                </a:solidFill>
              </a:rPr>
              <a:t>i</a:t>
            </a:r>
            <a:r>
              <a:rPr lang="el-GR" altLang="tr-TR" dirty="0">
                <a:solidFill>
                  <a:srgbClr val="FF0000"/>
                </a:solidFill>
              </a:rPr>
              <a:t>φ</a:t>
            </a:r>
            <a:r>
              <a:rPr lang="tr-TR" altLang="tr-TR" dirty="0">
                <a:solidFill>
                  <a:srgbClr val="FF0000"/>
                </a:solidFill>
              </a:rPr>
              <a:t>=41</a:t>
            </a:r>
          </a:p>
        </p:txBody>
      </p:sp>
      <p:sp>
        <p:nvSpPr>
          <p:cNvPr id="11" name="Metin kutusu 11"/>
          <p:cNvSpPr txBox="1">
            <a:spLocks noChangeArrowheads="1"/>
          </p:cNvSpPr>
          <p:nvPr/>
        </p:nvSpPr>
        <p:spPr bwMode="auto">
          <a:xfrm>
            <a:off x="5940152" y="4532138"/>
            <a:ext cx="1981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altLang="tr-TR" dirty="0" err="1">
                <a:solidFill>
                  <a:srgbClr val="FF0000"/>
                </a:solidFill>
              </a:rPr>
              <a:t>Old</a:t>
            </a:r>
            <a:r>
              <a:rPr lang="tr-TR" altLang="tr-TR" dirty="0">
                <a:solidFill>
                  <a:srgbClr val="FF0000"/>
                </a:solidFill>
              </a:rPr>
              <a:t> </a:t>
            </a:r>
            <a:r>
              <a:rPr lang="tr-TR" altLang="tr-TR" dirty="0" err="1">
                <a:solidFill>
                  <a:srgbClr val="FF0000"/>
                </a:solidFill>
              </a:rPr>
              <a:t>PMTs</a:t>
            </a:r>
            <a:endParaRPr lang="tr-TR" altLang="tr-TR" dirty="0">
              <a:solidFill>
                <a:srgbClr val="FF0000"/>
              </a:solidFill>
            </a:endParaRPr>
          </a:p>
          <a:p>
            <a:r>
              <a:rPr lang="tr-TR" altLang="tr-TR" dirty="0">
                <a:solidFill>
                  <a:srgbClr val="FF0000"/>
                </a:solidFill>
              </a:rPr>
              <a:t>i</a:t>
            </a:r>
            <a:r>
              <a:rPr lang="el-GR" altLang="tr-TR" dirty="0">
                <a:solidFill>
                  <a:srgbClr val="FF0000"/>
                </a:solidFill>
              </a:rPr>
              <a:t>φ</a:t>
            </a:r>
            <a:r>
              <a:rPr lang="tr-TR" altLang="tr-TR" dirty="0">
                <a:solidFill>
                  <a:srgbClr val="FF0000"/>
                </a:solidFill>
              </a:rPr>
              <a:t>=45</a:t>
            </a:r>
          </a:p>
        </p:txBody>
      </p:sp>
      <p:sp>
        <p:nvSpPr>
          <p:cNvPr id="12" name="Metin kutusu 5"/>
          <p:cNvSpPr txBox="1"/>
          <p:nvPr/>
        </p:nvSpPr>
        <p:spPr>
          <a:xfrm>
            <a:off x="2758841" y="3209378"/>
            <a:ext cx="33382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 err="1" smtClean="0">
                <a:solidFill>
                  <a:srgbClr val="FF0000"/>
                </a:solidFill>
              </a:rPr>
              <a:t>Before</a:t>
            </a:r>
            <a:r>
              <a:rPr lang="tr-TR" sz="2400" dirty="0" smtClean="0">
                <a:solidFill>
                  <a:srgbClr val="FF0000"/>
                </a:solidFill>
              </a:rPr>
              <a:t> </a:t>
            </a:r>
            <a:r>
              <a:rPr lang="tr-TR" sz="2400" dirty="0" err="1" smtClean="0"/>
              <a:t>and</a:t>
            </a:r>
            <a:r>
              <a:rPr lang="tr-TR" sz="2400" dirty="0" smtClean="0"/>
              <a:t> </a:t>
            </a:r>
            <a:r>
              <a:rPr lang="tr-TR" sz="2400" dirty="0" err="1" smtClean="0">
                <a:solidFill>
                  <a:srgbClr val="990000"/>
                </a:solidFill>
              </a:rPr>
              <a:t>after</a:t>
            </a:r>
            <a:r>
              <a:rPr lang="tr-TR" sz="2400" dirty="0" smtClean="0">
                <a:solidFill>
                  <a:srgbClr val="990000"/>
                </a:solidFill>
              </a:rPr>
              <a:t> </a:t>
            </a:r>
            <a:r>
              <a:rPr lang="tr-TR" sz="2400" dirty="0" err="1" smtClean="0"/>
              <a:t>filter</a:t>
            </a:r>
            <a:endParaRPr lang="tr-TR" sz="2400" dirty="0"/>
          </a:p>
        </p:txBody>
      </p:sp>
      <p:sp>
        <p:nvSpPr>
          <p:cNvPr id="13" name="Veri Yer Tutucusu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66E6E-9056-41BB-9320-F3A7824CA086}" type="datetime1">
              <a:rPr lang="tr-TR" smtClean="0"/>
              <a:t>28.5.2015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9438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6CCDD-624C-4693-BF71-DF0BDB652D82}" type="datetime1">
              <a:rPr lang="tr-TR" smtClean="0"/>
              <a:t>28.5.2015</a:t>
            </a:fld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8</a:t>
            </a:fld>
            <a:endParaRPr lang="tr-TR"/>
          </a:p>
        </p:txBody>
      </p:sp>
      <p:sp>
        <p:nvSpPr>
          <p:cNvPr id="6" name="Metin kutusu 2"/>
          <p:cNvSpPr txBox="1"/>
          <p:nvPr/>
        </p:nvSpPr>
        <p:spPr>
          <a:xfrm>
            <a:off x="156728" y="162218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2800" b="1" dirty="0" err="1" smtClean="0">
                <a:solidFill>
                  <a:srgbClr val="800000"/>
                </a:solidFill>
              </a:rPr>
              <a:t>Clean</a:t>
            </a:r>
            <a:r>
              <a:rPr lang="tr-TR" sz="2800" b="1" dirty="0" smtClean="0">
                <a:solidFill>
                  <a:srgbClr val="800000"/>
                </a:solidFill>
              </a:rPr>
              <a:t> </a:t>
            </a:r>
            <a:r>
              <a:rPr lang="tr-TR" sz="2800" b="1" dirty="0" err="1" smtClean="0">
                <a:solidFill>
                  <a:srgbClr val="800000"/>
                </a:solidFill>
              </a:rPr>
              <a:t>Energy</a:t>
            </a:r>
            <a:r>
              <a:rPr lang="tr-TR" sz="2800" b="1" dirty="0" smtClean="0">
                <a:solidFill>
                  <a:srgbClr val="FF0000"/>
                </a:solidFill>
              </a:rPr>
              <a:t> </a:t>
            </a:r>
            <a:r>
              <a:rPr lang="tr-TR" sz="2800" b="1" dirty="0" err="1" smtClean="0"/>
              <a:t>and</a:t>
            </a:r>
            <a:r>
              <a:rPr lang="tr-TR" sz="2800" b="1" dirty="0" smtClean="0">
                <a:solidFill>
                  <a:srgbClr val="FF0000"/>
                </a:solidFill>
              </a:rPr>
              <a:t> </a:t>
            </a:r>
            <a:r>
              <a:rPr lang="tr-TR" sz="2800" b="1" dirty="0" err="1">
                <a:solidFill>
                  <a:schemeClr val="tx2"/>
                </a:solidFill>
              </a:rPr>
              <a:t>Clean</a:t>
            </a:r>
            <a:r>
              <a:rPr lang="tr-TR" sz="2800" b="1" dirty="0">
                <a:solidFill>
                  <a:schemeClr val="tx2"/>
                </a:solidFill>
              </a:rPr>
              <a:t> </a:t>
            </a:r>
            <a:r>
              <a:rPr lang="tr-TR" sz="2800" b="1" dirty="0" err="1">
                <a:solidFill>
                  <a:schemeClr val="tx2"/>
                </a:solidFill>
              </a:rPr>
              <a:t>Energy</a:t>
            </a:r>
            <a:r>
              <a:rPr lang="tr-TR" sz="2800" b="1" dirty="0">
                <a:solidFill>
                  <a:schemeClr val="tx2"/>
                </a:solidFill>
              </a:rPr>
              <a:t> </a:t>
            </a:r>
            <a:r>
              <a:rPr lang="tr-TR" sz="2800" b="1" dirty="0" smtClean="0">
                <a:solidFill>
                  <a:schemeClr val="tx2"/>
                </a:solidFill>
              </a:rPr>
              <a:t>Rate </a:t>
            </a:r>
            <a:r>
              <a:rPr lang="tr-TR" sz="2800" b="1" dirty="0" err="1" smtClean="0"/>
              <a:t>Plots</a:t>
            </a:r>
            <a:endParaRPr lang="tr-TR" sz="2800" b="1" dirty="0"/>
          </a:p>
        </p:txBody>
      </p:sp>
      <p:pic>
        <p:nvPicPr>
          <p:cNvPr id="7" name="Picture 2" descr="C:\Users\samet\Desktop\MinimumBias-Run2012D-PromptReco-v1-RECO_HLT_ZeroBias_v7_IHopeTheLast_forRate\histSumCleanEnergyinH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" y="1170330"/>
            <a:ext cx="4499992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samet\Desktop\sunumicin\histSumCleanEnergyinH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353" y="1170330"/>
            <a:ext cx="4635129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Metin kutusu 8"/>
          <p:cNvSpPr txBox="1"/>
          <p:nvPr/>
        </p:nvSpPr>
        <p:spPr>
          <a:xfrm>
            <a:off x="738033" y="5588710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err="1" smtClean="0">
                <a:solidFill>
                  <a:srgbClr val="800000"/>
                </a:solidFill>
              </a:rPr>
              <a:t>Sum</a:t>
            </a:r>
            <a:r>
              <a:rPr lang="tr-TR" dirty="0" smtClean="0">
                <a:solidFill>
                  <a:srgbClr val="800000"/>
                </a:solidFill>
              </a:rPr>
              <a:t> </a:t>
            </a:r>
            <a:r>
              <a:rPr lang="tr-TR" dirty="0" err="1" smtClean="0">
                <a:solidFill>
                  <a:srgbClr val="800000"/>
                </a:solidFill>
              </a:rPr>
              <a:t>Clean</a:t>
            </a:r>
            <a:r>
              <a:rPr lang="tr-TR" dirty="0" smtClean="0">
                <a:solidFill>
                  <a:srgbClr val="800000"/>
                </a:solidFill>
              </a:rPr>
              <a:t> </a:t>
            </a:r>
            <a:r>
              <a:rPr lang="tr-TR" dirty="0" err="1" smtClean="0">
                <a:solidFill>
                  <a:srgbClr val="800000"/>
                </a:solidFill>
              </a:rPr>
              <a:t>Energy</a:t>
            </a:r>
            <a:endParaRPr lang="tr-TR" dirty="0">
              <a:solidFill>
                <a:srgbClr val="800000"/>
              </a:solidFill>
            </a:endParaRPr>
          </a:p>
        </p:txBody>
      </p:sp>
      <p:sp>
        <p:nvSpPr>
          <p:cNvPr id="10" name="Metin kutusu 9"/>
          <p:cNvSpPr txBox="1"/>
          <p:nvPr/>
        </p:nvSpPr>
        <p:spPr>
          <a:xfrm>
            <a:off x="4836301" y="5588710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>
                <a:solidFill>
                  <a:srgbClr val="002060"/>
                </a:solidFill>
              </a:rPr>
              <a:t>Sum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tr-TR" dirty="0" err="1" smtClean="0">
                <a:solidFill>
                  <a:srgbClr val="002060"/>
                </a:solidFill>
              </a:rPr>
              <a:t>Clean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tr-TR" dirty="0" err="1" smtClean="0">
                <a:solidFill>
                  <a:srgbClr val="002060"/>
                </a:solidFill>
              </a:rPr>
              <a:t>Energy</a:t>
            </a:r>
            <a:r>
              <a:rPr lang="tr-TR" dirty="0" smtClean="0">
                <a:solidFill>
                  <a:srgbClr val="002060"/>
                </a:solidFill>
              </a:rPr>
              <a:t> Rate. </a:t>
            </a:r>
            <a:r>
              <a:rPr lang="tr-TR" dirty="0" err="1" smtClean="0">
                <a:solidFill>
                  <a:srgbClr val="002060"/>
                </a:solidFill>
              </a:rPr>
              <a:t>After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tr-TR" dirty="0" err="1" smtClean="0">
                <a:solidFill>
                  <a:srgbClr val="002060"/>
                </a:solidFill>
              </a:rPr>
              <a:t>using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tr-TR" dirty="0" err="1" smtClean="0">
                <a:solidFill>
                  <a:srgbClr val="002060"/>
                </a:solidFill>
              </a:rPr>
              <a:t>Pre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tr-TR" dirty="0" err="1" smtClean="0">
                <a:solidFill>
                  <a:srgbClr val="002060"/>
                </a:solidFill>
              </a:rPr>
              <a:t>Scale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tr-TR" dirty="0" err="1" smtClean="0">
                <a:solidFill>
                  <a:srgbClr val="002060"/>
                </a:solidFill>
              </a:rPr>
              <a:t>Factor</a:t>
            </a:r>
            <a:r>
              <a:rPr lang="tr-TR" dirty="0" smtClean="0">
                <a:solidFill>
                  <a:srgbClr val="002060"/>
                </a:solidFill>
              </a:rPr>
              <a:t> .</a:t>
            </a:r>
          </a:p>
        </p:txBody>
      </p:sp>
    </p:spTree>
    <p:extLst>
      <p:ext uri="{BB962C8B-B14F-4D97-AF65-F5344CB8AC3E}">
        <p14:creationId xmlns:p14="http://schemas.microsoft.com/office/powerpoint/2010/main" val="4945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Numarası Yer Tutucus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9</a:t>
            </a:fld>
            <a:endParaRPr lang="tr-TR"/>
          </a:p>
        </p:txBody>
      </p:sp>
      <p:pic>
        <p:nvPicPr>
          <p:cNvPr id="3" name="Picture 2" descr="C:\Users\samet\Desktop\sunumicin\histSumPMThitsEnerg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908720"/>
            <a:ext cx="4703992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samet\Desktop\MinimumBias-Run2012D-PromptReco-v1-RECO_HLT_ZeroBias_v7_IHopeTheLast_forRate\SumPMThitsEnergyinH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4427984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etin kutusu 6"/>
          <p:cNvSpPr txBox="1"/>
          <p:nvPr/>
        </p:nvSpPr>
        <p:spPr>
          <a:xfrm>
            <a:off x="175663" y="234226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2800" b="1" dirty="0" smtClean="0">
                <a:solidFill>
                  <a:srgbClr val="FF0000"/>
                </a:solidFill>
              </a:rPr>
              <a:t>PMT </a:t>
            </a:r>
            <a:r>
              <a:rPr lang="tr-TR" sz="2800" b="1" dirty="0" err="1" smtClean="0">
                <a:solidFill>
                  <a:srgbClr val="FF0000"/>
                </a:solidFill>
              </a:rPr>
              <a:t>Hits</a:t>
            </a:r>
            <a:r>
              <a:rPr lang="tr-TR" sz="2800" b="1" dirty="0" smtClean="0">
                <a:solidFill>
                  <a:srgbClr val="FF0000"/>
                </a:solidFill>
              </a:rPr>
              <a:t> </a:t>
            </a:r>
            <a:r>
              <a:rPr lang="tr-TR" sz="2800" b="1" dirty="0" err="1" smtClean="0">
                <a:solidFill>
                  <a:srgbClr val="FF0000"/>
                </a:solidFill>
              </a:rPr>
              <a:t>Energy</a:t>
            </a:r>
            <a:r>
              <a:rPr lang="tr-TR" sz="2800" b="1" dirty="0" smtClean="0"/>
              <a:t> </a:t>
            </a:r>
            <a:r>
              <a:rPr lang="tr-TR" sz="2800" b="1" dirty="0" err="1" smtClean="0"/>
              <a:t>and</a:t>
            </a:r>
            <a:r>
              <a:rPr lang="tr-TR" sz="2800" b="1" dirty="0" smtClean="0"/>
              <a:t> </a:t>
            </a:r>
            <a:r>
              <a:rPr lang="tr-TR" sz="2800" b="1" dirty="0" smtClean="0">
                <a:solidFill>
                  <a:schemeClr val="tx2"/>
                </a:solidFill>
              </a:rPr>
              <a:t>PMT </a:t>
            </a:r>
            <a:r>
              <a:rPr lang="tr-TR" sz="2800" b="1" dirty="0" err="1" smtClean="0">
                <a:solidFill>
                  <a:schemeClr val="tx2"/>
                </a:solidFill>
              </a:rPr>
              <a:t>Hits</a:t>
            </a:r>
            <a:r>
              <a:rPr lang="tr-TR" sz="2800" b="1" dirty="0" smtClean="0">
                <a:solidFill>
                  <a:schemeClr val="tx2"/>
                </a:solidFill>
              </a:rPr>
              <a:t> </a:t>
            </a:r>
            <a:r>
              <a:rPr lang="tr-TR" sz="2800" b="1" dirty="0" err="1">
                <a:solidFill>
                  <a:schemeClr val="tx2"/>
                </a:solidFill>
              </a:rPr>
              <a:t>Energy</a:t>
            </a:r>
            <a:r>
              <a:rPr lang="tr-TR" sz="2800" b="1" dirty="0">
                <a:solidFill>
                  <a:schemeClr val="tx2"/>
                </a:solidFill>
              </a:rPr>
              <a:t> </a:t>
            </a:r>
            <a:r>
              <a:rPr lang="tr-TR" sz="2800" b="1" dirty="0" smtClean="0">
                <a:solidFill>
                  <a:schemeClr val="tx2"/>
                </a:solidFill>
              </a:rPr>
              <a:t>Rate</a:t>
            </a:r>
            <a:r>
              <a:rPr lang="tr-TR" sz="2800" b="1" dirty="0" smtClean="0"/>
              <a:t> </a:t>
            </a:r>
            <a:r>
              <a:rPr lang="tr-TR" sz="2800" b="1" dirty="0" err="1" smtClean="0"/>
              <a:t>Plots</a:t>
            </a:r>
            <a:endParaRPr lang="tr-TR" sz="2800" b="1" dirty="0"/>
          </a:p>
        </p:txBody>
      </p:sp>
      <p:sp>
        <p:nvSpPr>
          <p:cNvPr id="8" name="Metin kutusu 7"/>
          <p:cNvSpPr txBox="1"/>
          <p:nvPr/>
        </p:nvSpPr>
        <p:spPr>
          <a:xfrm>
            <a:off x="543598" y="5482977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err="1" smtClean="0">
                <a:solidFill>
                  <a:srgbClr val="FF0000"/>
                </a:solidFill>
              </a:rPr>
              <a:t>Sum</a:t>
            </a:r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err="1" smtClean="0">
                <a:solidFill>
                  <a:srgbClr val="FF0000"/>
                </a:solidFill>
              </a:rPr>
              <a:t>PMThits</a:t>
            </a:r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err="1" smtClean="0">
                <a:solidFill>
                  <a:srgbClr val="FF0000"/>
                </a:solidFill>
              </a:rPr>
              <a:t>Energy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9" name="Metin kutusu 8"/>
          <p:cNvSpPr txBox="1"/>
          <p:nvPr/>
        </p:nvSpPr>
        <p:spPr>
          <a:xfrm>
            <a:off x="4788024" y="5445224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>
                <a:solidFill>
                  <a:srgbClr val="002060"/>
                </a:solidFill>
              </a:rPr>
              <a:t>Sum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tr-TR" dirty="0" err="1" smtClean="0">
                <a:solidFill>
                  <a:srgbClr val="002060"/>
                </a:solidFill>
              </a:rPr>
              <a:t>PMThits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tr-TR" dirty="0" err="1" smtClean="0">
                <a:solidFill>
                  <a:srgbClr val="002060"/>
                </a:solidFill>
              </a:rPr>
              <a:t>Energy</a:t>
            </a:r>
            <a:r>
              <a:rPr lang="tr-TR" dirty="0" smtClean="0">
                <a:solidFill>
                  <a:srgbClr val="002060"/>
                </a:solidFill>
              </a:rPr>
              <a:t> Rate. </a:t>
            </a:r>
            <a:r>
              <a:rPr lang="tr-TR" dirty="0" err="1" smtClean="0">
                <a:solidFill>
                  <a:srgbClr val="002060"/>
                </a:solidFill>
              </a:rPr>
              <a:t>After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tr-TR" dirty="0" err="1" smtClean="0">
                <a:solidFill>
                  <a:srgbClr val="002060"/>
                </a:solidFill>
              </a:rPr>
              <a:t>using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tr-TR" dirty="0" err="1" smtClean="0">
                <a:solidFill>
                  <a:srgbClr val="002060"/>
                </a:solidFill>
              </a:rPr>
              <a:t>Pre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tr-TR" dirty="0" err="1" smtClean="0">
                <a:solidFill>
                  <a:srgbClr val="002060"/>
                </a:solidFill>
              </a:rPr>
              <a:t>Scale</a:t>
            </a:r>
            <a:r>
              <a:rPr lang="tr-TR" dirty="0" smtClean="0">
                <a:solidFill>
                  <a:srgbClr val="002060"/>
                </a:solidFill>
              </a:rPr>
              <a:t> </a:t>
            </a:r>
            <a:r>
              <a:rPr lang="tr-TR" dirty="0" err="1" smtClean="0">
                <a:solidFill>
                  <a:srgbClr val="002060"/>
                </a:solidFill>
              </a:rPr>
              <a:t>Factor</a:t>
            </a:r>
            <a:r>
              <a:rPr lang="tr-TR" dirty="0" smtClean="0">
                <a:solidFill>
                  <a:srgbClr val="002060"/>
                </a:solidFill>
              </a:rPr>
              <a:t> .</a:t>
            </a:r>
          </a:p>
        </p:txBody>
      </p:sp>
      <p:sp>
        <p:nvSpPr>
          <p:cNvPr id="6" name="Veri Yer Tutucusu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D0A9D-98A3-495E-BBD8-B64861BE3F6B}" type="datetime1">
              <a:rPr lang="tr-TR" smtClean="0"/>
              <a:t>28.5.2015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9438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887</TotalTime>
  <Words>892</Words>
  <Application>Microsoft Office PowerPoint</Application>
  <PresentationFormat>Ekran Gösterisi (4:3)</PresentationFormat>
  <Paragraphs>216</Paragraphs>
  <Slides>28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28</vt:i4>
      </vt:variant>
    </vt:vector>
  </HeadingPairs>
  <TitlesOfParts>
    <vt:vector size="29" baseType="lpstr">
      <vt:lpstr>Ofis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kodreo</dc:creator>
  <cp:lastModifiedBy>samet lezki</cp:lastModifiedBy>
  <cp:revision>46</cp:revision>
  <dcterms:created xsi:type="dcterms:W3CDTF">2015-05-24T17:43:39Z</dcterms:created>
  <dcterms:modified xsi:type="dcterms:W3CDTF">2015-05-28T12:36:07Z</dcterms:modified>
</cp:coreProperties>
</file>