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80" r:id="rId4"/>
    <p:sldId id="275" r:id="rId5"/>
    <p:sldId id="27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60"/>
    <a:srgbClr val="00A550"/>
    <a:srgbClr val="68A6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01010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94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2200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308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12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9583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3281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268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4142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044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39456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399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6388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B0FB2-76E5-45E5-AB96-A31D45648151}" type="datetimeFigureOut">
              <a:rPr lang="fr-CH" smtClean="0"/>
              <a:t>04.06.2015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702F-DD1F-4A7E-B057-1D67C1AC17D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9387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3405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i="1" dirty="0" smtClean="0"/>
              <a:t>June 4th, 2015</a:t>
            </a:r>
            <a:endParaRPr lang="en-AU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27305" y="4616590"/>
            <a:ext cx="8346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New laminated magnets for the east area upgrade</a:t>
            </a:r>
            <a:endParaRPr lang="en-A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5968944"/>
            <a:ext cx="297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smtClean="0"/>
              <a:t>Dominique Bodart</a:t>
            </a:r>
          </a:p>
        </p:txBody>
      </p:sp>
    </p:spTree>
    <p:extLst>
      <p:ext uri="{BB962C8B-B14F-4D97-AF65-F5344CB8AC3E}">
        <p14:creationId xmlns:p14="http://schemas.microsoft.com/office/powerpoint/2010/main" val="27644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768518" y="602699"/>
          <a:ext cx="7245930" cy="3906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282"/>
                <a:gridCol w="1569650"/>
                <a:gridCol w="2283473"/>
                <a:gridCol w="2566525"/>
              </a:tblGrid>
              <a:tr h="958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Type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Estimated Price in CHF per magnet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magnets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after consolidation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Total cost per family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 CHF 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MDX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M100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140 000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M200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Q100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Q200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280 000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Q74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9816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Total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23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1 330 000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/>
              <a:t>Initial </a:t>
            </a:r>
            <a:r>
              <a:rPr lang="fr-CH" sz="2400" b="1" dirty="0" err="1" smtClean="0"/>
              <a:t>cost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estimate</a:t>
            </a:r>
            <a:r>
              <a:rPr lang="fr-CH" sz="2400" b="1" dirty="0" smtClean="0"/>
              <a:t> </a:t>
            </a:r>
            <a:endParaRPr lang="fr-CH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6494" y="4957483"/>
            <a:ext cx="7736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To check: </a:t>
            </a:r>
            <a:r>
              <a:rPr lang="fr-CH" dirty="0" err="1" smtClean="0"/>
              <a:t>matching</a:t>
            </a:r>
            <a:r>
              <a:rPr lang="fr-CH" dirty="0" smtClean="0"/>
              <a:t> of the </a:t>
            </a:r>
            <a:r>
              <a:rPr lang="fr-CH" dirty="0" err="1" smtClean="0"/>
              <a:t>electrical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(inductance-</a:t>
            </a:r>
            <a:r>
              <a:rPr lang="fr-CH" dirty="0" err="1" smtClean="0"/>
              <a:t>resistance</a:t>
            </a:r>
            <a:r>
              <a:rPr lang="fr-CH" dirty="0" smtClean="0"/>
              <a:t>) </a:t>
            </a:r>
            <a:r>
              <a:rPr lang="fr-CH" dirty="0" err="1" smtClean="0"/>
              <a:t>with</a:t>
            </a:r>
            <a:r>
              <a:rPr lang="fr-CH" dirty="0" smtClean="0"/>
              <a:t> EPC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2244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364496"/>
              </p:ext>
            </p:extLst>
          </p:nvPr>
        </p:nvGraphicFramePr>
        <p:xfrm>
          <a:off x="768518" y="602699"/>
          <a:ext cx="7245930" cy="22733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282"/>
                <a:gridCol w="1569650"/>
                <a:gridCol w="2283473"/>
                <a:gridCol w="2566525"/>
              </a:tblGrid>
              <a:tr h="958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Type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Estimated Price in CHF per magnet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magnets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after consolidation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Total cost per family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 CHF 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M200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100 000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r>
                        <a:rPr lang="en-GB" sz="1800" dirty="0" smtClean="0">
                          <a:effectLst/>
                        </a:rPr>
                        <a:t>00 </a:t>
                      </a:r>
                      <a:r>
                        <a:rPr lang="en-GB" sz="1800" dirty="0">
                          <a:effectLst/>
                        </a:rPr>
                        <a:t>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Q100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2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100</a:t>
                      </a:r>
                      <a:r>
                        <a:rPr lang="en-GB" sz="1800" baseline="0" dirty="0" smtClean="0">
                          <a:effectLst/>
                        </a:rPr>
                        <a:t> 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9816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Total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200 </a:t>
                      </a:r>
                      <a:r>
                        <a:rPr lang="en-GB" sz="1800" dirty="0" smtClean="0">
                          <a:effectLst/>
                        </a:rPr>
                        <a:t>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err="1" smtClean="0"/>
              <a:t>Cost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estimate</a:t>
            </a:r>
            <a:r>
              <a:rPr lang="fr-CH" sz="2400" b="1" dirty="0" smtClean="0"/>
              <a:t> T11</a:t>
            </a:r>
            <a:endParaRPr lang="fr-CH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3729" y="3705552"/>
            <a:ext cx="77365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Magnet</a:t>
            </a:r>
            <a:r>
              <a:rPr lang="fr-CH" dirty="0" smtClean="0"/>
              <a:t> not </a:t>
            </a:r>
            <a:r>
              <a:rPr lang="fr-CH" dirty="0" err="1" smtClean="0"/>
              <a:t>listed</a:t>
            </a:r>
            <a:r>
              <a:rPr lang="fr-CH" dirty="0" smtClean="0"/>
              <a:t> for the conversion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solid</a:t>
            </a:r>
            <a:r>
              <a:rPr lang="fr-CH" dirty="0" smtClean="0"/>
              <a:t> to </a:t>
            </a:r>
            <a:r>
              <a:rPr lang="fr-CH" dirty="0" err="1" smtClean="0"/>
              <a:t>laminated</a:t>
            </a:r>
            <a:r>
              <a:rPr lang="fr-CH" dirty="0" smtClean="0"/>
              <a:t> </a:t>
            </a:r>
            <a:r>
              <a:rPr lang="fr-CH" dirty="0" err="1" smtClean="0"/>
              <a:t>yoke</a:t>
            </a:r>
            <a:r>
              <a:rPr lang="fr-CH" dirty="0" smtClean="0"/>
              <a:t>:</a:t>
            </a:r>
          </a:p>
          <a:p>
            <a:r>
              <a:rPr lang="fr-CH" dirty="0" smtClean="0"/>
              <a:t>2x Q600</a:t>
            </a:r>
          </a:p>
          <a:p>
            <a:r>
              <a:rPr lang="fr-CH" dirty="0" smtClean="0"/>
              <a:t>1x MC200 </a:t>
            </a:r>
            <a:endParaRPr lang="fr-CH" dirty="0"/>
          </a:p>
          <a:p>
            <a:r>
              <a:rPr lang="fr-CH" dirty="0" smtClean="0"/>
              <a:t>1x QFS (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laminated</a:t>
            </a:r>
            <a:r>
              <a:rPr lang="fr-CH" dirty="0" smtClean="0"/>
              <a:t>)</a:t>
            </a:r>
          </a:p>
          <a:p>
            <a:endParaRPr lang="fr-CH" dirty="0"/>
          </a:p>
          <a:p>
            <a:r>
              <a:rPr lang="fr-CH" dirty="0" smtClean="0"/>
              <a:t>To check: </a:t>
            </a:r>
            <a:r>
              <a:rPr lang="fr-CH" dirty="0" err="1" smtClean="0"/>
              <a:t>matching</a:t>
            </a:r>
            <a:r>
              <a:rPr lang="fr-CH" dirty="0" smtClean="0"/>
              <a:t> of the </a:t>
            </a:r>
            <a:r>
              <a:rPr lang="fr-CH" dirty="0" err="1" smtClean="0"/>
              <a:t>electrical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(inductance-</a:t>
            </a:r>
            <a:r>
              <a:rPr lang="fr-CH" dirty="0" err="1" smtClean="0"/>
              <a:t>resistance</a:t>
            </a:r>
            <a:r>
              <a:rPr lang="fr-CH" dirty="0" smtClean="0"/>
              <a:t>) </a:t>
            </a:r>
            <a:r>
              <a:rPr lang="fr-CH" dirty="0" err="1" smtClean="0"/>
              <a:t>with</a:t>
            </a:r>
            <a:r>
              <a:rPr lang="fr-CH" dirty="0" smtClean="0"/>
              <a:t> EPC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78440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420518"/>
              </p:ext>
            </p:extLst>
          </p:nvPr>
        </p:nvGraphicFramePr>
        <p:xfrm>
          <a:off x="768518" y="602699"/>
          <a:ext cx="7245930" cy="3906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282"/>
                <a:gridCol w="1569650"/>
                <a:gridCol w="2283473"/>
                <a:gridCol w="2566525"/>
              </a:tblGrid>
              <a:tr h="958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Type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Estimated Price in CHF per magnet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magnets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after consolidation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Total cost per family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 CHF 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MDX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M100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140 </a:t>
                      </a:r>
                      <a:r>
                        <a:rPr lang="en-GB" sz="1800" dirty="0">
                          <a:effectLst/>
                        </a:rPr>
                        <a:t>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M200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100 000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600 </a:t>
                      </a:r>
                      <a:r>
                        <a:rPr lang="en-GB" sz="1800" dirty="0">
                          <a:effectLst/>
                        </a:rPr>
                        <a:t>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Q100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7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350 </a:t>
                      </a:r>
                      <a:r>
                        <a:rPr lang="en-GB" sz="1800" dirty="0">
                          <a:effectLst/>
                        </a:rPr>
                        <a:t>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Q200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280 000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Q74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40 000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9816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Total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26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r>
                        <a:rPr lang="en-GB" sz="1800">
                          <a:effectLst/>
                        </a:rPr>
                        <a:t> </a:t>
                      </a:r>
                      <a:r>
                        <a:rPr lang="en-GB" sz="1800" dirty="0" smtClean="0">
                          <a:effectLst/>
                        </a:rPr>
                        <a:t>5</a:t>
                      </a:r>
                      <a:r>
                        <a:rPr lang="en-GB" sz="1800" smtClean="0">
                          <a:effectLst/>
                        </a:rPr>
                        <a:t>30 </a:t>
                      </a:r>
                      <a:r>
                        <a:rPr lang="en-GB" sz="1800" dirty="0">
                          <a:effectLst/>
                        </a:rPr>
                        <a:t>000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/>
              <a:t> </a:t>
            </a:r>
            <a:r>
              <a:rPr lang="fr-CH" sz="2400" b="1" dirty="0" err="1" smtClean="0"/>
              <a:t>cost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estimate</a:t>
            </a:r>
            <a:r>
              <a:rPr lang="fr-CH" sz="2400" b="1" dirty="0" smtClean="0"/>
              <a:t> for 4 </a:t>
            </a:r>
            <a:r>
              <a:rPr lang="fr-CH" sz="2400" b="1" dirty="0" err="1" smtClean="0"/>
              <a:t>beam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lines</a:t>
            </a:r>
            <a:r>
              <a:rPr lang="fr-CH" sz="2400" b="1" dirty="0" smtClean="0"/>
              <a:t> configuration</a:t>
            </a:r>
            <a:endParaRPr lang="fr-CH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6494" y="4957483"/>
            <a:ext cx="7736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This </a:t>
            </a:r>
            <a:r>
              <a:rPr lang="fr-CH" dirty="0" err="1" smtClean="0"/>
              <a:t>represents</a:t>
            </a:r>
            <a:r>
              <a:rPr lang="fr-CH" dirty="0" smtClean="0"/>
              <a:t> </a:t>
            </a:r>
            <a:r>
              <a:rPr lang="fr-CH" dirty="0" err="1" smtClean="0"/>
              <a:t>half</a:t>
            </a:r>
            <a:r>
              <a:rPr lang="fr-CH" dirty="0" smtClean="0"/>
              <a:t> of the </a:t>
            </a:r>
            <a:r>
              <a:rPr lang="fr-CH" dirty="0" err="1" smtClean="0"/>
              <a:t>magnets</a:t>
            </a:r>
            <a:r>
              <a:rPr lang="fr-CH" dirty="0" smtClean="0"/>
              <a:t> of the </a:t>
            </a:r>
            <a:r>
              <a:rPr lang="fr-CH" dirty="0" err="1" smtClean="0"/>
              <a:t>east</a:t>
            </a:r>
            <a:r>
              <a:rPr lang="fr-CH" dirty="0" smtClean="0"/>
              <a:t> area upgrade.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1759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err="1" smtClean="0"/>
              <a:t>Availability</a:t>
            </a:r>
            <a:r>
              <a:rPr lang="fr-CH" sz="2400" b="1" dirty="0" smtClean="0"/>
              <a:t> and compatibility of the </a:t>
            </a:r>
            <a:r>
              <a:rPr lang="fr-CH" sz="2400" b="1" dirty="0" err="1" smtClean="0"/>
              <a:t>magnet</a:t>
            </a:r>
            <a:endParaRPr lang="fr-CH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5036" y="810072"/>
            <a:ext cx="80823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MCB </a:t>
            </a:r>
            <a:r>
              <a:rPr lang="fr-CH" dirty="0" err="1" smtClean="0"/>
              <a:t>magnets</a:t>
            </a:r>
            <a:r>
              <a:rPr lang="fr-CH" dirty="0" smtClean="0"/>
              <a:t>:</a:t>
            </a:r>
          </a:p>
          <a:p>
            <a:r>
              <a:rPr lang="fr-CH" dirty="0" err="1" smtClean="0"/>
              <a:t>Concerning</a:t>
            </a:r>
            <a:r>
              <a:rPr lang="fr-CH" dirty="0" smtClean="0"/>
              <a:t> the use of MCB </a:t>
            </a:r>
            <a:r>
              <a:rPr lang="fr-CH" dirty="0" err="1" smtClean="0"/>
              <a:t>magnets</a:t>
            </a:r>
            <a:r>
              <a:rPr lang="fr-CH" dirty="0" smtClean="0"/>
              <a:t>, 2 types are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known</a:t>
            </a:r>
            <a:r>
              <a:rPr lang="fr-CH" dirty="0" smtClean="0"/>
              <a:t> as HB1 &amp; HB2.</a:t>
            </a:r>
          </a:p>
          <a:p>
            <a:r>
              <a:rPr lang="fr-CH" dirty="0" smtClean="0"/>
              <a:t>HB1 </a:t>
            </a:r>
            <a:r>
              <a:rPr lang="fr-CH" dirty="0" err="1" smtClean="0"/>
              <a:t>magnets</a:t>
            </a:r>
            <a:r>
              <a:rPr lang="fr-CH" dirty="0" smtClean="0"/>
              <a:t> are </a:t>
            </a:r>
            <a:r>
              <a:rPr lang="fr-CH" dirty="0" err="1" smtClean="0"/>
              <a:t>needed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a PC perspective, </a:t>
            </a:r>
            <a:r>
              <a:rPr lang="fr-CH" dirty="0" err="1" smtClean="0"/>
              <a:t>while</a:t>
            </a:r>
            <a:r>
              <a:rPr lang="fr-CH" dirty="0" smtClean="0"/>
              <a:t> HB2 </a:t>
            </a:r>
            <a:r>
              <a:rPr lang="fr-CH" dirty="0" err="1" smtClean="0"/>
              <a:t>magnets</a:t>
            </a:r>
            <a:r>
              <a:rPr lang="fr-CH" dirty="0" smtClean="0"/>
              <a:t> are </a:t>
            </a:r>
            <a:r>
              <a:rPr lang="fr-CH" dirty="0" err="1" smtClean="0"/>
              <a:t>installed</a:t>
            </a:r>
            <a:r>
              <a:rPr lang="fr-CH" dirty="0" smtClean="0"/>
              <a:t> in the </a:t>
            </a:r>
            <a:r>
              <a:rPr lang="fr-CH" dirty="0" err="1" smtClean="0"/>
              <a:t>east</a:t>
            </a:r>
            <a:r>
              <a:rPr lang="fr-CH" dirty="0" smtClean="0"/>
              <a:t> area </a:t>
            </a:r>
            <a:r>
              <a:rPr lang="fr-CH" dirty="0" err="1" smtClean="0"/>
              <a:t>today</a:t>
            </a:r>
            <a:r>
              <a:rPr lang="fr-CH" dirty="0" smtClean="0"/>
              <a:t>.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reason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operating </a:t>
            </a:r>
            <a:r>
              <a:rPr lang="fr-CH" dirty="0" err="1" smtClean="0"/>
              <a:t>current</a:t>
            </a:r>
            <a:r>
              <a:rPr lang="fr-CH" dirty="0" smtClean="0"/>
              <a:t> / </a:t>
            </a:r>
            <a:r>
              <a:rPr lang="fr-CH" dirty="0" err="1" smtClean="0"/>
              <a:t>number</a:t>
            </a:r>
            <a:r>
              <a:rPr lang="fr-CH" dirty="0" smtClean="0"/>
              <a:t> of </a:t>
            </a:r>
            <a:r>
              <a:rPr lang="fr-CH" dirty="0" err="1" smtClean="0"/>
              <a:t>turns</a:t>
            </a:r>
            <a:r>
              <a:rPr lang="fr-CH" dirty="0" smtClean="0"/>
              <a:t> of the </a:t>
            </a:r>
            <a:r>
              <a:rPr lang="fr-CH" dirty="0" err="1" smtClean="0"/>
              <a:t>exitation</a:t>
            </a:r>
            <a:r>
              <a:rPr lang="fr-CH" dirty="0" smtClean="0"/>
              <a:t> </a:t>
            </a:r>
            <a:r>
              <a:rPr lang="fr-CH" dirty="0" err="1" smtClean="0"/>
              <a:t>coils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However</a:t>
            </a:r>
            <a:r>
              <a:rPr lang="fr-CH" dirty="0" smtClean="0"/>
              <a:t>, 14 </a:t>
            </a:r>
            <a:r>
              <a:rPr lang="fr-CH" dirty="0" err="1" smtClean="0"/>
              <a:t>spares</a:t>
            </a:r>
            <a:r>
              <a:rPr lang="fr-CH" dirty="0" smtClean="0"/>
              <a:t> HB1 are </a:t>
            </a:r>
            <a:r>
              <a:rPr lang="fr-CH" dirty="0" err="1" smtClean="0"/>
              <a:t>available</a:t>
            </a:r>
            <a:r>
              <a:rPr lang="fr-CH" dirty="0" smtClean="0"/>
              <a:t>, but </a:t>
            </a:r>
            <a:r>
              <a:rPr lang="fr-CH" dirty="0" err="1" smtClean="0"/>
              <a:t>further</a:t>
            </a:r>
            <a:r>
              <a:rPr lang="fr-CH" dirty="0" smtClean="0"/>
              <a:t> inspection </a:t>
            </a:r>
            <a:r>
              <a:rPr lang="fr-CH" dirty="0" err="1" smtClean="0"/>
              <a:t>shall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conducted</a:t>
            </a:r>
            <a:r>
              <a:rPr lang="fr-CH" dirty="0" smtClean="0"/>
              <a:t> to </a:t>
            </a:r>
            <a:r>
              <a:rPr lang="fr-CH" dirty="0" err="1" smtClean="0"/>
              <a:t>validate</a:t>
            </a:r>
            <a:r>
              <a:rPr lang="fr-CH" dirty="0" smtClean="0"/>
              <a:t> </a:t>
            </a:r>
            <a:r>
              <a:rPr lang="fr-CH" dirty="0" err="1" smtClean="0"/>
              <a:t>their</a:t>
            </a:r>
            <a:r>
              <a:rPr lang="fr-CH" dirty="0" smtClean="0"/>
              <a:t> state and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are not </a:t>
            </a:r>
            <a:r>
              <a:rPr lang="fr-CH" dirty="0" err="1" smtClean="0"/>
              <a:t>dedicated</a:t>
            </a:r>
            <a:r>
              <a:rPr lang="fr-CH" dirty="0" smtClean="0"/>
              <a:t> to </a:t>
            </a:r>
            <a:r>
              <a:rPr lang="fr-CH" dirty="0" err="1" smtClean="0"/>
              <a:t>another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. TT2 line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requesting</a:t>
            </a:r>
            <a:r>
              <a:rPr lang="fr-CH" dirty="0" smtClean="0"/>
              <a:t> </a:t>
            </a:r>
            <a:r>
              <a:rPr lang="fr-CH" dirty="0" err="1" smtClean="0"/>
              <a:t>additional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for the upgrade.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Q600 </a:t>
            </a:r>
            <a:r>
              <a:rPr lang="fr-CH" dirty="0" err="1" smtClean="0"/>
              <a:t>magnets</a:t>
            </a:r>
            <a:endParaRPr lang="fr-CH" dirty="0" smtClean="0"/>
          </a:p>
          <a:p>
            <a:r>
              <a:rPr lang="fr-CH" dirty="0" smtClean="0"/>
              <a:t>As 3 of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type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,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replaced</a:t>
            </a:r>
            <a:r>
              <a:rPr lang="fr-CH" dirty="0" smtClean="0"/>
              <a:t> by </a:t>
            </a:r>
            <a:r>
              <a:rPr lang="fr-CH" dirty="0" err="1" smtClean="0"/>
              <a:t>another</a:t>
            </a:r>
            <a:r>
              <a:rPr lang="fr-CH" dirty="0" smtClean="0"/>
              <a:t> type </a:t>
            </a:r>
            <a:r>
              <a:rPr lang="fr-CH" dirty="0" err="1" smtClean="0"/>
              <a:t>such</a:t>
            </a:r>
            <a:r>
              <a:rPr lang="fr-CH" dirty="0" smtClean="0"/>
              <a:t> as Q100 (19 </a:t>
            </a:r>
            <a:r>
              <a:rPr lang="fr-CH" dirty="0" err="1" smtClean="0"/>
              <a:t>spares</a:t>
            </a:r>
            <a:r>
              <a:rPr lang="fr-CH" dirty="0" smtClean="0"/>
              <a:t>) or Q200 (20 </a:t>
            </a:r>
            <a:r>
              <a:rPr lang="fr-CH" dirty="0" err="1" smtClean="0"/>
              <a:t>spares</a:t>
            </a:r>
            <a:r>
              <a:rPr lang="fr-CH" dirty="0" smtClean="0"/>
              <a:t>)?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31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1476" y="1596430"/>
            <a:ext cx="804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i="1" dirty="0" smtClean="0"/>
              <a:t>Thank you for your attention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96289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373</Words>
  <Application>Microsoft Office PowerPoint</Application>
  <PresentationFormat>On-screen Show (4:3)</PresentationFormat>
  <Paragraphs>106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Dominique Bodart</cp:lastModifiedBy>
  <cp:revision>70</cp:revision>
  <dcterms:created xsi:type="dcterms:W3CDTF">2014-10-09T07:23:46Z</dcterms:created>
  <dcterms:modified xsi:type="dcterms:W3CDTF">2015-06-04T07:54:23Z</dcterms:modified>
</cp:coreProperties>
</file>