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7" r:id="rId2"/>
    <p:sldId id="258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285" r:id="rId12"/>
    <p:sldId id="309" r:id="rId13"/>
    <p:sldId id="301" r:id="rId14"/>
    <p:sldId id="302" r:id="rId15"/>
    <p:sldId id="303" r:id="rId16"/>
    <p:sldId id="306" r:id="rId17"/>
    <p:sldId id="296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4A639-C9C7-46DD-B4D7-834687477831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8B6A0-0664-43C8-A461-7367D69B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62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57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10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49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54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7" y="2420889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20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34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61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4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90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64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00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30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54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7C23-3EFE-45C3-8A51-182BA5EF2519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A50C9-1B1B-479E-9C7E-E0CBE2BD09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02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jpeg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MDI 6</a:t>
            </a:r>
            <a:r>
              <a:rPr lang="en-GB" baseline="30000" dirty="0" smtClean="0"/>
              <a:t>th</a:t>
            </a:r>
            <a:r>
              <a:rPr lang="en-GB" dirty="0" smtClean="0"/>
              <a:t> Meeting</a:t>
            </a:r>
          </a:p>
          <a:p>
            <a:r>
              <a:rPr lang="en-GB" dirty="0" smtClean="0"/>
              <a:t>Wednesday 27</a:t>
            </a:r>
            <a:r>
              <a:rPr lang="en-GB" baseline="30000" dirty="0" smtClean="0"/>
              <a:t>th</a:t>
            </a:r>
            <a:r>
              <a:rPr lang="en-GB" dirty="0" smtClean="0"/>
              <a:t> May 2015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3284984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CE Update – </a:t>
            </a:r>
            <a:r>
              <a:rPr lang="en-GB" sz="36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Service Caverns &amp; FCC kink</a:t>
            </a:r>
            <a:endParaRPr lang="en-GB" sz="3600" b="1" dirty="0" smtClean="0">
              <a:solidFill>
                <a:srgbClr val="7C7B6D"/>
              </a:solidFill>
              <a:latin typeface="+mj-lt"/>
              <a:ea typeface="+mj-ea"/>
              <a:cs typeface="+mj-cs"/>
            </a:endParaRPr>
          </a:p>
          <a:p>
            <a:r>
              <a:rPr lang="en-GB" sz="2000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Charlie </a:t>
            </a:r>
            <a:r>
              <a:rPr lang="en-GB" sz="2000" dirty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Cook (</a:t>
            </a:r>
            <a:r>
              <a:rPr lang="en-GB" sz="2000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GS-SE-FAS), </a:t>
            </a:r>
            <a:r>
              <a:rPr lang="en-GB" sz="2000" dirty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John Osborne (</a:t>
            </a:r>
            <a:r>
              <a:rPr lang="en-GB" sz="2000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GS-SE-FAS)</a:t>
            </a:r>
            <a:endParaRPr lang="en-GB" sz="2000" dirty="0">
              <a:solidFill>
                <a:srgbClr val="7C7B6D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794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191032" y="1866951"/>
            <a:ext cx="8643107" cy="4931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1432" y="1106282"/>
            <a:ext cx="1889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rgbClr val="FF0000"/>
                </a:solidFill>
              </a:rPr>
              <a:t>Cavern</a:t>
            </a:r>
            <a:r>
              <a:rPr lang="de-DE" sz="2000" b="1" dirty="0" smtClean="0">
                <a:solidFill>
                  <a:srgbClr val="FF0000"/>
                </a:solidFill>
              </a:rPr>
              <a:t> Layout2,</a:t>
            </a:r>
          </a:p>
          <a:p>
            <a:r>
              <a:rPr lang="de-DE" sz="2000" b="1" dirty="0" smtClean="0">
                <a:solidFill>
                  <a:srgbClr val="FF0000"/>
                </a:solidFill>
              </a:rPr>
              <a:t>45m high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3349" y="88505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80m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4775" y="1993315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45m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64835" y="519302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9</a:t>
            </a:r>
            <a:r>
              <a:rPr lang="de-DE" dirty="0" smtClean="0">
                <a:solidFill>
                  <a:srgbClr val="FF0000"/>
                </a:solidFill>
              </a:rPr>
              <a:t>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887" y="5455233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3791" y="278865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21597" y="1261142"/>
            <a:ext cx="6623995" cy="345599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32937" y="5096938"/>
            <a:ext cx="7010586" cy="150941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6240342" y="1993315"/>
            <a:ext cx="1907997" cy="190799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2" name="Group 21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23" name="TextBox 22"/>
            <p:cNvSpPr txBox="1"/>
            <p:nvPr/>
          </p:nvSpPr>
          <p:spPr>
            <a:xfrm>
              <a:off x="1403648" y="116696"/>
              <a:ext cx="68693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Service Caverns – </a:t>
              </a:r>
              <a:r>
                <a:rPr lang="en-GB" sz="3200" dirty="0">
                  <a:solidFill>
                    <a:schemeClr val="tx2">
                      <a:lumMod val="75000"/>
                    </a:schemeClr>
                  </a:solidFill>
                </a:rPr>
                <a:t>I</a:t>
              </a:r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nitial </a:t>
              </a:r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Layout Sketches</a:t>
              </a:r>
              <a:endParaRPr lang="en-GB" sz="3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4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Straight Connector 24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261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959601" y="190119"/>
              <a:ext cx="72247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>
                  <a:solidFill>
                    <a:schemeClr val="tx2">
                      <a:lumMod val="75000"/>
                    </a:schemeClr>
                  </a:solidFill>
                </a:rPr>
                <a:t>Typical underground service caverns from the CLIC study</a:t>
              </a:r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1980" r="15455"/>
          <a:stretch/>
        </p:blipFill>
        <p:spPr>
          <a:xfrm>
            <a:off x="467544" y="1268760"/>
            <a:ext cx="8361433" cy="542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7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959601" y="190119"/>
              <a:ext cx="72247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>
                  <a:solidFill>
                    <a:schemeClr val="tx2">
                      <a:lumMod val="75000"/>
                    </a:schemeClr>
                  </a:solidFill>
                </a:rPr>
                <a:t>Typical underground service caverns from the CLIC study</a:t>
              </a:r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44" y="836712"/>
            <a:ext cx="8557512" cy="603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02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5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1079126" y="86725"/>
              <a:ext cx="62042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 smtClean="0"/>
                <a:t>Single Kink – 100km </a:t>
              </a:r>
              <a:r>
                <a:rPr lang="en-GB" sz="4000" dirty="0"/>
                <a:t>Example</a:t>
              </a:r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1907704" y="1125320"/>
            <a:ext cx="5076000" cy="5184000"/>
            <a:chOff x="1907704" y="1125320"/>
            <a:chExt cx="5076000" cy="5184000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9" b="412"/>
            <a:stretch/>
          </p:blipFill>
          <p:spPr bwMode="auto">
            <a:xfrm>
              <a:off x="1907704" y="1125320"/>
              <a:ext cx="5076000" cy="518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3491880" y="1639039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193676" y="1495023"/>
              <a:ext cx="6663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932040" y="1575415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195736" y="3304415"/>
              <a:ext cx="1152128" cy="782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580112" y="3325872"/>
              <a:ext cx="1152128" cy="782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491880" y="5455463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190458" y="5513242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32040" y="5455463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59618" y="2431127"/>
              <a:ext cx="2608525" cy="100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067944" y="908720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A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84068" y="1061119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B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44208" y="1834469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C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52562" y="3563431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D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43640" y="5205465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E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96378" y="6001543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F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80254" y="6155431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G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63574" y="1104807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L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91680" y="1828131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K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5068" y="3541974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J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91680" y="5229200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I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63574" y="6019473"/>
            <a:ext cx="792088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Point H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6443640" y="4869160"/>
            <a:ext cx="2886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195168" y="4869160"/>
            <a:ext cx="2886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149701" y="370774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Kink </a:t>
            </a:r>
          </a:p>
        </p:txBody>
      </p:sp>
      <p:cxnSp>
        <p:nvCxnSpPr>
          <p:cNvPr id="10" name="Straight Arrow Connector 9"/>
          <p:cNvCxnSpPr>
            <a:endCxn id="55" idx="7"/>
          </p:cNvCxnSpPr>
          <p:nvPr/>
        </p:nvCxnSpPr>
        <p:spPr>
          <a:xfrm flipH="1">
            <a:off x="2441504" y="4065194"/>
            <a:ext cx="1638750" cy="84614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932040" y="4065194"/>
            <a:ext cx="1512168" cy="84614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5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1370699" y="86725"/>
              <a:ext cx="62042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/>
                <a:t>Single Kink – 100km </a:t>
              </a:r>
              <a:r>
                <a:rPr lang="en-GB" sz="4000" dirty="0" smtClean="0"/>
                <a:t>Example</a:t>
              </a:r>
              <a:endParaRPr lang="en-GB" sz="4000" dirty="0"/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/>
          <a:stretch/>
        </p:blipFill>
        <p:spPr bwMode="auto">
          <a:xfrm>
            <a:off x="0" y="1384419"/>
            <a:ext cx="9144000" cy="158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339752" y="836712"/>
            <a:ext cx="4220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 2a [100km] – no kink [slope = 0.5%]</a:t>
            </a:r>
            <a:endParaRPr lang="en-GB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1"/>
          <a:stretch/>
        </p:blipFill>
        <p:spPr bwMode="auto">
          <a:xfrm>
            <a:off x="0" y="3426864"/>
            <a:ext cx="9144000" cy="15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1" t="8252" r="36262"/>
          <a:stretch/>
        </p:blipFill>
        <p:spPr bwMode="auto">
          <a:xfrm>
            <a:off x="3302949" y="3426864"/>
            <a:ext cx="2538102" cy="157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368223" y="4941168"/>
            <a:ext cx="451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 2a [100km] – single kink [slope = 2.4%]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339752" y="2951973"/>
            <a:ext cx="451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 2a [100km] – single kink [slope = 1.4%]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6512" y="5304850"/>
            <a:ext cx="8953664" cy="1580534"/>
            <a:chOff x="36512" y="5229200"/>
            <a:chExt cx="8953664" cy="1580534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91" r="2082"/>
            <a:stretch/>
          </p:blipFill>
          <p:spPr bwMode="auto">
            <a:xfrm>
              <a:off x="36512" y="5229200"/>
              <a:ext cx="8953664" cy="1580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98" t="9267" r="36613"/>
            <a:stretch/>
          </p:blipFill>
          <p:spPr bwMode="auto">
            <a:xfrm>
              <a:off x="3364806" y="5262234"/>
              <a:ext cx="2474009" cy="1545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TextBox 41"/>
          <p:cNvSpPr txBox="1"/>
          <p:nvPr/>
        </p:nvSpPr>
        <p:spPr>
          <a:xfrm>
            <a:off x="390972" y="3338504"/>
            <a:ext cx="1420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Kink 1</a:t>
            </a:r>
          </a:p>
          <a:p>
            <a:r>
              <a:rPr lang="en-GB" sz="1200" dirty="0" err="1" smtClean="0"/>
              <a:t>Chainage</a:t>
            </a:r>
            <a:r>
              <a:rPr lang="en-GB" sz="1200" dirty="0" smtClean="0"/>
              <a:t> = 34892m</a:t>
            </a:r>
          </a:p>
          <a:p>
            <a:r>
              <a:rPr lang="en-GB" sz="1200" dirty="0" smtClean="0"/>
              <a:t>Dist. To E = 600m 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424968" y="3319572"/>
            <a:ext cx="1420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/>
              <a:t>Kink 2</a:t>
            </a:r>
          </a:p>
          <a:p>
            <a:pPr algn="r"/>
            <a:r>
              <a:rPr lang="en-GB" sz="1200" dirty="0" err="1" smtClean="0"/>
              <a:t>Chainage</a:t>
            </a:r>
            <a:r>
              <a:rPr lang="en-GB" sz="1200" dirty="0" smtClean="0"/>
              <a:t> = 64487m</a:t>
            </a:r>
          </a:p>
          <a:p>
            <a:pPr algn="r"/>
            <a:r>
              <a:rPr lang="en-GB" sz="1200" dirty="0" smtClean="0"/>
              <a:t>Dist. To I = 600m</a:t>
            </a:r>
            <a:endParaRPr lang="en-GB" sz="1200" dirty="0"/>
          </a:p>
        </p:txBody>
      </p:sp>
      <p:sp>
        <p:nvSpPr>
          <p:cNvPr id="18" name="Oval 17"/>
          <p:cNvSpPr/>
          <p:nvPr/>
        </p:nvSpPr>
        <p:spPr>
          <a:xfrm>
            <a:off x="3211568" y="4293096"/>
            <a:ext cx="13629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796136" y="4320184"/>
            <a:ext cx="13629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803856" y="6192392"/>
            <a:ext cx="13629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283576" y="6165304"/>
            <a:ext cx="13629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0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84" y="2050456"/>
            <a:ext cx="9180512" cy="173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0" y="44625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1370699" y="86725"/>
              <a:ext cx="63196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/>
                <a:t>Single Kink – 100km </a:t>
              </a:r>
              <a:r>
                <a:rPr lang="en-GB" sz="4000" dirty="0" smtClean="0"/>
                <a:t>Example </a:t>
              </a:r>
              <a:endParaRPr lang="en-GB" sz="4000" dirty="0"/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23528" y="4221088"/>
          <a:ext cx="8424935" cy="20882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716"/>
                <a:gridCol w="938351"/>
                <a:gridCol w="776566"/>
                <a:gridCol w="776566"/>
                <a:gridCol w="776566"/>
                <a:gridCol w="776566"/>
                <a:gridCol w="776566"/>
                <a:gridCol w="1395392"/>
                <a:gridCol w="1055646"/>
              </a:tblGrid>
              <a:tr h="27237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100km Example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9408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Shaft Depths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1881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Slope after kink [%]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Change in slope [%]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F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H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I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Total depth (of all 12 shafts)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Shaft depths % Reduction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94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3211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0.25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169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3166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0.75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226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3072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1.75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290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241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2859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01" r="36079"/>
          <a:stretch/>
        </p:blipFill>
        <p:spPr bwMode="auto">
          <a:xfrm>
            <a:off x="3240000" y="2059696"/>
            <a:ext cx="2590800" cy="170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900628" y="1404125"/>
            <a:ext cx="5342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Maximum kink for CE (in this example)</a:t>
            </a:r>
          </a:p>
          <a:p>
            <a:r>
              <a:rPr lang="en-GB" dirty="0" smtClean="0"/>
              <a:t>2.4% slope after kink [change in slope at kinks = 1.75%]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0" y="908720"/>
            <a:ext cx="220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100km Example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74559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5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1370699" y="86725"/>
              <a:ext cx="36599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 smtClean="0"/>
                <a:t>Kink Conclusions</a:t>
              </a:r>
              <a:endParaRPr lang="en-GB" sz="4000" dirty="0"/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-13682" y="836713"/>
            <a:ext cx="91264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CE, the optimal position for a “single </a:t>
            </a:r>
            <a:r>
              <a:rPr lang="en-GB" sz="1600" dirty="0"/>
              <a:t>kink” design would </a:t>
            </a:r>
            <a:r>
              <a:rPr lang="en-GB" sz="1600" dirty="0" smtClean="0"/>
              <a:t>be one kink </a:t>
            </a:r>
            <a:r>
              <a:rPr lang="en-GB" sz="1600" dirty="0"/>
              <a:t>near point E and </a:t>
            </a:r>
            <a:r>
              <a:rPr lang="en-GB" sz="1600" dirty="0" smtClean="0"/>
              <a:t>one kink near point I </a:t>
            </a:r>
            <a:r>
              <a:rPr lang="en-GB" sz="1600" dirty="0"/>
              <a:t>for all four options (80km, 87km,93km, 100km</a:t>
            </a:r>
            <a:r>
              <a:rPr lang="en-GB" sz="1600" dirty="0" smtClean="0"/>
              <a:t>). The two kinks could be symmetrical about Point 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 smtClean="0"/>
              <a:t>100km example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Kinks of equivalent gradient in the 100km example give similar reductions in depth in terms of meters but slightly less % reductions in total shaft depths (due to a larger total shaft depth than the 93km example)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b="1" dirty="0" smtClean="0"/>
              <a:t>Overall</a:t>
            </a:r>
          </a:p>
          <a:p>
            <a:r>
              <a:rPr lang="en-GB" sz="1600" dirty="0" smtClean="0"/>
              <a:t>There is a clear opportunity for a kink in the FCC tunnel to reduce the depth of some of the most problematic shafts. The benefit to CE could be a reduction </a:t>
            </a:r>
            <a:r>
              <a:rPr lang="en-GB" sz="1600" dirty="0" smtClean="0"/>
              <a:t>of 100m at experimental points F,G and H and a 10</a:t>
            </a:r>
            <a:r>
              <a:rPr lang="en-GB" sz="1600" dirty="0" smtClean="0"/>
              <a:t>% </a:t>
            </a:r>
            <a:r>
              <a:rPr lang="en-GB" sz="1600" dirty="0" smtClean="0"/>
              <a:t>reduction in </a:t>
            </a:r>
            <a:r>
              <a:rPr lang="en-GB" sz="1600" dirty="0" smtClean="0"/>
              <a:t>total shaft depths. </a:t>
            </a:r>
            <a:r>
              <a:rPr lang="en-GB" sz="1600" dirty="0" smtClean="0"/>
              <a:t>The greatest </a:t>
            </a:r>
            <a:r>
              <a:rPr lang="en-GB" sz="1600" dirty="0" smtClean="0"/>
              <a:t>advantage to CE may be as a method </a:t>
            </a:r>
            <a:r>
              <a:rPr lang="en-GB" sz="1600" dirty="0" smtClean="0"/>
              <a:t>of</a:t>
            </a:r>
            <a:r>
              <a:rPr lang="en-GB" sz="1600" dirty="0" smtClean="0"/>
              <a:t> mitigating </a:t>
            </a:r>
            <a:r>
              <a:rPr lang="en-GB" sz="1600" dirty="0" smtClean="0"/>
              <a:t>issues with cavern construction at large depths and rock squeezing in the tunnel - as these may prove to be significant feasibility issues at a later stage – as well as the removal of excavated material from the tunnel.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906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13" name="TextBox 12"/>
            <p:cNvSpPr txBox="1"/>
            <p:nvPr/>
          </p:nvSpPr>
          <p:spPr>
            <a:xfrm>
              <a:off x="1259632" y="148281"/>
              <a:ext cx="69072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Experimental Cavern Design: next steps</a:t>
              </a:r>
              <a:endParaRPr lang="en-GB" sz="3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4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9921" y="810291"/>
            <a:ext cx="78026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Study proposals for stage 2 of FCC CE study: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Cost-benefit analysis of vertical shaft vs. inclined tunnel access to caverns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Feasibility studies for experimental cavern construction at </a:t>
            </a:r>
            <a:r>
              <a:rPr lang="en-GB" dirty="0" smtClean="0"/>
              <a:t>depth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 smtClean="0"/>
              <a:t>To be decided after FCC Review meeting, June 11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4" y="2307698"/>
            <a:ext cx="9122945" cy="45503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861048"/>
            <a:ext cx="9143999" cy="216024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58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49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5" name="TextBox 4"/>
            <p:cNvSpPr txBox="1"/>
            <p:nvPr/>
          </p:nvSpPr>
          <p:spPr>
            <a:xfrm>
              <a:off x="1370699" y="86725"/>
              <a:ext cx="17235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 smtClean="0">
                  <a:solidFill>
                    <a:schemeClr val="tx2">
                      <a:lumMod val="75000"/>
                    </a:schemeClr>
                  </a:solidFill>
                </a:rPr>
                <a:t>Outline</a:t>
              </a:r>
              <a:endParaRPr lang="en-GB" sz="4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026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504" y="2132856"/>
            <a:ext cx="87129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/>
              <a:t>Updated Experimental Cavern CATIA </a:t>
            </a:r>
            <a:r>
              <a:rPr lang="en-GB" sz="2400" dirty="0" smtClean="0"/>
              <a:t>drawings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Typical </a:t>
            </a:r>
            <a:r>
              <a:rPr lang="en-GB" sz="2400" dirty="0"/>
              <a:t>underground service caverns from the CLIC </a:t>
            </a:r>
            <a:r>
              <a:rPr lang="en-GB" sz="2400" dirty="0" smtClean="0"/>
              <a:t>study</a:t>
            </a:r>
          </a:p>
          <a:p>
            <a:pPr lvl="0"/>
            <a:endParaRPr lang="en-GB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/>
              <a:t>First results from putting a ‘kink’ in the tunnel, and its impact </a:t>
            </a:r>
            <a:r>
              <a:rPr lang="en-GB" sz="2400" dirty="0" smtClean="0"/>
              <a:t>on </a:t>
            </a:r>
            <a:r>
              <a:rPr lang="en-GB" sz="2400" dirty="0"/>
              <a:t>Experimental Cavern </a:t>
            </a:r>
            <a:r>
              <a:rPr lang="en-GB" sz="2400" dirty="0" smtClean="0"/>
              <a:t>depths</a:t>
            </a:r>
          </a:p>
          <a:p>
            <a:pPr lvl="0"/>
            <a:endParaRPr lang="en-GB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/>
              <a:t>Experimental Cavern design : next steps</a:t>
            </a:r>
          </a:p>
          <a:p>
            <a:endParaRPr lang="en-GB" sz="1600" dirty="0" smtClean="0"/>
          </a:p>
        </p:txBody>
      </p:sp>
      <p:pic>
        <p:nvPicPr>
          <p:cNvPr id="4098" name="Picture 2" descr="Future Circular Collider Study Kickoff Meet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05" t="53893" r="14659" b="15232"/>
          <a:stretch/>
        </p:blipFill>
        <p:spPr bwMode="auto">
          <a:xfrm>
            <a:off x="7289563" y="77472"/>
            <a:ext cx="1854437" cy="72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96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\\cern.ch\dfs\Users\l\lfaisan\Desktop\fcc\FCCa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5" t="14936" r="15655" b="11815"/>
          <a:stretch/>
        </p:blipFill>
        <p:spPr bwMode="auto">
          <a:xfrm>
            <a:off x="4355976" y="1994094"/>
            <a:ext cx="4536504" cy="282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GS-SE-DOP Laurent Faisandel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5FE2-3CEE-405B-A211-9E01578074B4}" type="slidenum">
              <a:rPr lang="fr-FR" smtClean="0"/>
              <a:t>3</a:t>
            </a:fld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771800" y="2691189"/>
            <a:ext cx="432048" cy="436568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2594971" y="4208944"/>
            <a:ext cx="160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CERN SITG VUE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09061" y="2418616"/>
            <a:ext cx="557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BA5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100" name="Picture 4" descr="\\cern.ch\dfs\Users\l\lfaisan\Desktop\fcc\FCC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1" r="21159"/>
          <a:stretch/>
        </p:blipFill>
        <p:spPr bwMode="auto">
          <a:xfrm>
            <a:off x="-1" y="1527731"/>
            <a:ext cx="4201245" cy="430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12" name="TextBox 11"/>
            <p:cNvSpPr txBox="1"/>
            <p:nvPr/>
          </p:nvSpPr>
          <p:spPr>
            <a:xfrm>
              <a:off x="959601" y="190119"/>
              <a:ext cx="5934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Updated CATIA Experimental Cavern Drawings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4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681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\\cern.ch\dfs\Users\l\lfaisan\Desktop\fcc\FCCa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0" r="19656"/>
          <a:stretch/>
        </p:blipFill>
        <p:spPr bwMode="auto">
          <a:xfrm>
            <a:off x="5436096" y="1389152"/>
            <a:ext cx="3360419" cy="425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\\cern.ch\dfs\Users\l\lfaisan\Desktop\fcc\FCCa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7" r="24025"/>
          <a:stretch/>
        </p:blipFill>
        <p:spPr bwMode="auto">
          <a:xfrm>
            <a:off x="410144" y="1716857"/>
            <a:ext cx="4273878" cy="437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GS-SE-DOP Laurent Faisandel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5FE2-3CEE-405B-A211-9E01578074B4}" type="slidenum">
              <a:rPr lang="fr-FR" smtClean="0"/>
              <a:t>4</a:t>
            </a:fld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6115870" y="1014807"/>
            <a:ext cx="288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CATIA Model: ST0666403_01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20563" y="3212976"/>
            <a:ext cx="0" cy="16898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3391256" y="3907057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36 m</a:t>
            </a:r>
            <a:endParaRPr lang="fr-FR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 flipV="1">
            <a:off x="5713678" y="4076297"/>
            <a:ext cx="1522618" cy="5048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 rot="1094578">
            <a:off x="6471950" y="412463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38 m</a:t>
            </a:r>
            <a:endParaRPr lang="fr-FR" dirty="0"/>
          </a:p>
        </p:txBody>
      </p:sp>
      <p:sp>
        <p:nvSpPr>
          <p:cNvPr id="37" name="TextBox 36"/>
          <p:cNvSpPr txBox="1"/>
          <p:nvPr/>
        </p:nvSpPr>
        <p:spPr>
          <a:xfrm rot="20788974">
            <a:off x="2219108" y="459792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65 m</a:t>
            </a:r>
            <a:endParaRPr lang="fr-FR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1043609" y="4437112"/>
            <a:ext cx="3168351" cy="8266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5860468" y="1972256"/>
            <a:ext cx="1239441" cy="1629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436209">
            <a:off x="6135984" y="176661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Ø28 m</a:t>
            </a:r>
            <a:endParaRPr lang="fr-FR" dirty="0"/>
          </a:p>
        </p:txBody>
      </p:sp>
      <p:grpSp>
        <p:nvGrpSpPr>
          <p:cNvPr id="17" name="Group 16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19" name="TextBox 18"/>
            <p:cNvSpPr txBox="1"/>
            <p:nvPr/>
          </p:nvSpPr>
          <p:spPr>
            <a:xfrm>
              <a:off x="959601" y="190119"/>
              <a:ext cx="5934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Updated CATIA Experimental Cavern Drawings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0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073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GS-SE-DOP Laurent Faisandel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5FE2-3CEE-405B-A211-9E01578074B4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115616" y="1124743"/>
          <a:ext cx="7056784" cy="4991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32099087" imgH="22707600" progId="AcroExch.Document.11">
                  <p:embed/>
                </p:oleObj>
              </mc:Choice>
              <mc:Fallback>
                <p:oleObj name="Acrobat Document" r:id="rId3" imgW="32099087" imgH="227076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1124743"/>
                        <a:ext cx="7056784" cy="4991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9" name="TextBox 8"/>
            <p:cNvSpPr txBox="1"/>
            <p:nvPr/>
          </p:nvSpPr>
          <p:spPr>
            <a:xfrm>
              <a:off x="959601" y="190119"/>
              <a:ext cx="5934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Updated CATIA Experimental Cavern Drawings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0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229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ern.ch\dfs\Users\l\lfaisan\Desktop\fcc\FCCa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5" r="22333"/>
          <a:stretch/>
        </p:blipFill>
        <p:spPr bwMode="auto">
          <a:xfrm>
            <a:off x="259080" y="1484784"/>
            <a:ext cx="4449720" cy="42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GS-SE-DOP Laurent Faisandel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5FE2-3CEE-405B-A211-9E01578074B4}" type="slidenum">
              <a:rPr lang="fr-FR" smtClean="0"/>
              <a:t>6</a:t>
            </a:fld>
            <a:endParaRPr lang="fr-FR" dirty="0"/>
          </a:p>
        </p:txBody>
      </p:sp>
      <p:pic>
        <p:nvPicPr>
          <p:cNvPr id="5123" name="Picture 3" descr="\\cern.ch\dfs\Users\l\lfaisan\Desktop\fcc\FCCa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1" r="16124"/>
          <a:stretch/>
        </p:blipFill>
        <p:spPr bwMode="auto">
          <a:xfrm>
            <a:off x="5148064" y="1484784"/>
            <a:ext cx="3777209" cy="347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9" name="TextBox 8"/>
            <p:cNvSpPr txBox="1"/>
            <p:nvPr/>
          </p:nvSpPr>
          <p:spPr>
            <a:xfrm>
              <a:off x="959601" y="190119"/>
              <a:ext cx="5934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Updated CATIA Experimental Cavern Drawings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0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86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\\cern.ch\dfs\Users\l\lfaisan\Desktop\fcc\FCCa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8" r="20920"/>
          <a:stretch/>
        </p:blipFill>
        <p:spPr bwMode="auto">
          <a:xfrm>
            <a:off x="5364822" y="1837528"/>
            <a:ext cx="3454916" cy="338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\\cern.ch\dfs\Users\l\lfaisan\Desktop\fcc\FCCa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5" t="7216" r="14324" b="3476"/>
          <a:stretch/>
        </p:blipFill>
        <p:spPr bwMode="auto">
          <a:xfrm>
            <a:off x="1" y="1895883"/>
            <a:ext cx="4555477" cy="318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GS-SE-DOP Laurent Faisandel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5FE2-3CEE-405B-A211-9E01578074B4}" type="slidenum">
              <a:rPr lang="fr-FR" smtClean="0"/>
              <a:t>7</a:t>
            </a:fld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6084168" y="1212876"/>
            <a:ext cx="288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CATIA Model: ST0666529_01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41158" y="2566781"/>
            <a:ext cx="117660" cy="2043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5978292">
            <a:off x="943760" y="3458467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 m</a:t>
            </a:r>
            <a:endParaRPr lang="fr-FR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 flipV="1">
            <a:off x="5580113" y="3491057"/>
            <a:ext cx="1584175" cy="2979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 rot="704077">
            <a:off x="6042862" y="3305867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44 m</a:t>
            </a:r>
            <a:endParaRPr lang="fr-FR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8028384" y="4627862"/>
            <a:ext cx="366704" cy="5435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20975351">
            <a:off x="2151699" y="395238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86 m</a:t>
            </a:r>
            <a:endParaRPr lang="fr-FR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455824" y="3933056"/>
            <a:ext cx="3756136" cy="6857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8144235">
            <a:off x="7781734" y="461631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 m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6702858" y="424001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 m</a:t>
            </a:r>
            <a:endParaRPr lang="fr-FR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157998" y="4137051"/>
            <a:ext cx="6290" cy="5752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20" name="TextBox 19"/>
            <p:cNvSpPr txBox="1"/>
            <p:nvPr/>
          </p:nvSpPr>
          <p:spPr>
            <a:xfrm>
              <a:off x="959601" y="190119"/>
              <a:ext cx="5934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Updated CATIA Experimental Cavern Drawings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1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037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GS-SE-DOP Laurent Faisandel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5FE2-3CEE-405B-A211-9E01578074B4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1259632" y="1052735"/>
          <a:ext cx="6984776" cy="494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3" imgW="32099087" imgH="22707600" progId="AcroExch.Document.11">
                  <p:embed/>
                </p:oleObj>
              </mc:Choice>
              <mc:Fallback>
                <p:oleObj name="Acrobat Document" r:id="rId3" imgW="32099087" imgH="227076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052735"/>
                        <a:ext cx="6984776" cy="494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10" name="TextBox 9"/>
            <p:cNvSpPr txBox="1"/>
            <p:nvPr/>
          </p:nvSpPr>
          <p:spPr>
            <a:xfrm>
              <a:off x="959601" y="190119"/>
              <a:ext cx="5934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Updated CATIA Experimental Cavern Drawings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1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70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191032" y="1866951"/>
            <a:ext cx="8643107" cy="4931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010" y="1038430"/>
            <a:ext cx="35444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rgbClr val="FF0000"/>
                </a:solidFill>
              </a:rPr>
              <a:t>Cavern</a:t>
            </a:r>
            <a:r>
              <a:rPr lang="de-DE" sz="2800" b="1" dirty="0" smtClean="0">
                <a:solidFill>
                  <a:srgbClr val="FF0000"/>
                </a:solidFill>
              </a:rPr>
              <a:t> Layout1, </a:t>
            </a:r>
          </a:p>
          <a:p>
            <a:r>
              <a:rPr lang="de-DE" sz="2800" b="1" dirty="0" err="1" smtClean="0">
                <a:solidFill>
                  <a:srgbClr val="FF0000"/>
                </a:solidFill>
              </a:rPr>
              <a:t>shaft</a:t>
            </a:r>
            <a:r>
              <a:rPr lang="de-DE" sz="2800" b="1" dirty="0" smtClean="0">
                <a:solidFill>
                  <a:srgbClr val="FF0000"/>
                </a:solidFill>
              </a:rPr>
              <a:t> on top </a:t>
            </a:r>
            <a:r>
              <a:rPr lang="de-DE" sz="2800" b="1" dirty="0" err="1" smtClean="0">
                <a:solidFill>
                  <a:srgbClr val="FF0000"/>
                </a:solidFill>
              </a:rPr>
              <a:t>of</a:t>
            </a:r>
            <a:r>
              <a:rPr lang="de-DE" sz="2800" b="1" dirty="0" smtClean="0">
                <a:solidFill>
                  <a:srgbClr val="FF0000"/>
                </a:solidFill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</a:rPr>
              <a:t>cavern</a:t>
            </a:r>
            <a:r>
              <a:rPr lang="de-DE" sz="28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de-DE" sz="2800" b="1" dirty="0" smtClean="0">
                <a:solidFill>
                  <a:srgbClr val="FF0000"/>
                </a:solidFill>
              </a:rPr>
              <a:t>35m high</a:t>
            </a:r>
            <a:endParaRPr lang="de-DE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6399" y="202364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50m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4835" y="3073315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30m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64835" y="519302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80m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887" y="5455233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20m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3791" y="3157982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22m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10004" y="2375314"/>
            <a:ext cx="4139998" cy="23040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32937" y="5096938"/>
            <a:ext cx="6434663" cy="150941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6147924" y="2734782"/>
            <a:ext cx="1691998" cy="169199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17" name="TextBox 16"/>
            <p:cNvSpPr txBox="1"/>
            <p:nvPr/>
          </p:nvSpPr>
          <p:spPr>
            <a:xfrm>
              <a:off x="1403648" y="116696"/>
              <a:ext cx="68693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Service Caverns – </a:t>
              </a:r>
              <a:r>
                <a:rPr lang="en-GB" sz="3200" dirty="0">
                  <a:solidFill>
                    <a:schemeClr val="tx2">
                      <a:lumMod val="75000"/>
                    </a:schemeClr>
                  </a:solidFill>
                </a:rPr>
                <a:t>I</a:t>
              </a:r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nitial </a:t>
              </a:r>
              <a:r>
                <a:rPr lang="en-GB" sz="3200" dirty="0" smtClean="0">
                  <a:solidFill>
                    <a:schemeClr val="tx2">
                      <a:lumMod val="75000"/>
                    </a:schemeClr>
                  </a:solidFill>
                </a:rPr>
                <a:t>Layout Sketches</a:t>
              </a:r>
              <a:endParaRPr lang="en-GB" sz="3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1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286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2245</TotalTime>
  <Words>638</Words>
  <Application>Microsoft Office PowerPoint</Application>
  <PresentationFormat>On-screen Show (4:3)</PresentationFormat>
  <Paragraphs>156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 Cook</dc:creator>
  <cp:lastModifiedBy>Charlie Cook</cp:lastModifiedBy>
  <cp:revision>147</cp:revision>
  <dcterms:created xsi:type="dcterms:W3CDTF">2014-11-13T13:36:44Z</dcterms:created>
  <dcterms:modified xsi:type="dcterms:W3CDTF">2015-05-28T13:34:56Z</dcterms:modified>
</cp:coreProperties>
</file>