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9"/>
  </p:notesMasterIdLst>
  <p:sldIdLst>
    <p:sldId id="256" r:id="rId2"/>
    <p:sldId id="303" r:id="rId3"/>
    <p:sldId id="294" r:id="rId4"/>
    <p:sldId id="300" r:id="rId5"/>
    <p:sldId id="302" r:id="rId6"/>
    <p:sldId id="291" r:id="rId7"/>
    <p:sldId id="30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01" autoAdjust="0"/>
    <p:restoredTop sz="94660"/>
  </p:normalViewPr>
  <p:slideViewPr>
    <p:cSldViewPr>
      <p:cViewPr varScale="1">
        <p:scale>
          <a:sx n="113" d="100"/>
          <a:sy n="113" d="100"/>
        </p:scale>
        <p:origin x="-88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42E9B-FB8D-4F6E-8462-029F37BE7C0D}" type="datetimeFigureOut">
              <a:rPr lang="en-GB" smtClean="0"/>
              <a:t>24/06/2015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EDA59-E048-4CE3-B742-D99324D64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615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620688"/>
            <a:ext cx="10080000" cy="3600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00051" y="4455621"/>
            <a:ext cx="10080000" cy="1080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127448" y="4343400"/>
            <a:ext cx="1000800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28568" y="1124744"/>
            <a:ext cx="1000800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152736"/>
            <a:ext cx="10080000" cy="90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196752"/>
            <a:ext cx="5004000" cy="50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8008" y="1196752"/>
            <a:ext cx="5004000" cy="50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128568" y="1124744"/>
            <a:ext cx="1000800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24681" y="6381328"/>
            <a:ext cx="12240000" cy="50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-24680" y="6309320"/>
            <a:ext cx="12240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152736"/>
            <a:ext cx="10080000" cy="90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96752"/>
            <a:ext cx="10080000" cy="5040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79" y="6453376"/>
            <a:ext cx="25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4"/>
            <a:ext cx="50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68568" y="6453376"/>
            <a:ext cx="14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6" y="6453376"/>
            <a:ext cx="360600" cy="36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2" r:id="rId3"/>
    <p:sldLayoutId id="2147483654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Topics for discussion</a:t>
            </a: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WWFPC01, CERN, Geneva, 23-24 June 2015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4582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WWFPC 2016 meeting </a:t>
            </a:r>
            <a:r>
              <a:rPr lang="en-GB" dirty="0" smtClean="0"/>
              <a:t>date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503712" y="1495584"/>
            <a:ext cx="8244620" cy="4521352"/>
            <a:chOff x="1596000" y="908720"/>
            <a:chExt cx="9000000" cy="4935603"/>
          </a:xfrm>
        </p:grpSpPr>
        <p:pic>
          <p:nvPicPr>
            <p:cNvPr id="12" name="Picture 2" descr="http://www.psdgraphics.com/file/blank-world-map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12" r="2748" b="11477"/>
            <a:stretch/>
          </p:blipFill>
          <p:spPr bwMode="auto">
            <a:xfrm>
              <a:off x="1596000" y="908720"/>
              <a:ext cx="9000000" cy="4935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5-Point Star 12"/>
            <p:cNvSpPr/>
            <p:nvPr/>
          </p:nvSpPr>
          <p:spPr>
            <a:xfrm>
              <a:off x="6096000" y="2456912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5-Point Star 13"/>
            <p:cNvSpPr/>
            <p:nvPr/>
          </p:nvSpPr>
          <p:spPr>
            <a:xfrm>
              <a:off x="6204032" y="2240888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5-Point Star 14"/>
            <p:cNvSpPr/>
            <p:nvPr/>
          </p:nvSpPr>
          <p:spPr>
            <a:xfrm>
              <a:off x="5951984" y="2420888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4475840" y="2492896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5-Point Star 16"/>
            <p:cNvSpPr/>
            <p:nvPr/>
          </p:nvSpPr>
          <p:spPr>
            <a:xfrm>
              <a:off x="4115800" y="2780928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5-Point Star 17"/>
            <p:cNvSpPr/>
            <p:nvPr/>
          </p:nvSpPr>
          <p:spPr>
            <a:xfrm>
              <a:off x="3215680" y="2744944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5-Point Star 18"/>
            <p:cNvSpPr/>
            <p:nvPr/>
          </p:nvSpPr>
          <p:spPr>
            <a:xfrm>
              <a:off x="9084352" y="2816952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5-Point Star 19"/>
            <p:cNvSpPr/>
            <p:nvPr/>
          </p:nvSpPr>
          <p:spPr>
            <a:xfrm>
              <a:off x="3827768" y="2636912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07368" y="1196752"/>
            <a:ext cx="6450227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Yearlu</a:t>
            </a:r>
            <a:r>
              <a:rPr lang="en-GB" dirty="0" smtClean="0"/>
              <a:t> meeting hosted at CERN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22-23 June 2016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/>
              <a:t>1 hour per talk including discussion !</a:t>
            </a:r>
          </a:p>
          <a:p>
            <a:endParaRPr lang="en-GB" dirty="0" smtClean="0"/>
          </a:p>
          <a:p>
            <a:r>
              <a:rPr lang="en-GB" dirty="0" smtClean="0"/>
              <a:t>2 </a:t>
            </a:r>
            <a:r>
              <a:rPr lang="en-GB" dirty="0" smtClean="0"/>
              <a:t>days </a:t>
            </a:r>
            <a:r>
              <a:rPr lang="en-GB" dirty="0" smtClean="0"/>
              <a:t>Tuesday-Wednesday (+ visit 0.5 day)</a:t>
            </a:r>
          </a:p>
          <a:p>
            <a:endParaRPr lang="en-US" dirty="0"/>
          </a:p>
          <a:p>
            <a:r>
              <a:rPr lang="en-US" dirty="0" smtClean="0"/>
              <a:t>Mandatory to be present the 2 days</a:t>
            </a:r>
          </a:p>
          <a:p>
            <a:endParaRPr lang="en-US" dirty="0"/>
          </a:p>
          <a:p>
            <a:r>
              <a:rPr lang="en-US" dirty="0" smtClean="0"/>
              <a:t>No remote participation</a:t>
            </a:r>
          </a:p>
          <a:p>
            <a:endParaRPr lang="en-US" dirty="0"/>
          </a:p>
          <a:p>
            <a:r>
              <a:rPr lang="en-US" dirty="0" smtClean="0"/>
              <a:t>Discussion oriented</a:t>
            </a:r>
          </a:p>
          <a:p>
            <a:endParaRPr lang="en-US" dirty="0"/>
          </a:p>
          <a:p>
            <a:r>
              <a:rPr lang="en-US" dirty="0" smtClean="0"/>
              <a:t>Exchange of detailed information between experts only (SRF + NRF)</a:t>
            </a:r>
          </a:p>
          <a:p>
            <a:endParaRPr lang="en-US" dirty="0"/>
          </a:p>
          <a:p>
            <a:r>
              <a:rPr lang="en-US" dirty="0" smtClean="0"/>
              <a:t>On invitation only, max 20 participants , round table discussion</a:t>
            </a:r>
          </a:p>
        </p:txBody>
      </p:sp>
    </p:spTree>
    <p:extLst>
      <p:ext uri="{BB962C8B-B14F-4D97-AF65-F5344CB8AC3E}">
        <p14:creationId xmlns:p14="http://schemas.microsoft.com/office/powerpoint/2010/main" val="354737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invitees for WWFPC 2016 meeting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140239" y="2132856"/>
            <a:ext cx="5908089" cy="3240000"/>
            <a:chOff x="1596000" y="908720"/>
            <a:chExt cx="9000000" cy="4935603"/>
          </a:xfrm>
        </p:grpSpPr>
        <p:pic>
          <p:nvPicPr>
            <p:cNvPr id="12" name="Picture 2" descr="http://www.psdgraphics.com/file/blank-world-map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12" r="2748" b="11477"/>
            <a:stretch/>
          </p:blipFill>
          <p:spPr bwMode="auto">
            <a:xfrm>
              <a:off x="1596000" y="908720"/>
              <a:ext cx="9000000" cy="4935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5-Point Star 12"/>
            <p:cNvSpPr/>
            <p:nvPr/>
          </p:nvSpPr>
          <p:spPr>
            <a:xfrm>
              <a:off x="6096000" y="2456912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5-Point Star 13"/>
            <p:cNvSpPr/>
            <p:nvPr/>
          </p:nvSpPr>
          <p:spPr>
            <a:xfrm>
              <a:off x="6204032" y="2240888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5-Point Star 14"/>
            <p:cNvSpPr/>
            <p:nvPr/>
          </p:nvSpPr>
          <p:spPr>
            <a:xfrm>
              <a:off x="5951984" y="2420888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5-Point Star 15"/>
            <p:cNvSpPr/>
            <p:nvPr/>
          </p:nvSpPr>
          <p:spPr>
            <a:xfrm>
              <a:off x="4475840" y="2492896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5-Point Star 16"/>
            <p:cNvSpPr/>
            <p:nvPr/>
          </p:nvSpPr>
          <p:spPr>
            <a:xfrm>
              <a:off x="4115800" y="2780928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5-Point Star 17"/>
            <p:cNvSpPr/>
            <p:nvPr/>
          </p:nvSpPr>
          <p:spPr>
            <a:xfrm>
              <a:off x="3215680" y="2744944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5-Point Star 18"/>
            <p:cNvSpPr/>
            <p:nvPr/>
          </p:nvSpPr>
          <p:spPr>
            <a:xfrm>
              <a:off x="9084352" y="2816952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5-Point Star 19"/>
            <p:cNvSpPr/>
            <p:nvPr/>
          </p:nvSpPr>
          <p:spPr>
            <a:xfrm>
              <a:off x="3827768" y="2636912"/>
              <a:ext cx="180000" cy="180000"/>
            </a:xfrm>
            <a:prstGeom prst="star5">
              <a:avLst/>
            </a:prstGeom>
            <a:solidFill>
              <a:srgbClr val="0000FF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087045"/>
              </p:ext>
            </p:extLst>
          </p:nvPr>
        </p:nvGraphicFramePr>
        <p:xfrm>
          <a:off x="298620" y="1302907"/>
          <a:ext cx="2664296" cy="4962613"/>
        </p:xfrm>
        <a:graphic>
          <a:graphicData uri="http://schemas.openxmlformats.org/drawingml/2006/table">
            <a:tbl>
              <a:tblPr firstRow="1">
                <a:tableStyleId>{72833802-FEF1-4C79-8D5D-14CF1EAF98D9}</a:tableStyleId>
              </a:tblPr>
              <a:tblGrid>
                <a:gridCol w="936104"/>
                <a:gridCol w="1728192"/>
              </a:tblGrid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Lab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Name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CERN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Eric Montesinos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KEK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err="1" smtClean="0"/>
                        <a:t>Eiji</a:t>
                      </a:r>
                      <a:r>
                        <a:rPr lang="en-GB" sz="1100" dirty="0" smtClean="0"/>
                        <a:t> </a:t>
                      </a:r>
                      <a:r>
                        <a:rPr lang="en-GB" sz="1100" dirty="0" err="1" smtClean="0"/>
                        <a:t>Kako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DESY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Wolf-Dietrich</a:t>
                      </a:r>
                      <a:r>
                        <a:rPr lang="en-GB" sz="1100" baseline="0" dirty="0" smtClean="0"/>
                        <a:t> Möller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CEA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Guillaume </a:t>
                      </a:r>
                      <a:r>
                        <a:rPr lang="en-GB" sz="1100" dirty="0" err="1" smtClean="0"/>
                        <a:t>Devanz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BNL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Sergey Belomestnykh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SLAC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Chris </a:t>
                      </a:r>
                      <a:r>
                        <a:rPr lang="en-GB" sz="1100" dirty="0" err="1" smtClean="0"/>
                        <a:t>Adolphsen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ORNL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Mark Champion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JLAB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Robert </a:t>
                      </a:r>
                      <a:r>
                        <a:rPr lang="en-GB" sz="1100" dirty="0" err="1" smtClean="0"/>
                        <a:t>Rimmer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FNAL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Sergey </a:t>
                      </a:r>
                      <a:r>
                        <a:rPr lang="en-GB" sz="1100" dirty="0" err="1" smtClean="0"/>
                        <a:t>Kazakov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Cornell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Vadim </a:t>
                      </a:r>
                      <a:r>
                        <a:rPr lang="en-US" sz="1100" dirty="0" err="1" smtClean="0"/>
                        <a:t>Veshcherevich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IPNO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Sebastien Bousson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LAL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Walid</a:t>
                      </a:r>
                      <a:r>
                        <a:rPr lang="en-GB" sz="1100" baseline="0" dirty="0" smtClean="0"/>
                        <a:t> Kaabi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IHEP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China</a:t>
                      </a:r>
                      <a:endParaRPr lang="en-GB" sz="1100" dirty="0"/>
                    </a:p>
                  </a:txBody>
                  <a:tcPr/>
                </a:tc>
              </a:tr>
              <a:tr h="299173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IBS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Korea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ANL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Mike Kelly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259605"/>
              </p:ext>
            </p:extLst>
          </p:nvPr>
        </p:nvGraphicFramePr>
        <p:xfrm>
          <a:off x="9192344" y="1285840"/>
          <a:ext cx="2664296" cy="4922520"/>
        </p:xfrm>
        <a:graphic>
          <a:graphicData uri="http://schemas.openxmlformats.org/drawingml/2006/table">
            <a:tbl>
              <a:tblPr firstRow="1">
                <a:tableStyleId>{72833802-FEF1-4C79-8D5D-14CF1EAF98D9}</a:tableStyleId>
              </a:tblPr>
              <a:tblGrid>
                <a:gridCol w="936104"/>
                <a:gridCol w="1728192"/>
              </a:tblGrid>
              <a:tr h="20342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Lab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Name</a:t>
                      </a:r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  <a:tr h="20342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44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Topics for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Design</a:t>
            </a:r>
          </a:p>
          <a:p>
            <a:pPr lvl="1"/>
            <a:r>
              <a:rPr lang="en-GB" dirty="0" smtClean="0"/>
              <a:t>maximum power per coupler ?</a:t>
            </a:r>
          </a:p>
          <a:p>
            <a:pPr lvl="1"/>
            <a:r>
              <a:rPr lang="en-GB" dirty="0" smtClean="0"/>
              <a:t>multi coupler per cavity ?</a:t>
            </a:r>
          </a:p>
          <a:p>
            <a:r>
              <a:rPr lang="en-GB" dirty="0" smtClean="0"/>
              <a:t>Construction</a:t>
            </a:r>
          </a:p>
          <a:p>
            <a:pPr lvl="1"/>
            <a:r>
              <a:rPr lang="en-GB" dirty="0" smtClean="0"/>
              <a:t>choice of material and of techniques of </a:t>
            </a:r>
            <a:r>
              <a:rPr lang="en-GB" dirty="0" smtClean="0"/>
              <a:t>fabrication</a:t>
            </a:r>
            <a:endParaRPr lang="en-GB" dirty="0" smtClean="0"/>
          </a:p>
          <a:p>
            <a:pPr lvl="1"/>
            <a:r>
              <a:rPr lang="en-GB" dirty="0" smtClean="0"/>
              <a:t>Coating</a:t>
            </a:r>
          </a:p>
          <a:p>
            <a:pPr lvl="1"/>
            <a:r>
              <a:rPr lang="en-GB" dirty="0" smtClean="0"/>
              <a:t>Is superficial oxidation/discoloration a problem </a:t>
            </a:r>
            <a:r>
              <a:rPr lang="en-GB" dirty="0" smtClean="0"/>
              <a:t>? (*** identification </a:t>
            </a:r>
            <a:r>
              <a:rPr lang="en-GB" dirty="0" err="1" smtClean="0"/>
              <a:t>Walid</a:t>
            </a:r>
            <a:r>
              <a:rPr lang="en-GB" dirty="0" smtClean="0"/>
              <a:t>)</a:t>
            </a:r>
            <a:endParaRPr lang="en-GB" dirty="0" smtClean="0"/>
          </a:p>
          <a:p>
            <a:r>
              <a:rPr lang="en-GB" dirty="0" smtClean="0"/>
              <a:t>Ceramic</a:t>
            </a:r>
            <a:endParaRPr lang="en-GB" dirty="0"/>
          </a:p>
          <a:p>
            <a:pPr lvl="1"/>
            <a:r>
              <a:rPr lang="en-US" dirty="0" smtClean="0"/>
              <a:t>Ceramic 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Sputtering: </a:t>
            </a:r>
            <a:r>
              <a:rPr lang="en-US" dirty="0" err="1"/>
              <a:t>TiOx</a:t>
            </a:r>
            <a:r>
              <a:rPr lang="en-US" dirty="0"/>
              <a:t> – </a:t>
            </a:r>
            <a:r>
              <a:rPr lang="en-US" dirty="0" err="1"/>
              <a:t>TiN</a:t>
            </a:r>
            <a:r>
              <a:rPr lang="en-US" dirty="0"/>
              <a:t> </a:t>
            </a:r>
            <a:r>
              <a:rPr lang="en-US" dirty="0" smtClean="0"/>
              <a:t>? Control of the process ? </a:t>
            </a:r>
            <a:r>
              <a:rPr lang="en-US" dirty="0" smtClean="0"/>
              <a:t>Qualification</a:t>
            </a:r>
            <a:r>
              <a:rPr lang="en-US" dirty="0" smtClean="0"/>
              <a:t> (*** Sergio/Fritz)</a:t>
            </a:r>
            <a:endParaRPr lang="en-US" dirty="0"/>
          </a:p>
          <a:p>
            <a:pPr lvl="1"/>
            <a:r>
              <a:rPr lang="en-US" dirty="0"/>
              <a:t>New ceramic without treatment </a:t>
            </a:r>
            <a:r>
              <a:rPr lang="en-US" dirty="0" smtClean="0"/>
              <a:t>? (KEK/CERN)</a:t>
            </a:r>
            <a:endParaRPr lang="en-US" dirty="0" smtClean="0"/>
          </a:p>
          <a:p>
            <a:pPr lvl="1"/>
            <a:r>
              <a:rPr lang="en-US" dirty="0" smtClean="0"/>
              <a:t>Gray deposit ? How to qualify </a:t>
            </a:r>
            <a:r>
              <a:rPr lang="en-US" dirty="0" smtClean="0"/>
              <a:t> </a:t>
            </a:r>
            <a:r>
              <a:rPr lang="en-US" dirty="0"/>
              <a:t>? (*** </a:t>
            </a:r>
            <a:r>
              <a:rPr lang="en-US" dirty="0" smtClean="0"/>
              <a:t>Sergio/Fritz – Wolf-Dietrich - </a:t>
            </a:r>
            <a:r>
              <a:rPr lang="en-US" dirty="0" err="1" smtClean="0"/>
              <a:t>Walid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GB" dirty="0" smtClean="0"/>
              <a:t>Series production</a:t>
            </a:r>
          </a:p>
          <a:p>
            <a:pPr lvl="1"/>
            <a:r>
              <a:rPr lang="en-GB" dirty="0" smtClean="0"/>
              <a:t>fabrication, cleaning, handling and assembly</a:t>
            </a:r>
          </a:p>
          <a:p>
            <a:pPr lvl="1"/>
            <a:r>
              <a:rPr lang="en-GB" dirty="0" smtClean="0"/>
              <a:t>Series production by industrials: modification of the processes, industrial alternative proposals, ...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6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Topics for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Cleaning and assembly</a:t>
            </a:r>
          </a:p>
          <a:p>
            <a:pPr lvl="1"/>
            <a:r>
              <a:rPr lang="en-GB" dirty="0" smtClean="0"/>
              <a:t>What </a:t>
            </a:r>
            <a:r>
              <a:rPr lang="en-GB" dirty="0" smtClean="0"/>
              <a:t>clean room is really needed ?</a:t>
            </a:r>
          </a:p>
          <a:p>
            <a:pPr lvl="1"/>
            <a:r>
              <a:rPr lang="en-GB" dirty="0" smtClean="0"/>
              <a:t>For FPC alone?</a:t>
            </a:r>
          </a:p>
          <a:p>
            <a:pPr lvl="1"/>
            <a:r>
              <a:rPr lang="en-GB" dirty="0" smtClean="0"/>
              <a:t>For FPC onto cavity?</a:t>
            </a:r>
          </a:p>
          <a:p>
            <a:pPr lvl="1"/>
            <a:r>
              <a:rPr lang="en-GB" dirty="0" smtClean="0"/>
              <a:t>How to test the effect of cleanliness ?</a:t>
            </a:r>
          </a:p>
          <a:p>
            <a:pPr lvl="1"/>
            <a:r>
              <a:rPr lang="en-GB" dirty="0" smtClean="0"/>
              <a:t>Definition of a cleanliness test programme ?</a:t>
            </a:r>
          </a:p>
          <a:p>
            <a:pPr lvl="1"/>
            <a:endParaRPr lang="en-GB" dirty="0"/>
          </a:p>
          <a:p>
            <a:r>
              <a:rPr lang="en-GB" dirty="0" smtClean="0"/>
              <a:t>Specific constraints for </a:t>
            </a:r>
            <a:r>
              <a:rPr lang="en-GB" dirty="0"/>
              <a:t>operation reasons</a:t>
            </a:r>
          </a:p>
          <a:p>
            <a:pPr lvl="1"/>
            <a:r>
              <a:rPr lang="en-GB" dirty="0"/>
              <a:t>NO brazing-welding-soldering between liquid coolant and </a:t>
            </a:r>
            <a:r>
              <a:rPr lang="en-GB" dirty="0" smtClean="0"/>
              <a:t>vacuum (proven EBW should not be on the list)</a:t>
            </a:r>
            <a:endParaRPr lang="en-GB" dirty="0"/>
          </a:p>
          <a:p>
            <a:pPr lvl="1"/>
            <a:r>
              <a:rPr lang="en-GB" dirty="0"/>
              <a:t>NO liquid cooled couplers</a:t>
            </a:r>
          </a:p>
          <a:p>
            <a:pPr lvl="1"/>
            <a:r>
              <a:rPr lang="en-US" dirty="0"/>
              <a:t>Do you have the same constraints ?</a:t>
            </a:r>
          </a:p>
          <a:p>
            <a:pPr lvl="1"/>
            <a:r>
              <a:rPr lang="en-US" dirty="0"/>
              <a:t>Do you have statistics linked to these constraints 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26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Topics for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Tests</a:t>
            </a:r>
            <a:endParaRPr lang="en-GB" dirty="0"/>
          </a:p>
          <a:p>
            <a:pPr lvl="1"/>
            <a:r>
              <a:rPr lang="en-GB" dirty="0"/>
              <a:t>RF test boxes</a:t>
            </a:r>
          </a:p>
          <a:p>
            <a:pPr lvl="1"/>
            <a:r>
              <a:rPr lang="en-GB" dirty="0"/>
              <a:t>Amplifiers for tests</a:t>
            </a:r>
          </a:p>
          <a:p>
            <a:pPr lvl="1"/>
            <a:r>
              <a:rPr lang="en-GB" dirty="0"/>
              <a:t>Prototype processes versus series processes</a:t>
            </a:r>
          </a:p>
          <a:p>
            <a:pPr lvl="1"/>
            <a:r>
              <a:rPr lang="en-GB" dirty="0"/>
              <a:t>What margin do we need between pre-series and series ?</a:t>
            </a:r>
          </a:p>
          <a:p>
            <a:pPr lvl="1"/>
            <a:r>
              <a:rPr lang="en-US" dirty="0"/>
              <a:t>Do we need vacuum gauge for series production FPC ?</a:t>
            </a:r>
          </a:p>
          <a:p>
            <a:r>
              <a:rPr lang="en-GB" dirty="0"/>
              <a:t>Diagnostics</a:t>
            </a:r>
          </a:p>
          <a:p>
            <a:pPr lvl="1"/>
            <a:r>
              <a:rPr lang="en-GB" dirty="0"/>
              <a:t>R&amp;D and prototyping</a:t>
            </a:r>
          </a:p>
          <a:p>
            <a:pPr lvl="1"/>
            <a:r>
              <a:rPr lang="en-GB" dirty="0"/>
              <a:t>Operation in accelerators</a:t>
            </a:r>
          </a:p>
          <a:p>
            <a:r>
              <a:rPr lang="en-GB" dirty="0"/>
              <a:t>Statistics</a:t>
            </a:r>
          </a:p>
          <a:p>
            <a:pPr lvl="1"/>
            <a:r>
              <a:rPr lang="en-GB" dirty="0"/>
              <a:t>Couplers operated in accelerators</a:t>
            </a:r>
          </a:p>
          <a:p>
            <a:pPr lvl="1"/>
            <a:r>
              <a:rPr lang="en-GB" dirty="0"/>
              <a:t>Degradation of characteristic over time of operation</a:t>
            </a:r>
          </a:p>
          <a:p>
            <a:pPr lvl="1"/>
            <a:r>
              <a:rPr lang="en-GB" dirty="0"/>
              <a:t>How to share these information 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61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World Wide Program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to organise it ?</a:t>
            </a:r>
          </a:p>
          <a:p>
            <a:r>
              <a:rPr lang="en-GB" dirty="0" smtClean="0"/>
              <a:t>Who can do what ?</a:t>
            </a:r>
          </a:p>
          <a:p>
            <a:r>
              <a:rPr lang="en-GB" dirty="0" smtClean="0"/>
              <a:t>Who want to do what ?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WWFPC01, CERN, Geneva, 23-24 June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27327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1361</TotalTime>
  <Words>451</Words>
  <Application>Microsoft Office PowerPoint</Application>
  <PresentationFormat>Custom</PresentationFormat>
  <Paragraphs>120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Retrospect</vt:lpstr>
      <vt:lpstr>Topics for discussion</vt:lpstr>
      <vt:lpstr>WWFPC 2016 meeting date</vt:lpstr>
      <vt:lpstr>List of invitees for WWFPC 2016 meeting</vt:lpstr>
      <vt:lpstr>Topics for discussion</vt:lpstr>
      <vt:lpstr>Topics for discussion</vt:lpstr>
      <vt:lpstr>Topics for discussion</vt:lpstr>
      <vt:lpstr>World Wide Program 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Montesinos</dc:creator>
  <cp:lastModifiedBy>Eric Montesinos</cp:lastModifiedBy>
  <cp:revision>63</cp:revision>
  <dcterms:created xsi:type="dcterms:W3CDTF">2015-06-21T15:49:21Z</dcterms:created>
  <dcterms:modified xsi:type="dcterms:W3CDTF">2015-06-24T10:27:18Z</dcterms:modified>
</cp:coreProperties>
</file>