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2" r:id="rId3"/>
    <p:sldId id="263" r:id="rId4"/>
    <p:sldId id="264" r:id="rId5"/>
    <p:sldId id="258" r:id="rId6"/>
    <p:sldId id="259" r:id="rId7"/>
    <p:sldId id="265" r:id="rId8"/>
    <p:sldId id="266" r:id="rId9"/>
    <p:sldId id="267" r:id="rId10"/>
    <p:sldId id="268" r:id="rId11"/>
    <p:sldId id="280" r:id="rId12"/>
    <p:sldId id="281" r:id="rId13"/>
    <p:sldId id="282" r:id="rId14"/>
    <p:sldId id="283" r:id="rId15"/>
    <p:sldId id="28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A792B-AAD2-42F7-A7E3-6F5E8638ADAA}" type="datetimeFigureOut">
              <a:rPr lang="pt-PT" smtClean="0"/>
              <a:pPr/>
              <a:t>23-07-2015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72706-85D0-458F-ACB9-2BEE28DFA9D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053139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72706-85D0-458F-ACB9-2BEE28DFA9D3}" type="slidenum">
              <a:rPr lang="pt-PT" smtClean="0"/>
              <a:pPr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540677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257A7-EF31-4885-BB7D-B8FF1817304D}" type="datetimeFigureOut">
              <a:rPr lang="en-GB" smtClean="0"/>
              <a:pPr/>
              <a:t>23/07/2015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1ABC-072D-4ACE-8A04-F50C3E92A265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61055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257A7-EF31-4885-BB7D-B8FF1817304D}" type="datetimeFigureOut">
              <a:rPr lang="en-GB" smtClean="0"/>
              <a:pPr/>
              <a:t>23/07/2015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1ABC-072D-4ACE-8A04-F50C3E92A265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12021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257A7-EF31-4885-BB7D-B8FF1817304D}" type="datetimeFigureOut">
              <a:rPr lang="en-GB" smtClean="0"/>
              <a:pPr/>
              <a:t>23/07/2015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1ABC-072D-4ACE-8A04-F50C3E92A265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94713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257A7-EF31-4885-BB7D-B8FF1817304D}" type="datetimeFigureOut">
              <a:rPr lang="en-GB" smtClean="0"/>
              <a:pPr/>
              <a:t>23/07/2015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1ABC-072D-4ACE-8A04-F50C3E92A265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8471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257A7-EF31-4885-BB7D-B8FF1817304D}" type="datetimeFigureOut">
              <a:rPr lang="en-GB" smtClean="0"/>
              <a:pPr/>
              <a:t>23/07/2015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1ABC-072D-4ACE-8A04-F50C3E92A265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72593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257A7-EF31-4885-BB7D-B8FF1817304D}" type="datetimeFigureOut">
              <a:rPr lang="en-GB" smtClean="0"/>
              <a:pPr/>
              <a:t>23/07/2015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1ABC-072D-4ACE-8A04-F50C3E92A265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00933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257A7-EF31-4885-BB7D-B8FF1817304D}" type="datetimeFigureOut">
              <a:rPr lang="en-GB" smtClean="0"/>
              <a:pPr/>
              <a:t>23/07/2015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1ABC-072D-4ACE-8A04-F50C3E92A265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83551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257A7-EF31-4885-BB7D-B8FF1817304D}" type="datetimeFigureOut">
              <a:rPr lang="en-GB" smtClean="0"/>
              <a:pPr/>
              <a:t>23/07/2015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1ABC-072D-4ACE-8A04-F50C3E92A265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69370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257A7-EF31-4885-BB7D-B8FF1817304D}" type="datetimeFigureOut">
              <a:rPr lang="en-GB" smtClean="0"/>
              <a:pPr/>
              <a:t>23/07/2015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1ABC-072D-4ACE-8A04-F50C3E92A265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38801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257A7-EF31-4885-BB7D-B8FF1817304D}" type="datetimeFigureOut">
              <a:rPr lang="en-GB" smtClean="0"/>
              <a:pPr/>
              <a:t>23/07/2015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1ABC-072D-4ACE-8A04-F50C3E92A265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15270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257A7-EF31-4885-BB7D-B8FF1817304D}" type="datetimeFigureOut">
              <a:rPr lang="en-GB" smtClean="0"/>
              <a:pPr/>
              <a:t>23/07/2015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61ABC-072D-4ACE-8A04-F50C3E92A265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42182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257A7-EF31-4885-BB7D-B8FF1817304D}" type="datetimeFigureOut">
              <a:rPr lang="en-GB" smtClean="0"/>
              <a:pPr/>
              <a:t>23/07/2015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61ABC-072D-4ACE-8A04-F50C3E92A265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65808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3.png"/><Relationship Id="rId7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3.png"/><Relationship Id="rId4" Type="http://schemas.openxmlformats.org/officeDocument/2006/relationships/image" Target="../media/image24.png"/><Relationship Id="rId9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7.png"/><Relationship Id="rId7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0251"/>
            <a:ext cx="9144000" cy="873456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Efeito</a:t>
            </a:r>
            <a:r>
              <a:rPr lang="en-GB" dirty="0" smtClean="0"/>
              <a:t> de Hall </a:t>
            </a:r>
            <a:r>
              <a:rPr lang="en-GB" dirty="0" err="1" smtClean="0"/>
              <a:t>quântico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9932" y="4488303"/>
            <a:ext cx="9144000" cy="1655762"/>
          </a:xfrm>
        </p:spPr>
        <p:txBody>
          <a:bodyPr>
            <a:normAutofit/>
          </a:bodyPr>
          <a:lstStyle/>
          <a:p>
            <a:r>
              <a:rPr lang="en-GB" sz="2000" dirty="0" err="1" smtClean="0"/>
              <a:t>Frederico</a:t>
            </a:r>
            <a:r>
              <a:rPr lang="en-GB" sz="2000" dirty="0" smtClean="0"/>
              <a:t> Sousa</a:t>
            </a:r>
          </a:p>
          <a:p>
            <a:r>
              <a:rPr lang="en-GB" sz="2000" dirty="0" err="1" smtClean="0"/>
              <a:t>Gonçalo</a:t>
            </a:r>
            <a:r>
              <a:rPr lang="en-GB" sz="2000" dirty="0" smtClean="0"/>
              <a:t> </a:t>
            </a:r>
            <a:r>
              <a:rPr lang="en-GB" sz="2000" dirty="0" err="1" smtClean="0"/>
              <a:t>Catarina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xmlns="" val="307556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74176" y="313900"/>
            <a:ext cx="10515600" cy="791569"/>
          </a:xfrm>
        </p:spPr>
        <p:txBody>
          <a:bodyPr/>
          <a:lstStyle/>
          <a:p>
            <a:r>
              <a:rPr lang="en-GB" dirty="0" err="1" smtClean="0"/>
              <a:t>Degenerescência</a:t>
            </a:r>
            <a:r>
              <a:rPr lang="en-GB" dirty="0" smtClean="0"/>
              <a:t> dos LL’s</a:t>
            </a:r>
            <a:endParaRPr lang="en-GB" dirty="0"/>
          </a:p>
        </p:txBody>
      </p:sp>
      <p:sp>
        <p:nvSpPr>
          <p:cNvPr id="5" name="CaixaDeTexto 4"/>
          <p:cNvSpPr txBox="1"/>
          <p:nvPr/>
        </p:nvSpPr>
        <p:spPr>
          <a:xfrm>
            <a:off x="300248" y="1501254"/>
            <a:ext cx="53089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Os </a:t>
            </a:r>
            <a:r>
              <a:rPr lang="pt-PT" dirty="0" err="1" smtClean="0"/>
              <a:t>Hamiltonianos</a:t>
            </a:r>
            <a:r>
              <a:rPr lang="pt-PT" dirty="0" smtClean="0"/>
              <a:t> escritos inicialmente dependem </a:t>
            </a:r>
          </a:p>
          <a:p>
            <a:r>
              <a:rPr lang="pt-PT" dirty="0" smtClean="0"/>
              <a:t>de 2 pares de operadores conjugados: x e </a:t>
            </a:r>
            <a:r>
              <a:rPr lang="pt-PT" dirty="0" err="1" smtClean="0"/>
              <a:t>p</a:t>
            </a:r>
            <a:r>
              <a:rPr lang="pt-PT" sz="1200" dirty="0" err="1" smtClean="0"/>
              <a:t>x</a:t>
            </a:r>
            <a:r>
              <a:rPr lang="pt-PT" dirty="0" smtClean="0"/>
              <a:t>, y e </a:t>
            </a:r>
            <a:r>
              <a:rPr lang="pt-PT" dirty="0" err="1" smtClean="0"/>
              <a:t>p</a:t>
            </a:r>
            <a:r>
              <a:rPr lang="pt-PT" sz="1200" dirty="0" err="1" smtClean="0"/>
              <a:t>y</a:t>
            </a:r>
            <a:endParaRPr lang="pt-PT" b="1" dirty="0" smtClean="0"/>
          </a:p>
          <a:p>
            <a:endParaRPr lang="pt-PT" b="1" dirty="0" smtClean="0"/>
          </a:p>
          <a:p>
            <a:endParaRPr lang="pt-PT" dirty="0" smtClean="0"/>
          </a:p>
          <a:p>
            <a:r>
              <a:rPr lang="pt-PT" dirty="0" smtClean="0"/>
              <a:t>No entanto, quando escritos em termos dos operadores de escada, dependem apenas de 1:     e </a:t>
            </a:r>
          </a:p>
          <a:p>
            <a:endParaRPr lang="pt-PT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1026" y="2901784"/>
            <a:ext cx="207702" cy="281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m 6" descr="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9387" y="1528657"/>
            <a:ext cx="2424268" cy="764171"/>
          </a:xfrm>
          <a:prstGeom prst="rect">
            <a:avLst/>
          </a:prstGeom>
        </p:spPr>
      </p:pic>
      <p:pic>
        <p:nvPicPr>
          <p:cNvPr id="8" name="Imagem 7" descr="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32040" y="1500443"/>
            <a:ext cx="3023398" cy="607645"/>
          </a:xfrm>
          <a:prstGeom prst="rect">
            <a:avLst/>
          </a:prstGeom>
        </p:spPr>
      </p:pic>
      <p:pic>
        <p:nvPicPr>
          <p:cNvPr id="9" name="Imagem 8" descr="2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7737" y="2529060"/>
            <a:ext cx="2962491" cy="819122"/>
          </a:xfrm>
          <a:prstGeom prst="rect">
            <a:avLst/>
          </a:prstGeom>
        </p:spPr>
      </p:pic>
      <p:pic>
        <p:nvPicPr>
          <p:cNvPr id="10" name="Imagem 9" descr="29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227799" y="2473187"/>
            <a:ext cx="2781558" cy="815924"/>
          </a:xfrm>
          <a:prstGeom prst="rect">
            <a:avLst/>
          </a:prstGeom>
        </p:spPr>
      </p:pic>
      <p:sp>
        <p:nvSpPr>
          <p:cNvPr id="11" name="Rectângulo 10"/>
          <p:cNvSpPr/>
          <p:nvPr/>
        </p:nvSpPr>
        <p:spPr>
          <a:xfrm>
            <a:off x="177421" y="3758905"/>
            <a:ext cx="120145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dirty="0" smtClean="0"/>
              <a:t>Devemos portanto procurar um 2º par de operadores conjugados (que tem necessariamente de comutar com o </a:t>
            </a:r>
            <a:r>
              <a:rPr lang="pt-PT" dirty="0" err="1" smtClean="0"/>
              <a:t>Hamiltoniano</a:t>
            </a:r>
            <a:r>
              <a:rPr lang="pt-PT" dirty="0" smtClean="0"/>
              <a:t>!)</a:t>
            </a:r>
            <a:endParaRPr lang="pt-PT" dirty="0"/>
          </a:p>
        </p:txBody>
      </p:sp>
      <p:pic>
        <p:nvPicPr>
          <p:cNvPr id="13" name="Imagem 12" descr="3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87460" y="4311240"/>
            <a:ext cx="2690295" cy="561010"/>
          </a:xfrm>
          <a:prstGeom prst="rect">
            <a:avLst/>
          </a:prstGeom>
        </p:spPr>
      </p:pic>
      <p:sp>
        <p:nvSpPr>
          <p:cNvPr id="16" name="Seta para a direita 15"/>
          <p:cNvSpPr/>
          <p:nvPr/>
        </p:nvSpPr>
        <p:spPr>
          <a:xfrm>
            <a:off x="3659875" y="4492388"/>
            <a:ext cx="232012" cy="17742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CaixaDeTexto 16"/>
          <p:cNvSpPr txBox="1"/>
          <p:nvPr/>
        </p:nvSpPr>
        <p:spPr>
          <a:xfrm>
            <a:off x="4080681" y="4394578"/>
            <a:ext cx="1487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smtClean="0"/>
              <a:t>[</a:t>
            </a:r>
            <a:r>
              <a:rPr lang="pt-PT" sz="2400" b="1" dirty="0" smtClean="0"/>
              <a:t>K</a:t>
            </a:r>
            <a:r>
              <a:rPr lang="pt-PT" sz="2400" dirty="0" smtClean="0"/>
              <a:t>,H]=</a:t>
            </a:r>
            <a:r>
              <a:rPr lang="pt-PT" sz="2400" b="1" dirty="0" smtClean="0"/>
              <a:t>0</a:t>
            </a:r>
            <a:endParaRPr lang="pt-PT" sz="2400" dirty="0"/>
          </a:p>
        </p:txBody>
      </p:sp>
      <p:pic>
        <p:nvPicPr>
          <p:cNvPr id="18" name="Imagem 17" descr="34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397463" y="5152269"/>
            <a:ext cx="2191056" cy="647790"/>
          </a:xfrm>
          <a:prstGeom prst="rect">
            <a:avLst/>
          </a:prstGeom>
        </p:spPr>
      </p:pic>
      <p:sp>
        <p:nvSpPr>
          <p:cNvPr id="19" name="CaixaDeTexto 18"/>
          <p:cNvSpPr txBox="1"/>
          <p:nvPr/>
        </p:nvSpPr>
        <p:spPr>
          <a:xfrm>
            <a:off x="791571" y="5295332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Mas</a:t>
            </a:r>
            <a:endParaRPr lang="pt-PT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3575713" y="5254388"/>
            <a:ext cx="2584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(fase de </a:t>
            </a:r>
            <a:r>
              <a:rPr lang="pt-PT" dirty="0" err="1" smtClean="0"/>
              <a:t>Aharonov-Bohm</a:t>
            </a:r>
            <a:r>
              <a:rPr lang="pt-PT" dirty="0" smtClean="0"/>
              <a:t>)</a:t>
            </a:r>
            <a:endParaRPr lang="pt-PT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99655" y="2837026"/>
            <a:ext cx="327689" cy="357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86854" y="1105468"/>
                <a:ext cx="10766946" cy="5431809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sz="2400" dirty="0" smtClean="0"/>
                  <a:t>Em </a:t>
                </a:r>
                <a:r>
                  <a:rPr lang="en-GB" sz="2400" dirty="0" err="1" smtClean="0"/>
                  <a:t>analogia</a:t>
                </a:r>
                <a:r>
                  <a:rPr lang="en-GB" sz="2400" dirty="0" smtClean="0"/>
                  <a:t> </a:t>
                </a:r>
                <a:r>
                  <a:rPr lang="en-GB" sz="2400" dirty="0" err="1" smtClean="0"/>
                  <a:t>ao</a:t>
                </a:r>
                <a:r>
                  <a:rPr lang="en-GB" sz="2400" dirty="0" smtClean="0"/>
                  <a:t> </a:t>
                </a:r>
                <a:r>
                  <a:rPr lang="en-GB" sz="2400" dirty="0" err="1" smtClean="0"/>
                  <a:t>caso</a:t>
                </a:r>
                <a:r>
                  <a:rPr lang="en-GB" sz="2400" dirty="0" smtClean="0"/>
                  <a:t> </a:t>
                </a:r>
                <a:r>
                  <a:rPr lang="en-GB" sz="2400" dirty="0" err="1" smtClean="0"/>
                  <a:t>clássico</a:t>
                </a:r>
                <a:r>
                  <a:rPr lang="en-GB" sz="2400" dirty="0" smtClean="0"/>
                  <a:t>:</a:t>
                </a:r>
              </a:p>
              <a:p>
                <a:pPr marL="0" indent="0">
                  <a:buNone/>
                </a:pPr>
                <a:endParaRPr lang="en-GB" sz="24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400" dirty="0" smtClean="0"/>
                  <a:t>e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GB" sz="2400" dirty="0" smtClean="0"/>
                  <a:t> </a:t>
                </a:r>
                <a:r>
                  <a:rPr lang="en-GB" sz="2400" dirty="0" err="1" smtClean="0"/>
                  <a:t>são</a:t>
                </a:r>
                <a:r>
                  <a:rPr lang="en-GB" sz="2400" dirty="0" smtClean="0"/>
                  <a:t> as </a:t>
                </a:r>
                <a:r>
                  <a:rPr lang="en-GB" sz="2400" dirty="0" err="1" smtClean="0"/>
                  <a:t>coordenadas</a:t>
                </a:r>
                <a:r>
                  <a:rPr lang="en-GB" sz="2400" dirty="0" smtClean="0"/>
                  <a:t> do </a:t>
                </a:r>
                <a:r>
                  <a:rPr lang="en-GB" sz="2400" dirty="0" err="1" smtClean="0"/>
                  <a:t>centro</a:t>
                </a:r>
                <a:r>
                  <a:rPr lang="en-GB" sz="2400" dirty="0" smtClean="0"/>
                  <a:t> </a:t>
                </a:r>
                <a:r>
                  <a:rPr lang="en-GB" sz="2400" dirty="0" err="1" smtClean="0"/>
                  <a:t>guia</a:t>
                </a:r>
                <a:r>
                  <a:rPr lang="en-GB" sz="2400" dirty="0" smtClean="0"/>
                  <a:t> e </a:t>
                </a:r>
                <a:r>
                  <a:rPr lang="en-GB" sz="2400" dirty="0" err="1" smtClean="0"/>
                  <a:t>obedecem</a:t>
                </a:r>
                <a:r>
                  <a:rPr lang="en-GB" sz="2400" dirty="0" smtClean="0"/>
                  <a:t> a: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𝑖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400" dirty="0" smtClean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 smtClean="0"/>
                  <a:t> </a:t>
                </a:r>
                <a:r>
                  <a:rPr lang="en-GB" sz="2400" dirty="0" err="1" smtClean="0"/>
                  <a:t>Comutam</a:t>
                </a:r>
                <a:r>
                  <a:rPr lang="en-GB" sz="2400" dirty="0" smtClean="0"/>
                  <a:t> com o </a:t>
                </a:r>
                <a:r>
                  <a:rPr lang="en-GB" sz="2400" dirty="0" err="1" smtClean="0"/>
                  <a:t>Hamiltoniano</a:t>
                </a:r>
                <a:r>
                  <a:rPr lang="en-GB" sz="2400" dirty="0" smtClean="0"/>
                  <a:t> </a:t>
                </a:r>
                <a:r>
                  <a:rPr lang="en-GB" sz="2400" dirty="0" err="1" smtClean="0"/>
                  <a:t>pois</a:t>
                </a:r>
                <a:r>
                  <a:rPr lang="en-GB" sz="2400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𝑒𝐵𝑌</m:t>
                    </m:r>
                  </m:oMath>
                </a14:m>
                <a:r>
                  <a:rPr lang="en-GB" dirty="0" smtClean="0"/>
                  <a:t> ;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𝑒𝐵𝑋</m:t>
                    </m:r>
                  </m:oMath>
                </a14:m>
                <a:r>
                  <a:rPr lang="en-GB" sz="2400" dirty="0" smtClean="0"/>
                  <a:t> </a:t>
                </a:r>
                <a:r>
                  <a:rPr lang="en-GB" dirty="0" smtClean="0"/>
                  <a:t>. </a:t>
                </a:r>
                <a:r>
                  <a:rPr lang="en-GB" sz="2400" dirty="0" err="1" smtClean="0"/>
                  <a:t>Podemos</a:t>
                </a:r>
                <a:r>
                  <a:rPr lang="en-GB" sz="2400" dirty="0" smtClean="0"/>
                  <a:t> </a:t>
                </a:r>
                <a:r>
                  <a:rPr lang="en-GB" sz="2400" dirty="0" err="1" smtClean="0"/>
                  <a:t>usá-los</a:t>
                </a:r>
                <a:r>
                  <a:rPr lang="en-GB" sz="2400" dirty="0" smtClean="0"/>
                  <a:t> para </a:t>
                </a:r>
                <a:r>
                  <a:rPr lang="en-GB" sz="2400" dirty="0" err="1" smtClean="0"/>
                  <a:t>distinguir</a:t>
                </a:r>
                <a:r>
                  <a:rPr lang="en-GB" sz="2400" dirty="0" smtClean="0"/>
                  <a:t> </a:t>
                </a:r>
                <a:r>
                  <a:rPr lang="en-GB" sz="2400" dirty="0" err="1" smtClean="0"/>
                  <a:t>diferentes</a:t>
                </a:r>
                <a:r>
                  <a:rPr lang="en-GB" sz="2400" dirty="0" smtClean="0"/>
                  <a:t> </a:t>
                </a:r>
                <a:r>
                  <a:rPr lang="en-GB" sz="2400" dirty="0" err="1" smtClean="0"/>
                  <a:t>níveis</a:t>
                </a:r>
                <a:r>
                  <a:rPr lang="en-GB" sz="2400" dirty="0" smtClean="0"/>
                  <a:t> de </a:t>
                </a:r>
                <a:r>
                  <a:rPr lang="en-GB" sz="2400" dirty="0" err="1" smtClean="0"/>
                  <a:t>energia</a:t>
                </a:r>
                <a:r>
                  <a:rPr lang="en-GB" sz="2400" dirty="0" smtClean="0"/>
                  <a:t>.</a:t>
                </a:r>
              </a:p>
              <a:p>
                <a:pPr marL="0" indent="0">
                  <a:buNone/>
                </a:pPr>
                <a:endParaRPr lang="en-GB" sz="2400" dirty="0"/>
              </a:p>
              <a:p>
                <a:pPr marL="0" indent="0">
                  <a:buNone/>
                </a:pPr>
                <a:endParaRPr lang="en-GB" sz="2400" dirty="0" smtClean="0"/>
              </a:p>
              <a:p>
                <a:pPr marL="0" indent="0">
                  <a:buNone/>
                </a:pPr>
                <a:endParaRPr lang="en-GB" sz="2400" dirty="0"/>
              </a:p>
              <a:p>
                <a:pPr marL="0" indent="0">
                  <a:buNone/>
                </a:pPr>
                <a:endParaRPr lang="en-GB" sz="2400" dirty="0" smtClean="0"/>
              </a:p>
              <a:p>
                <a:pPr marL="0" indent="0">
                  <a:buNone/>
                </a:pPr>
                <a:endParaRPr lang="en-GB" sz="240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sz="2400" dirty="0" smtClean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 smtClean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6854" y="1105468"/>
                <a:ext cx="10766946" cy="5431809"/>
              </a:xfrm>
              <a:blipFill rotWithShape="0">
                <a:blip r:embed="rId2" cstate="print"/>
                <a:stretch>
                  <a:fillRect l="-849" t="-1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5631976" y="982638"/>
                <a:ext cx="2666949" cy="6279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den>
                          </m:f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den>
                          </m:f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Π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1976" y="982638"/>
                <a:ext cx="2666949" cy="627992"/>
              </a:xfrm>
              <a:prstGeom prst="rect">
                <a:avLst/>
              </a:prstGeom>
              <a:blipFill rotWithShape="0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Rectangle 7"/>
              <p:cNvSpPr/>
              <p:nvPr/>
            </p:nvSpPr>
            <p:spPr>
              <a:xfrm>
                <a:off x="1198013" y="4946145"/>
                <a:ext cx="2219197" cy="7280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den>
                      </m:f>
                      <m:d>
                        <m:d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8013" y="4946145"/>
                <a:ext cx="2219197" cy="728084"/>
              </a:xfrm>
              <a:prstGeom prst="rect">
                <a:avLst/>
              </a:prstGeom>
              <a:blipFill rotWithShape="0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Rectangle 8"/>
              <p:cNvSpPr/>
              <p:nvPr/>
            </p:nvSpPr>
            <p:spPr>
              <a:xfrm>
                <a:off x="1198013" y="4083097"/>
                <a:ext cx="2097049" cy="7280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𝑙</m:t>
                          </m:r>
                        </m:den>
                      </m:f>
                      <m:d>
                        <m:d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</a:rPr>
                            <m:t>𝑖𝑌</m:t>
                          </m:r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8013" y="4083097"/>
                <a:ext cx="2097049" cy="728084"/>
              </a:xfrm>
              <a:prstGeom prst="rect">
                <a:avLst/>
              </a:prstGeom>
              <a:blipFill rotWithShape="0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0" name="TextBox 9"/>
              <p:cNvSpPr txBox="1"/>
              <p:nvPr/>
            </p:nvSpPr>
            <p:spPr>
              <a:xfrm>
                <a:off x="4553411" y="4637479"/>
                <a:ext cx="2157129" cy="3474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ℏ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411" y="4637479"/>
                <a:ext cx="2157129" cy="347403"/>
              </a:xfrm>
              <a:prstGeom prst="rect">
                <a:avLst/>
              </a:prstGeom>
              <a:blipFill rotWithShape="0">
                <a:blip r:embed="rId6" cstate="print"/>
                <a:stretch>
                  <a:fillRect l="-2542"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1" name="Rectangle 10"/>
              <p:cNvSpPr/>
              <p:nvPr/>
            </p:nvSpPr>
            <p:spPr>
              <a:xfrm>
                <a:off x="6853908" y="4488014"/>
                <a:ext cx="833883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</m:oMath>
                  </m:oMathPara>
                </a14:m>
                <a:endParaRPr lang="en-GB" sz="3600" dirty="0"/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3908" y="4488014"/>
                <a:ext cx="833883" cy="646331"/>
              </a:xfrm>
              <a:prstGeom prst="rect">
                <a:avLst/>
              </a:prstGeom>
              <a:blipFill rotWithShape="0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2" name="TextBox 11"/>
              <p:cNvSpPr txBox="1"/>
              <p:nvPr/>
            </p:nvSpPr>
            <p:spPr>
              <a:xfrm>
                <a:off x="7968889" y="4622500"/>
                <a:ext cx="323665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&gt;=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ℏ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</m:oMath>
                </a14:m>
                <a:endParaRPr lang="en-GB" sz="2000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68889" y="4622500"/>
                <a:ext cx="3236655" cy="307777"/>
              </a:xfrm>
              <a:prstGeom prst="rect">
                <a:avLst/>
              </a:prstGeom>
              <a:blipFill rotWithShape="0">
                <a:blip r:embed="rId8" cstate="print"/>
                <a:stretch>
                  <a:fillRect l="-2637" r="-1507"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10178278" y="1197801"/>
                <a:ext cx="6337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78278" y="1197801"/>
                <a:ext cx="633700" cy="276999"/>
              </a:xfrm>
              <a:prstGeom prst="rect">
                <a:avLst/>
              </a:prstGeom>
              <a:blipFill rotWithShape="0">
                <a:blip r:embed="rId9" cstate="print"/>
                <a:stretch>
                  <a:fillRect l="-8654" r="-2885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9949218" y="773147"/>
            <a:ext cx="1091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Notação</a:t>
            </a:r>
            <a:r>
              <a:rPr lang="en-GB" dirty="0" smtClean="0"/>
              <a:t>: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TextBox 1"/>
              <p:cNvSpPr txBox="1"/>
              <p:nvPr/>
            </p:nvSpPr>
            <p:spPr>
              <a:xfrm>
                <a:off x="6710540" y="5674229"/>
                <a:ext cx="1889235" cy="5244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𝐵𝑦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𝐵𝑥</m:t>
                              </m:r>
                            </m:num>
                            <m:den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,0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0540" y="5674229"/>
                <a:ext cx="1889235" cy="524439"/>
              </a:xfrm>
              <a:prstGeom prst="rect">
                <a:avLst/>
              </a:prstGeom>
              <a:blipFill rotWithShape="0">
                <a:blip r:embed="rId10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553411" y="5788065"/>
            <a:ext cx="2114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Na gauge </a:t>
            </a:r>
            <a:r>
              <a:rPr lang="en-GB" dirty="0" err="1" smtClean="0"/>
              <a:t>simétrica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83822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9658"/>
            <a:ext cx="10515600" cy="798286"/>
          </a:xfrm>
        </p:spPr>
        <p:txBody>
          <a:bodyPr/>
          <a:lstStyle/>
          <a:p>
            <a:r>
              <a:rPr lang="en-GB" dirty="0" err="1" smtClean="0"/>
              <a:t>Função</a:t>
            </a:r>
            <a:r>
              <a:rPr lang="en-GB" dirty="0" smtClean="0"/>
              <a:t> de </a:t>
            </a:r>
            <a:r>
              <a:rPr lang="en-GB" dirty="0" err="1" smtClean="0"/>
              <a:t>onda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90285" y="1161143"/>
                <a:ext cx="11669485" cy="539931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2000" dirty="0" smtClean="0"/>
                  <a:t>Vamos </a:t>
                </a:r>
                <a:r>
                  <a:rPr lang="en-GB" sz="2000" dirty="0" err="1" smtClean="0"/>
                  <a:t>escrever</a:t>
                </a:r>
                <a:r>
                  <a:rPr lang="en-GB" sz="2000" dirty="0" smtClean="0"/>
                  <a:t> </a:t>
                </a:r>
                <a:r>
                  <a:rPr lang="en-GB" sz="2000" dirty="0" err="1" smtClean="0"/>
                  <a:t>estes</a:t>
                </a:r>
                <a:r>
                  <a:rPr lang="en-GB" sz="2000" dirty="0" smtClean="0"/>
                  <a:t> </a:t>
                </a:r>
                <a:r>
                  <a:rPr lang="en-GB" sz="2000" dirty="0" err="1" smtClean="0"/>
                  <a:t>operadores</a:t>
                </a:r>
                <a:r>
                  <a:rPr lang="en-GB" sz="2000" dirty="0" smtClean="0"/>
                  <a:t> </a:t>
                </a:r>
                <a:r>
                  <a:rPr lang="en-GB" sz="2000" dirty="0" err="1" smtClean="0"/>
                  <a:t>na</a:t>
                </a:r>
                <a:r>
                  <a:rPr lang="en-GB" sz="2000" dirty="0" smtClean="0"/>
                  <a:t> base das </a:t>
                </a:r>
                <a:r>
                  <a:rPr lang="en-GB" sz="2000" dirty="0" err="1" smtClean="0"/>
                  <a:t>posições</a:t>
                </a:r>
                <a:r>
                  <a:rPr lang="en-GB" sz="2000" dirty="0" smtClean="0"/>
                  <a:t>:</a:t>
                </a:r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pPr marL="0" indent="0">
                  <a:buNone/>
                </a:pPr>
                <a:r>
                  <a:rPr lang="en-GB" sz="2000" dirty="0" err="1" smtClean="0"/>
                  <a:t>Usando</a:t>
                </a:r>
                <a:r>
                  <a:rPr lang="en-GB" sz="2000" dirty="0" smtClean="0"/>
                  <a:t> 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𝑖𝑦</m:t>
                        </m:r>
                      </m:num>
                      <m:den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den>
                    </m:f>
                  </m:oMath>
                </a14:m>
                <a:r>
                  <a:rPr lang="en-GB" sz="2400" dirty="0" smtClean="0"/>
                  <a:t> : </a:t>
                </a:r>
              </a:p>
              <a:p>
                <a:pPr marL="0" indent="0">
                  <a:buNone/>
                </a:pPr>
                <a:endParaRPr lang="en-GB" sz="2400" dirty="0"/>
              </a:p>
              <a:p>
                <a:pPr marL="0" indent="0">
                  <a:buNone/>
                </a:pPr>
                <a:endParaRPr lang="en-GB" sz="2400" dirty="0" smtClean="0"/>
              </a:p>
              <a:p>
                <a:pPr marL="0" indent="0">
                  <a:buNone/>
                </a:pPr>
                <a:endParaRPr lang="en-GB" sz="2400" dirty="0"/>
              </a:p>
              <a:p>
                <a:pPr marL="0" indent="0">
                  <a:buNone/>
                </a:pPr>
                <a:r>
                  <a:rPr lang="en-GB" sz="2400" dirty="0" err="1" smtClean="0"/>
                  <a:t>Função</a:t>
                </a:r>
                <a:r>
                  <a:rPr lang="en-GB" sz="2400" dirty="0" smtClean="0"/>
                  <a:t> de </a:t>
                </a:r>
                <a:r>
                  <a:rPr lang="en-GB" sz="2400" dirty="0" err="1" smtClean="0"/>
                  <a:t>onda</a:t>
                </a:r>
                <a:r>
                  <a:rPr lang="en-GB" sz="2400" dirty="0" smtClean="0"/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𝑛𝑚</m:t>
                        </m:r>
                      </m:sub>
                    </m:sSub>
                    <m:d>
                      <m:d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†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ad>
                          <m:radPr>
                            <m:degHide m:val="on"/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!</m:t>
                            </m:r>
                          </m:e>
                        </m:rad>
                      </m:den>
                    </m:f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p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†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p>
                        </m:sSup>
                      </m:num>
                      <m:den>
                        <m:rad>
                          <m:radPr>
                            <m:degHide m:val="on"/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GB" sz="2400" i="1">
                                <a:latin typeface="Cambria Math" panose="02040503050406030204" pitchFamily="18" charset="0"/>
                              </a:rPr>
                              <m:t>!</m:t>
                            </m:r>
                          </m:e>
                        </m:rad>
                      </m:den>
                    </m:f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00</m:t>
                        </m:r>
                      </m:sub>
                    </m:sSub>
                    <m:d>
                      <m:d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</m:d>
                  </m:oMath>
                </a14:m>
                <a:r>
                  <a:rPr lang="en-GB" sz="2400" dirty="0" smtClean="0"/>
                  <a:t>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00</m:t>
                        </m:r>
                      </m:sub>
                    </m:sSub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1" i="1"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</m:d>
                  </m:oMath>
                </a14:m>
                <a:r>
                  <a:rPr lang="en-GB" sz="2400" dirty="0" smtClean="0"/>
                  <a:t>=?</a:t>
                </a:r>
                <a:endParaRPr lang="en-GB" sz="2400" dirty="0"/>
              </a:p>
              <a:p>
                <a:pPr marL="0" indent="0">
                  <a:buNone/>
                </a:pPr>
                <a:endParaRPr lang="en-GB" sz="2400" dirty="0" smtClean="0"/>
              </a:p>
              <a:p>
                <a:pPr marL="0" indent="0">
                  <a:buNone/>
                </a:pPr>
                <a:endParaRPr lang="en-GB" sz="24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0285" y="1161143"/>
                <a:ext cx="11669485" cy="5399314"/>
              </a:xfrm>
              <a:blipFill rotWithShape="0">
                <a:blip r:embed="rId2" cstate="print"/>
                <a:stretch>
                  <a:fillRect l="-836" t="-11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40928" y="558801"/>
            <a:ext cx="5257800" cy="17335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50028" y="2691494"/>
            <a:ext cx="3390900" cy="7429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50028" y="3637643"/>
            <a:ext cx="4410075" cy="9429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06845" y="2672444"/>
            <a:ext cx="2952750" cy="76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606845" y="3565298"/>
            <a:ext cx="4352925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9383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5143"/>
            <a:ext cx="10515600" cy="478971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20913" y="1103086"/>
                <a:ext cx="11393715" cy="541382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2000" dirty="0" smtClean="0"/>
                  <a:t>A </a:t>
                </a:r>
                <a:r>
                  <a:rPr lang="en-GB" sz="2000" dirty="0" err="1" smtClean="0"/>
                  <a:t>determinação</a:t>
                </a:r>
                <a:r>
                  <a:rPr lang="en-GB" sz="2000" dirty="0" smtClean="0"/>
                  <a:t>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00</m:t>
                        </m:r>
                      </m:sub>
                    </m:sSub>
                  </m:oMath>
                </a14:m>
                <a:r>
                  <a:rPr lang="en-GB" sz="2000" dirty="0" smtClean="0"/>
                  <a:t> </a:t>
                </a:r>
                <a:r>
                  <a:rPr lang="en-GB" sz="2000" dirty="0" err="1" smtClean="0"/>
                  <a:t>faz</a:t>
                </a:r>
                <a:r>
                  <a:rPr lang="en-GB" sz="2000" dirty="0" smtClean="0"/>
                  <a:t>-se </a:t>
                </a:r>
                <a:r>
                  <a:rPr lang="en-GB" sz="2000" dirty="0" err="1" smtClean="0"/>
                  <a:t>resolvendo</a:t>
                </a:r>
                <a:r>
                  <a:rPr lang="en-GB" sz="2000" dirty="0" smtClean="0"/>
                  <a:t> as </a:t>
                </a:r>
                <a:r>
                  <a:rPr lang="en-GB" sz="2000" dirty="0" err="1" smtClean="0"/>
                  <a:t>equações</a:t>
                </a:r>
                <a:r>
                  <a:rPr lang="en-GB" sz="2000" dirty="0" smtClean="0"/>
                  <a:t> </a:t>
                </a:r>
                <a:r>
                  <a:rPr lang="en-GB" sz="2000" dirty="0" err="1" smtClean="0"/>
                  <a:t>diferenciais</a:t>
                </a:r>
                <a:r>
                  <a:rPr lang="en-GB" sz="2000" dirty="0" smtClean="0"/>
                  <a:t>: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begChr m:val="|"/>
                        <m:endChr m:val="|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00&gt; =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00&gt; =0</m:t>
                    </m:r>
                  </m:oMath>
                </a14:m>
                <a:r>
                  <a:rPr lang="en-GB" sz="2000" dirty="0" smtClean="0"/>
                  <a:t> e </a:t>
                </a:r>
                <a:r>
                  <a:rPr lang="en-GB" sz="2000" dirty="0" err="1" smtClean="0"/>
                  <a:t>normalizando</a:t>
                </a:r>
                <a:r>
                  <a:rPr lang="en-GB" sz="2000" dirty="0" smtClean="0"/>
                  <a:t>.</a:t>
                </a:r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r>
                  <a:rPr lang="en-GB" sz="2000" dirty="0" smtClean="0"/>
                  <a:t>A </a:t>
                </a:r>
                <a:r>
                  <a:rPr lang="en-GB" sz="2000" dirty="0" err="1" smtClean="0"/>
                  <a:t>função</a:t>
                </a:r>
                <a:r>
                  <a:rPr lang="en-GB" sz="2000" dirty="0" smtClean="0"/>
                  <a:t> de </a:t>
                </a:r>
                <a:r>
                  <a:rPr lang="en-GB" sz="2000" dirty="0" err="1" smtClean="0"/>
                  <a:t>onda</a:t>
                </a:r>
                <a:r>
                  <a:rPr lang="en-GB" sz="2000" dirty="0" smtClean="0"/>
                  <a:t> </a:t>
                </a:r>
                <a:r>
                  <a:rPr lang="en-GB" sz="2000" dirty="0" err="1" smtClean="0"/>
                  <a:t>geral</a:t>
                </a:r>
                <a:r>
                  <a:rPr lang="en-GB" sz="2000" dirty="0" smtClean="0"/>
                  <a:t> é (</a:t>
                </a:r>
                <a:r>
                  <a:rPr lang="en-GB" sz="2000" dirty="0" err="1" smtClean="0"/>
                  <a:t>depois</a:t>
                </a:r>
                <a:r>
                  <a:rPr lang="en-GB" sz="2000" dirty="0" smtClean="0"/>
                  <a:t> de “</a:t>
                </a:r>
                <a:r>
                  <a:rPr lang="en-GB" sz="2000" dirty="0" err="1" smtClean="0"/>
                  <a:t>alguma</a:t>
                </a:r>
                <a:r>
                  <a:rPr lang="en-GB" sz="2000" dirty="0" smtClean="0"/>
                  <a:t>” </a:t>
                </a:r>
                <a:r>
                  <a:rPr lang="en-GB" sz="2000" dirty="0" err="1" smtClean="0"/>
                  <a:t>álgebra</a:t>
                </a:r>
                <a:r>
                  <a:rPr lang="en-GB" sz="2000" dirty="0" smtClean="0"/>
                  <a:t>): </a:t>
                </a:r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p>
                    </m:sSubSup>
                    <m:d>
                      <m:d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GB" sz="2000" dirty="0" smtClean="0"/>
                  <a:t>  são </a:t>
                </a:r>
                <a:r>
                  <a:rPr lang="en-GB" sz="2000" dirty="0" err="1" smtClean="0"/>
                  <a:t>os</a:t>
                </a:r>
                <a:r>
                  <a:rPr lang="en-GB" sz="2000" dirty="0" smtClean="0"/>
                  <a:t> </a:t>
                </a:r>
                <a:r>
                  <a:rPr lang="en-GB" sz="2000" dirty="0" err="1" smtClean="0"/>
                  <a:t>polinómios</a:t>
                </a:r>
                <a:r>
                  <a:rPr lang="en-GB" sz="2000" dirty="0" smtClean="0"/>
                  <a:t> </a:t>
                </a:r>
                <a:r>
                  <a:rPr lang="en-GB" sz="2000" dirty="0" err="1" smtClean="0"/>
                  <a:t>generalizados</a:t>
                </a:r>
                <a:r>
                  <a:rPr lang="en-GB" sz="2000" dirty="0" smtClean="0"/>
                  <a:t> de Laguerre 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𝑛𝑚</m:t>
                        </m:r>
                      </m:sub>
                    </m:sSub>
                  </m:oMath>
                </a14:m>
                <a:r>
                  <a:rPr lang="en-GB" sz="2000" dirty="0" smtClean="0"/>
                  <a:t> constantes de </a:t>
                </a:r>
                <a:r>
                  <a:rPr lang="en-GB" sz="2000" dirty="0" err="1" smtClean="0"/>
                  <a:t>normalização</a:t>
                </a:r>
                <a:r>
                  <a:rPr lang="en-GB" sz="2000" dirty="0" smtClean="0"/>
                  <a:t>.</a:t>
                </a:r>
                <a:endParaRPr lang="en-GB" sz="2000" dirty="0"/>
              </a:p>
              <a:p>
                <a:pPr marL="0" indent="0">
                  <a:buNone/>
                </a:pPr>
                <a:endParaRPr lang="en-GB" sz="20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0913" y="1103086"/>
                <a:ext cx="11393715" cy="5413828"/>
              </a:xfrm>
              <a:blipFill rotWithShape="0">
                <a:blip r:embed="rId2" cstate="print"/>
                <a:stretch>
                  <a:fillRect l="-535" t="-12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838200" y="2010228"/>
                <a:ext cx="2984343" cy="8338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00</m:t>
                          </m:r>
                        </m:sub>
                      </m:sSub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010228"/>
                <a:ext cx="2984343" cy="833883"/>
              </a:xfrm>
              <a:prstGeom prst="rect">
                <a:avLst/>
              </a:prstGeom>
              <a:blipFill rotWithShape="0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1211943" y="3985514"/>
                <a:ext cx="7786812" cy="7724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𝑛𝑚</m:t>
                          </m:r>
                        </m:sub>
                      </m:sSub>
                      <m:d>
                        <m:d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𝑛𝑚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𝑒𝑥𝑝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sSubSup>
                                <m:sSubSup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  <m:sub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d>
                            <m:dPr>
                              <m:begChr m:val="|"/>
                              <m:endChr m:val="|"/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</m:sup>
                      </m:sSup>
                      <m:sSubSup>
                        <m:sSub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f>
                            <m:fPr>
                              <m:type m:val="lin"/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</m:d>
                                </m:e>
                              </m:d>
                            </m:num>
                            <m:den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b>
                        <m:sup>
                          <m:d>
                            <m:dPr>
                              <m:begChr m:val="|"/>
                              <m:endChr m:val="|"/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</m:sup>
                      </m:sSubSup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  <m:sup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1943" y="3985514"/>
                <a:ext cx="7786812" cy="772456"/>
              </a:xfrm>
              <a:prstGeom prst="rect">
                <a:avLst/>
              </a:prstGeom>
              <a:blipFill rotWithShape="0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97410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6115"/>
            <a:ext cx="10515600" cy="899885"/>
          </a:xfrm>
        </p:spPr>
        <p:txBody>
          <a:bodyPr/>
          <a:lstStyle/>
          <a:p>
            <a:r>
              <a:rPr lang="en-GB" dirty="0" smtClean="0"/>
              <a:t>Estado fundamental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77371" y="1161142"/>
                <a:ext cx="11364686" cy="550091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sz="2400" dirty="0" smtClean="0"/>
                  <a:t>É o </a:t>
                </a:r>
                <a:r>
                  <a:rPr lang="en-GB" sz="2400" dirty="0" err="1" smtClean="0"/>
                  <a:t>estado</a:t>
                </a:r>
                <a:r>
                  <a:rPr lang="en-GB" sz="2400" dirty="0" smtClean="0"/>
                  <a:t> com </a:t>
                </a:r>
                <a:r>
                  <a:rPr lang="en-GB" sz="2400" dirty="0" err="1" smtClean="0"/>
                  <a:t>mais</a:t>
                </a:r>
                <a:r>
                  <a:rPr lang="en-GB" sz="2400" dirty="0" smtClean="0"/>
                  <a:t> peso e </a:t>
                </a:r>
                <a:r>
                  <a:rPr lang="en-GB" sz="2400" dirty="0" err="1" smtClean="0"/>
                  <a:t>aquele</a:t>
                </a:r>
                <a:r>
                  <a:rPr lang="en-GB" sz="2400" dirty="0" smtClean="0"/>
                  <a:t> no </a:t>
                </a:r>
                <a:r>
                  <a:rPr lang="en-GB" sz="2400" dirty="0" err="1" smtClean="0"/>
                  <a:t>qual</a:t>
                </a:r>
                <a:r>
                  <a:rPr lang="en-GB" sz="2400" dirty="0" smtClean="0"/>
                  <a:t> </a:t>
                </a:r>
                <a:r>
                  <a:rPr lang="en-GB" sz="2400" dirty="0" err="1" smtClean="0"/>
                  <a:t>estaremos</a:t>
                </a:r>
                <a:r>
                  <a:rPr lang="en-GB" sz="2400" dirty="0" smtClean="0"/>
                  <a:t> </a:t>
                </a:r>
                <a:r>
                  <a:rPr lang="en-GB" sz="2400" dirty="0" err="1" smtClean="0"/>
                  <a:t>mais</a:t>
                </a:r>
                <a:r>
                  <a:rPr lang="en-GB" sz="2400" dirty="0" smtClean="0"/>
                  <a:t> </a:t>
                </a:r>
                <a:r>
                  <a:rPr lang="en-GB" sz="2400" dirty="0" err="1" smtClean="0"/>
                  <a:t>interessados</a:t>
                </a:r>
                <a:r>
                  <a:rPr lang="en-GB" sz="2400" dirty="0" smtClean="0"/>
                  <a:t>:</a:t>
                </a:r>
              </a:p>
              <a:p>
                <a:pPr marL="0" indent="0">
                  <a:buNone/>
                </a:pPr>
                <a:endParaRPr lang="en-GB" sz="2400" dirty="0"/>
              </a:p>
              <a:p>
                <a:pPr marL="0" indent="0">
                  <a:buNone/>
                </a:pPr>
                <a:endParaRPr lang="en-GB" sz="2400" dirty="0" smtClean="0"/>
              </a:p>
              <a:p>
                <a:pPr marL="0" indent="0">
                  <a:buNone/>
                </a:pPr>
                <a:endParaRPr lang="en-GB" sz="2400" dirty="0"/>
              </a:p>
              <a:p>
                <a:pPr marL="0" indent="0">
                  <a:buNone/>
                </a:pPr>
                <a:r>
                  <a:rPr lang="en-GB" sz="2400" dirty="0" err="1" smtClean="0"/>
                  <a:t>Máximo</a:t>
                </a:r>
                <a:r>
                  <a:rPr lang="en-GB" sz="2400" dirty="0" smtClean="0"/>
                  <a:t> de </a:t>
                </a:r>
                <a:r>
                  <a:rPr lang="en-GB" sz="2400" dirty="0" err="1" smtClean="0"/>
                  <a:t>probabilidade</a:t>
                </a:r>
                <a:r>
                  <a:rPr lang="en-GB" sz="2400" dirty="0" smtClean="0"/>
                  <a:t> para 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ra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endParaRPr lang="en-GB" sz="2400" dirty="0" smtClean="0"/>
              </a:p>
              <a:p>
                <a:pPr marL="0" indent="0">
                  <a:buNone/>
                </a:pPr>
                <a:endParaRPr lang="en-GB" sz="2400" dirty="0"/>
              </a:p>
              <a:p>
                <a:pPr marL="0" indent="0">
                  <a:buNone/>
                </a:pPr>
                <a:r>
                  <a:rPr lang="en-GB" sz="2400" dirty="0" smtClean="0"/>
                  <a:t>O </a:t>
                </a:r>
                <a:r>
                  <a:rPr lang="en-GB" sz="2400" dirty="0" err="1" smtClean="0"/>
                  <a:t>estado</a:t>
                </a:r>
                <a:r>
                  <a:rPr lang="en-GB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|0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&gt; </m:t>
                    </m:r>
                  </m:oMath>
                </a14:m>
                <a:r>
                  <a:rPr lang="en-GB" sz="2400" dirty="0" smtClean="0"/>
                  <a:t> é </a:t>
                </a:r>
                <a:r>
                  <a:rPr lang="en-GB" sz="2400" dirty="0" err="1" smtClean="0"/>
                  <a:t>visto</a:t>
                </a:r>
                <a:r>
                  <a:rPr lang="en-GB" sz="2400" dirty="0" smtClean="0"/>
                  <a:t> </a:t>
                </a:r>
                <a:r>
                  <a:rPr lang="en-GB" sz="2400" dirty="0" err="1" smtClean="0"/>
                  <a:t>como</a:t>
                </a:r>
                <a:r>
                  <a:rPr lang="en-GB" sz="2400" dirty="0" smtClean="0"/>
                  <a:t> um </a:t>
                </a:r>
                <a:r>
                  <a:rPr lang="en-GB" sz="2400" dirty="0" err="1" smtClean="0"/>
                  <a:t>combinação</a:t>
                </a:r>
                <a:r>
                  <a:rPr lang="en-GB" sz="2400" dirty="0" smtClean="0"/>
                  <a:t> de </a:t>
                </a:r>
                <a:r>
                  <a:rPr lang="en-GB" sz="2400" dirty="0" err="1" smtClean="0"/>
                  <a:t>várias</a:t>
                </a:r>
                <a:r>
                  <a:rPr lang="en-GB" sz="2400" dirty="0" smtClean="0"/>
                  <a:t> </a:t>
                </a:r>
                <a:r>
                  <a:rPr lang="en-GB" sz="2400" dirty="0" err="1" smtClean="0"/>
                  <a:t>órbitas</a:t>
                </a:r>
                <a:r>
                  <a:rPr lang="en-GB" sz="2400" dirty="0" smtClean="0"/>
                  <a:t> </a:t>
                </a:r>
                <a:r>
                  <a:rPr lang="en-GB" sz="2400" dirty="0" err="1" smtClean="0"/>
                  <a:t>ciclotrónicas</a:t>
                </a:r>
                <a:r>
                  <a:rPr lang="en-GB" sz="2400" dirty="0" smtClean="0"/>
                  <a:t> de </a:t>
                </a:r>
                <a:r>
                  <a:rPr lang="en-GB" sz="2400" dirty="0" err="1" smtClean="0"/>
                  <a:t>raio</a:t>
                </a:r>
                <a:r>
                  <a:rPr lang="en-GB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GB" sz="2400" dirty="0" smtClean="0"/>
                  <a:t> </a:t>
                </a:r>
                <a:r>
                  <a:rPr lang="en-GB" sz="2400" dirty="0" err="1" smtClean="0"/>
                  <a:t>contidas</a:t>
                </a:r>
                <a:r>
                  <a:rPr lang="en-GB" sz="2400" dirty="0" smtClean="0"/>
                  <a:t> </a:t>
                </a:r>
                <a:r>
                  <a:rPr lang="en-GB" sz="2400" dirty="0" err="1" smtClean="0"/>
                  <a:t>numa</a:t>
                </a:r>
                <a:r>
                  <a:rPr lang="en-GB" sz="2400" dirty="0" smtClean="0"/>
                  <a:t> </a:t>
                </a:r>
                <a:r>
                  <a:rPr lang="en-GB" sz="2400" dirty="0" err="1" smtClean="0"/>
                  <a:t>circunferência</a:t>
                </a:r>
                <a:r>
                  <a:rPr lang="en-GB" sz="2400" dirty="0" smtClean="0"/>
                  <a:t> de </a:t>
                </a:r>
                <a:r>
                  <a:rPr lang="en-GB" sz="2400" dirty="0" err="1" smtClean="0"/>
                  <a:t>raio</a:t>
                </a:r>
                <a:r>
                  <a:rPr lang="en-GB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sz="2400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rad>
                    <m:r>
                      <a:rPr lang="en-GB" sz="2400" i="1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endParaRPr lang="en-GB" sz="2400" dirty="0"/>
              </a:p>
              <a:p>
                <a:pPr marL="0" indent="0">
                  <a:buNone/>
                </a:pPr>
                <a:endParaRPr lang="en-GB" sz="2400" dirty="0" smtClean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7371" y="1161142"/>
                <a:ext cx="11364686" cy="5500915"/>
              </a:xfrm>
              <a:blipFill rotWithShape="0">
                <a:blip r:embed="rId2" cstate="print"/>
                <a:stretch>
                  <a:fillRect l="-858" t="-15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1901144"/>
            <a:ext cx="4162425" cy="7334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6136" y="1720169"/>
            <a:ext cx="4838700" cy="9144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TextBox 7"/>
              <p:cNvSpPr txBox="1"/>
              <p:nvPr/>
            </p:nvSpPr>
            <p:spPr>
              <a:xfrm>
                <a:off x="645886" y="5355771"/>
                <a:ext cx="286187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&gt; =2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886" y="5355771"/>
                <a:ext cx="2861874" cy="369332"/>
              </a:xfrm>
              <a:prstGeom prst="rect">
                <a:avLst/>
              </a:prstGeom>
              <a:blipFill rotWithShape="0">
                <a:blip r:embed="rId5" cstate="print"/>
                <a:stretch>
                  <a:fillRect l="-1706" t="-1667" r="-640"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96956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9855"/>
            <a:ext cx="10515600" cy="821632"/>
          </a:xfrm>
        </p:spPr>
        <p:txBody>
          <a:bodyPr>
            <a:normAutofit/>
          </a:bodyPr>
          <a:lstStyle/>
          <a:p>
            <a:r>
              <a:rPr lang="en-GB" dirty="0" err="1" smtClean="0"/>
              <a:t>Degenerescência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1886" y="1355076"/>
                <a:ext cx="11466286" cy="529771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sz="2400" dirty="0" smtClean="0"/>
                  <a:t>Numa </a:t>
                </a:r>
                <a:r>
                  <a:rPr lang="en-GB" sz="2400" dirty="0" err="1" smtClean="0"/>
                  <a:t>área</a:t>
                </a:r>
                <a:r>
                  <a:rPr lang="en-GB" sz="2400" dirty="0" smtClean="0"/>
                  <a:t> de </a:t>
                </a:r>
                <a:r>
                  <a:rPr lang="en-GB" sz="2400" dirty="0" err="1" smtClean="0"/>
                  <a:t>raio</a:t>
                </a:r>
                <a:r>
                  <a:rPr lang="en-GB" sz="2400" dirty="0" smtClean="0"/>
                  <a:t> R </a:t>
                </a:r>
                <a:r>
                  <a:rPr lang="en-GB" sz="2400" dirty="0" err="1" smtClean="0"/>
                  <a:t>temos</a:t>
                </a:r>
                <a:r>
                  <a:rPr lang="en-GB" sz="2400" dirty="0"/>
                  <a:t> </a:t>
                </a:r>
                <a:r>
                  <a:rPr lang="en-GB" sz="2400" dirty="0" smtClean="0"/>
                  <a:t>para o </a:t>
                </a:r>
                <a:r>
                  <a:rPr lang="en-GB" sz="2400" dirty="0" err="1" smtClean="0"/>
                  <a:t>estado</a:t>
                </a:r>
                <a:r>
                  <a:rPr lang="en-GB" sz="2400" dirty="0" smtClean="0"/>
                  <a:t> </a:t>
                </a:r>
              </a:p>
              <a:p>
                <a:pPr marL="0" indent="0">
                  <a:buNone/>
                </a:pPr>
                <a:r>
                  <a:rPr lang="en-GB" sz="2400" dirty="0"/>
                  <a:t>d</a:t>
                </a:r>
                <a:r>
                  <a:rPr lang="en-GB" sz="2400" dirty="0" smtClean="0"/>
                  <a:t>e </a:t>
                </a:r>
                <a:r>
                  <a:rPr lang="en-GB" sz="2400" dirty="0" err="1" smtClean="0"/>
                  <a:t>maior</a:t>
                </a:r>
                <a:r>
                  <a:rPr lang="en-GB" sz="2400" dirty="0" smtClean="0"/>
                  <a:t>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</m:t>
                    </m:r>
                  </m:oMath>
                </a14:m>
                <a:endParaRPr lang="en-GB" sz="2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1886" y="1355076"/>
                <a:ext cx="11466286" cy="5297714"/>
              </a:xfrm>
              <a:blipFill rotWithShape="0">
                <a:blip r:embed="rId2" cstate="print"/>
                <a:stretch>
                  <a:fillRect l="-797" t="-16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00631" y="1802521"/>
            <a:ext cx="6957541" cy="344871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689428" y="2686158"/>
                <a:ext cx="323838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sSup>
                        <m:sSup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p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428" y="2686158"/>
                <a:ext cx="3238387" cy="369332"/>
              </a:xfrm>
              <a:prstGeom prst="rect">
                <a:avLst/>
              </a:prstGeom>
              <a:blipFill rotWithShape="0">
                <a:blip r:embed="rId4" cstate="print"/>
                <a:stretch>
                  <a:fillRect l="-753" t="-1667" r="-565"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689428" y="3634601"/>
                <a:ext cx="95269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≫1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428" y="3634601"/>
                <a:ext cx="952697" cy="369332"/>
              </a:xfrm>
              <a:prstGeom prst="rect">
                <a:avLst/>
              </a:prstGeom>
              <a:blipFill rotWithShape="0">
                <a:blip r:embed="rId5" cstate="print"/>
                <a:stretch>
                  <a:fillRect l="-7051" r="-7692"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Rectangle 6"/>
              <p:cNvSpPr/>
              <p:nvPr/>
            </p:nvSpPr>
            <p:spPr>
              <a:xfrm>
                <a:off x="2023504" y="3526879"/>
                <a:ext cx="76174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3504" y="3526879"/>
                <a:ext cx="761747" cy="584775"/>
              </a:xfrm>
              <a:prstGeom prst="rect">
                <a:avLst/>
              </a:prstGeom>
              <a:blipFill rotWithShape="0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TextBox 7"/>
              <p:cNvSpPr txBox="1"/>
              <p:nvPr/>
            </p:nvSpPr>
            <p:spPr>
              <a:xfrm>
                <a:off x="3115636" y="3472344"/>
                <a:ext cx="1347292" cy="693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5636" y="3472344"/>
                <a:ext cx="1347292" cy="693844"/>
              </a:xfrm>
              <a:prstGeom prst="rect">
                <a:avLst/>
              </a:prstGeom>
              <a:blipFill rotWithShape="0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57701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79143" y="409433"/>
            <a:ext cx="10515600" cy="709683"/>
          </a:xfrm>
        </p:spPr>
        <p:txBody>
          <a:bodyPr/>
          <a:lstStyle/>
          <a:p>
            <a:r>
              <a:rPr lang="en-GB" dirty="0" err="1" smtClean="0"/>
              <a:t>Sistema</a:t>
            </a:r>
            <a:r>
              <a:rPr lang="en-GB" dirty="0" smtClean="0"/>
              <a:t> </a:t>
            </a:r>
            <a:r>
              <a:rPr lang="en-GB" dirty="0" err="1" smtClean="0"/>
              <a:t>físico</a:t>
            </a:r>
            <a:endParaRPr lang="en-GB" dirty="0"/>
          </a:p>
        </p:txBody>
      </p:sp>
      <p:pic>
        <p:nvPicPr>
          <p:cNvPr id="5" name="Imagem 4" descr="sistema fisic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0621" y="1874860"/>
            <a:ext cx="6550926" cy="3643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79143" y="409433"/>
            <a:ext cx="10515600" cy="709683"/>
          </a:xfrm>
        </p:spPr>
        <p:txBody>
          <a:bodyPr/>
          <a:lstStyle/>
          <a:p>
            <a:r>
              <a:rPr lang="en-GB" dirty="0" err="1" smtClean="0"/>
              <a:t>Efeito</a:t>
            </a:r>
            <a:r>
              <a:rPr lang="en-GB" dirty="0" smtClean="0"/>
              <a:t> de Hall </a:t>
            </a:r>
            <a:r>
              <a:rPr lang="en-GB" dirty="0" err="1" smtClean="0"/>
              <a:t>clássico</a:t>
            </a:r>
            <a:endParaRPr lang="en-GB" dirty="0"/>
          </a:p>
        </p:txBody>
      </p:sp>
      <p:sp>
        <p:nvSpPr>
          <p:cNvPr id="6" name="CaixaDeTexto 5"/>
          <p:cNvSpPr txBox="1"/>
          <p:nvPr/>
        </p:nvSpPr>
        <p:spPr>
          <a:xfrm>
            <a:off x="859809" y="1583141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Modelo de </a:t>
            </a:r>
            <a:r>
              <a:rPr lang="pt-PT" dirty="0" err="1" smtClean="0"/>
              <a:t>Drude</a:t>
            </a:r>
            <a:r>
              <a:rPr lang="pt-PT" dirty="0" smtClean="0"/>
              <a:t>:</a:t>
            </a:r>
            <a:endParaRPr lang="pt-PT" dirty="0"/>
          </a:p>
        </p:txBody>
      </p:sp>
      <p:pic>
        <p:nvPicPr>
          <p:cNvPr id="7" name="Imagem 6" descr="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4963" y="1975549"/>
            <a:ext cx="4116360" cy="835890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5595581" y="1897038"/>
            <a:ext cx="2537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τ</a:t>
            </a:r>
            <a:r>
              <a:rPr lang="pt-PT" dirty="0" smtClean="0"/>
              <a:t> -&gt; tempo característico </a:t>
            </a:r>
          </a:p>
          <a:p>
            <a:r>
              <a:rPr lang="pt-PT" dirty="0" smtClean="0"/>
              <a:t>de relaxação (impurezas)</a:t>
            </a:r>
            <a:endParaRPr lang="pt-PT" dirty="0"/>
          </a:p>
        </p:txBody>
      </p:sp>
      <p:sp>
        <p:nvSpPr>
          <p:cNvPr id="9" name="CaixaDeTexto 8"/>
          <p:cNvSpPr txBox="1"/>
          <p:nvPr/>
        </p:nvSpPr>
        <p:spPr>
          <a:xfrm>
            <a:off x="971265" y="3018430"/>
            <a:ext cx="3294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Solução estática (</a:t>
            </a:r>
            <a:r>
              <a:rPr lang="pt-PT" dirty="0" err="1" smtClean="0"/>
              <a:t>d</a:t>
            </a:r>
            <a:r>
              <a:rPr lang="pt-PT" b="1" dirty="0" err="1" smtClean="0"/>
              <a:t>p</a:t>
            </a:r>
            <a:r>
              <a:rPr lang="pt-PT" dirty="0" smtClean="0"/>
              <a:t>/</a:t>
            </a:r>
            <a:r>
              <a:rPr lang="pt-PT" dirty="0" err="1" smtClean="0"/>
              <a:t>dt</a:t>
            </a:r>
            <a:r>
              <a:rPr lang="pt-PT" dirty="0" smtClean="0"/>
              <a:t> = 0) a 2D:</a:t>
            </a:r>
            <a:endParaRPr lang="pt-PT" dirty="0"/>
          </a:p>
        </p:txBody>
      </p:sp>
      <p:pic>
        <p:nvPicPr>
          <p:cNvPr id="11" name="Imagem 10" descr="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5261" y="3568215"/>
            <a:ext cx="1604407" cy="676238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1446663" y="3684895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Usando</a:t>
            </a:r>
            <a:endParaRPr lang="pt-PT" dirty="0"/>
          </a:p>
        </p:txBody>
      </p:sp>
      <p:pic>
        <p:nvPicPr>
          <p:cNvPr id="13" name="Imagem 12" descr="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52219" y="4242089"/>
            <a:ext cx="1082552" cy="463951"/>
          </a:xfrm>
          <a:prstGeom prst="rect">
            <a:avLst/>
          </a:prstGeom>
        </p:spPr>
      </p:pic>
      <p:sp>
        <p:nvSpPr>
          <p:cNvPr id="15" name="CaixaDeTexto 14"/>
          <p:cNvSpPr txBox="1"/>
          <p:nvPr/>
        </p:nvSpPr>
        <p:spPr>
          <a:xfrm>
            <a:off x="3739488" y="4312692"/>
            <a:ext cx="1886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(forma matricial!)</a:t>
            </a:r>
            <a:endParaRPr lang="pt-PT" dirty="0"/>
          </a:p>
        </p:txBody>
      </p:sp>
      <p:pic>
        <p:nvPicPr>
          <p:cNvPr id="16" name="Imagem 15" descr="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98839" y="4967245"/>
            <a:ext cx="3379441" cy="928585"/>
          </a:xfrm>
          <a:prstGeom prst="rect">
            <a:avLst/>
          </a:prstGeom>
        </p:spPr>
      </p:pic>
      <p:sp>
        <p:nvSpPr>
          <p:cNvPr id="17" name="CaixaDeTexto 16"/>
          <p:cNvSpPr txBox="1"/>
          <p:nvPr/>
        </p:nvSpPr>
        <p:spPr>
          <a:xfrm>
            <a:off x="4776716" y="5117911"/>
            <a:ext cx="613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com</a:t>
            </a:r>
            <a:endParaRPr lang="pt-PT" dirty="0"/>
          </a:p>
        </p:txBody>
      </p:sp>
      <p:pic>
        <p:nvPicPr>
          <p:cNvPr id="18" name="Imagem 17" descr="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37723" y="4819048"/>
            <a:ext cx="1373596" cy="585467"/>
          </a:xfrm>
          <a:prstGeom prst="rect">
            <a:avLst/>
          </a:prstGeom>
        </p:spPr>
      </p:pic>
      <p:sp>
        <p:nvSpPr>
          <p:cNvPr id="19" name="CaixaDeTexto 18"/>
          <p:cNvSpPr txBox="1"/>
          <p:nvPr/>
        </p:nvSpPr>
        <p:spPr>
          <a:xfrm>
            <a:off x="7110483" y="4885898"/>
            <a:ext cx="2590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(condutividade de </a:t>
            </a:r>
            <a:r>
              <a:rPr lang="pt-PT" dirty="0" err="1" smtClean="0"/>
              <a:t>Drude</a:t>
            </a:r>
            <a:r>
              <a:rPr lang="pt-PT" dirty="0" smtClean="0"/>
              <a:t>)</a:t>
            </a:r>
            <a:endParaRPr lang="pt-PT" dirty="0"/>
          </a:p>
        </p:txBody>
      </p:sp>
      <p:pic>
        <p:nvPicPr>
          <p:cNvPr id="20" name="Imagem 19" descr="7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52410" y="5497312"/>
            <a:ext cx="884382" cy="589589"/>
          </a:xfrm>
          <a:prstGeom prst="rect">
            <a:avLst/>
          </a:prstGeom>
        </p:spPr>
      </p:pic>
      <p:sp>
        <p:nvSpPr>
          <p:cNvPr id="21" name="CaixaDeTexto 20"/>
          <p:cNvSpPr txBox="1"/>
          <p:nvPr/>
        </p:nvSpPr>
        <p:spPr>
          <a:xfrm>
            <a:off x="6769290" y="5540990"/>
            <a:ext cx="1382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(mobilidade)</a:t>
            </a:r>
            <a:endParaRPr lang="pt-PT" dirty="0"/>
          </a:p>
        </p:txBody>
      </p:sp>
      <p:pic>
        <p:nvPicPr>
          <p:cNvPr id="22" name="Picture 2" descr="Edwin Herbert Hall (1855-1938).jpg"/>
          <p:cNvPicPr>
            <a:picLocks noGrp="1" noChangeAspect="1" noChangeArrowheads="1"/>
          </p:cNvPicPr>
          <p:nvPr>
            <p:ph idx="1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52228" y="375255"/>
            <a:ext cx="1516607" cy="227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3"/>
          <p:cNvSpPr txBox="1"/>
          <p:nvPr/>
        </p:nvSpPr>
        <p:spPr>
          <a:xfrm>
            <a:off x="9785445" y="2715903"/>
            <a:ext cx="2065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     Edwin Hall</a:t>
            </a:r>
          </a:p>
          <a:p>
            <a:pPr algn="ctr"/>
            <a:r>
              <a:rPr lang="en-GB" dirty="0"/>
              <a:t> </a:t>
            </a:r>
            <a:r>
              <a:rPr lang="en-GB" dirty="0" smtClean="0"/>
              <a:t>        1879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79143" y="409433"/>
            <a:ext cx="10515600" cy="7096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Efeito de Hall clássico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889379" y="1353403"/>
            <a:ext cx="331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Limite sem impurezas (              ):</a:t>
            </a:r>
            <a:endParaRPr lang="pt-PT" dirty="0"/>
          </a:p>
        </p:txBody>
      </p:sp>
      <p:pic>
        <p:nvPicPr>
          <p:cNvPr id="6" name="Imagem 5" descr="8.png"/>
          <p:cNvPicPr>
            <a:picLocks noChangeAspect="1"/>
          </p:cNvPicPr>
          <p:nvPr/>
        </p:nvPicPr>
        <p:blipFill>
          <a:blip r:embed="rId2" cstate="print"/>
          <a:srcRect r="9464" b="21097"/>
          <a:stretch>
            <a:fillRect/>
          </a:stretch>
        </p:blipFill>
        <p:spPr>
          <a:xfrm>
            <a:off x="3154942" y="1423050"/>
            <a:ext cx="652783" cy="214681"/>
          </a:xfrm>
          <a:prstGeom prst="rect">
            <a:avLst/>
          </a:prstGeom>
        </p:spPr>
      </p:pic>
      <p:pic>
        <p:nvPicPr>
          <p:cNvPr id="7" name="Imagem 6" descr="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7492" y="1748570"/>
            <a:ext cx="2679972" cy="994629"/>
          </a:xfrm>
          <a:prstGeom prst="rect">
            <a:avLst/>
          </a:prstGeom>
        </p:spPr>
      </p:pic>
      <p:pic>
        <p:nvPicPr>
          <p:cNvPr id="14" name="Imagem 13" descr="1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48490" y="1683468"/>
            <a:ext cx="1638052" cy="894863"/>
          </a:xfrm>
          <a:prstGeom prst="rect">
            <a:avLst/>
          </a:prstGeom>
        </p:spPr>
      </p:pic>
      <p:sp>
        <p:nvSpPr>
          <p:cNvPr id="15" name="Seta para a direita 14"/>
          <p:cNvSpPr/>
          <p:nvPr/>
        </p:nvSpPr>
        <p:spPr>
          <a:xfrm>
            <a:off x="3780430" y="2060812"/>
            <a:ext cx="232012" cy="17742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CaixaDeTexto 16"/>
          <p:cNvSpPr txBox="1"/>
          <p:nvPr/>
        </p:nvSpPr>
        <p:spPr>
          <a:xfrm>
            <a:off x="928048" y="2920621"/>
            <a:ext cx="616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Resistência (o que se mede experimentalmente) ≠ resistividade:</a:t>
            </a:r>
            <a:endParaRPr lang="pt-PT" dirty="0"/>
          </a:p>
        </p:txBody>
      </p:sp>
      <p:pic>
        <p:nvPicPr>
          <p:cNvPr id="18" name="Imagem 17" descr="1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4338" y="3478456"/>
            <a:ext cx="1588822" cy="370211"/>
          </a:xfrm>
          <a:prstGeom prst="rect">
            <a:avLst/>
          </a:prstGeom>
        </p:spPr>
      </p:pic>
      <p:sp>
        <p:nvSpPr>
          <p:cNvPr id="19" name="Seta para a direita 18"/>
          <p:cNvSpPr/>
          <p:nvPr/>
        </p:nvSpPr>
        <p:spPr>
          <a:xfrm>
            <a:off x="2868305" y="3577989"/>
            <a:ext cx="232012" cy="17742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0" name="Imagem 19" descr="1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89740" y="3316239"/>
            <a:ext cx="1665120" cy="614317"/>
          </a:xfrm>
          <a:prstGeom prst="rect">
            <a:avLst/>
          </a:prstGeom>
        </p:spPr>
      </p:pic>
      <p:sp>
        <p:nvSpPr>
          <p:cNvPr id="23" name="CaixaDeTexto 22"/>
          <p:cNvSpPr txBox="1"/>
          <p:nvPr/>
        </p:nvSpPr>
        <p:spPr>
          <a:xfrm>
            <a:off x="5418160" y="3507475"/>
            <a:ext cx="3518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d=2 é especial (carácter topológico)</a:t>
            </a:r>
            <a:endParaRPr lang="pt-PT" dirty="0"/>
          </a:p>
        </p:txBody>
      </p:sp>
      <p:sp>
        <p:nvSpPr>
          <p:cNvPr id="24" name="Seta para a direita 23"/>
          <p:cNvSpPr/>
          <p:nvPr/>
        </p:nvSpPr>
        <p:spPr>
          <a:xfrm>
            <a:off x="4999630" y="3607560"/>
            <a:ext cx="232012" cy="17742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6" name="Picture 8" descr="http://www.phywe-es.com/images/13610_0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4567" y="4713701"/>
            <a:ext cx="3933825" cy="158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aixaDeTexto 26"/>
          <p:cNvSpPr txBox="1"/>
          <p:nvPr/>
        </p:nvSpPr>
        <p:spPr>
          <a:xfrm>
            <a:off x="1037230" y="4217158"/>
            <a:ext cx="2481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Aplicação: Sonda de Hall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540" y="245660"/>
            <a:ext cx="10515600" cy="709683"/>
          </a:xfrm>
        </p:spPr>
        <p:txBody>
          <a:bodyPr/>
          <a:lstStyle/>
          <a:p>
            <a:r>
              <a:rPr lang="en-GB" dirty="0" err="1" smtClean="0"/>
              <a:t>Efeito</a:t>
            </a:r>
            <a:r>
              <a:rPr lang="en-GB" dirty="0" smtClean="0"/>
              <a:t> de Hall </a:t>
            </a:r>
            <a:r>
              <a:rPr lang="en-GB" dirty="0" err="1" smtClean="0"/>
              <a:t>quântico</a:t>
            </a:r>
            <a:r>
              <a:rPr lang="en-GB" dirty="0" smtClean="0"/>
              <a:t> </a:t>
            </a:r>
            <a:r>
              <a:rPr lang="en-GB" dirty="0" err="1" smtClean="0"/>
              <a:t>inteiro</a:t>
            </a:r>
            <a:r>
              <a:rPr lang="en-GB" dirty="0" smtClean="0"/>
              <a:t> (IQHE)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625" y="1201002"/>
            <a:ext cx="6796348" cy="53635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err="1" smtClean="0"/>
              <a:t>Previsto</a:t>
            </a:r>
            <a:r>
              <a:rPr lang="en-GB" sz="2000" dirty="0" smtClean="0"/>
              <a:t> </a:t>
            </a:r>
            <a:r>
              <a:rPr lang="en-GB" sz="2000" dirty="0" err="1" smtClean="0"/>
              <a:t>por</a:t>
            </a:r>
            <a:r>
              <a:rPr lang="en-GB" sz="2000" dirty="0"/>
              <a:t> Ando, </a:t>
            </a:r>
            <a:r>
              <a:rPr lang="en-GB" sz="2000" dirty="0" smtClean="0"/>
              <a:t>Matsumoto</a:t>
            </a:r>
            <a:r>
              <a:rPr lang="en-GB" sz="2000" dirty="0"/>
              <a:t>, </a:t>
            </a:r>
            <a:r>
              <a:rPr lang="en-GB" sz="2000" dirty="0" smtClean="0"/>
              <a:t>e </a:t>
            </a:r>
            <a:r>
              <a:rPr lang="en-GB" sz="2000" dirty="0" err="1" smtClean="0"/>
              <a:t>Uemura</a:t>
            </a:r>
            <a:r>
              <a:rPr lang="en-GB" sz="2000" dirty="0" smtClean="0"/>
              <a:t> </a:t>
            </a:r>
            <a:r>
              <a:rPr lang="en-GB" sz="2000" dirty="0" err="1" smtClean="0"/>
              <a:t>em</a:t>
            </a:r>
            <a:r>
              <a:rPr lang="en-GB" sz="2000" dirty="0" smtClean="0"/>
              <a:t> 1975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err="1" smtClean="0"/>
              <a:t>Descoberto</a:t>
            </a:r>
            <a:r>
              <a:rPr lang="en-GB" sz="2000" dirty="0" smtClean="0"/>
              <a:t> </a:t>
            </a:r>
            <a:r>
              <a:rPr lang="en-GB" sz="2000" dirty="0" err="1" smtClean="0"/>
              <a:t>experimentalmente</a:t>
            </a:r>
            <a:r>
              <a:rPr lang="en-GB" sz="2000" dirty="0" smtClean="0"/>
              <a:t> </a:t>
            </a:r>
            <a:r>
              <a:rPr lang="en-GB" sz="2000" dirty="0" err="1" smtClean="0"/>
              <a:t>por</a:t>
            </a:r>
            <a:r>
              <a:rPr lang="en-GB" sz="2000" dirty="0" smtClean="0"/>
              <a:t> Klaus von Klitzing </a:t>
            </a:r>
            <a:r>
              <a:rPr lang="en-GB" sz="2000" dirty="0" err="1" smtClean="0"/>
              <a:t>em</a:t>
            </a:r>
            <a:r>
              <a:rPr lang="en-GB" sz="2000" dirty="0" smtClean="0"/>
              <a:t> 1980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err="1" smtClean="0"/>
              <a:t>Sistemas</a:t>
            </a:r>
            <a:r>
              <a:rPr lang="en-GB" sz="2000" dirty="0" smtClean="0"/>
              <a:t> </a:t>
            </a:r>
            <a:r>
              <a:rPr lang="en-GB" sz="2000" dirty="0" err="1" smtClean="0"/>
              <a:t>bidimensionais</a:t>
            </a:r>
            <a:r>
              <a:rPr lang="en-GB" sz="2000" dirty="0" smtClean="0"/>
              <a:t> a </a:t>
            </a:r>
            <a:r>
              <a:rPr lang="en-GB" sz="2000" dirty="0" err="1" smtClean="0"/>
              <a:t>baixas</a:t>
            </a:r>
            <a:r>
              <a:rPr lang="en-GB" sz="2000" dirty="0" smtClean="0"/>
              <a:t> </a:t>
            </a:r>
            <a:r>
              <a:rPr lang="en-GB" sz="2000" dirty="0" err="1" smtClean="0"/>
              <a:t>temperaturas</a:t>
            </a:r>
            <a:r>
              <a:rPr lang="en-GB" sz="2000" dirty="0" smtClean="0"/>
              <a:t> e </a:t>
            </a:r>
            <a:r>
              <a:rPr lang="en-GB" sz="2000" dirty="0" err="1" smtClean="0"/>
              <a:t>sujeitos</a:t>
            </a:r>
            <a:r>
              <a:rPr lang="en-GB" sz="2000" dirty="0" smtClean="0"/>
              <a:t> a fortes </a:t>
            </a:r>
            <a:r>
              <a:rPr lang="en-GB" sz="2000" dirty="0" err="1" smtClean="0"/>
              <a:t>campos</a:t>
            </a:r>
            <a:r>
              <a:rPr lang="en-GB" sz="2000" dirty="0" smtClean="0"/>
              <a:t> </a:t>
            </a:r>
            <a:r>
              <a:rPr lang="en-GB" sz="2000" dirty="0" err="1" smtClean="0"/>
              <a:t>magnéticos</a:t>
            </a:r>
            <a:r>
              <a:rPr lang="en-GB" sz="2000" dirty="0" smtClean="0"/>
              <a:t> </a:t>
            </a:r>
            <a:r>
              <a:rPr lang="en-GB" sz="2000" dirty="0" err="1" smtClean="0"/>
              <a:t>transversos</a:t>
            </a:r>
            <a:r>
              <a:rPr lang="en-GB" sz="2000" dirty="0" smtClean="0"/>
              <a:t>.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err="1" smtClean="0"/>
              <a:t>Quantização</a:t>
            </a:r>
            <a:r>
              <a:rPr lang="en-GB" sz="2000" dirty="0" smtClean="0"/>
              <a:t> </a:t>
            </a:r>
            <a:r>
              <a:rPr lang="en-GB" sz="2000" dirty="0" err="1" smtClean="0"/>
              <a:t>exata</a:t>
            </a:r>
            <a:r>
              <a:rPr lang="en-GB" sz="2000" dirty="0" smtClean="0"/>
              <a:t> </a:t>
            </a:r>
            <a:r>
              <a:rPr lang="en-GB" sz="2000" dirty="0" err="1" smtClean="0"/>
              <a:t>da</a:t>
            </a:r>
            <a:r>
              <a:rPr lang="en-GB" sz="2000" dirty="0" smtClean="0"/>
              <a:t> </a:t>
            </a:r>
            <a:r>
              <a:rPr lang="en-GB" sz="2000" dirty="0" err="1" smtClean="0"/>
              <a:t>condutividade</a:t>
            </a:r>
            <a:r>
              <a:rPr lang="en-GB" sz="2000" dirty="0" smtClean="0"/>
              <a:t> de Hall: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err="1" smtClean="0"/>
              <a:t>Não</a:t>
            </a:r>
            <a:r>
              <a:rPr lang="en-GB" sz="2000" dirty="0" smtClean="0"/>
              <a:t> </a:t>
            </a:r>
            <a:r>
              <a:rPr lang="en-GB" sz="2000" dirty="0" err="1" smtClean="0"/>
              <a:t>depende</a:t>
            </a:r>
            <a:r>
              <a:rPr lang="en-GB" sz="2000" dirty="0" smtClean="0"/>
              <a:t> das </a:t>
            </a:r>
            <a:r>
              <a:rPr lang="en-GB" sz="2000" dirty="0" err="1" smtClean="0"/>
              <a:t>propriedades</a:t>
            </a:r>
            <a:r>
              <a:rPr lang="en-GB" sz="2000" dirty="0" smtClean="0"/>
              <a:t> do material !!!!</a:t>
            </a:r>
            <a:endParaRPr lang="en-GB" sz="2000" dirty="0"/>
          </a:p>
        </p:txBody>
      </p:sp>
      <p:pic>
        <p:nvPicPr>
          <p:cNvPr id="2052" name="Picture 4" descr="http://www.countercurrents.org/Klaus-VonKlitz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25637" y="139889"/>
            <a:ext cx="3135418" cy="2351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403306" y="2541631"/>
            <a:ext cx="2333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Klaus von Klitzing Nobel da </a:t>
            </a:r>
            <a:r>
              <a:rPr lang="en-GB" dirty="0" err="1" smtClean="0"/>
              <a:t>Física</a:t>
            </a:r>
            <a:r>
              <a:rPr lang="en-GB" dirty="0" smtClean="0"/>
              <a:t> 1985</a:t>
            </a:r>
            <a:endParaRPr lang="en-GB" dirty="0"/>
          </a:p>
        </p:txBody>
      </p:sp>
      <p:pic>
        <p:nvPicPr>
          <p:cNvPr id="2054" name="Picture 6" descr="http://www.referatele.com/files_vechi/fizica/HALL%20EFFECT%20-%20Explanation%20of%20the%20Quantum%20Hall%20Effect_files/image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1047" y="3398293"/>
            <a:ext cx="4772253" cy="3328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m 7" descr="1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62633" y="4295667"/>
            <a:ext cx="1663350" cy="890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550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176" y="313900"/>
            <a:ext cx="10515600" cy="791569"/>
          </a:xfrm>
        </p:spPr>
        <p:txBody>
          <a:bodyPr/>
          <a:lstStyle/>
          <a:p>
            <a:r>
              <a:rPr lang="en-GB" dirty="0" err="1" smtClean="0"/>
              <a:t>Efeito</a:t>
            </a:r>
            <a:r>
              <a:rPr lang="en-GB" dirty="0" smtClean="0"/>
              <a:t> de Hall </a:t>
            </a:r>
            <a:r>
              <a:rPr lang="en-GB" dirty="0" err="1" smtClean="0"/>
              <a:t>quântico</a:t>
            </a:r>
            <a:r>
              <a:rPr lang="en-GB" dirty="0" smtClean="0"/>
              <a:t> </a:t>
            </a:r>
            <a:r>
              <a:rPr lang="en-GB" dirty="0" err="1" smtClean="0"/>
              <a:t>fraccionário</a:t>
            </a:r>
            <a:r>
              <a:rPr lang="en-GB" dirty="0" smtClean="0"/>
              <a:t> (FQHE)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2137" y="1105469"/>
                <a:ext cx="11218460" cy="534992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2000" dirty="0" smtClean="0"/>
                  <a:t>Observação de </a:t>
                </a:r>
                <a:r>
                  <a:rPr lang="en-GB" sz="2000" dirty="0" err="1" smtClean="0"/>
                  <a:t>novos</a:t>
                </a:r>
                <a:r>
                  <a:rPr lang="en-GB" sz="2000" dirty="0" smtClean="0"/>
                  <a:t> </a:t>
                </a:r>
                <a:r>
                  <a:rPr lang="en-GB" sz="2000" dirty="0" err="1" smtClean="0"/>
                  <a:t>patamares</a:t>
                </a:r>
                <a:r>
                  <a:rPr lang="en-GB" sz="2000" dirty="0" smtClean="0"/>
                  <a:t> da </a:t>
                </a:r>
                <a:r>
                  <a:rPr lang="en-GB" sz="2000" dirty="0" err="1" smtClean="0"/>
                  <a:t>condutividade</a:t>
                </a:r>
                <a:r>
                  <a:rPr lang="en-GB" sz="2000" dirty="0" smtClean="0"/>
                  <a:t> de Hall: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ν</m:t>
                    </m:r>
                    <m:f>
                      <m:f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</m:oMath>
                </a14:m>
                <a:r>
                  <a:rPr lang="en-GB" sz="2000" dirty="0" smtClean="0"/>
                  <a:t>   com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GB" sz="2000" dirty="0" smtClean="0"/>
                  <a:t> fracionário</a:t>
                </a:r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pPr marL="0" indent="0">
                  <a:buNone/>
                </a:pPr>
                <a:r>
                  <a:rPr lang="en-GB" sz="2000" dirty="0" err="1" smtClean="0"/>
                  <a:t>Temperaturas</a:t>
                </a:r>
                <a:r>
                  <a:rPr lang="en-GB" sz="2000" dirty="0" smtClean="0"/>
                  <a:t> </a:t>
                </a:r>
                <a:r>
                  <a:rPr lang="en-GB" sz="2000" dirty="0" err="1" smtClean="0"/>
                  <a:t>extremamente</a:t>
                </a:r>
                <a:r>
                  <a:rPr lang="en-GB" sz="2000" dirty="0" smtClean="0"/>
                  <a:t> </a:t>
                </a:r>
                <a:r>
                  <a:rPr lang="en-GB" sz="2000" dirty="0" err="1" smtClean="0"/>
                  <a:t>baixas</a:t>
                </a:r>
                <a:r>
                  <a:rPr lang="en-GB" sz="2000" dirty="0" smtClean="0"/>
                  <a:t> (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000" dirty="0" smtClean="0"/>
                  <a:t>, </a:t>
                </a:r>
                <a:r>
                  <a:rPr lang="en-GB" sz="2000" dirty="0" err="1" smtClean="0"/>
                  <a:t>em</a:t>
                </a:r>
                <a:r>
                  <a:rPr lang="en-GB" sz="2000" dirty="0" smtClean="0"/>
                  <a:t> </a:t>
                </a:r>
                <a:r>
                  <a:rPr lang="en-GB" sz="2000" dirty="0" err="1" smtClean="0"/>
                  <a:t>sistemas</a:t>
                </a:r>
                <a:r>
                  <a:rPr lang="en-GB" sz="2000" dirty="0" smtClean="0"/>
                  <a:t> </a:t>
                </a:r>
                <a:r>
                  <a:rPr lang="en-GB" sz="2000" dirty="0" err="1" smtClean="0"/>
                  <a:t>muito</a:t>
                </a:r>
                <a:r>
                  <a:rPr lang="en-GB" sz="2000" dirty="0" smtClean="0"/>
                  <a:t> “</a:t>
                </a:r>
                <a:r>
                  <a:rPr lang="en-GB" sz="2000" dirty="0" err="1" smtClean="0"/>
                  <a:t>limpos</a:t>
                </a:r>
                <a:r>
                  <a:rPr lang="en-GB" sz="2000" dirty="0" smtClean="0"/>
                  <a:t>” (</a:t>
                </a:r>
                <a:r>
                  <a:rPr lang="en-GB" sz="2000" dirty="0" err="1" smtClean="0"/>
                  <a:t>elevada</a:t>
                </a:r>
                <a:r>
                  <a:rPr lang="en-GB" sz="2000" dirty="0" smtClean="0"/>
                  <a:t> </a:t>
                </a:r>
                <a:r>
                  <a:rPr lang="en-GB" sz="2000" dirty="0" err="1" smtClean="0"/>
                  <a:t>mobilidade</a:t>
                </a:r>
                <a:r>
                  <a:rPr lang="en-GB" sz="2000" dirty="0" smtClean="0"/>
                  <a:t>)</a:t>
                </a:r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pPr marL="0" indent="0">
                  <a:buNone/>
                </a:pPr>
                <a:r>
                  <a:rPr lang="en-GB" sz="2000" dirty="0" smtClean="0"/>
                  <a:t>Nobel da </a:t>
                </a:r>
                <a:r>
                  <a:rPr lang="en-GB" sz="2000" dirty="0" err="1" smtClean="0"/>
                  <a:t>Física</a:t>
                </a:r>
                <a:r>
                  <a:rPr lang="en-GB" sz="2000" dirty="0" smtClean="0"/>
                  <a:t> de 1998 para </a:t>
                </a:r>
                <a:r>
                  <a:rPr lang="en-GB" sz="2000" dirty="0"/>
                  <a:t> </a:t>
                </a:r>
                <a:r>
                  <a:rPr lang="en-GB" sz="2000" dirty="0" smtClean="0"/>
                  <a:t>Robert Laughlin, Horst </a:t>
                </a:r>
                <a:r>
                  <a:rPr lang="en-GB" sz="2000" dirty="0" err="1" smtClean="0"/>
                  <a:t>Störmer</a:t>
                </a:r>
                <a:r>
                  <a:rPr lang="en-GB" sz="2000" dirty="0" smtClean="0"/>
                  <a:t> e Daniel </a:t>
                </a:r>
                <a:r>
                  <a:rPr lang="en-GB" sz="2000" dirty="0" err="1" smtClean="0"/>
                  <a:t>Tsui</a:t>
                </a:r>
                <a:r>
                  <a:rPr lang="en-GB" sz="2000" dirty="0" smtClean="0"/>
                  <a:t> pela </a:t>
                </a:r>
                <a:r>
                  <a:rPr lang="en-GB" sz="2000" dirty="0" err="1" smtClean="0"/>
                  <a:t>explicação</a:t>
                </a:r>
                <a:r>
                  <a:rPr lang="en-GB" sz="2000" dirty="0" smtClean="0"/>
                  <a:t> dos plateaus 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GB" sz="2000" dirty="0" smtClean="0"/>
                  <a:t> , com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2000" dirty="0" smtClean="0"/>
                  <a:t> ímpar</a:t>
                </a:r>
                <a:endParaRPr lang="en-GB" sz="2000" dirty="0"/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pPr marL="0" indent="0">
                  <a:buNone/>
                </a:pPr>
                <a:r>
                  <a:rPr lang="en-GB" sz="2000" dirty="0" err="1" smtClean="0"/>
                  <a:t>Interações</a:t>
                </a:r>
                <a:r>
                  <a:rPr lang="en-GB" sz="2000" dirty="0" smtClean="0"/>
                  <a:t> entre </a:t>
                </a:r>
                <a:r>
                  <a:rPr lang="en-GB" sz="2000" dirty="0" err="1" smtClean="0"/>
                  <a:t>os</a:t>
                </a:r>
                <a:r>
                  <a:rPr lang="en-GB" sz="2000" dirty="0" smtClean="0"/>
                  <a:t> </a:t>
                </a:r>
                <a:r>
                  <a:rPr lang="en-GB" sz="2000" dirty="0" err="1" smtClean="0"/>
                  <a:t>electrões</a:t>
                </a:r>
                <a:r>
                  <a:rPr lang="en-GB" sz="2000" dirty="0"/>
                  <a:t> </a:t>
                </a:r>
                <a:r>
                  <a:rPr lang="en-GB" sz="2000" dirty="0" err="1" smtClean="0"/>
                  <a:t>são</a:t>
                </a:r>
                <a:r>
                  <a:rPr lang="en-GB" sz="2000" dirty="0" smtClean="0"/>
                  <a:t> a </a:t>
                </a:r>
                <a:r>
                  <a:rPr lang="en-GB" sz="2000" dirty="0" err="1" smtClean="0"/>
                  <a:t>essência</a:t>
                </a:r>
                <a:r>
                  <a:rPr lang="en-GB" sz="2000" dirty="0" smtClean="0"/>
                  <a:t> </a:t>
                </a:r>
                <a:r>
                  <a:rPr lang="en-GB" sz="2000" dirty="0" err="1" smtClean="0"/>
                  <a:t>deste</a:t>
                </a:r>
                <a:r>
                  <a:rPr lang="en-GB" sz="2000" dirty="0" smtClean="0"/>
                  <a:t> </a:t>
                </a:r>
                <a:r>
                  <a:rPr lang="en-GB" sz="2000" dirty="0" err="1" smtClean="0"/>
                  <a:t>fenómeno</a:t>
                </a:r>
                <a:r>
                  <a:rPr lang="en-GB" sz="2000" dirty="0" smtClean="0"/>
                  <a:t>. </a:t>
                </a:r>
                <a:endParaRPr lang="en-GB" sz="2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2137" y="1105469"/>
                <a:ext cx="11218460" cy="5349922"/>
              </a:xfrm>
              <a:blipFill rotWithShape="0">
                <a:blip r:embed="rId2" cstate="print"/>
                <a:stretch>
                  <a:fillRect l="-598"/>
                </a:stretch>
              </a:blipFill>
            </p:spPr>
            <p:txBody>
              <a:bodyPr/>
              <a:lstStyle/>
              <a:p>
                <a:r>
                  <a:rPr lang="en-GB" dirty="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84" name="Picture 12" descr="http://www.nobelprize.org/nobel_prizes/physics/laureates/1998/stormer_postcar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3459" y="3525387"/>
            <a:ext cx="1185081" cy="167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www.nobelprize.org/nobel_prizes/physics/laureates/1998/tsui_postcar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2181" y="3506422"/>
            <a:ext cx="1198491" cy="1695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www.nobelprize.org/nobel_prizes/physics/laureates/1998/laughlin_postcar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30317" y="3534870"/>
            <a:ext cx="1185081" cy="167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9214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176" y="313900"/>
            <a:ext cx="10515600" cy="791569"/>
          </a:xfrm>
        </p:spPr>
        <p:txBody>
          <a:bodyPr/>
          <a:lstStyle/>
          <a:p>
            <a:r>
              <a:rPr lang="en-GB" dirty="0" err="1" smtClean="0"/>
              <a:t>Níveis</a:t>
            </a:r>
            <a:r>
              <a:rPr lang="en-GB" dirty="0" smtClean="0"/>
              <a:t> de Landau (LL’s)</a:t>
            </a:r>
            <a:endParaRPr lang="en-GB" dirty="0"/>
          </a:p>
        </p:txBody>
      </p:sp>
      <p:cxnSp>
        <p:nvCxnSpPr>
          <p:cNvPr id="6" name="Conexão recta 5"/>
          <p:cNvCxnSpPr/>
          <p:nvPr/>
        </p:nvCxnSpPr>
        <p:spPr>
          <a:xfrm>
            <a:off x="1119116" y="1187355"/>
            <a:ext cx="0" cy="13647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exão recta unidireccional 14"/>
          <p:cNvCxnSpPr/>
          <p:nvPr/>
        </p:nvCxnSpPr>
        <p:spPr>
          <a:xfrm>
            <a:off x="1119116" y="1323833"/>
            <a:ext cx="30025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1473958" y="1146411"/>
            <a:ext cx="8938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quantização da energia cinética de uma partícula livre a 2D num campo magnético transverso</a:t>
            </a:r>
            <a:endParaRPr lang="pt-PT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736979" y="1815152"/>
            <a:ext cx="227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Acoplamento mínimo:</a:t>
            </a:r>
            <a:endParaRPr lang="pt-PT" dirty="0"/>
          </a:p>
        </p:txBody>
      </p:sp>
      <p:pic>
        <p:nvPicPr>
          <p:cNvPr id="20" name="Imagem 19" descr="1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83564" y="1748670"/>
            <a:ext cx="2855479" cy="475914"/>
          </a:xfrm>
          <a:prstGeom prst="rect">
            <a:avLst/>
          </a:prstGeom>
        </p:spPr>
      </p:pic>
      <p:sp>
        <p:nvSpPr>
          <p:cNvPr id="21" name="CaixaDeTexto 20"/>
          <p:cNvSpPr txBox="1"/>
          <p:nvPr/>
        </p:nvSpPr>
        <p:spPr>
          <a:xfrm>
            <a:off x="1351130" y="2825087"/>
            <a:ext cx="161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Não-relativista:</a:t>
            </a:r>
            <a:endParaRPr lang="pt-PT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1407992" y="3318678"/>
            <a:ext cx="120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Relativista:</a:t>
            </a:r>
            <a:endParaRPr lang="pt-PT" dirty="0"/>
          </a:p>
        </p:txBody>
      </p:sp>
      <p:pic>
        <p:nvPicPr>
          <p:cNvPr id="23" name="Imagem 22" descr="1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67697" y="2565884"/>
            <a:ext cx="2424268" cy="764171"/>
          </a:xfrm>
          <a:prstGeom prst="rect">
            <a:avLst/>
          </a:prstGeom>
        </p:spPr>
      </p:pic>
      <p:pic>
        <p:nvPicPr>
          <p:cNvPr id="24" name="Imagem 23" descr="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54070" y="3261005"/>
            <a:ext cx="3023398" cy="607645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>
          <a:xfrm>
            <a:off x="5718412" y="3316406"/>
            <a:ext cx="5559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(Aplicação: </a:t>
            </a:r>
            <a:r>
              <a:rPr lang="pt-PT" dirty="0" err="1" smtClean="0"/>
              <a:t>tight-binding</a:t>
            </a:r>
            <a:r>
              <a:rPr lang="pt-PT" dirty="0" smtClean="0"/>
              <a:t> no </a:t>
            </a:r>
            <a:r>
              <a:rPr lang="pt-PT" dirty="0" err="1" smtClean="0"/>
              <a:t>grafeno</a:t>
            </a:r>
            <a:r>
              <a:rPr lang="pt-PT" dirty="0" smtClean="0"/>
              <a:t> nos vértices da 1ªBZ)</a:t>
            </a:r>
            <a:endParaRPr lang="pt-PT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764275" y="2402007"/>
            <a:ext cx="1607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 smtClean="0"/>
              <a:t>Hamiltonianos</a:t>
            </a:r>
            <a:r>
              <a:rPr lang="pt-PT" dirty="0" smtClean="0"/>
              <a:t>:</a:t>
            </a:r>
            <a:endParaRPr lang="pt-PT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777923" y="3971498"/>
            <a:ext cx="1307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Comutador:</a:t>
            </a:r>
            <a:endParaRPr lang="pt-PT" dirty="0"/>
          </a:p>
        </p:txBody>
      </p:sp>
      <p:pic>
        <p:nvPicPr>
          <p:cNvPr id="28" name="Imagem 27" descr="18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27542" y="4299791"/>
            <a:ext cx="3905519" cy="743265"/>
          </a:xfrm>
          <a:prstGeom prst="rect">
            <a:avLst/>
          </a:prstGeom>
        </p:spPr>
      </p:pic>
      <p:sp>
        <p:nvSpPr>
          <p:cNvPr id="29" name="CaixaDeTexto 28"/>
          <p:cNvSpPr txBox="1"/>
          <p:nvPr/>
        </p:nvSpPr>
        <p:spPr>
          <a:xfrm>
            <a:off x="3152633" y="5063319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se</a:t>
            </a:r>
            <a:endParaRPr lang="pt-PT" dirty="0"/>
          </a:p>
        </p:txBody>
      </p:sp>
      <p:pic>
        <p:nvPicPr>
          <p:cNvPr id="30" name="Imagem 29" descr="19.png"/>
          <p:cNvPicPr>
            <a:picLocks noChangeAspect="1"/>
          </p:cNvPicPr>
          <p:nvPr/>
        </p:nvPicPr>
        <p:blipFill>
          <a:blip r:embed="rId6" cstate="print"/>
          <a:srcRect r="35755" b="7121"/>
          <a:stretch>
            <a:fillRect/>
          </a:stretch>
        </p:blipFill>
        <p:spPr>
          <a:xfrm>
            <a:off x="3676185" y="5034303"/>
            <a:ext cx="3652663" cy="332640"/>
          </a:xfrm>
          <a:prstGeom prst="rect">
            <a:avLst/>
          </a:prstGeom>
        </p:spPr>
      </p:pic>
      <p:sp>
        <p:nvSpPr>
          <p:cNvPr id="31" name="CaixaDeTexto 30"/>
          <p:cNvSpPr txBox="1"/>
          <p:nvPr/>
        </p:nvSpPr>
        <p:spPr>
          <a:xfrm>
            <a:off x="7574506" y="5008728"/>
            <a:ext cx="196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para todo j=1,2,…,J</a:t>
            </a:r>
            <a:endParaRPr lang="pt-PT" dirty="0"/>
          </a:p>
        </p:txBody>
      </p:sp>
      <p:sp>
        <p:nvSpPr>
          <p:cNvPr id="32" name="CaixaDeTexto 31"/>
          <p:cNvSpPr txBox="1"/>
          <p:nvPr/>
        </p:nvSpPr>
        <p:spPr>
          <a:xfrm>
            <a:off x="1446662" y="4640239"/>
            <a:ext cx="1394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Propriedade </a:t>
            </a:r>
          </a:p>
          <a:p>
            <a:r>
              <a:rPr lang="pt-PT" dirty="0" smtClean="0"/>
              <a:t>matemática:</a:t>
            </a:r>
            <a:endParaRPr lang="pt-PT" dirty="0"/>
          </a:p>
        </p:txBody>
      </p:sp>
      <p:sp>
        <p:nvSpPr>
          <p:cNvPr id="34" name="Seta para a direita 33"/>
          <p:cNvSpPr/>
          <p:nvPr/>
        </p:nvSpPr>
        <p:spPr>
          <a:xfrm>
            <a:off x="9730854" y="4653887"/>
            <a:ext cx="232012" cy="17742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5" name="Seta para a direita 34"/>
          <p:cNvSpPr/>
          <p:nvPr/>
        </p:nvSpPr>
        <p:spPr>
          <a:xfrm>
            <a:off x="1023582" y="6018663"/>
            <a:ext cx="232012" cy="17742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36" name="Imagem 35" descr="2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391615" y="5713753"/>
            <a:ext cx="1898095" cy="741639"/>
          </a:xfrm>
          <a:prstGeom prst="rect">
            <a:avLst/>
          </a:prstGeom>
        </p:spPr>
      </p:pic>
      <p:sp>
        <p:nvSpPr>
          <p:cNvPr id="37" name="CaixaDeTexto 36"/>
          <p:cNvSpPr txBox="1"/>
          <p:nvPr/>
        </p:nvSpPr>
        <p:spPr>
          <a:xfrm>
            <a:off x="3589361" y="5882184"/>
            <a:ext cx="586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com</a:t>
            </a:r>
            <a:endParaRPr lang="pt-PT" dirty="0"/>
          </a:p>
        </p:txBody>
      </p:sp>
      <p:pic>
        <p:nvPicPr>
          <p:cNvPr id="40" name="Imagem 39" descr="2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293282" y="5663924"/>
            <a:ext cx="1397833" cy="723877"/>
          </a:xfrm>
          <a:prstGeom prst="rect">
            <a:avLst/>
          </a:prstGeom>
        </p:spPr>
      </p:pic>
      <p:sp>
        <p:nvSpPr>
          <p:cNvPr id="41" name="CaixaDeTexto 40"/>
          <p:cNvSpPr txBox="1"/>
          <p:nvPr/>
        </p:nvSpPr>
        <p:spPr>
          <a:xfrm>
            <a:off x="5827595" y="5854888"/>
            <a:ext cx="2639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(comprimento magnético)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74176" y="313900"/>
            <a:ext cx="10515600" cy="791569"/>
          </a:xfrm>
        </p:spPr>
        <p:txBody>
          <a:bodyPr/>
          <a:lstStyle/>
          <a:p>
            <a:r>
              <a:rPr lang="en-GB" dirty="0" err="1" smtClean="0"/>
              <a:t>Níveis</a:t>
            </a:r>
            <a:r>
              <a:rPr lang="en-GB" dirty="0" smtClean="0"/>
              <a:t> de Landau (LL’s)</a:t>
            </a:r>
            <a:endParaRPr lang="en-GB" dirty="0"/>
          </a:p>
        </p:txBody>
      </p:sp>
      <p:sp>
        <p:nvSpPr>
          <p:cNvPr id="5" name="CaixaDeTexto 4"/>
          <p:cNvSpPr txBox="1"/>
          <p:nvPr/>
        </p:nvSpPr>
        <p:spPr>
          <a:xfrm>
            <a:off x="504967" y="1282889"/>
            <a:ext cx="2204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Tratamento quântico:</a:t>
            </a:r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1119119" y="1828801"/>
            <a:ext cx="1612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Não-relativista:</a:t>
            </a:r>
            <a:endParaRPr lang="pt-PT" dirty="0"/>
          </a:p>
        </p:txBody>
      </p:sp>
      <p:sp>
        <p:nvSpPr>
          <p:cNvPr id="7" name="CaixaDeTexto 6"/>
          <p:cNvSpPr txBox="1"/>
          <p:nvPr/>
        </p:nvSpPr>
        <p:spPr>
          <a:xfrm>
            <a:off x="1678675" y="2320119"/>
            <a:ext cx="1425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Algo familiar:</a:t>
            </a:r>
            <a:endParaRPr lang="pt-PT" dirty="0"/>
          </a:p>
        </p:txBody>
      </p:sp>
      <p:pic>
        <p:nvPicPr>
          <p:cNvPr id="8" name="Imagem 7" descr="2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4520" y="2226614"/>
            <a:ext cx="2215400" cy="568348"/>
          </a:xfrm>
          <a:prstGeom prst="rect">
            <a:avLst/>
          </a:prstGeom>
        </p:spPr>
      </p:pic>
      <p:pic>
        <p:nvPicPr>
          <p:cNvPr id="9" name="Imagem 8" descr="2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81727" y="2110746"/>
            <a:ext cx="1898095" cy="741639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8191929" y="2129051"/>
            <a:ext cx="3389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dirty="0" err="1" smtClean="0"/>
              <a:t>Hamiltoniano</a:t>
            </a:r>
            <a:r>
              <a:rPr lang="pt-PT" dirty="0" smtClean="0"/>
              <a:t> com a mesma </a:t>
            </a:r>
          </a:p>
          <a:p>
            <a:pPr algn="ctr"/>
            <a:r>
              <a:rPr lang="pt-PT" dirty="0" smtClean="0"/>
              <a:t>estrutura do oscilador harmónico!</a:t>
            </a:r>
            <a:endParaRPr lang="pt-PT" dirty="0"/>
          </a:p>
        </p:txBody>
      </p:sp>
      <p:sp>
        <p:nvSpPr>
          <p:cNvPr id="12" name="Seta para a direita 11"/>
          <p:cNvSpPr/>
          <p:nvPr/>
        </p:nvSpPr>
        <p:spPr>
          <a:xfrm>
            <a:off x="11655188" y="2292824"/>
            <a:ext cx="232012" cy="17742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Seta para a direita 12"/>
          <p:cNvSpPr/>
          <p:nvPr/>
        </p:nvSpPr>
        <p:spPr>
          <a:xfrm>
            <a:off x="696036" y="3480179"/>
            <a:ext cx="232012" cy="17742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4" name="CaixaDeTexto 13"/>
          <p:cNvSpPr txBox="1"/>
          <p:nvPr/>
        </p:nvSpPr>
        <p:spPr>
          <a:xfrm>
            <a:off x="1005971" y="3302759"/>
            <a:ext cx="2925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dirty="0" smtClean="0"/>
              <a:t>Introduzimos operadores </a:t>
            </a:r>
          </a:p>
          <a:p>
            <a:pPr algn="ctr"/>
            <a:r>
              <a:rPr lang="pt-PT" dirty="0" smtClean="0"/>
              <a:t>de escada (subida e descida):</a:t>
            </a:r>
            <a:endParaRPr lang="pt-PT" dirty="0"/>
          </a:p>
        </p:txBody>
      </p:sp>
      <p:pic>
        <p:nvPicPr>
          <p:cNvPr id="15" name="Imagem 14" descr="23.png"/>
          <p:cNvPicPr>
            <a:picLocks noChangeAspect="1"/>
          </p:cNvPicPr>
          <p:nvPr/>
        </p:nvPicPr>
        <p:blipFill>
          <a:blip r:embed="rId4" cstate="print"/>
          <a:srcRect r="55413"/>
          <a:stretch>
            <a:fillRect/>
          </a:stretch>
        </p:blipFill>
        <p:spPr>
          <a:xfrm>
            <a:off x="3919332" y="2869616"/>
            <a:ext cx="2426877" cy="828288"/>
          </a:xfrm>
          <a:prstGeom prst="rect">
            <a:avLst/>
          </a:prstGeom>
        </p:spPr>
      </p:pic>
      <p:pic>
        <p:nvPicPr>
          <p:cNvPr id="19" name="Imagem 18" descr="2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15953" y="2921001"/>
            <a:ext cx="1187355" cy="395785"/>
          </a:xfrm>
          <a:prstGeom prst="rect">
            <a:avLst/>
          </a:prstGeom>
        </p:spPr>
      </p:pic>
      <p:sp>
        <p:nvSpPr>
          <p:cNvPr id="21" name="Seta para a direita 20"/>
          <p:cNvSpPr/>
          <p:nvPr/>
        </p:nvSpPr>
        <p:spPr>
          <a:xfrm>
            <a:off x="766549" y="5434083"/>
            <a:ext cx="232012" cy="17742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2" name="Imagem 21" descr="25.png"/>
          <p:cNvPicPr>
            <a:picLocks noChangeAspect="1"/>
          </p:cNvPicPr>
          <p:nvPr/>
        </p:nvPicPr>
        <p:blipFill>
          <a:blip r:embed="rId6" cstate="print"/>
          <a:srcRect t="7468" r="47345"/>
          <a:stretch>
            <a:fillRect/>
          </a:stretch>
        </p:blipFill>
        <p:spPr>
          <a:xfrm>
            <a:off x="8150880" y="3370997"/>
            <a:ext cx="2439783" cy="431084"/>
          </a:xfrm>
          <a:prstGeom prst="rect">
            <a:avLst/>
          </a:prstGeom>
        </p:spPr>
      </p:pic>
      <p:pic>
        <p:nvPicPr>
          <p:cNvPr id="24" name="Imagem 23" descr="23.png"/>
          <p:cNvPicPr>
            <a:picLocks noChangeAspect="1"/>
          </p:cNvPicPr>
          <p:nvPr/>
        </p:nvPicPr>
        <p:blipFill>
          <a:blip r:embed="rId4" cstate="print"/>
          <a:srcRect l="49560"/>
          <a:stretch>
            <a:fillRect/>
          </a:stretch>
        </p:blipFill>
        <p:spPr>
          <a:xfrm>
            <a:off x="3957850" y="3608869"/>
            <a:ext cx="2745474" cy="828288"/>
          </a:xfrm>
          <a:prstGeom prst="rect">
            <a:avLst/>
          </a:prstGeom>
        </p:spPr>
      </p:pic>
      <p:sp>
        <p:nvSpPr>
          <p:cNvPr id="25" name="CaixaDeTexto 24"/>
          <p:cNvSpPr txBox="1"/>
          <p:nvPr/>
        </p:nvSpPr>
        <p:spPr>
          <a:xfrm>
            <a:off x="6591868" y="3384645"/>
            <a:ext cx="153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que respeitam</a:t>
            </a:r>
            <a:endParaRPr lang="pt-PT" dirty="0"/>
          </a:p>
        </p:txBody>
      </p:sp>
      <p:pic>
        <p:nvPicPr>
          <p:cNvPr id="26" name="Imagem 25" descr="25.png"/>
          <p:cNvPicPr>
            <a:picLocks noChangeAspect="1"/>
          </p:cNvPicPr>
          <p:nvPr/>
        </p:nvPicPr>
        <p:blipFill>
          <a:blip r:embed="rId6" cstate="print"/>
          <a:srcRect l="59092" b="6075"/>
          <a:stretch>
            <a:fillRect/>
          </a:stretch>
        </p:blipFill>
        <p:spPr>
          <a:xfrm>
            <a:off x="8161361" y="3814596"/>
            <a:ext cx="1980337" cy="457153"/>
          </a:xfrm>
          <a:prstGeom prst="rect">
            <a:avLst/>
          </a:prstGeom>
        </p:spPr>
      </p:pic>
      <p:sp>
        <p:nvSpPr>
          <p:cNvPr id="27" name="Seta para a direita 26"/>
          <p:cNvSpPr/>
          <p:nvPr/>
        </p:nvSpPr>
        <p:spPr>
          <a:xfrm>
            <a:off x="10895463" y="3416489"/>
            <a:ext cx="232012" cy="17742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8" name="Imagem 27" descr="26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00076" y="4685407"/>
            <a:ext cx="2962491" cy="819122"/>
          </a:xfrm>
          <a:prstGeom prst="rect">
            <a:avLst/>
          </a:prstGeom>
        </p:spPr>
      </p:pic>
      <p:pic>
        <p:nvPicPr>
          <p:cNvPr id="30" name="Imagem 29" descr="27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197337" y="5550620"/>
            <a:ext cx="2432967" cy="820759"/>
          </a:xfrm>
          <a:prstGeom prst="rect">
            <a:avLst/>
          </a:prstGeom>
        </p:spPr>
      </p:pic>
      <p:sp>
        <p:nvSpPr>
          <p:cNvPr id="31" name="CaixaDeTexto 30"/>
          <p:cNvSpPr txBox="1"/>
          <p:nvPr/>
        </p:nvSpPr>
        <p:spPr>
          <a:xfrm>
            <a:off x="3807726" y="5773003"/>
            <a:ext cx="638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(</a:t>
            </a:r>
            <a:r>
              <a:rPr lang="pt-PT" dirty="0" err="1" smtClean="0"/>
              <a:t>LL’s</a:t>
            </a:r>
            <a:r>
              <a:rPr lang="pt-PT" dirty="0" smtClean="0"/>
              <a:t>)</a:t>
            </a:r>
            <a:endParaRPr lang="pt-PT" dirty="0"/>
          </a:p>
        </p:txBody>
      </p:sp>
      <p:sp>
        <p:nvSpPr>
          <p:cNvPr id="32" name="CaixaDeTexto 31"/>
          <p:cNvSpPr txBox="1"/>
          <p:nvPr/>
        </p:nvSpPr>
        <p:spPr>
          <a:xfrm>
            <a:off x="4844955" y="5268036"/>
            <a:ext cx="586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com</a:t>
            </a:r>
            <a:endParaRPr lang="pt-PT" dirty="0"/>
          </a:p>
        </p:txBody>
      </p:sp>
      <p:pic>
        <p:nvPicPr>
          <p:cNvPr id="33" name="Imagem 32" descr="28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556648" y="5165645"/>
            <a:ext cx="2509889" cy="661949"/>
          </a:xfrm>
          <a:prstGeom prst="rect">
            <a:avLst/>
          </a:prstGeom>
        </p:spPr>
      </p:pic>
      <p:sp>
        <p:nvSpPr>
          <p:cNvPr id="34" name="CaixaDeTexto 33"/>
          <p:cNvSpPr txBox="1"/>
          <p:nvPr/>
        </p:nvSpPr>
        <p:spPr>
          <a:xfrm>
            <a:off x="7861111" y="5281684"/>
            <a:ext cx="2463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(frequência </a:t>
            </a:r>
            <a:r>
              <a:rPr lang="pt-PT" dirty="0" err="1" smtClean="0"/>
              <a:t>ciclotrónica</a:t>
            </a:r>
            <a:r>
              <a:rPr lang="pt-PT" dirty="0" smtClean="0"/>
              <a:t>)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74176" y="313900"/>
            <a:ext cx="10515600" cy="791569"/>
          </a:xfrm>
        </p:spPr>
        <p:txBody>
          <a:bodyPr/>
          <a:lstStyle/>
          <a:p>
            <a:r>
              <a:rPr lang="en-GB" dirty="0" err="1" smtClean="0"/>
              <a:t>Níveis</a:t>
            </a:r>
            <a:r>
              <a:rPr lang="en-GB" dirty="0" smtClean="0"/>
              <a:t> de Landau (LL’s)</a:t>
            </a:r>
            <a:endParaRPr lang="en-GB" dirty="0"/>
          </a:p>
        </p:txBody>
      </p:sp>
      <p:sp>
        <p:nvSpPr>
          <p:cNvPr id="5" name="CaixaDeTexto 4"/>
          <p:cNvSpPr txBox="1"/>
          <p:nvPr/>
        </p:nvSpPr>
        <p:spPr>
          <a:xfrm>
            <a:off x="504967" y="1282889"/>
            <a:ext cx="2204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Tratamento quântico:</a:t>
            </a:r>
            <a:endParaRPr lang="pt-PT" dirty="0"/>
          </a:p>
        </p:txBody>
      </p:sp>
      <p:sp>
        <p:nvSpPr>
          <p:cNvPr id="6" name="CaixaDeTexto 5"/>
          <p:cNvSpPr txBox="1"/>
          <p:nvPr/>
        </p:nvSpPr>
        <p:spPr>
          <a:xfrm>
            <a:off x="1119119" y="1828801"/>
            <a:ext cx="120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Relativista:</a:t>
            </a:r>
            <a:endParaRPr lang="pt-PT" dirty="0"/>
          </a:p>
        </p:txBody>
      </p:sp>
      <p:pic>
        <p:nvPicPr>
          <p:cNvPr id="7" name="Imagem 6" descr="2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871" y="2323061"/>
            <a:ext cx="2781558" cy="815924"/>
          </a:xfrm>
          <a:prstGeom prst="rect">
            <a:avLst/>
          </a:prstGeom>
        </p:spPr>
      </p:pic>
      <p:pic>
        <p:nvPicPr>
          <p:cNvPr id="8" name="Imagem 7" descr="3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2990" y="2313261"/>
            <a:ext cx="2339980" cy="743835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4176217" y="2797792"/>
            <a:ext cx="1041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(valores </a:t>
            </a:r>
          </a:p>
          <a:p>
            <a:r>
              <a:rPr lang="pt-PT" dirty="0" smtClean="0"/>
              <a:t>próprios)</a:t>
            </a:r>
            <a:endParaRPr lang="pt-PT" dirty="0"/>
          </a:p>
        </p:txBody>
      </p:sp>
      <p:sp>
        <p:nvSpPr>
          <p:cNvPr id="11" name="Seta para a direita 10"/>
          <p:cNvSpPr/>
          <p:nvPr/>
        </p:nvSpPr>
        <p:spPr>
          <a:xfrm>
            <a:off x="4656161" y="2568053"/>
            <a:ext cx="232012" cy="177421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2" name="Imagem 11" descr="3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2119" y="3745111"/>
            <a:ext cx="5711501" cy="2696632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507242" y="3305032"/>
            <a:ext cx="1423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Comparação:</a:t>
            </a:r>
            <a:endParaRPr lang="pt-PT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6619164" y="4640239"/>
            <a:ext cx="2362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 smtClean="0"/>
              <a:t>LL’s</a:t>
            </a:r>
            <a:r>
              <a:rPr lang="pt-PT" dirty="0" smtClean="0"/>
              <a:t> não relativistas – a)</a:t>
            </a:r>
          </a:p>
          <a:p>
            <a:r>
              <a:rPr lang="pt-PT" dirty="0" err="1" smtClean="0"/>
              <a:t>LL’s</a:t>
            </a:r>
            <a:r>
              <a:rPr lang="pt-PT" dirty="0" smtClean="0"/>
              <a:t> relativistas – b)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363</Words>
  <Application>Microsoft Office PowerPoint</Application>
  <PresentationFormat>Personalizados</PresentationFormat>
  <Paragraphs>106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15</vt:i4>
      </vt:variant>
    </vt:vector>
  </HeadingPairs>
  <TitlesOfParts>
    <vt:vector size="16" baseType="lpstr">
      <vt:lpstr>Office Theme</vt:lpstr>
      <vt:lpstr>Efeito de Hall quântico </vt:lpstr>
      <vt:lpstr>Sistema físico</vt:lpstr>
      <vt:lpstr>Efeito de Hall clássico</vt:lpstr>
      <vt:lpstr>Diapositivo 4</vt:lpstr>
      <vt:lpstr>Efeito de Hall quântico inteiro (IQHE)</vt:lpstr>
      <vt:lpstr>Efeito de Hall quântico fraccionário (FQHE)</vt:lpstr>
      <vt:lpstr>Níveis de Landau (LL’s)</vt:lpstr>
      <vt:lpstr>Níveis de Landau (LL’s)</vt:lpstr>
      <vt:lpstr>Níveis de Landau (LL’s)</vt:lpstr>
      <vt:lpstr>Degenerescência dos LL’s</vt:lpstr>
      <vt:lpstr>Diapositivo 11</vt:lpstr>
      <vt:lpstr>Função de onda</vt:lpstr>
      <vt:lpstr>Diapositivo 13</vt:lpstr>
      <vt:lpstr>Estado fundamental</vt:lpstr>
      <vt:lpstr>Degenerescência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Efeito de Hall</dc:title>
  <dc:creator>frederico sousa</dc:creator>
  <cp:lastModifiedBy>ASUS</cp:lastModifiedBy>
  <cp:revision>104</cp:revision>
  <dcterms:created xsi:type="dcterms:W3CDTF">2015-07-22T20:47:16Z</dcterms:created>
  <dcterms:modified xsi:type="dcterms:W3CDTF">2015-07-23T14:32:12Z</dcterms:modified>
</cp:coreProperties>
</file>