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72" r:id="rId3"/>
    <p:sldId id="274" r:id="rId4"/>
    <p:sldId id="260" r:id="rId5"/>
    <p:sldId id="261" r:id="rId6"/>
    <p:sldId id="262" r:id="rId7"/>
    <p:sldId id="263" r:id="rId8"/>
    <p:sldId id="278" r:id="rId9"/>
    <p:sldId id="264" r:id="rId10"/>
    <p:sldId id="275" r:id="rId11"/>
    <p:sldId id="266" r:id="rId12"/>
    <p:sldId id="276" r:id="rId13"/>
    <p:sldId id="270" r:id="rId14"/>
    <p:sldId id="271" r:id="rId15"/>
    <p:sldId id="27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5E131-CAB7-45B1-841C-CAB8F767113A}" type="datetimeFigureOut">
              <a:rPr lang="en-GB" smtClean="0"/>
              <a:t>03/06/2015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208557-6A03-45AE-B822-D1681A66D0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122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208557-6A03-45AE-B822-D1681A66D05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911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208557-6A03-45AE-B822-D1681A66D05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378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3AA2C-EAC9-430B-9BBD-FE8444283945}" type="datetime1">
              <a:rPr lang="en-GB" smtClean="0"/>
              <a:t>03/06/2015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1512285         0.0         DRAFT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8168-B16B-4939-9EA1-72F4789A3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323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FE25C-9EAB-4450-AB5D-45C61DF37F7A}" type="datetime1">
              <a:rPr lang="en-GB" smtClean="0"/>
              <a:t>03/06/2015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1512285         0.0         DRAFT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8168-B16B-4939-9EA1-72F4789A3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30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A6C1-540C-4A4E-BF45-07256BBABD0A}" type="datetime1">
              <a:rPr lang="en-GB" smtClean="0"/>
              <a:t>03/06/2015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1512285         0.0         DRAFT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8168-B16B-4939-9EA1-72F4789A3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726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Slide Prepared 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 userDrawn="1"/>
        </p:nvGrpSpPr>
        <p:grpSpPr>
          <a:xfrm>
            <a:off x="179511" y="188640"/>
            <a:ext cx="8784977" cy="1608855"/>
            <a:chOff x="179511" y="188640"/>
            <a:chExt cx="8784977" cy="1608855"/>
          </a:xfrm>
        </p:grpSpPr>
        <p:sp>
          <p:nvSpPr>
            <p:cNvPr id="7" name="Rounded Rectangle 6"/>
            <p:cNvSpPr/>
            <p:nvPr userDrawn="1"/>
          </p:nvSpPr>
          <p:spPr>
            <a:xfrm>
              <a:off x="5708650" y="188640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 flipH="1">
              <a:off x="7689552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 userDrawn="1"/>
          </p:nvCxnSpPr>
          <p:spPr>
            <a:xfrm flipH="1">
              <a:off x="6972300" y="232433"/>
              <a:ext cx="3175" cy="365125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13"/>
            <p:cNvSpPr/>
            <p:nvPr userDrawn="1"/>
          </p:nvSpPr>
          <p:spPr>
            <a:xfrm>
              <a:off x="5708650" y="724992"/>
              <a:ext cx="3255838" cy="452710"/>
            </a:xfrm>
            <a:prstGeom prst="roundRect">
              <a:avLst>
                <a:gd name="adj" fmla="val 40183"/>
              </a:avLst>
            </a:prstGeom>
            <a:noFill/>
            <a:ln w="9525" cmpd="sng">
              <a:solidFill>
                <a:srgbClr val="404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 userDrawn="1"/>
          </p:nvSpPr>
          <p:spPr>
            <a:xfrm>
              <a:off x="5712772" y="188640"/>
              <a:ext cx="126108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EDMS No.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7" name="TextBox 16"/>
            <p:cNvSpPr txBox="1"/>
            <p:nvPr userDrawn="1"/>
          </p:nvSpPr>
          <p:spPr>
            <a:xfrm>
              <a:off x="6973860" y="188640"/>
              <a:ext cx="712308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REV.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>
              <a:off x="7695080" y="188640"/>
              <a:ext cx="124973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VALIDITY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>
              <a:off x="5708316" y="729056"/>
              <a:ext cx="3248526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REFERENCE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pic>
          <p:nvPicPr>
            <p:cNvPr id="20" name="Picture 19"/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1" y="980808"/>
              <a:ext cx="720000" cy="720000"/>
            </a:xfrm>
            <a:prstGeom prst="rect">
              <a:avLst/>
            </a:prstGeom>
          </p:spPr>
        </p:pic>
        <p:sp>
          <p:nvSpPr>
            <p:cNvPr id="21" name="Text Box 9"/>
            <p:cNvSpPr txBox="1">
              <a:spLocks noChangeArrowheads="1"/>
            </p:cNvSpPr>
            <p:nvPr userDrawn="1"/>
          </p:nvSpPr>
          <p:spPr bwMode="auto">
            <a:xfrm>
              <a:off x="179513" y="260648"/>
              <a:ext cx="1368152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750" b="1" i="0" dirty="0" smtClean="0">
                  <a:solidFill>
                    <a:srgbClr val="BFBFBF"/>
                  </a:solidFill>
                  <a:effectLst/>
                  <a:latin typeface="Verdana"/>
                  <a:ea typeface="Times New Roman"/>
                  <a:cs typeface="Verdana"/>
                </a:rPr>
                <a:t>CERN</a:t>
              </a:r>
              <a:endParaRPr lang="en-GB" sz="1200" b="1" i="0" dirty="0">
                <a:solidFill>
                  <a:srgbClr val="BFBFBF"/>
                </a:solidFill>
                <a:effectLst/>
                <a:latin typeface="Verdana"/>
                <a:ea typeface="Times New Roman"/>
                <a:cs typeface="Verdana"/>
              </a:endParaRP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CH</a:t>
              </a:r>
              <a:r>
                <a:rPr lang="en-GB" sz="1250" dirty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-1211 Geneva </a:t>
              </a: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23</a:t>
              </a:r>
            </a:p>
            <a:p>
              <a:pPr>
                <a:lnSpc>
                  <a:spcPct val="95000"/>
                </a:lnSpc>
                <a:spcAft>
                  <a:spcPts val="0"/>
                </a:spcAft>
              </a:pPr>
              <a:r>
                <a:rPr lang="en-GB" sz="1250" dirty="0" smtClean="0">
                  <a:solidFill>
                    <a:srgbClr val="BFBFBF"/>
                  </a:solidFill>
                  <a:effectLst/>
                  <a:latin typeface="+mn-lt"/>
                  <a:ea typeface="Times New Roman"/>
                  <a:cs typeface="Times New Roman"/>
                </a:rPr>
                <a:t>Switzerland</a:t>
              </a:r>
              <a:endParaRPr lang="fr-FR" sz="1250" dirty="0">
                <a:effectLst/>
                <a:latin typeface="+mn-lt"/>
                <a:ea typeface="Times New Roman"/>
                <a:cs typeface="Times New Roman"/>
              </a:endParaRPr>
            </a:p>
          </p:txBody>
        </p:sp>
        <p:sp>
          <p:nvSpPr>
            <p:cNvPr id="56" name="TextBox 55"/>
            <p:cNvSpPr txBox="1"/>
            <p:nvPr userDrawn="1"/>
          </p:nvSpPr>
          <p:spPr>
            <a:xfrm>
              <a:off x="7740352" y="1577028"/>
              <a:ext cx="360040" cy="220467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noAutofit/>
            </a:bodyPr>
            <a:lstStyle/>
            <a:p>
              <a:pPr algn="l"/>
              <a:r>
                <a:rPr lang="en-GB" sz="1000" baseline="0" dirty="0" smtClean="0">
                  <a:solidFill>
                    <a:srgbClr val="404040"/>
                  </a:solidFill>
                </a:rPr>
                <a:t>Date:</a:t>
              </a:r>
              <a:endParaRPr lang="fr-FR" sz="1000" baseline="0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80" name="Group 79"/>
          <p:cNvGrpSpPr/>
          <p:nvPr userDrawn="1"/>
        </p:nvGrpSpPr>
        <p:grpSpPr>
          <a:xfrm>
            <a:off x="179512" y="1806724"/>
            <a:ext cx="8790710" cy="4862636"/>
            <a:chOff x="179512" y="1806724"/>
            <a:chExt cx="8790710" cy="4862636"/>
          </a:xfrm>
        </p:grpSpPr>
        <p:sp>
          <p:nvSpPr>
            <p:cNvPr id="28" name="TextBox 27"/>
            <p:cNvSpPr txBox="1"/>
            <p:nvPr userDrawn="1"/>
          </p:nvSpPr>
          <p:spPr>
            <a:xfrm>
              <a:off x="179512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PREPARED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6" name="TextBox 45"/>
            <p:cNvSpPr txBox="1"/>
            <p:nvPr userDrawn="1"/>
          </p:nvSpPr>
          <p:spPr>
            <a:xfrm>
              <a:off x="3106940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</a:t>
              </a:r>
              <a:r>
                <a:rPr lang="en-GB" sz="900" b="1" baseline="0" dirty="0" smtClean="0">
                  <a:solidFill>
                    <a:srgbClr val="FF0000"/>
                  </a:solidFill>
                </a:rPr>
                <a:t>TO BE</a:t>
              </a:r>
              <a:r>
                <a:rPr lang="en-GB" sz="900" baseline="0" dirty="0" smtClean="0">
                  <a:solidFill>
                    <a:srgbClr val="404040"/>
                  </a:solidFill>
                </a:rPr>
                <a:t> CHECKED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7" name="TextBox 46"/>
            <p:cNvSpPr txBox="1"/>
            <p:nvPr userDrawn="1"/>
          </p:nvSpPr>
          <p:spPr>
            <a:xfrm>
              <a:off x="6037060" y="3861048"/>
              <a:ext cx="2933162" cy="156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</a:t>
              </a:r>
              <a:r>
                <a:rPr lang="en-GB" sz="900" b="1" baseline="0" dirty="0" smtClean="0">
                  <a:solidFill>
                    <a:srgbClr val="FF0000"/>
                  </a:solidFill>
                </a:rPr>
                <a:t>TO BE</a:t>
              </a:r>
              <a:r>
                <a:rPr lang="en-GB" sz="900" baseline="0" dirty="0" smtClean="0">
                  <a:solidFill>
                    <a:srgbClr val="404040"/>
                  </a:solidFill>
                </a:rPr>
                <a:t> APPROVED BY: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8" name="TextBox 47"/>
            <p:cNvSpPr txBox="1"/>
            <p:nvPr userDrawn="1"/>
          </p:nvSpPr>
          <p:spPr>
            <a:xfrm>
              <a:off x="182610" y="5786295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900" baseline="0" dirty="0" smtClean="0">
                  <a:solidFill>
                    <a:srgbClr val="404040"/>
                  </a:solidFill>
                </a:rPr>
                <a:t>DOCUMENT SENT FOR INFORMATION TO:</a:t>
              </a:r>
              <a:endParaRPr lang="fr-FR" sz="900" baseline="0" dirty="0">
                <a:solidFill>
                  <a:srgbClr val="404040"/>
                </a:solidFill>
              </a:endParaRPr>
            </a:p>
          </p:txBody>
        </p:sp>
        <p:sp>
          <p:nvSpPr>
            <p:cNvPr id="49" name="TextBox 48"/>
            <p:cNvSpPr txBox="1"/>
            <p:nvPr userDrawn="1"/>
          </p:nvSpPr>
          <p:spPr>
            <a:xfrm>
              <a:off x="179512" y="6494836"/>
              <a:ext cx="8781892" cy="1629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GB" sz="1000" b="1" baseline="0" dirty="0" smtClean="0">
                  <a:solidFill>
                    <a:schemeClr val="bg1">
                      <a:lumMod val="75000"/>
                    </a:schemeClr>
                  </a:solidFill>
                </a:rPr>
                <a:t>This document is uncontrolled when printed. Check the EDMS to verify that this is the correct version before use.</a:t>
              </a:r>
              <a:endParaRPr lang="fr-FR" sz="1000" b="1" baseline="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5" name="Rounded Rectangle 14"/>
            <p:cNvSpPr/>
            <p:nvPr userDrawn="1"/>
          </p:nvSpPr>
          <p:spPr>
            <a:xfrm>
              <a:off x="179512" y="1806724"/>
              <a:ext cx="8776071" cy="4862636"/>
            </a:xfrm>
            <a:prstGeom prst="roundRect">
              <a:avLst>
                <a:gd name="adj" fmla="val 3270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404040"/>
                </a:solidFill>
              </a:endParaRPr>
            </a:p>
          </p:txBody>
        </p:sp>
        <p:cxnSp>
          <p:nvCxnSpPr>
            <p:cNvPr id="31" name="Straight Connector 30"/>
            <p:cNvCxnSpPr/>
            <p:nvPr userDrawn="1"/>
          </p:nvCxnSpPr>
          <p:spPr>
            <a:xfrm>
              <a:off x="179512" y="3861049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>
            <a:xfrm>
              <a:off x="179512" y="5777995"/>
              <a:ext cx="8784976" cy="0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>
            <a:xfrm>
              <a:off x="6036162" y="3861048"/>
              <a:ext cx="0" cy="1915857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>
            <a:xfrm>
              <a:off x="3107837" y="3861048"/>
              <a:ext cx="0" cy="1915857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Date Placeholder 52"/>
          <p:cNvSpPr>
            <a:spLocks noGrp="1"/>
          </p:cNvSpPr>
          <p:nvPr userDrawn="1">
            <p:ph type="dt" sz="half" idx="10"/>
          </p:nvPr>
        </p:nvSpPr>
        <p:spPr>
          <a:xfrm>
            <a:off x="8100392" y="1573392"/>
            <a:ext cx="862356" cy="221109"/>
          </a:xfrm>
          <a:prstGeom prst="rect">
            <a:avLst/>
          </a:prstGeom>
        </p:spPr>
        <p:txBody>
          <a:bodyPr lIns="72000" tIns="36000" rIns="72000" bIns="36000"/>
          <a:lstStyle>
            <a:lvl1pPr algn="l">
              <a:defRPr sz="1000" baseline="0">
                <a:solidFill>
                  <a:srgbClr val="262626"/>
                </a:solidFill>
              </a:defRPr>
            </a:lvl1pPr>
          </a:lstStyle>
          <a:p>
            <a:fld id="{B9F9E51F-C9FE-42D4-A988-AC3C34D81703}" type="datetime1">
              <a:rPr lang="en-GB" smtClean="0"/>
              <a:t>03/06/2015</a:t>
            </a:fld>
            <a:endParaRPr lang="fr-FR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179512" y="1801133"/>
            <a:ext cx="8784976" cy="290505"/>
          </a:xfrm>
          <a:prstGeom prst="rect">
            <a:avLst/>
          </a:prstGeom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250">
                <a:solidFill>
                  <a:srgbClr val="26262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[Click to edit the document type (IN UPPERCASE)]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79512" y="2099656"/>
            <a:ext cx="8784976" cy="897296"/>
          </a:xfrm>
          <a:prstGeom prst="rect">
            <a:avLst/>
          </a:prstGeom>
        </p:spPr>
        <p:txBody>
          <a:bodyPr lIns="0" tIns="0" rIns="0" bIns="0" anchor="ctr">
            <a:normAutofit/>
          </a:bodyPr>
          <a:lstStyle>
            <a:lvl1pPr>
              <a:defRPr sz="2000" b="1">
                <a:solidFill>
                  <a:srgbClr val="262626"/>
                </a:solidFill>
              </a:defRPr>
            </a:lvl1pPr>
          </a:lstStyle>
          <a:p>
            <a:r>
              <a:rPr lang="en-US" dirty="0" smtClean="0"/>
              <a:t>[Click to edit the document title]</a:t>
            </a:r>
            <a:endParaRPr lang="fr-FR" dirty="0"/>
          </a:p>
        </p:txBody>
      </p:sp>
      <p:sp>
        <p:nvSpPr>
          <p:cNvPr id="95" name="Text Placeholder 94"/>
          <p:cNvSpPr>
            <a:spLocks noGrp="1"/>
          </p:cNvSpPr>
          <p:nvPr>
            <p:ph type="body" sz="quarter" idx="17" hasCustomPrompt="1"/>
          </p:nvPr>
        </p:nvSpPr>
        <p:spPr>
          <a:xfrm>
            <a:off x="179512" y="2996952"/>
            <a:ext cx="8784976" cy="864096"/>
          </a:xfrm>
          <a:prstGeom prst="rect">
            <a:avLst/>
          </a:prstGeom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abstract]</a:t>
            </a:r>
            <a:endParaRPr lang="en-US" dirty="0"/>
          </a:p>
        </p:txBody>
      </p:sp>
      <p:sp>
        <p:nvSpPr>
          <p:cNvPr id="96" name="Text Placeholder 94"/>
          <p:cNvSpPr>
            <a:spLocks noGrp="1"/>
          </p:cNvSpPr>
          <p:nvPr>
            <p:ph type="body" sz="quarter" idx="18" hasCustomPrompt="1"/>
          </p:nvPr>
        </p:nvSpPr>
        <p:spPr>
          <a:xfrm>
            <a:off x="179512" y="4025573"/>
            <a:ext cx="2916562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authors]</a:t>
            </a:r>
            <a:endParaRPr lang="en-US" dirty="0"/>
          </a:p>
        </p:txBody>
      </p:sp>
      <p:sp>
        <p:nvSpPr>
          <p:cNvPr id="97" name="Text Placeholder 94"/>
          <p:cNvSpPr>
            <a:spLocks noGrp="1"/>
          </p:cNvSpPr>
          <p:nvPr>
            <p:ph type="body" sz="quarter" idx="19" hasCustomPrompt="1"/>
          </p:nvPr>
        </p:nvSpPr>
        <p:spPr>
          <a:xfrm>
            <a:off x="3109632" y="4025573"/>
            <a:ext cx="2924806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checkers]</a:t>
            </a:r>
            <a:endParaRPr lang="en-US" dirty="0"/>
          </a:p>
        </p:txBody>
      </p:sp>
      <p:sp>
        <p:nvSpPr>
          <p:cNvPr id="98" name="Text Placeholder 94"/>
          <p:cNvSpPr>
            <a:spLocks noGrp="1"/>
          </p:cNvSpPr>
          <p:nvPr>
            <p:ph type="body" sz="quarter" idx="20" hasCustomPrompt="1"/>
          </p:nvPr>
        </p:nvSpPr>
        <p:spPr>
          <a:xfrm>
            <a:off x="6035306" y="4025573"/>
            <a:ext cx="2920664" cy="17596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approvers]</a:t>
            </a:r>
            <a:endParaRPr lang="en-US" dirty="0"/>
          </a:p>
        </p:txBody>
      </p:sp>
      <p:sp>
        <p:nvSpPr>
          <p:cNvPr id="99" name="Text Placeholder 94"/>
          <p:cNvSpPr>
            <a:spLocks noGrp="1"/>
          </p:cNvSpPr>
          <p:nvPr>
            <p:ph type="body" sz="quarter" idx="21" hasCustomPrompt="1"/>
          </p:nvPr>
        </p:nvSpPr>
        <p:spPr>
          <a:xfrm>
            <a:off x="179512" y="5944701"/>
            <a:ext cx="8784976" cy="595818"/>
          </a:xfrm>
          <a:prstGeom prst="rect">
            <a:avLst/>
          </a:prstGeom>
        </p:spPr>
        <p:txBody>
          <a:bodyPr vert="horz" lIns="360000" tIns="0" rIns="360000" bIns="0"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list of persons to whom the document is sent]</a:t>
            </a:r>
            <a:endParaRPr lang="en-US" dirty="0"/>
          </a:p>
        </p:txBody>
      </p:sp>
      <p:sp>
        <p:nvSpPr>
          <p:cNvPr id="38" name="Text Placeholder 94"/>
          <p:cNvSpPr>
            <a:spLocks noGrp="1"/>
          </p:cNvSpPr>
          <p:nvPr>
            <p:ph type="body" sz="quarter" idx="25" hasCustomPrompt="1"/>
          </p:nvPr>
        </p:nvSpPr>
        <p:spPr>
          <a:xfrm>
            <a:off x="5706285" y="853874"/>
            <a:ext cx="3260734" cy="322083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>
              <a:spcBef>
                <a:spcPts val="0"/>
              </a:spcBef>
              <a:buNone/>
              <a:defRPr sz="1750" b="1" baseline="0">
                <a:solidFill>
                  <a:srgbClr val="262626"/>
                </a:solidFill>
                <a:latin typeface="+mn-lt"/>
              </a:defRPr>
            </a:lvl1pPr>
            <a:lvl2pPr marL="0" indent="0" algn="l">
              <a:spcBef>
                <a:spcPts val="0"/>
              </a:spcBef>
              <a:buNone/>
              <a:defRPr sz="1250"/>
            </a:lvl2pPr>
            <a:lvl3pPr marL="0" indent="0" algn="l">
              <a:spcBef>
                <a:spcPts val="0"/>
              </a:spcBef>
              <a:buNone/>
              <a:defRPr sz="1250"/>
            </a:lvl3pPr>
            <a:lvl4pPr marL="0" indent="0" algn="l">
              <a:spcBef>
                <a:spcPts val="0"/>
              </a:spcBef>
              <a:buNone/>
              <a:defRPr sz="1250"/>
            </a:lvl4pPr>
            <a:lvl5pPr marL="0" indent="0" algn="l">
              <a:spcBef>
                <a:spcPts val="0"/>
              </a:spcBef>
              <a:buNone/>
              <a:defRPr sz="1250"/>
            </a:lvl5pPr>
          </a:lstStyle>
          <a:p>
            <a:pPr lvl="0"/>
            <a:r>
              <a:rPr lang="x-none" dirty="0" smtClean="0"/>
              <a:t>[Click to edit the external ref.]</a:t>
            </a:r>
            <a:endParaRPr lang="en-US" dirty="0"/>
          </a:p>
        </p:txBody>
      </p:sp>
      <p:sp>
        <p:nvSpPr>
          <p:cNvPr id="4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06284" y="308900"/>
            <a:ext cx="3260735" cy="334035"/>
          </a:xfrm>
          <a:prstGeom prst="rect">
            <a:avLst/>
          </a:prstGeom>
        </p:spPr>
        <p:txBody>
          <a:bodyPr vert="horz" lIns="288000" tIns="0" rIns="0" bIns="0" rtlCol="0" anchor="ctr" anchorCtr="0"/>
          <a:lstStyle>
            <a:lvl1pPr algn="l">
              <a:defRPr sz="175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1512285         0.0        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311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dy Slid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 userDrawn="1"/>
        </p:nvGrpSpPr>
        <p:grpSpPr>
          <a:xfrm>
            <a:off x="179512" y="188640"/>
            <a:ext cx="8783308" cy="6480720"/>
            <a:chOff x="179512" y="188640"/>
            <a:chExt cx="8783308" cy="648072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6813967" y="188641"/>
              <a:ext cx="2148853" cy="298789"/>
            </a:xfrm>
            <a:prstGeom prst="roundRect">
              <a:avLst>
                <a:gd name="adj" fmla="val 40183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 userDrawn="1"/>
          </p:nvCxnSpPr>
          <p:spPr>
            <a:xfrm flipH="1">
              <a:off x="8125588" y="217599"/>
              <a:ext cx="2096" cy="240983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>
            <a:xfrm flipH="1">
              <a:off x="7650476" y="217599"/>
              <a:ext cx="2096" cy="240983"/>
            </a:xfrm>
            <a:prstGeom prst="line">
              <a:avLst/>
            </a:prstGeom>
            <a:ln w="9525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 userDrawn="1"/>
          </p:nvSpPr>
          <p:spPr>
            <a:xfrm>
              <a:off x="8100392" y="472229"/>
              <a:ext cx="432048" cy="220467"/>
            </a:xfrm>
            <a:prstGeom prst="rect">
              <a:avLst/>
            </a:prstGeom>
            <a:noFill/>
          </p:spPr>
          <p:txBody>
            <a:bodyPr wrap="square" lIns="0" tIns="36000" rIns="0" bIns="36000" rtlCol="0">
              <a:noAutofit/>
            </a:bodyPr>
            <a:lstStyle/>
            <a:p>
              <a:pPr algn="l"/>
              <a:r>
                <a:rPr lang="en-GB" sz="1000" baseline="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Page:</a:t>
              </a:r>
              <a:endParaRPr lang="fr-FR" sz="1000" baseline="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 userDrawn="1"/>
          </p:nvSpPr>
          <p:spPr>
            <a:xfrm>
              <a:off x="6818088" y="188640"/>
              <a:ext cx="832318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EDMS No.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sp>
          <p:nvSpPr>
            <p:cNvPr id="13" name="TextBox 12"/>
            <p:cNvSpPr txBox="1"/>
            <p:nvPr userDrawn="1"/>
          </p:nvSpPr>
          <p:spPr>
            <a:xfrm>
              <a:off x="7650476" y="188640"/>
              <a:ext cx="470123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REV.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sp>
          <p:nvSpPr>
            <p:cNvPr id="14" name="TextBox 13"/>
            <p:cNvSpPr txBox="1"/>
            <p:nvPr userDrawn="1"/>
          </p:nvSpPr>
          <p:spPr>
            <a:xfrm>
              <a:off x="8125588" y="188640"/>
              <a:ext cx="836599" cy="101566"/>
            </a:xfrm>
            <a:prstGeom prst="rect">
              <a:avLst/>
            </a:prstGeom>
            <a:noFill/>
          </p:spPr>
          <p:txBody>
            <a:bodyPr wrap="square" lIns="0" tIns="7200" rIns="0" bIns="0" rtlCol="0">
              <a:noAutofit/>
            </a:bodyPr>
            <a:lstStyle/>
            <a:p>
              <a:pPr algn="ctr"/>
              <a:r>
                <a:rPr lang="en-GB" sz="600" baseline="0" dirty="0" smtClean="0">
                  <a:solidFill>
                    <a:srgbClr val="262626"/>
                  </a:solidFill>
                  <a:latin typeface="Verdana"/>
                  <a:cs typeface="Verdana"/>
                </a:rPr>
                <a:t>VALIDITY</a:t>
              </a:r>
              <a:endParaRPr lang="fr-FR" sz="600" baseline="0" dirty="0">
                <a:solidFill>
                  <a:srgbClr val="262626"/>
                </a:solidFill>
                <a:latin typeface="Verdana"/>
                <a:cs typeface="Verdana"/>
              </a:endParaRPr>
            </a:p>
          </p:txBody>
        </p:sp>
        <p:pic>
          <p:nvPicPr>
            <p:cNvPr id="16" name="Picture 15"/>
            <p:cNvPicPr/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188640"/>
              <a:ext cx="360000" cy="360000"/>
            </a:xfrm>
            <a:prstGeom prst="rect">
              <a:avLst/>
            </a:prstGeom>
          </p:spPr>
        </p:pic>
        <p:sp>
          <p:nvSpPr>
            <p:cNvPr id="25" name="Rounded Rectangle 24"/>
            <p:cNvSpPr/>
            <p:nvPr userDrawn="1"/>
          </p:nvSpPr>
          <p:spPr>
            <a:xfrm>
              <a:off x="179512" y="692696"/>
              <a:ext cx="8776071" cy="5976664"/>
            </a:xfrm>
            <a:prstGeom prst="roundRect">
              <a:avLst>
                <a:gd name="adj" fmla="val 3270"/>
              </a:avLst>
            </a:prstGeom>
            <a:noFill/>
            <a:ln w="19050" cmpd="sng">
              <a:solidFill>
                <a:schemeClr val="tx1">
                  <a:lumMod val="75000"/>
                  <a:lumOff val="2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2440" y="476672"/>
            <a:ext cx="432048" cy="216025"/>
          </a:xfrm>
          <a:prstGeom prst="rect">
            <a:avLst/>
          </a:prstGeom>
        </p:spPr>
        <p:txBody>
          <a:bodyPr lIns="72000" tIns="36000" rIns="72000" bIns="36000"/>
          <a:lstStyle>
            <a:lvl1pPr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E69F408B-A04E-4D23-B255-6B0A20F302DD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79512" y="692696"/>
            <a:ext cx="8784976" cy="5976664"/>
          </a:xfrm>
          <a:prstGeom prst="rect">
            <a:avLst/>
          </a:prstGeom>
        </p:spPr>
        <p:txBody>
          <a:bodyPr/>
          <a:lstStyle>
            <a:lvl1pPr marL="271463" indent="-177800">
              <a:spcBef>
                <a:spcPts val="200"/>
              </a:spcBef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627063" indent="-271463">
              <a:spcBef>
                <a:spcPts val="200"/>
              </a:spcBef>
              <a:buFont typeface="Arial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896938" indent="-177800">
              <a:spcBef>
                <a:spcPts val="200"/>
              </a:spcBef>
              <a:buFont typeface="Arial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 marL="1346200" indent="-271463">
              <a:spcBef>
                <a:spcPts val="200"/>
              </a:spcBef>
              <a:buFont typeface="Arial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1701800" indent="-261938">
              <a:spcBef>
                <a:spcPts val="200"/>
              </a:spcBef>
              <a:buFont typeface="Arial"/>
              <a:buChar char="•"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[Click to edit document body]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2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11295" y="273605"/>
            <a:ext cx="2155724" cy="204183"/>
          </a:xfrm>
          <a:prstGeom prst="rect">
            <a:avLst/>
          </a:prstGeom>
        </p:spPr>
        <p:txBody>
          <a:bodyPr vert="horz" lIns="144000" tIns="0" rIns="0" bIns="0" rtlCol="0" anchor="ctr" anchorCtr="0"/>
          <a:lstStyle>
            <a:lvl1pPr algn="l">
              <a:defRPr sz="1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1512285         0.0        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263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4EACC-1134-4DD8-95D7-B5694063B655}" type="datetime1">
              <a:rPr lang="en-GB" smtClean="0"/>
              <a:t>03/06/2015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1512285         0.0         DRAFT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8168-B16B-4939-9EA1-72F4789A3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559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0C95-0282-4A00-80DC-C5C74B1DD956}" type="datetime1">
              <a:rPr lang="en-GB" smtClean="0"/>
              <a:t>03/06/2015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1512285         0.0         DRAFT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8168-B16B-4939-9EA1-72F4789A3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388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C89F47-0964-4822-BB6B-C7DB7198EE97}" type="datetime1">
              <a:rPr lang="en-GB" smtClean="0"/>
              <a:t>03/06/2015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1512285         0.0         DRAFT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8168-B16B-4939-9EA1-72F4789A3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854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CD9D0-610E-4FCF-AD45-847CADDECE0A}" type="datetime1">
              <a:rPr lang="en-GB" smtClean="0"/>
              <a:t>03/06/2015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1512285         0.0         DRAFT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8168-B16B-4939-9EA1-72F4789A3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557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8DA6-1ECE-453B-86FE-3F8ECE4681BD}" type="datetime1">
              <a:rPr lang="en-GB" smtClean="0"/>
              <a:t>03/06/2015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1512285         0.0         DRAFT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8168-B16B-4939-9EA1-72F4789A3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692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E332B-39B0-4AA5-BC7F-6B22DAFC848A}" type="datetime1">
              <a:rPr lang="en-GB" smtClean="0"/>
              <a:t>03/06/2015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1512285         0.0         DRAFT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8168-B16B-4939-9EA1-72F4789A3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102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A6F5-BF32-4EE6-8C10-278F86B383DD}" type="datetime1">
              <a:rPr lang="en-GB" smtClean="0"/>
              <a:t>03/06/2015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1512285         0.0         DRAFT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8168-B16B-4939-9EA1-72F4789A3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716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8FA8B-5A30-4682-B7F2-C33823A8B338}" type="datetime1">
              <a:rPr lang="en-GB" smtClean="0"/>
              <a:t>03/06/2015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1512285         0.0         DRAFT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78168-B16B-4939-9EA1-72F4789A3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734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6000C-D6C0-4E67-8F1A-B900B6FDC948}" type="datetime1">
              <a:rPr lang="en-GB" smtClean="0"/>
              <a:t>03/06/2015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1512285         0.0         DRAFT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78168-B16B-4939-9EA1-72F4789A33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349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layout.web.cern.ch/default.aspx?version=study&amp;navigator=machine&amp;id=100728&amp;name=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Q5 replacement at point 6 left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smtClean="0"/>
              <a:t>Integration proposition for new Q5L6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C. </a:t>
            </a:r>
            <a:r>
              <a:rPr lang="en-US" smtClean="0"/>
              <a:t>Magnier</a:t>
            </a:r>
            <a:endParaRPr lang="en-US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 smtClean="0"/>
              <a:t>--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1512285         0.0         DRAFT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09F2B-45C7-4A97-8B74-3731E2DCEF03}" type="datetime1">
              <a:rPr lang="en-GB" smtClean="0"/>
              <a:t>03/06/2015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6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DFBMM CONNECTION : actual situation</a:t>
            </a:r>
          </a:p>
          <a:p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37" t="24182" r="15500" b="13735"/>
          <a:stretch/>
        </p:blipFill>
        <p:spPr bwMode="auto">
          <a:xfrm>
            <a:off x="337751" y="1207879"/>
            <a:ext cx="5717061" cy="270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 rot="20890107">
            <a:off x="3661217" y="2860591"/>
            <a:ext cx="883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DFBMM</a:t>
            </a:r>
            <a:endParaRPr lang="en-GB" sz="1600" b="1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3" t="7355" r="21986" b="5855"/>
          <a:stretch/>
        </p:blipFill>
        <p:spPr bwMode="auto">
          <a:xfrm>
            <a:off x="379936" y="3999899"/>
            <a:ext cx="3119599" cy="2516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15616" y="6199533"/>
            <a:ext cx="6687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DUMP</a:t>
            </a:r>
            <a:endParaRPr lang="en-GB" sz="1400" b="1" dirty="0"/>
          </a:p>
        </p:txBody>
      </p:sp>
      <p:cxnSp>
        <p:nvCxnSpPr>
          <p:cNvPr id="9" name="Straight Arrow Connector 8"/>
          <p:cNvCxnSpPr>
            <a:stCxn id="8" idx="0"/>
          </p:cNvCxnSpPr>
          <p:nvPr/>
        </p:nvCxnSpPr>
        <p:spPr>
          <a:xfrm flipV="1">
            <a:off x="1450003" y="5085184"/>
            <a:ext cx="745733" cy="111434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4" t="10029" r="4615" b="19785"/>
          <a:stretch/>
        </p:blipFill>
        <p:spPr bwMode="auto">
          <a:xfrm>
            <a:off x="3719118" y="3931900"/>
            <a:ext cx="5067096" cy="2331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 12"/>
          <p:cNvSpPr/>
          <p:nvPr/>
        </p:nvSpPr>
        <p:spPr>
          <a:xfrm rot="20135785">
            <a:off x="6251317" y="4597844"/>
            <a:ext cx="1292430" cy="505055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21522" y="5331976"/>
            <a:ext cx="980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FRAMES</a:t>
            </a:r>
            <a:endParaRPr lang="en-GB" b="1" dirty="0"/>
          </a:p>
        </p:txBody>
      </p:sp>
      <p:cxnSp>
        <p:nvCxnSpPr>
          <p:cNvPr id="15" name="Straight Arrow Connector 14"/>
          <p:cNvCxnSpPr>
            <a:stCxn id="14" idx="0"/>
            <a:endCxn id="13" idx="5"/>
          </p:cNvCxnSpPr>
          <p:nvPr/>
        </p:nvCxnSpPr>
        <p:spPr>
          <a:xfrm flipH="1" flipV="1">
            <a:off x="7387426" y="4824191"/>
            <a:ext cx="324455" cy="50778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252666" y="3286131"/>
            <a:ext cx="1735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WRL connection</a:t>
            </a:r>
            <a:endParaRPr lang="en-GB" b="1" dirty="0"/>
          </a:p>
        </p:txBody>
      </p:sp>
      <p:cxnSp>
        <p:nvCxnSpPr>
          <p:cNvPr id="17" name="Straight Arrow Connector 16"/>
          <p:cNvCxnSpPr>
            <a:stCxn id="16" idx="2"/>
          </p:cNvCxnSpPr>
          <p:nvPr/>
        </p:nvCxnSpPr>
        <p:spPr>
          <a:xfrm flipH="1">
            <a:off x="6588224" y="3655463"/>
            <a:ext cx="532052" cy="69795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809166" y="188640"/>
            <a:ext cx="2260693" cy="334035"/>
          </a:xfrm>
        </p:spPr>
        <p:txBody>
          <a:bodyPr/>
          <a:lstStyle/>
          <a:p>
            <a:r>
              <a:rPr lang="en-US" dirty="0" smtClean="0"/>
              <a:t>1512285         0.0         DRAFT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894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Position of the DFBMM</a:t>
            </a:r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9" t="25189" r="4799" b="25287"/>
          <a:stretch/>
        </p:blipFill>
        <p:spPr bwMode="auto">
          <a:xfrm>
            <a:off x="251433" y="1124744"/>
            <a:ext cx="8352928" cy="2830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" t="20060" r="8427" b="21284"/>
          <a:stretch/>
        </p:blipFill>
        <p:spPr bwMode="auto">
          <a:xfrm>
            <a:off x="279535" y="4077072"/>
            <a:ext cx="5567386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63" t="7346" r="21715" b="17524"/>
          <a:stretch/>
        </p:blipFill>
        <p:spPr bwMode="auto">
          <a:xfrm>
            <a:off x="5493620" y="3356992"/>
            <a:ext cx="3393535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3108595" y="4581128"/>
            <a:ext cx="1800200" cy="86409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7190387" y="3466016"/>
            <a:ext cx="765990" cy="61105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267744" y="6300218"/>
            <a:ext cx="54154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</a:rPr>
              <a:t>Conflict between frames and cryogenic extension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809166" y="188640"/>
            <a:ext cx="2260693" cy="334035"/>
          </a:xfrm>
        </p:spPr>
        <p:txBody>
          <a:bodyPr/>
          <a:lstStyle/>
          <a:p>
            <a:r>
              <a:rPr lang="en-US" dirty="0" smtClean="0"/>
              <a:t>1512285         0.0         DRAFT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1533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Possibility </a:t>
            </a:r>
            <a:r>
              <a:rPr lang="en-GB" dirty="0" smtClean="0"/>
              <a:t>1 </a:t>
            </a:r>
            <a:r>
              <a:rPr lang="en-GB" dirty="0"/>
              <a:t>: moving DFBMM and put frame along the VC </a:t>
            </a:r>
            <a:r>
              <a:rPr lang="en-GB" sz="1600" dirty="0"/>
              <a:t>(like DFBAK)</a:t>
            </a:r>
          </a:p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2" t="33107" r="4020" b="14702"/>
          <a:stretch/>
        </p:blipFill>
        <p:spPr bwMode="auto">
          <a:xfrm>
            <a:off x="323528" y="1196752"/>
            <a:ext cx="7704856" cy="258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0" t="7264" r="19459" b="6933"/>
          <a:stretch/>
        </p:blipFill>
        <p:spPr bwMode="auto">
          <a:xfrm>
            <a:off x="5385294" y="3802887"/>
            <a:ext cx="3309086" cy="2723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4" t="7829" r="4085" b="6427"/>
          <a:stretch/>
        </p:blipFill>
        <p:spPr bwMode="auto">
          <a:xfrm>
            <a:off x="332058" y="3861048"/>
            <a:ext cx="4693214" cy="2665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15616" y="3106889"/>
            <a:ext cx="894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FRAMES</a:t>
            </a:r>
            <a:endParaRPr lang="en-GB" sz="1600" b="1" dirty="0"/>
          </a:p>
        </p:txBody>
      </p:sp>
      <p:sp>
        <p:nvSpPr>
          <p:cNvPr id="7" name="TextBox 6"/>
          <p:cNvSpPr txBox="1"/>
          <p:nvPr/>
        </p:nvSpPr>
        <p:spPr>
          <a:xfrm rot="21140892">
            <a:off x="4073363" y="2636912"/>
            <a:ext cx="883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DFBMM</a:t>
            </a:r>
            <a:endParaRPr lang="en-GB" sz="1600" b="1" dirty="0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809166" y="188640"/>
            <a:ext cx="2260693" cy="334035"/>
          </a:xfrm>
        </p:spPr>
        <p:txBody>
          <a:bodyPr/>
          <a:lstStyle/>
          <a:p>
            <a:r>
              <a:rPr lang="en-US" dirty="0" smtClean="0"/>
              <a:t>1512285         0.0         DRAFT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7517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Possibility 2</a:t>
            </a:r>
            <a:r>
              <a:rPr lang="en-GB" dirty="0" smtClean="0"/>
              <a:t> </a:t>
            </a:r>
            <a:r>
              <a:rPr lang="en-GB" dirty="0"/>
              <a:t>: </a:t>
            </a:r>
            <a:r>
              <a:rPr lang="en-GB" dirty="0" smtClean="0"/>
              <a:t>Not moving </a:t>
            </a:r>
            <a:r>
              <a:rPr lang="en-GB" dirty="0"/>
              <a:t>DFBMM </a:t>
            </a:r>
            <a:r>
              <a:rPr lang="en-GB" dirty="0" smtClean="0"/>
              <a:t>but modification of the link </a:t>
            </a:r>
            <a:r>
              <a:rPr lang="en-GB" sz="1600" dirty="0" smtClean="0"/>
              <a:t>(+3570mm)</a:t>
            </a:r>
            <a:endParaRPr lang="en-GB" sz="1600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0" t="19653" r="8093" b="23329"/>
          <a:stretch/>
        </p:blipFill>
        <p:spPr bwMode="auto">
          <a:xfrm>
            <a:off x="1547664" y="1124742"/>
            <a:ext cx="7026876" cy="2784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3" t="6309" r="6257" b="8444"/>
          <a:stretch/>
        </p:blipFill>
        <p:spPr bwMode="auto">
          <a:xfrm>
            <a:off x="4669685" y="3379294"/>
            <a:ext cx="4201298" cy="274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01" t="7562" r="9713" b="6324"/>
          <a:stretch/>
        </p:blipFill>
        <p:spPr bwMode="auto">
          <a:xfrm>
            <a:off x="251520" y="3573016"/>
            <a:ext cx="4392488" cy="2814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770334" y="188640"/>
            <a:ext cx="2260693" cy="334035"/>
          </a:xfrm>
        </p:spPr>
        <p:txBody>
          <a:bodyPr/>
          <a:lstStyle/>
          <a:p>
            <a:r>
              <a:rPr lang="en-US" dirty="0" smtClean="0"/>
              <a:t>1512285         0.0         DRAFT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826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ABSTRACT</a:t>
            </a:r>
            <a:endParaRPr lang="en-GB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9" t="20060" r="8427" b="21284"/>
          <a:stretch/>
        </p:blipFill>
        <p:spPr bwMode="auto">
          <a:xfrm>
            <a:off x="3419872" y="764704"/>
            <a:ext cx="4849014" cy="19442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" t="27774" r="7043" b="17165"/>
          <a:stretch/>
        </p:blipFill>
        <p:spPr bwMode="auto">
          <a:xfrm>
            <a:off x="3420543" y="2759749"/>
            <a:ext cx="4849014" cy="17779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0" t="19653" r="8093" b="23329"/>
          <a:stretch/>
        </p:blipFill>
        <p:spPr bwMode="auto">
          <a:xfrm>
            <a:off x="3420543" y="4653136"/>
            <a:ext cx="4825264" cy="19120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27585" y="141277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Impossible to keep frames on the DFBMM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27585" y="3048570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Prop 1 : Moving frames toward DFBAK and modifications between frames and DFBM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99592" y="4731974"/>
            <a:ext cx="23762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Prop 2 : Keep DFBMM and frames at the actual place. Modification of the link between Q5 and the DFBMM</a:t>
            </a:r>
            <a:endParaRPr lang="en-GB" dirty="0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809166" y="188640"/>
            <a:ext cx="2260693" cy="334035"/>
          </a:xfrm>
        </p:spPr>
        <p:txBody>
          <a:bodyPr/>
          <a:lstStyle/>
          <a:p>
            <a:r>
              <a:rPr lang="en-US" dirty="0" smtClean="0"/>
              <a:t>1512285         0.0         DRAFT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271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</a:p>
          <a:p>
            <a:pPr marL="93663" indent="0">
              <a:buNone/>
            </a:pPr>
            <a:endParaRPr lang="en-GB" dirty="0" smtClean="0"/>
          </a:p>
          <a:p>
            <a:pPr lvl="1"/>
            <a:r>
              <a:rPr lang="en-GB" dirty="0" smtClean="0"/>
              <a:t>Vacuum supports and vacuum chambers to be modified in the new Q5 sector</a:t>
            </a:r>
          </a:p>
          <a:p>
            <a:pPr lvl="1"/>
            <a:r>
              <a:rPr lang="en-GB" dirty="0" smtClean="0"/>
              <a:t>At least 2 beam dump support to replace</a:t>
            </a:r>
          </a:p>
          <a:p>
            <a:pPr lvl="1"/>
            <a:r>
              <a:rPr lang="en-GB" dirty="0" smtClean="0"/>
              <a:t>Survey space reservation to be change according to the new Q5 cryostat</a:t>
            </a:r>
          </a:p>
          <a:p>
            <a:pPr lvl="1"/>
            <a:r>
              <a:rPr lang="en-GB" dirty="0" smtClean="0"/>
              <a:t>BLM position to be check (beam dump and LHC beam lines)</a:t>
            </a:r>
          </a:p>
          <a:p>
            <a:pPr lvl="1"/>
            <a:r>
              <a:rPr lang="en-GB" dirty="0" smtClean="0"/>
              <a:t>Modifications for DFBMM and/or it’s frames (see prop 1&amp;2)</a:t>
            </a:r>
          </a:p>
          <a:p>
            <a:pPr lvl="1"/>
            <a:r>
              <a:rPr lang="en-GB" dirty="0" smtClean="0"/>
              <a:t>In all cases modification of electrical connexions for DFBMM</a:t>
            </a:r>
          </a:p>
          <a:p>
            <a:pPr lvl="1"/>
            <a:r>
              <a:rPr lang="en-GB" dirty="0" smtClean="0"/>
              <a:t>Modification of the connection of the DFBMM WRL</a:t>
            </a:r>
          </a:p>
          <a:p>
            <a:pPr lvl="1"/>
            <a:r>
              <a:rPr lang="en-GB" dirty="0" smtClean="0"/>
              <a:t>In Prop 2 the work stand have to be change, DFBMM link need to be redone.</a:t>
            </a:r>
          </a:p>
          <a:p>
            <a:pPr lvl="1"/>
            <a:r>
              <a:rPr lang="en-GB" dirty="0" smtClean="0"/>
              <a:t>Modification of the connexion to the QRL (extension)</a:t>
            </a:r>
          </a:p>
          <a:p>
            <a:pPr lvl="1"/>
            <a:endParaRPr lang="en-GB" dirty="0"/>
          </a:p>
        </p:txBody>
      </p:sp>
      <p:sp>
        <p:nvSpPr>
          <p:cNvPr id="3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809166" y="188640"/>
            <a:ext cx="2260693" cy="334035"/>
          </a:xfrm>
        </p:spPr>
        <p:txBody>
          <a:bodyPr/>
          <a:lstStyle/>
          <a:p>
            <a:r>
              <a:rPr lang="en-US" dirty="0" smtClean="0"/>
              <a:t>1512285         0.0         DRAFT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817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Actual situation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" t="34904" r="4632" b="32548"/>
          <a:stretch/>
        </p:blipFill>
        <p:spPr bwMode="auto">
          <a:xfrm>
            <a:off x="251519" y="1196752"/>
            <a:ext cx="8555729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2796897"/>
            <a:ext cx="8794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DFBAK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218472" y="1340768"/>
            <a:ext cx="16981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Frames DFBAK</a:t>
            </a:r>
            <a:endParaRPr lang="en-GB" sz="2000" dirty="0">
              <a:solidFill>
                <a:schemeClr val="bg1"/>
              </a:solidFill>
            </a:endParaRPr>
          </a:p>
        </p:txBody>
      </p:sp>
      <p:cxnSp>
        <p:nvCxnSpPr>
          <p:cNvPr id="6" name="Straight Arrow Connector 5"/>
          <p:cNvCxnSpPr>
            <a:stCxn id="5" idx="1"/>
          </p:cNvCxnSpPr>
          <p:nvPr/>
        </p:nvCxnSpPr>
        <p:spPr>
          <a:xfrm flipH="1">
            <a:off x="1786424" y="1540823"/>
            <a:ext cx="432048" cy="927877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5" idx="1"/>
          </p:cNvCxnSpPr>
          <p:nvPr/>
        </p:nvCxnSpPr>
        <p:spPr>
          <a:xfrm flipH="1">
            <a:off x="1547664" y="1540823"/>
            <a:ext cx="670808" cy="998944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5" idx="1"/>
          </p:cNvCxnSpPr>
          <p:nvPr/>
        </p:nvCxnSpPr>
        <p:spPr>
          <a:xfrm>
            <a:off x="2218472" y="1540823"/>
            <a:ext cx="0" cy="927877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380312" y="2339712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Q5L6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08104" y="2627620"/>
            <a:ext cx="1301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BEAM DUMP</a:t>
            </a:r>
            <a:endParaRPr lang="en-GB" sz="1600" b="1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>
            <a:stCxn id="14" idx="0"/>
          </p:cNvCxnSpPr>
          <p:nvPr/>
        </p:nvCxnSpPr>
        <p:spPr>
          <a:xfrm flipH="1" flipV="1">
            <a:off x="5868144" y="2004761"/>
            <a:ext cx="290491" cy="622859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2" t="6850" r="6437" b="9547"/>
          <a:stretch/>
        </p:blipFill>
        <p:spPr bwMode="auto">
          <a:xfrm>
            <a:off x="251519" y="3429000"/>
            <a:ext cx="3794917" cy="2916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255668" y="6131560"/>
            <a:ext cx="13010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BEAM DUMP</a:t>
            </a:r>
            <a:endParaRPr lang="en-GB" sz="1600" b="1" dirty="0"/>
          </a:p>
        </p:txBody>
      </p:sp>
      <p:cxnSp>
        <p:nvCxnSpPr>
          <p:cNvPr id="20" name="Straight Arrow Connector 19"/>
          <p:cNvCxnSpPr>
            <a:stCxn id="19" idx="0"/>
          </p:cNvCxnSpPr>
          <p:nvPr/>
        </p:nvCxnSpPr>
        <p:spPr>
          <a:xfrm flipH="1" flipV="1">
            <a:off x="1615708" y="4941168"/>
            <a:ext cx="290491" cy="1190392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3" t="11289" r="11003" b="9671"/>
          <a:stretch/>
        </p:blipFill>
        <p:spPr bwMode="auto">
          <a:xfrm>
            <a:off x="4237929" y="3198860"/>
            <a:ext cx="4686533" cy="2752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Oval 23"/>
          <p:cNvSpPr/>
          <p:nvPr/>
        </p:nvSpPr>
        <p:spPr>
          <a:xfrm>
            <a:off x="6483218" y="4071617"/>
            <a:ext cx="1329142" cy="66025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6140113" y="3429000"/>
            <a:ext cx="18577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Frames DFBMM</a:t>
            </a:r>
            <a:endParaRPr lang="en-GB" sz="2000" dirty="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/>
          <p:cNvCxnSpPr>
            <a:stCxn id="25" idx="2"/>
            <a:endCxn id="24" idx="0"/>
          </p:cNvCxnSpPr>
          <p:nvPr/>
        </p:nvCxnSpPr>
        <p:spPr>
          <a:xfrm>
            <a:off x="7068990" y="3829110"/>
            <a:ext cx="78799" cy="242507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252857" y="5418548"/>
            <a:ext cx="737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DUMP</a:t>
            </a:r>
            <a:endParaRPr lang="en-GB" sz="1600" b="1" dirty="0"/>
          </a:p>
        </p:txBody>
      </p:sp>
      <p:cxnSp>
        <p:nvCxnSpPr>
          <p:cNvPr id="31" name="Straight Arrow Connector 30"/>
          <p:cNvCxnSpPr>
            <a:stCxn id="30" idx="0"/>
          </p:cNvCxnSpPr>
          <p:nvPr/>
        </p:nvCxnSpPr>
        <p:spPr>
          <a:xfrm flipH="1" flipV="1">
            <a:off x="4523640" y="4929750"/>
            <a:ext cx="98068" cy="488798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809166" y="188640"/>
            <a:ext cx="2260693" cy="334035"/>
          </a:xfrm>
        </p:spPr>
        <p:txBody>
          <a:bodyPr/>
          <a:lstStyle/>
          <a:p>
            <a:r>
              <a:rPr lang="en-US" dirty="0" smtClean="0"/>
              <a:t>1512285         0.0         DRAFT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198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3D pictures</a:t>
            </a:r>
            <a:endParaRPr lang="en-GB" dirty="0"/>
          </a:p>
        </p:txBody>
      </p:sp>
      <p:pic>
        <p:nvPicPr>
          <p:cNvPr id="3075" name="Picture 3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0" t="38145" r="2145" b="7878"/>
          <a:stretch/>
        </p:blipFill>
        <p:spPr bwMode="auto">
          <a:xfrm>
            <a:off x="1331640" y="3529716"/>
            <a:ext cx="5904656" cy="3104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06" t="38038" r="2710" b="7665"/>
          <a:stretch/>
        </p:blipFill>
        <p:spPr bwMode="auto">
          <a:xfrm>
            <a:off x="5025461" y="1365044"/>
            <a:ext cx="3852046" cy="204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15616" y="5209453"/>
            <a:ext cx="1469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TRIPODE SURVEY</a:t>
            </a:r>
            <a:endParaRPr lang="en-GB" sz="1400" b="1" dirty="0"/>
          </a:p>
        </p:txBody>
      </p:sp>
      <p:sp>
        <p:nvSpPr>
          <p:cNvPr id="7" name="Oval 6"/>
          <p:cNvSpPr/>
          <p:nvPr/>
        </p:nvSpPr>
        <p:spPr>
          <a:xfrm rot="16200000">
            <a:off x="2451588" y="4973348"/>
            <a:ext cx="1288496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>
          <a:xfrm flipV="1">
            <a:off x="2585314" y="5363341"/>
            <a:ext cx="186486" cy="1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1" t="40527" r="2380" b="1965"/>
          <a:stretch/>
        </p:blipFill>
        <p:spPr bwMode="auto">
          <a:xfrm>
            <a:off x="313037" y="1124744"/>
            <a:ext cx="4186955" cy="2328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0086" y="1259468"/>
            <a:ext cx="2995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View on DFBMM warm cables</a:t>
            </a:r>
            <a:endParaRPr lang="en-GB" dirty="0"/>
          </a:p>
        </p:txBody>
      </p:sp>
      <p:sp>
        <p:nvSpPr>
          <p:cNvPr id="10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809166" y="188640"/>
            <a:ext cx="2260693" cy="334035"/>
          </a:xfrm>
        </p:spPr>
        <p:txBody>
          <a:bodyPr/>
          <a:lstStyle/>
          <a:p>
            <a:r>
              <a:rPr lang="en-US" dirty="0" smtClean="0"/>
              <a:t>1512285         0.0         DRAFT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834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Q5L6 actual layout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" t="27636" r="1815" b="5543"/>
          <a:stretch/>
        </p:blipFill>
        <p:spPr bwMode="auto">
          <a:xfrm>
            <a:off x="533241" y="3114135"/>
            <a:ext cx="7066982" cy="3462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" t="28066" r="2685" b="37819"/>
          <a:stretch/>
        </p:blipFill>
        <p:spPr bwMode="auto">
          <a:xfrm>
            <a:off x="251520" y="1083840"/>
            <a:ext cx="8471608" cy="2129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2123728" y="3284983"/>
            <a:ext cx="432048" cy="22539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 rot="16200000">
            <a:off x="586724" y="6335395"/>
            <a:ext cx="432048" cy="22539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045" y="3114135"/>
            <a:ext cx="1913533" cy="143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620325"/>
            <a:ext cx="1978652" cy="148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15444" y="6356339"/>
            <a:ext cx="1337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211377mm/IP6</a:t>
            </a:r>
            <a:endParaRPr lang="en-GB" sz="1400" b="1" dirty="0"/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0226"/>
          <a:stretch/>
        </p:blipFill>
        <p:spPr bwMode="auto">
          <a:xfrm>
            <a:off x="5212797" y="2181435"/>
            <a:ext cx="1595001" cy="1997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809166" y="188640"/>
            <a:ext cx="2260693" cy="334035"/>
          </a:xfrm>
        </p:spPr>
        <p:txBody>
          <a:bodyPr/>
          <a:lstStyle/>
          <a:p>
            <a:r>
              <a:rPr lang="en-US" dirty="0" smtClean="0"/>
              <a:t>1512285         0.0        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21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Q5L6, new magnet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04" t="6622" r="9830" b="23407"/>
          <a:stretch/>
        </p:blipFill>
        <p:spPr bwMode="auto">
          <a:xfrm>
            <a:off x="251520" y="1176566"/>
            <a:ext cx="8581795" cy="4850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452320" y="5579947"/>
            <a:ext cx="880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Doc H. Prin</a:t>
            </a:r>
            <a:endParaRPr lang="en-GB" sz="1200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809166" y="188640"/>
            <a:ext cx="2260693" cy="334035"/>
          </a:xfrm>
        </p:spPr>
        <p:txBody>
          <a:bodyPr/>
          <a:lstStyle/>
          <a:p>
            <a:r>
              <a:rPr lang="en-US" dirty="0" smtClean="0"/>
              <a:t>1512285         0.0         DRAFT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21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2" t="5955" r="8367" b="1777"/>
          <a:stretch/>
        </p:blipFill>
        <p:spPr bwMode="auto">
          <a:xfrm>
            <a:off x="539552" y="1023204"/>
            <a:ext cx="8000732" cy="553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52319" y="6237312"/>
            <a:ext cx="880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Doc H. Prin</a:t>
            </a:r>
            <a:endParaRPr lang="en-GB" sz="1200" dirty="0"/>
          </a:p>
        </p:txBody>
      </p:sp>
      <p:sp>
        <p:nvSpPr>
          <p:cNvPr id="5" name="Oval 4"/>
          <p:cNvSpPr/>
          <p:nvPr/>
        </p:nvSpPr>
        <p:spPr>
          <a:xfrm>
            <a:off x="2987824" y="1888784"/>
            <a:ext cx="432048" cy="22539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809166" y="188640"/>
            <a:ext cx="2260693" cy="334035"/>
          </a:xfrm>
        </p:spPr>
        <p:txBody>
          <a:bodyPr/>
          <a:lstStyle/>
          <a:p>
            <a:r>
              <a:rPr lang="en-US" dirty="0" smtClean="0"/>
              <a:t>1512285         0.0         DRAFT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552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New integration proposition</a:t>
            </a:r>
            <a:endParaRPr lang="en-GB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0" t="31467" r="6549" b="30003"/>
          <a:stretch/>
        </p:blipFill>
        <p:spPr bwMode="auto">
          <a:xfrm>
            <a:off x="885221" y="1124743"/>
            <a:ext cx="7488832" cy="2044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88024" y="2659512"/>
            <a:ext cx="1300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NEW Q5L6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06221" y="1986483"/>
            <a:ext cx="21636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DIPOLE TYPE CRYOSTAT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07703" y="1597132"/>
            <a:ext cx="1339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LHCQQS_S0253</a:t>
            </a:r>
            <a:endParaRPr lang="en-GB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034968" y="2465950"/>
            <a:ext cx="1339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LHCQQS_S0254</a:t>
            </a:r>
            <a:endParaRPr lang="en-GB" sz="1400" b="1" dirty="0"/>
          </a:p>
        </p:txBody>
      </p:sp>
      <p:cxnSp>
        <p:nvCxnSpPr>
          <p:cNvPr id="22" name="Straight Arrow Connector 21"/>
          <p:cNvCxnSpPr>
            <a:stCxn id="21" idx="0"/>
          </p:cNvCxnSpPr>
          <p:nvPr/>
        </p:nvCxnSpPr>
        <p:spPr>
          <a:xfrm flipV="1">
            <a:off x="7704511" y="1986483"/>
            <a:ext cx="323873" cy="479467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1203121" y="1484783"/>
            <a:ext cx="648071" cy="84025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1853531" y="1184061"/>
            <a:ext cx="1284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Turned jumper</a:t>
            </a:r>
            <a:endParaRPr lang="en-GB" sz="1400" b="1" dirty="0"/>
          </a:p>
        </p:txBody>
      </p:sp>
      <p:cxnSp>
        <p:nvCxnSpPr>
          <p:cNvPr id="28" name="Straight Arrow Connector 27"/>
          <p:cNvCxnSpPr>
            <a:endCxn id="20" idx="0"/>
          </p:cNvCxnSpPr>
          <p:nvPr/>
        </p:nvCxnSpPr>
        <p:spPr>
          <a:xfrm flipH="1">
            <a:off x="1527157" y="1337949"/>
            <a:ext cx="324035" cy="146834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1065079" y="2780928"/>
            <a:ext cx="266561" cy="51007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8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7" t="37374" r="4460" b="21686"/>
          <a:stretch/>
        </p:blipFill>
        <p:spPr bwMode="auto">
          <a:xfrm>
            <a:off x="296779" y="4036959"/>
            <a:ext cx="8464633" cy="2269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TextBox 74"/>
          <p:cNvSpPr txBox="1"/>
          <p:nvPr/>
        </p:nvSpPr>
        <p:spPr>
          <a:xfrm>
            <a:off x="2267744" y="5013148"/>
            <a:ext cx="606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MQY</a:t>
            </a:r>
            <a:endParaRPr lang="en-GB" sz="16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076055" y="5002430"/>
            <a:ext cx="6067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MQY</a:t>
            </a:r>
            <a:endParaRPr lang="en-GB" sz="1600" b="1" dirty="0"/>
          </a:p>
        </p:txBody>
      </p:sp>
      <p:sp>
        <p:nvSpPr>
          <p:cNvPr id="77" name="TextBox 76"/>
          <p:cNvSpPr txBox="1"/>
          <p:nvPr/>
        </p:nvSpPr>
        <p:spPr>
          <a:xfrm>
            <a:off x="395536" y="3290998"/>
            <a:ext cx="1339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LHCQQS_S0255</a:t>
            </a:r>
            <a:endParaRPr lang="en-GB" sz="14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7380312" y="4843459"/>
            <a:ext cx="796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MCBYA</a:t>
            </a:r>
            <a:endParaRPr lang="en-GB" sz="1600" b="1" dirty="0"/>
          </a:p>
        </p:txBody>
      </p:sp>
      <p:cxnSp>
        <p:nvCxnSpPr>
          <p:cNvPr id="80" name="Straight Arrow Connector 79"/>
          <p:cNvCxnSpPr/>
          <p:nvPr/>
        </p:nvCxnSpPr>
        <p:spPr>
          <a:xfrm flipH="1">
            <a:off x="467544" y="6525344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94807" y="6237312"/>
            <a:ext cx="1709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-215047mm/IP6</a:t>
            </a:r>
            <a:endParaRPr lang="en-GB" dirty="0"/>
          </a:p>
        </p:txBody>
      </p:sp>
      <p:cxnSp>
        <p:nvCxnSpPr>
          <p:cNvPr id="66" name="Straight Connector 65"/>
          <p:cNvCxnSpPr/>
          <p:nvPr/>
        </p:nvCxnSpPr>
        <p:spPr>
          <a:xfrm>
            <a:off x="467544" y="6175416"/>
            <a:ext cx="0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2673198" y="3444886"/>
            <a:ext cx="2378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Existing service module</a:t>
            </a:r>
            <a:endParaRPr lang="en-GB" dirty="0"/>
          </a:p>
        </p:txBody>
      </p:sp>
      <p:cxnSp>
        <p:nvCxnSpPr>
          <p:cNvPr id="87" name="Straight Arrow Connector 86"/>
          <p:cNvCxnSpPr/>
          <p:nvPr/>
        </p:nvCxnSpPr>
        <p:spPr>
          <a:xfrm flipH="1">
            <a:off x="2123728" y="1904909"/>
            <a:ext cx="447400" cy="420128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3779912" y="3814218"/>
            <a:ext cx="82650" cy="40687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448939" y="2814436"/>
            <a:ext cx="13631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LHCQQA_S0177</a:t>
            </a:r>
            <a:endParaRPr lang="en-GB" sz="1400" b="1" dirty="0"/>
          </a:p>
        </p:txBody>
      </p:sp>
      <p:cxnSp>
        <p:nvCxnSpPr>
          <p:cNvPr id="27" name="Straight Arrow Connector 26"/>
          <p:cNvCxnSpPr>
            <a:stCxn id="25" idx="0"/>
          </p:cNvCxnSpPr>
          <p:nvPr/>
        </p:nvCxnSpPr>
        <p:spPr>
          <a:xfrm flipV="1">
            <a:off x="4130504" y="2334970"/>
            <a:ext cx="311851" cy="479466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809166" y="188640"/>
            <a:ext cx="2260693" cy="334035"/>
          </a:xfrm>
        </p:spPr>
        <p:txBody>
          <a:bodyPr/>
          <a:lstStyle/>
          <a:p>
            <a:r>
              <a:rPr lang="en-US" dirty="0" smtClean="0"/>
              <a:t>1512285         0.0         DRAFT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176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New Q5L6 in place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4" t="27795" r="3806" b="26940"/>
          <a:stretch/>
        </p:blipFill>
        <p:spPr bwMode="auto">
          <a:xfrm>
            <a:off x="223673" y="1196752"/>
            <a:ext cx="8697708" cy="25202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" t="18519" r="4699" b="33657"/>
          <a:stretch/>
        </p:blipFill>
        <p:spPr bwMode="auto">
          <a:xfrm>
            <a:off x="323528" y="3789040"/>
            <a:ext cx="8366017" cy="25922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4" name="Straight Connector 3"/>
          <p:cNvCxnSpPr/>
          <p:nvPr/>
        </p:nvCxnSpPr>
        <p:spPr>
          <a:xfrm flipV="1">
            <a:off x="3275856" y="1556792"/>
            <a:ext cx="0" cy="136815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64180" y="1628800"/>
            <a:ext cx="1085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Old Q5 limit</a:t>
            </a:r>
            <a:endParaRPr lang="en-GB" sz="1400" b="1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>
            <a:stCxn id="9" idx="1"/>
          </p:cNvCxnSpPr>
          <p:nvPr/>
        </p:nvCxnSpPr>
        <p:spPr>
          <a:xfrm flipH="1">
            <a:off x="3275856" y="1782689"/>
            <a:ext cx="588324" cy="206151"/>
          </a:xfrm>
          <a:prstGeom prst="straightConnector1">
            <a:avLst/>
          </a:prstGeom>
          <a:ln w="127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316416" y="2708920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MKD</a:t>
            </a:r>
            <a:endParaRPr lang="en-GB" sz="1400" b="1" dirty="0"/>
          </a:p>
        </p:txBody>
      </p:sp>
      <p:sp>
        <p:nvSpPr>
          <p:cNvPr id="14" name="TextBox 13"/>
          <p:cNvSpPr txBox="1"/>
          <p:nvPr/>
        </p:nvSpPr>
        <p:spPr>
          <a:xfrm rot="21246196">
            <a:off x="6962611" y="4931292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MKD</a:t>
            </a:r>
            <a:endParaRPr lang="en-GB" sz="1400" b="1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809166" y="188640"/>
            <a:ext cx="2260693" cy="334035"/>
          </a:xfrm>
        </p:spPr>
        <p:txBody>
          <a:bodyPr/>
          <a:lstStyle/>
          <a:p>
            <a:r>
              <a:rPr lang="en-US" dirty="0" smtClean="0"/>
              <a:t>1512285         0.0         DRAFT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094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Q5L6 integration</a:t>
            </a:r>
            <a:endParaRPr lang="en-GB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0" t="36806" r="4738" b="14497"/>
          <a:stretch/>
        </p:blipFill>
        <p:spPr bwMode="auto">
          <a:xfrm>
            <a:off x="323528" y="1124744"/>
            <a:ext cx="8568952" cy="275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79" t="23991" r="4136" b="7868"/>
          <a:stretch/>
        </p:blipFill>
        <p:spPr bwMode="auto">
          <a:xfrm>
            <a:off x="323528" y="3933056"/>
            <a:ext cx="3674076" cy="2281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1055061" y="4437112"/>
            <a:ext cx="504056" cy="4317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160566" y="4642228"/>
            <a:ext cx="504056" cy="4317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177085" y="4481138"/>
            <a:ext cx="26000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!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33978" y="4697022"/>
            <a:ext cx="33534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!!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4" t="11261" r="17718" b="10680"/>
          <a:stretch/>
        </p:blipFill>
        <p:spPr bwMode="auto">
          <a:xfrm>
            <a:off x="4490963" y="3951677"/>
            <a:ext cx="3826185" cy="2281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6809166" y="188640"/>
            <a:ext cx="2260693" cy="334035"/>
          </a:xfrm>
        </p:spPr>
        <p:txBody>
          <a:bodyPr/>
          <a:lstStyle/>
          <a:p>
            <a:r>
              <a:rPr lang="en-US" dirty="0" smtClean="0"/>
              <a:t>1512285         0.0         DRAFT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9F408B-A04E-4D23-B255-6B0A20F302DD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552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ablon appro EDM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Chablon appro EDMS</Template>
  <TotalTime>3526</TotalTime>
  <Words>346</Words>
  <Application>Microsoft Office PowerPoint</Application>
  <PresentationFormat>On-screen Show (4:3)</PresentationFormat>
  <Paragraphs>98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Chablon appro EDMS</vt:lpstr>
      <vt:lpstr>Q5 replacement at point 6 left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Q5 replacement at point 6</dc:title>
  <dc:creator>Catherine Magnier</dc:creator>
  <cp:lastModifiedBy>Catherine Magnier</cp:lastModifiedBy>
  <cp:revision>68</cp:revision>
  <dcterms:created xsi:type="dcterms:W3CDTF">2015-04-01T06:48:44Z</dcterms:created>
  <dcterms:modified xsi:type="dcterms:W3CDTF">2015-06-03T05:42:07Z</dcterms:modified>
</cp:coreProperties>
</file>