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8"/>
  </p:notesMasterIdLst>
  <p:sldIdLst>
    <p:sldId id="262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C1E6"/>
    <a:srgbClr val="0089B5"/>
    <a:srgbClr val="005872"/>
    <a:srgbClr val="284579"/>
    <a:srgbClr val="9CB0D5"/>
    <a:srgbClr val="3861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27" d="100"/>
          <a:sy n="127" d="100"/>
        </p:scale>
        <p:origin x="1086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2CD457-2C93-4605-B86D-F519940C8090}" type="datetimeFigureOut">
              <a:rPr lang="en-GB" smtClean="0"/>
              <a:t>04/06/2015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AD5AE1-8DAA-4720-851B-5749129BD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3027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314" y="1861231"/>
            <a:ext cx="4149834" cy="199874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08310" y="1608069"/>
            <a:ext cx="3978489" cy="2506731"/>
          </a:xfrm>
        </p:spPr>
        <p:txBody>
          <a:bodyPr/>
          <a:lstStyle>
            <a:lvl1pPr algn="l">
              <a:lnSpc>
                <a:spcPct val="100000"/>
              </a:lnSpc>
              <a:defRPr b="1" i="0">
                <a:solidFill>
                  <a:srgbClr val="005872"/>
                </a:solidFill>
                <a:effectLst>
                  <a:outerShdw blurRad="63500" dist="31750" dir="2700000" algn="tl" rotWithShape="0">
                    <a:srgbClr val="9CB0D5">
                      <a:alpha val="50000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114800"/>
            <a:ext cx="8229600" cy="1828800"/>
          </a:xfrm>
        </p:spPr>
        <p:txBody>
          <a:bodyPr lIns="0" rIns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500" b="1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61279" y="1967225"/>
            <a:ext cx="0" cy="1786759"/>
          </a:xfrm>
          <a:prstGeom prst="line">
            <a:avLst/>
          </a:prstGeom>
          <a:ln>
            <a:solidFill>
              <a:srgbClr val="5BC1E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, Grant Agreement 284404. </a:t>
            </a:r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430" y="6147097"/>
            <a:ext cx="493025" cy="40181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207140"/>
            <a:ext cx="417381" cy="281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8793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5056C-7C50-47D9-8FC5-1DE549BC4934}" type="datetime1">
              <a:rPr lang="en-US" smtClean="0"/>
              <a:t>6/4/2015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HiLumi LHC Design Study is included in the High Luminosity LHC project and is partly funded by the European Commission within the Framework Programme 7 Capacities Specific Programme, Grant Agreement 284404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8561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8760E-2249-4B52-91A3-4D822E5C828B}" type="datetime1">
              <a:rPr lang="en-US" smtClean="0"/>
              <a:t>6/4/2015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HiLumi LHC Design Study is included in the High Luminosity LHC project and is partly funded by the European Commission within the Framework Programme 7 Capacities Specific Programme, Grant Agreement 284404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1189037"/>
            <a:ext cx="8229600" cy="5349240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>
                  <a:outerShdw blurRad="63500" dist="63500" dir="2700000" algn="tl" rotWithShape="0">
                    <a:srgbClr val="9CB0D5">
                      <a:alpha val="50000"/>
                    </a:srgbClr>
                  </a:outerShdw>
                </a:effectLst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38126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E2AA9-A126-4CEC-8F44-C649137035AE}" type="datetime1">
              <a:rPr lang="en-US" smtClean="0"/>
              <a:t>6/4/2015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HiLumi LHC Design Study is included in the High Luminosity LHC project and is partly funded by the European Commission within the Framework Programme 7 Capacities Specific Programme, Grant Agreement 284404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89038"/>
            <a:ext cx="4038600" cy="5348922"/>
          </a:xfrm>
        </p:spPr>
        <p:txBody>
          <a:bodyPr/>
          <a:lstStyle>
            <a:lvl1pPr>
              <a:defRPr sz="3200"/>
            </a:lvl1pPr>
            <a:lvl2pPr marL="346075" indent="-228600">
              <a:defRPr sz="3200"/>
            </a:lvl2pPr>
            <a:lvl3pPr marL="452438" indent="-228600">
              <a:defRPr sz="2800"/>
            </a:lvl3pPr>
            <a:lvl4pPr marL="569913" indent="-228600">
              <a:defRPr sz="2800"/>
            </a:lvl4pPr>
            <a:lvl5pPr marL="685800" indent="-228600">
              <a:defRPr sz="2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89038"/>
            <a:ext cx="4038600" cy="5348922"/>
          </a:xfrm>
        </p:spPr>
        <p:txBody>
          <a:bodyPr/>
          <a:lstStyle>
            <a:lvl1pPr>
              <a:defRPr sz="3200"/>
            </a:lvl1pPr>
            <a:lvl2pPr marL="346075" indent="-228600">
              <a:defRPr sz="3200"/>
            </a:lvl2pPr>
            <a:lvl3pPr marL="452438" indent="-228600">
              <a:defRPr sz="2800"/>
            </a:lvl3pPr>
            <a:lvl4pPr marL="569913" indent="-228600">
              <a:defRPr sz="2800"/>
            </a:lvl4pPr>
            <a:lvl5pPr marL="685800" indent="-228600">
              <a:defRPr sz="2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91446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EA0CD-8623-47C2-804B-3818E748C240}" type="datetime1">
              <a:rPr lang="en-US" smtClean="0"/>
              <a:t>6/4/2015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HiLumi LHC Design Study is included in the High Luminosity LHC project and is partly funded by the European Commission within the Framework Programme 7 Capacities Specific Programme, Grant Agreement 284404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7959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8D66D-8DB7-48C8-8198-91721BE663D5}" type="datetime1">
              <a:rPr lang="en-US" smtClean="0"/>
              <a:t>6/4/2015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HiLumi LHC Design Study is included in the High Luminosity LHC project and is partly funded by the European Commission within the Framework Programme 7 Capacities Specific Programme, Grant Agreement 284404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274638"/>
            <a:ext cx="8229600" cy="6263639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>
                  <a:outerShdw blurRad="63500" dist="63500" dir="2700000" algn="tl" rotWithShape="0">
                    <a:srgbClr val="9CB0D5">
                      <a:alpha val="50000"/>
                    </a:srgbClr>
                  </a:outerShdw>
                </a:effectLst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85794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1464C-CF15-4466-8A40-2B63316F8F17}" type="datetime1">
              <a:rPr lang="en-US" smtClean="0"/>
              <a:t>6/4/2015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HiLumi LHC Design Study is included in the High Luminosity LHC project and is partly funded by the European Commission within the Framework Programme 7 Capacities Specific Programme, Grant Agreement 284404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4513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855" y="-1"/>
            <a:ext cx="9157855" cy="6977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7985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5769864" y="3154680"/>
            <a:ext cx="6537962" cy="228600"/>
          </a:xfrm>
          <a:prstGeom prst="rect">
            <a:avLst/>
          </a:prstGeom>
        </p:spPr>
        <p:txBody>
          <a:bodyPr vert="horz" lIns="91440" tIns="0" rIns="91440" bIns="0" rtlCol="0" anchor="ctr"/>
          <a:lstStyle>
            <a:lvl1pPr algn="l">
              <a:defRPr sz="1000" baseline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894D7256-0BB1-4DAE-B62F-9AB083050611}" type="datetime1">
              <a:rPr lang="en-US" smtClean="0"/>
              <a:t>6/4/2015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0" y="6537960"/>
            <a:ext cx="41148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The HiLumi LHC Design Study is included in the High Luminosity LHC project and is partly funded by the European Commission within the Framework Programme 7 Capacities Specific Programme, Grant Agreement 284404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88719"/>
            <a:ext cx="8229600" cy="5349240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0" name="Picture 9" descr="2011-10-04_logoHiLumi561px.jpg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75" y="6163009"/>
            <a:ext cx="777850" cy="374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953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0" r:id="rId2"/>
    <p:sldLayoutId id="2147483659" r:id="rId3"/>
    <p:sldLayoutId id="2147483657" r:id="rId4"/>
    <p:sldLayoutId id="2147483654" r:id="rId5"/>
    <p:sldLayoutId id="2147483658" r:id="rId6"/>
    <p:sldLayoutId id="2147483655" r:id="rId7"/>
    <p:sldLayoutId id="2147483660" r:id="rId8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4000" kern="1200" baseline="0">
          <a:solidFill>
            <a:schemeClr val="tx1">
              <a:lumMod val="75000"/>
              <a:lumOff val="25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lnSpc>
          <a:spcPct val="120000"/>
        </a:lnSpc>
        <a:spcBef>
          <a:spcPts val="600"/>
        </a:spcBef>
        <a:buClr>
          <a:srgbClr val="0089B5"/>
        </a:buClr>
        <a:buFont typeface="Arial"/>
        <a:buChar char="•"/>
        <a:defRPr sz="3200" kern="1200">
          <a:solidFill>
            <a:schemeClr val="tx1">
              <a:lumMod val="75000"/>
              <a:lumOff val="25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lnSpc>
          <a:spcPct val="120000"/>
        </a:lnSpc>
        <a:spcBef>
          <a:spcPts val="400"/>
        </a:spcBef>
        <a:buClr>
          <a:srgbClr val="0089B5"/>
        </a:buClr>
        <a:buSzPct val="95000"/>
        <a:buFont typeface="Arial"/>
        <a:buChar char="•"/>
        <a:defRPr sz="3200" kern="1200" baseline="0">
          <a:solidFill>
            <a:schemeClr val="tx1">
              <a:lumMod val="75000"/>
              <a:lumOff val="25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lnSpc>
          <a:spcPct val="120000"/>
        </a:lnSpc>
        <a:spcBef>
          <a:spcPts val="0"/>
        </a:spcBef>
        <a:buClr>
          <a:schemeClr val="bg1">
            <a:lumMod val="50000"/>
          </a:schemeClr>
        </a:buClr>
        <a:buSzPct val="90000"/>
        <a:buFont typeface="Arial"/>
        <a:buChar char="•"/>
        <a:defRPr sz="2800" kern="1200" baseline="0">
          <a:solidFill>
            <a:schemeClr val="tx1">
              <a:lumMod val="50000"/>
              <a:lumOff val="50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Q5 for IR6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H. Prin</a:t>
            </a:r>
          </a:p>
          <a:p>
            <a:r>
              <a:rPr lang="en-GB" sz="1600" dirty="0" smtClean="0"/>
              <a:t>With inputs from D. Ramos Duarte, M. </a:t>
            </a:r>
            <a:r>
              <a:rPr lang="en-GB" sz="1600" dirty="0" err="1" smtClean="0"/>
              <a:t>Souchet</a:t>
            </a:r>
            <a:r>
              <a:rPr lang="en-GB" sz="1600" dirty="0" smtClean="0"/>
              <a:t>, M. Bajko, H. Kos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6811192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86800" y="6174547"/>
            <a:ext cx="457200" cy="320040"/>
          </a:xfrm>
        </p:spPr>
        <p:txBody>
          <a:bodyPr/>
          <a:lstStyle/>
          <a:p>
            <a:fld id="{0FA004B2-1541-5046-B6F2-22AF56585712}" type="slidenum">
              <a:rPr lang="en-US" smtClean="0"/>
              <a:t>2</a:t>
            </a:fld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28650" y="125006"/>
            <a:ext cx="7886700" cy="770254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i="1" dirty="0" smtClean="0"/>
              <a:t>Q5 </a:t>
            </a:r>
            <a:r>
              <a:rPr lang="en-GB" b="1" i="1" dirty="0" err="1" smtClean="0"/>
              <a:t>cryomagnets</a:t>
            </a:r>
            <a:r>
              <a:rPr lang="en-GB" b="1" i="1" dirty="0" smtClean="0"/>
              <a:t> for point 6</a:t>
            </a:r>
            <a:endParaRPr lang="en-GB" b="1" i="1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620644" y="817671"/>
            <a:ext cx="7279515" cy="3173151"/>
          </a:xfrm>
          <a:prstGeom prst="rect">
            <a:avLst/>
          </a:prstGeom>
        </p:spPr>
        <p:txBody>
          <a:bodyPr vert="horz" lIns="91440" tIns="0" rIns="91440" bIns="0" rtlCol="0">
            <a:normAutofit fontScale="32500" lnSpcReduction="20000"/>
          </a:bodyPr>
          <a:lstStyle>
            <a:lvl1pPr marL="228600" indent="-228600" algn="l" defTabSz="4572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rgbClr val="0089B5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lnSpc>
                <a:spcPct val="120000"/>
              </a:lnSpc>
              <a:spcBef>
                <a:spcPts val="400"/>
              </a:spcBef>
              <a:buClr>
                <a:srgbClr val="0089B5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7800" indent="-177800">
              <a:tabLst>
                <a:tab pos="4660900" algn="l"/>
              </a:tabLst>
            </a:pPr>
            <a:r>
              <a:rPr lang="en-GB" sz="3700" dirty="0" smtClean="0"/>
              <a:t>Feasibility study</a:t>
            </a:r>
            <a:r>
              <a:rPr lang="en-GB" dirty="0" smtClean="0"/>
              <a:t>	</a:t>
            </a:r>
            <a:r>
              <a:rPr lang="en-GB" sz="3700" b="1" dirty="0" smtClean="0">
                <a:solidFill>
                  <a:srgbClr val="00B050"/>
                </a:solidFill>
                <a:sym typeface="Wingdings" panose="05000000000000000000" pitchFamily="2" charset="2"/>
              </a:rPr>
              <a:t></a:t>
            </a:r>
            <a:endParaRPr lang="en-GB" b="1" dirty="0" smtClean="0">
              <a:solidFill>
                <a:srgbClr val="00B050"/>
              </a:solidFill>
              <a:sym typeface="Wingdings" panose="05000000000000000000" pitchFamily="2" charset="2"/>
            </a:endParaRPr>
          </a:p>
          <a:p>
            <a:pPr lvl="1">
              <a:spcBef>
                <a:spcPts val="0"/>
              </a:spcBef>
              <a:tabLst>
                <a:tab pos="4660900" algn="l"/>
              </a:tabLst>
            </a:pPr>
            <a:r>
              <a:rPr lang="en-GB" sz="3400" dirty="0" smtClean="0"/>
              <a:t>Assembly procedures	</a:t>
            </a:r>
            <a:r>
              <a:rPr lang="en-GB" sz="3400" dirty="0" smtClean="0">
                <a:solidFill>
                  <a:srgbClr val="00B050"/>
                </a:solidFill>
                <a:sym typeface="Wingdings" panose="05000000000000000000" pitchFamily="2" charset="2"/>
              </a:rPr>
              <a:t></a:t>
            </a:r>
          </a:p>
          <a:p>
            <a:pPr lvl="1">
              <a:spcBef>
                <a:spcPts val="0"/>
              </a:spcBef>
              <a:tabLst>
                <a:tab pos="4660900" algn="l"/>
              </a:tabLst>
            </a:pPr>
            <a:r>
              <a:rPr lang="en-GB" sz="3400" dirty="0" smtClean="0">
                <a:sym typeface="Wingdings" panose="05000000000000000000" pitchFamily="2" charset="2"/>
              </a:rPr>
              <a:t>Assembly drawings (LHCLMQ_A0022)	</a:t>
            </a:r>
            <a:r>
              <a:rPr lang="en-GB" sz="3400" dirty="0" smtClean="0">
                <a:solidFill>
                  <a:srgbClr val="00B050"/>
                </a:solidFill>
                <a:sym typeface="Wingdings" panose="05000000000000000000" pitchFamily="2" charset="2"/>
              </a:rPr>
              <a:t></a:t>
            </a:r>
            <a:endParaRPr lang="en-GB" sz="3400" dirty="0" smtClean="0">
              <a:sym typeface="Wingdings" panose="05000000000000000000" pitchFamily="2" charset="2"/>
            </a:endParaRPr>
          </a:p>
          <a:p>
            <a:pPr marL="177800" indent="-177800">
              <a:spcBef>
                <a:spcPts val="1200"/>
              </a:spcBef>
              <a:tabLst>
                <a:tab pos="4660900" algn="l"/>
              </a:tabLst>
            </a:pPr>
            <a:r>
              <a:rPr lang="en-GB" sz="3700" dirty="0" smtClean="0">
                <a:sym typeface="Wingdings" panose="05000000000000000000" pitchFamily="2" charset="2"/>
              </a:rPr>
              <a:t>Components availability</a:t>
            </a:r>
            <a:r>
              <a:rPr lang="en-GB" dirty="0" smtClean="0">
                <a:sym typeface="Wingdings" panose="05000000000000000000" pitchFamily="2" charset="2"/>
              </a:rPr>
              <a:t>	</a:t>
            </a:r>
            <a:r>
              <a:rPr lang="en-GB" sz="3700" b="1" dirty="0" smtClean="0">
                <a:solidFill>
                  <a:srgbClr val="00B050"/>
                </a:solidFill>
                <a:sym typeface="Wingdings" panose="05000000000000000000" pitchFamily="2" charset="2"/>
              </a:rPr>
              <a:t></a:t>
            </a:r>
            <a:endParaRPr lang="en-GB" b="1" dirty="0" smtClean="0">
              <a:solidFill>
                <a:srgbClr val="00B050"/>
              </a:solidFill>
              <a:sym typeface="Wingdings" panose="05000000000000000000" pitchFamily="2" charset="2"/>
            </a:endParaRPr>
          </a:p>
          <a:p>
            <a:pPr lvl="1">
              <a:spcBef>
                <a:spcPts val="0"/>
              </a:spcBef>
              <a:tabLst>
                <a:tab pos="4660900" algn="l"/>
              </a:tabLst>
            </a:pPr>
            <a:r>
              <a:rPr lang="en-GB" sz="2800" dirty="0" smtClean="0">
                <a:sym typeface="Wingdings" panose="05000000000000000000" pitchFamily="2" charset="2"/>
              </a:rPr>
              <a:t>4 MQY needed out of 7 existing spares </a:t>
            </a:r>
            <a:r>
              <a:rPr lang="en-GB" sz="1800" dirty="0" smtClean="0">
                <a:sym typeface="Wingdings" panose="05000000000000000000" pitchFamily="2" charset="2"/>
              </a:rPr>
              <a:t>(MQY20,21,27,28,29,30,31)</a:t>
            </a:r>
            <a:r>
              <a:rPr lang="en-GB" sz="2800" dirty="0" smtClean="0">
                <a:sym typeface="Wingdings" panose="05000000000000000000" pitchFamily="2" charset="2"/>
              </a:rPr>
              <a:t>	</a:t>
            </a:r>
            <a:r>
              <a:rPr lang="en-GB" sz="2800" dirty="0" smtClean="0">
                <a:solidFill>
                  <a:srgbClr val="00B050"/>
                </a:solidFill>
                <a:sym typeface="Wingdings" panose="05000000000000000000" pitchFamily="2" charset="2"/>
              </a:rPr>
              <a:t></a:t>
            </a:r>
          </a:p>
          <a:p>
            <a:pPr lvl="1">
              <a:spcBef>
                <a:spcPts val="0"/>
              </a:spcBef>
              <a:tabLst>
                <a:tab pos="4660900" algn="l"/>
              </a:tabLst>
            </a:pPr>
            <a:r>
              <a:rPr lang="en-GB" sz="2800" dirty="0" smtClean="0">
                <a:sym typeface="Wingdings" panose="05000000000000000000" pitchFamily="2" charset="2"/>
              </a:rPr>
              <a:t>1 MCBYA needed out of 3 existing spares </a:t>
            </a:r>
            <a:r>
              <a:rPr lang="en-GB" sz="1800" dirty="0" smtClean="0">
                <a:sym typeface="Wingdings" panose="05000000000000000000" pitchFamily="2" charset="2"/>
              </a:rPr>
              <a:t>(MCBYA39,40,41) </a:t>
            </a:r>
            <a:r>
              <a:rPr lang="en-GB" sz="2800" dirty="0" smtClean="0">
                <a:sym typeface="Wingdings" panose="05000000000000000000" pitchFamily="2" charset="2"/>
              </a:rPr>
              <a:t>	</a:t>
            </a:r>
            <a:r>
              <a:rPr lang="en-GB" sz="2800" dirty="0" smtClean="0">
                <a:solidFill>
                  <a:srgbClr val="00B050"/>
                </a:solidFill>
                <a:sym typeface="Wingdings" panose="05000000000000000000" pitchFamily="2" charset="2"/>
              </a:rPr>
              <a:t></a:t>
            </a:r>
            <a:endParaRPr lang="en-GB" sz="2800" dirty="0" smtClean="0">
              <a:sym typeface="Wingdings" panose="05000000000000000000" pitchFamily="2" charset="2"/>
            </a:endParaRPr>
          </a:p>
          <a:p>
            <a:pPr lvl="1">
              <a:spcBef>
                <a:spcPts val="0"/>
              </a:spcBef>
              <a:tabLst>
                <a:tab pos="4660900" algn="l"/>
              </a:tabLst>
            </a:pPr>
            <a:r>
              <a:rPr lang="en-GB" sz="2800" dirty="0" smtClean="0">
                <a:sym typeface="Wingdings" panose="05000000000000000000" pitchFamily="2" charset="2"/>
              </a:rPr>
              <a:t>1 MCBYB needed out of 3 existing spares </a:t>
            </a:r>
            <a:r>
              <a:rPr lang="en-GB" sz="1800" dirty="0" smtClean="0">
                <a:sym typeface="Wingdings" panose="05000000000000000000" pitchFamily="2" charset="2"/>
              </a:rPr>
              <a:t>(MCBYB42,43,44) </a:t>
            </a:r>
            <a:r>
              <a:rPr lang="en-GB" sz="2800" dirty="0" smtClean="0">
                <a:sym typeface="Wingdings" panose="05000000000000000000" pitchFamily="2" charset="2"/>
              </a:rPr>
              <a:t>	</a:t>
            </a:r>
            <a:r>
              <a:rPr lang="en-GB" sz="2800" dirty="0" smtClean="0">
                <a:solidFill>
                  <a:srgbClr val="00B050"/>
                </a:solidFill>
                <a:sym typeface="Wingdings" panose="05000000000000000000" pitchFamily="2" charset="2"/>
              </a:rPr>
              <a:t></a:t>
            </a:r>
            <a:endParaRPr lang="en-GB" sz="2500" dirty="0" smtClean="0">
              <a:sym typeface="Wingdings" panose="05000000000000000000" pitchFamily="2" charset="2"/>
            </a:endParaRPr>
          </a:p>
          <a:p>
            <a:pPr lvl="2">
              <a:spcBef>
                <a:spcPts val="0"/>
              </a:spcBef>
              <a:buFont typeface="Wingdings" panose="05000000000000000000" pitchFamily="2" charset="2"/>
              <a:buChar char=""/>
              <a:tabLst>
                <a:tab pos="4660900" algn="l"/>
              </a:tabLst>
            </a:pPr>
            <a:r>
              <a:rPr lang="en-GB" sz="3100" dirty="0" smtClean="0">
                <a:sym typeface="Wingdings" panose="05000000000000000000" pitchFamily="2" charset="2"/>
              </a:rPr>
              <a:t>To be chosen according to the performance	</a:t>
            </a:r>
            <a:r>
              <a:rPr lang="en-GB" sz="3100" b="1" dirty="0" smtClean="0">
                <a:solidFill>
                  <a:srgbClr val="C00000"/>
                </a:solidFill>
                <a:sym typeface="Wingdings" panose="05000000000000000000" pitchFamily="2" charset="2"/>
              </a:rPr>
              <a:t></a:t>
            </a:r>
          </a:p>
          <a:p>
            <a:pPr lvl="2">
              <a:spcBef>
                <a:spcPts val="0"/>
              </a:spcBef>
              <a:buFont typeface="Wingdings" panose="05000000000000000000" pitchFamily="2" charset="2"/>
              <a:buChar char=""/>
              <a:tabLst>
                <a:tab pos="4660900" algn="l"/>
              </a:tabLst>
            </a:pPr>
            <a:r>
              <a:rPr lang="en-GB" sz="3100" b="1" dirty="0" smtClean="0">
                <a:solidFill>
                  <a:schemeClr val="accent6"/>
                </a:solidFill>
                <a:sym typeface="Wingdings" panose="05000000000000000000" pitchFamily="2" charset="2"/>
              </a:rPr>
              <a:t>To be cold test before assembly</a:t>
            </a:r>
            <a:r>
              <a:rPr lang="en-GB" sz="3100" dirty="0" smtClean="0">
                <a:sym typeface="Wingdings" panose="05000000000000000000" pitchFamily="2" charset="2"/>
              </a:rPr>
              <a:t>	</a:t>
            </a:r>
            <a:r>
              <a:rPr lang="en-GB" sz="3100" b="1" dirty="0" smtClean="0">
                <a:solidFill>
                  <a:schemeClr val="accent6"/>
                </a:solidFill>
                <a:sym typeface="Wingdings" panose="05000000000000000000" pitchFamily="2" charset="2"/>
              </a:rPr>
              <a:t>?</a:t>
            </a:r>
          </a:p>
          <a:p>
            <a:pPr lvl="1">
              <a:spcBef>
                <a:spcPts val="0"/>
              </a:spcBef>
              <a:tabLst>
                <a:tab pos="4660900" algn="l"/>
              </a:tabLst>
            </a:pPr>
            <a:r>
              <a:rPr lang="en-GB" sz="2800" dirty="0" smtClean="0">
                <a:sym typeface="Wingdings" panose="05000000000000000000" pitchFamily="2" charset="2"/>
              </a:rPr>
              <a:t>Shells	</a:t>
            </a:r>
            <a:r>
              <a:rPr lang="en-GB" sz="2800" dirty="0" smtClean="0">
                <a:solidFill>
                  <a:srgbClr val="00B050"/>
                </a:solidFill>
                <a:sym typeface="Wingdings" panose="05000000000000000000" pitchFamily="2" charset="2"/>
              </a:rPr>
              <a:t></a:t>
            </a:r>
          </a:p>
          <a:p>
            <a:pPr lvl="1">
              <a:spcBef>
                <a:spcPts val="0"/>
              </a:spcBef>
              <a:tabLst>
                <a:tab pos="4660900" algn="l"/>
              </a:tabLst>
            </a:pPr>
            <a:r>
              <a:rPr lang="en-GB" sz="2800" dirty="0" smtClean="0">
                <a:sym typeface="Wingdings" panose="05000000000000000000" pitchFamily="2" charset="2"/>
              </a:rPr>
              <a:t>End covers	</a:t>
            </a:r>
            <a:r>
              <a:rPr lang="en-GB" sz="2800" dirty="0" smtClean="0">
                <a:solidFill>
                  <a:srgbClr val="00B050"/>
                </a:solidFill>
                <a:sym typeface="Wingdings" panose="05000000000000000000" pitchFamily="2" charset="2"/>
              </a:rPr>
              <a:t></a:t>
            </a:r>
            <a:r>
              <a:rPr lang="en-GB" sz="2800" dirty="0" smtClean="0">
                <a:sym typeface="Wingdings" panose="05000000000000000000" pitchFamily="2" charset="2"/>
              </a:rPr>
              <a:t>	</a:t>
            </a:r>
          </a:p>
          <a:p>
            <a:pPr lvl="1">
              <a:spcBef>
                <a:spcPts val="0"/>
              </a:spcBef>
              <a:tabLst>
                <a:tab pos="4660900" algn="l"/>
              </a:tabLst>
            </a:pPr>
            <a:r>
              <a:rPr lang="en-GB" sz="2800" dirty="0" smtClean="0">
                <a:sym typeface="Wingdings" panose="05000000000000000000" pitchFamily="2" charset="2"/>
              </a:rPr>
              <a:t>Cold bore tubes	</a:t>
            </a:r>
            <a:r>
              <a:rPr lang="en-GB" sz="2800" dirty="0" smtClean="0">
                <a:solidFill>
                  <a:srgbClr val="00B050"/>
                </a:solidFill>
                <a:sym typeface="Wingdings" panose="05000000000000000000" pitchFamily="2" charset="2"/>
              </a:rPr>
              <a:t></a:t>
            </a:r>
          </a:p>
          <a:p>
            <a:pPr lvl="1">
              <a:spcBef>
                <a:spcPts val="0"/>
              </a:spcBef>
              <a:tabLst>
                <a:tab pos="4660900" algn="l"/>
              </a:tabLst>
            </a:pPr>
            <a:r>
              <a:rPr lang="en-GB" sz="2800" dirty="0" smtClean="0">
                <a:sym typeface="Wingdings" panose="05000000000000000000" pitchFamily="2" charset="2"/>
              </a:rPr>
              <a:t>Connection kits	</a:t>
            </a:r>
            <a:r>
              <a:rPr lang="en-GB" sz="2800" dirty="0" smtClean="0">
                <a:solidFill>
                  <a:schemeClr val="accent6"/>
                </a:solidFill>
                <a:sym typeface="Wingdings" panose="05000000000000000000" pitchFamily="2" charset="2"/>
              </a:rPr>
              <a:t></a:t>
            </a:r>
            <a:r>
              <a:rPr lang="en-GB" sz="2800" dirty="0" smtClean="0">
                <a:solidFill>
                  <a:srgbClr val="00B050"/>
                </a:solidFill>
                <a:sym typeface="Wingdings" panose="05000000000000000000" pitchFamily="2" charset="2"/>
              </a:rPr>
              <a:t> </a:t>
            </a:r>
          </a:p>
          <a:p>
            <a:pPr marL="177800" indent="-177800">
              <a:spcBef>
                <a:spcPts val="1200"/>
              </a:spcBef>
              <a:tabLst>
                <a:tab pos="4660900" algn="l"/>
              </a:tabLst>
            </a:pPr>
            <a:r>
              <a:rPr lang="en-GB" sz="3700" dirty="0" smtClean="0">
                <a:sym typeface="Wingdings" panose="05000000000000000000" pitchFamily="2" charset="2"/>
              </a:rPr>
              <a:t>Tooling availability</a:t>
            </a:r>
            <a:r>
              <a:rPr lang="en-GB" dirty="0" smtClean="0">
                <a:sym typeface="Wingdings" panose="05000000000000000000" pitchFamily="2" charset="2"/>
              </a:rPr>
              <a:t>	</a:t>
            </a:r>
            <a:r>
              <a:rPr lang="en-GB" b="1" dirty="0" smtClean="0">
                <a:solidFill>
                  <a:schemeClr val="accent6"/>
                </a:solidFill>
                <a:sym typeface="Wingdings" panose="05000000000000000000" pitchFamily="2" charset="2"/>
              </a:rPr>
              <a:t> </a:t>
            </a:r>
          </a:p>
          <a:p>
            <a:pPr lvl="2">
              <a:spcBef>
                <a:spcPts val="0"/>
              </a:spcBef>
              <a:buFont typeface="Wingdings" panose="05000000000000000000" pitchFamily="2" charset="2"/>
              <a:buChar char=""/>
              <a:tabLst>
                <a:tab pos="4660900" algn="l"/>
              </a:tabLst>
            </a:pPr>
            <a:r>
              <a:rPr lang="en-GB" sz="3100" dirty="0" smtClean="0">
                <a:sym typeface="Wingdings" panose="05000000000000000000" pitchFamily="2" charset="2"/>
              </a:rPr>
              <a:t>Recovered from the insertion cold masses production 	</a:t>
            </a:r>
            <a:endParaRPr lang="en-GB" sz="3100" b="1" dirty="0" smtClean="0">
              <a:solidFill>
                <a:srgbClr val="C00000"/>
              </a:solidFill>
              <a:sym typeface="Wingdings" panose="05000000000000000000" pitchFamily="2" charset="2"/>
            </a:endParaRPr>
          </a:p>
          <a:p>
            <a:pPr lvl="2">
              <a:spcBef>
                <a:spcPts val="0"/>
              </a:spcBef>
              <a:buFont typeface="Wingdings" panose="05000000000000000000" pitchFamily="2" charset="2"/>
              <a:buChar char=""/>
              <a:tabLst>
                <a:tab pos="4660900" algn="l"/>
              </a:tabLst>
            </a:pPr>
            <a:r>
              <a:rPr lang="en-GB" sz="3100" dirty="0" smtClean="0">
                <a:sym typeface="Wingdings" panose="05000000000000000000" pitchFamily="2" charset="2"/>
              </a:rPr>
              <a:t>Qualified in bldg. 180 during the spared Q5L8 prod. For LS1	</a:t>
            </a:r>
          </a:p>
          <a:p>
            <a:pPr lvl="2">
              <a:spcBef>
                <a:spcPts val="0"/>
              </a:spcBef>
              <a:buFont typeface="Wingdings" panose="05000000000000000000" pitchFamily="2" charset="2"/>
              <a:buChar char=""/>
              <a:tabLst>
                <a:tab pos="4660900" algn="l"/>
              </a:tabLst>
            </a:pPr>
            <a:r>
              <a:rPr lang="en-GB" sz="3100" dirty="0" smtClean="0">
                <a:solidFill>
                  <a:schemeClr val="accent6"/>
                </a:solidFill>
                <a:sym typeface="Wingdings" panose="05000000000000000000" pitchFamily="2" charset="2"/>
              </a:rPr>
              <a:t>Welding press upgrade could be performed</a:t>
            </a:r>
            <a:endParaRPr lang="en-GB" dirty="0" smtClean="0">
              <a:solidFill>
                <a:schemeClr val="accent6"/>
              </a:solidFill>
              <a:sym typeface="Wingdings" panose="05000000000000000000" pitchFamily="2" charset="2"/>
            </a:endParaRPr>
          </a:p>
          <a:p>
            <a:pPr lvl="2">
              <a:tabLst>
                <a:tab pos="4660900" algn="l"/>
              </a:tabLst>
            </a:pPr>
            <a:endParaRPr lang="en-GB" dirty="0" smtClean="0">
              <a:sym typeface="Wingdings" panose="05000000000000000000" pitchFamily="2" charset="2"/>
            </a:endParaRPr>
          </a:p>
          <a:p>
            <a:pPr lvl="2">
              <a:tabLst>
                <a:tab pos="4660900" algn="l"/>
              </a:tabLst>
            </a:pPr>
            <a:endParaRPr lang="en-GB" dirty="0" smtClean="0">
              <a:sym typeface="Wingdings" panose="05000000000000000000" pitchFamily="2" charset="2"/>
            </a:endParaRPr>
          </a:p>
          <a:p>
            <a:pPr lvl="2">
              <a:tabLst>
                <a:tab pos="4660900" algn="l"/>
              </a:tabLst>
            </a:pP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11100" t="3667" r="7780" b="4333"/>
          <a:stretch/>
        </p:blipFill>
        <p:spPr>
          <a:xfrm>
            <a:off x="6738697" y="867462"/>
            <a:ext cx="2000543" cy="1412148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 rot="17305248">
            <a:off x="-220208" y="1777797"/>
            <a:ext cx="2031325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Cold Masses</a:t>
            </a:r>
            <a:endParaRPr lang="en-US" sz="28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 rot="17305248">
            <a:off x="-200522" y="4760354"/>
            <a:ext cx="1999395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Cryomagnet</a:t>
            </a:r>
            <a:endParaRPr lang="en-US" sz="28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/>
          <a:srcRect l="40664" t="50333" r="34129" b="12500"/>
          <a:stretch/>
        </p:blipFill>
        <p:spPr>
          <a:xfrm>
            <a:off x="6738696" y="2469967"/>
            <a:ext cx="980718" cy="900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/>
          <a:srcRect l="23236" t="40000" r="52801" b="23167"/>
          <a:stretch/>
        </p:blipFill>
        <p:spPr>
          <a:xfrm>
            <a:off x="7798517" y="2469967"/>
            <a:ext cx="940723" cy="9000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738696" y="2204271"/>
            <a:ext cx="200054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i="1" dirty="0" smtClean="0">
                <a:solidFill>
                  <a:schemeClr val="accent5"/>
                </a:solidFill>
              </a:rPr>
              <a:t>Cold mass assembly drawing</a:t>
            </a:r>
            <a:endParaRPr lang="en-GB" sz="900" i="1" dirty="0">
              <a:solidFill>
                <a:schemeClr val="accent5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746316" y="3324411"/>
            <a:ext cx="200054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i="1" dirty="0" smtClean="0">
                <a:solidFill>
                  <a:schemeClr val="accent5"/>
                </a:solidFill>
              </a:rPr>
              <a:t>Stored MQY and MCBY magnets</a:t>
            </a:r>
            <a:endParaRPr lang="en-GB" sz="900" i="1" dirty="0">
              <a:solidFill>
                <a:schemeClr val="accent5"/>
              </a:solidFill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1622083" y="3934268"/>
            <a:ext cx="6714400" cy="2545157"/>
          </a:xfrm>
          <a:prstGeom prst="rect">
            <a:avLst/>
          </a:prstGeom>
        </p:spPr>
        <p:txBody>
          <a:bodyPr vert="horz" lIns="91440" tIns="0" rIns="91440" bIns="0" rtlCol="0">
            <a:noAutofit/>
          </a:bodyPr>
          <a:lstStyle>
            <a:defPPr>
              <a:defRPr lang="en-US"/>
            </a:defPPr>
            <a:lvl1pPr marL="177800" indent="-177800">
              <a:lnSpc>
                <a:spcPct val="120000"/>
              </a:lnSpc>
              <a:spcBef>
                <a:spcPts val="600"/>
              </a:spcBef>
              <a:buClr>
                <a:srgbClr val="0089B5"/>
              </a:buClr>
              <a:buFont typeface="Arial"/>
              <a:buChar char="•"/>
              <a:tabLst>
                <a:tab pos="4660900" algn="l"/>
              </a:tabLst>
              <a:defRPr sz="3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defRPr>
            </a:lvl1pPr>
            <a:lvl2pPr lvl="1" indent="-228600">
              <a:lnSpc>
                <a:spcPct val="120000"/>
              </a:lnSpc>
              <a:spcBef>
                <a:spcPts val="400"/>
              </a:spcBef>
              <a:buClr>
                <a:srgbClr val="0089B5"/>
              </a:buClr>
              <a:buSzPct val="95000"/>
              <a:buFont typeface="Arial"/>
              <a:buChar char="•"/>
              <a:tabLst>
                <a:tab pos="4660900" algn="l"/>
              </a:tabLst>
              <a:defRPr sz="3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defRPr>
            </a:lvl2pPr>
            <a:lvl3pPr marL="685800" lvl="2" indent="-228600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Wingdings" panose="05000000000000000000" pitchFamily="2" charset="2"/>
              <a:buChar char=""/>
              <a:tabLst>
                <a:tab pos="4660900" algn="l"/>
              </a:tabLst>
              <a:defRPr sz="28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defRPr>
            </a:lvl3pPr>
            <a:lvl4pPr marL="914400" indent="-228600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defRPr>
            </a:lvl4pPr>
            <a:lvl5pPr marL="1143000" indent="-228600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baseline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defRPr>
            </a:lvl5pPr>
            <a:lvl6pPr marL="2514600" indent="-2286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r>
              <a:rPr lang="en-GB" sz="1200" dirty="0"/>
              <a:t>Feasibility study	</a:t>
            </a:r>
            <a:r>
              <a:rPr lang="en-GB" sz="1200" b="1" dirty="0">
                <a:solidFill>
                  <a:srgbClr val="00B050"/>
                </a:solidFill>
                <a:sym typeface="Wingdings" panose="05000000000000000000" pitchFamily="2" charset="2"/>
              </a:rPr>
              <a:t>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GB" sz="1100" dirty="0"/>
              <a:t>Assembly procedures to be adapt from present Q5IR6 </a:t>
            </a:r>
            <a:r>
              <a:rPr lang="en-GB" sz="1100" dirty="0" err="1"/>
              <a:t>cryoassemblies</a:t>
            </a:r>
            <a:r>
              <a:rPr lang="en-GB" sz="1100" dirty="0"/>
              <a:t>	</a:t>
            </a:r>
            <a:r>
              <a:rPr lang="en-GB" sz="1100" dirty="0">
                <a:solidFill>
                  <a:schemeClr val="accent6"/>
                </a:solidFill>
                <a:sym typeface="Wingdings" panose="05000000000000000000" pitchFamily="2" charset="2"/>
              </a:rPr>
              <a:t>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GB" sz="1100" dirty="0">
                <a:sym typeface="Wingdings" panose="05000000000000000000" pitchFamily="2" charset="2"/>
              </a:rPr>
              <a:t>Assembly drawings	</a:t>
            </a:r>
            <a:r>
              <a:rPr lang="en-GB" sz="1100" dirty="0">
                <a:solidFill>
                  <a:srgbClr val="C00000"/>
                </a:solidFill>
                <a:sym typeface="Wingdings" panose="05000000000000000000" pitchFamily="2" charset="2"/>
              </a:rPr>
              <a:t></a:t>
            </a:r>
          </a:p>
          <a:p>
            <a:r>
              <a:rPr lang="en-GB" sz="1200" dirty="0">
                <a:sym typeface="Wingdings" panose="05000000000000000000" pitchFamily="2" charset="2"/>
              </a:rPr>
              <a:t>Components availability	</a:t>
            </a:r>
            <a:r>
              <a:rPr lang="en-GB" sz="1200" b="1" dirty="0">
                <a:solidFill>
                  <a:srgbClr val="C00000"/>
                </a:solidFill>
                <a:sym typeface="Wingdings" panose="05000000000000000000" pitchFamily="2" charset="2"/>
              </a:rPr>
              <a:t>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GB" sz="1100" dirty="0">
                <a:sym typeface="Wingdings" panose="05000000000000000000" pitchFamily="2" charset="2"/>
              </a:rPr>
              <a:t>Vacuum vessel	</a:t>
            </a:r>
            <a:r>
              <a:rPr lang="en-GB" sz="1100" dirty="0">
                <a:solidFill>
                  <a:srgbClr val="C00000"/>
                </a:solidFill>
                <a:sym typeface="Wingdings" panose="05000000000000000000" pitchFamily="2" charset="2"/>
              </a:rPr>
              <a:t>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GB" sz="1100" dirty="0">
                <a:sym typeface="Wingdings" panose="05000000000000000000" pitchFamily="2" charset="2"/>
              </a:rPr>
              <a:t>Bottom tray	</a:t>
            </a:r>
            <a:r>
              <a:rPr lang="en-GB" sz="1100" dirty="0">
                <a:solidFill>
                  <a:srgbClr val="C00000"/>
                </a:solidFill>
                <a:sym typeface="Wingdings" panose="05000000000000000000" pitchFamily="2" charset="2"/>
              </a:rPr>
              <a:t>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GB" sz="1100" dirty="0">
                <a:sym typeface="Wingdings" panose="05000000000000000000" pitchFamily="2" charset="2"/>
              </a:rPr>
              <a:t>QQS service module	</a:t>
            </a:r>
            <a:r>
              <a:rPr lang="en-GB" sz="1100" dirty="0">
                <a:solidFill>
                  <a:srgbClr val="C00000"/>
                </a:solidFill>
                <a:sym typeface="Wingdings" panose="05000000000000000000" pitchFamily="2" charset="2"/>
              </a:rPr>
              <a:t>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GB" sz="1100" dirty="0">
                <a:sym typeface="Wingdings" panose="05000000000000000000" pitchFamily="2" charset="2"/>
              </a:rPr>
              <a:t>End covers	</a:t>
            </a:r>
            <a:r>
              <a:rPr lang="en-GB" sz="1100" dirty="0">
                <a:solidFill>
                  <a:srgbClr val="C00000"/>
                </a:solidFill>
                <a:sym typeface="Wingdings" panose="05000000000000000000" pitchFamily="2" charset="2"/>
              </a:rPr>
              <a:t></a:t>
            </a:r>
            <a:r>
              <a:rPr lang="en-GB" sz="1100" dirty="0">
                <a:sym typeface="Wingdings" panose="05000000000000000000" pitchFamily="2" charset="2"/>
              </a:rPr>
              <a:t> 	</a:t>
            </a:r>
            <a:endParaRPr lang="en-GB" sz="1200" dirty="0">
              <a:sym typeface="Wingdings" panose="05000000000000000000" pitchFamily="2" charset="2"/>
            </a:endParaRPr>
          </a:p>
          <a:p>
            <a:r>
              <a:rPr lang="en-GB" sz="1200" dirty="0">
                <a:sym typeface="Wingdings" panose="05000000000000000000" pitchFamily="2" charset="2"/>
              </a:rPr>
              <a:t>Tooling availability	</a:t>
            </a:r>
            <a:r>
              <a:rPr lang="en-GB" sz="1200" b="1" dirty="0">
                <a:solidFill>
                  <a:srgbClr val="00B050"/>
                </a:solidFill>
                <a:sym typeface="Wingdings" panose="05000000000000000000" pitchFamily="2" charset="2"/>
              </a:rPr>
              <a:t></a:t>
            </a:r>
            <a:r>
              <a:rPr lang="en-GB" sz="1200" dirty="0">
                <a:sym typeface="Wingdings" panose="05000000000000000000" pitchFamily="2" charset="2"/>
              </a:rPr>
              <a:t> </a:t>
            </a:r>
          </a:p>
          <a:p>
            <a:pPr lvl="2">
              <a:spcBef>
                <a:spcPts val="0"/>
              </a:spcBef>
            </a:pPr>
            <a:r>
              <a:rPr lang="en-GB" sz="1000" dirty="0">
                <a:sym typeface="Wingdings" panose="05000000000000000000" pitchFamily="2" charset="2"/>
              </a:rPr>
              <a:t>Recovered from the insertion cold masses production 	</a:t>
            </a:r>
          </a:p>
          <a:p>
            <a:pPr lvl="2">
              <a:spcBef>
                <a:spcPts val="0"/>
              </a:spcBef>
            </a:pPr>
            <a:r>
              <a:rPr lang="en-GB" sz="1000" dirty="0">
                <a:sym typeface="Wingdings" panose="05000000000000000000" pitchFamily="2" charset="2"/>
              </a:rPr>
              <a:t>Qualified in bldg. 180 during the spared Q5L8 prod. For LS1	</a:t>
            </a:r>
          </a:p>
          <a:p>
            <a:pPr lvl="2">
              <a:spcBef>
                <a:spcPts val="0"/>
              </a:spcBef>
            </a:pPr>
            <a:r>
              <a:rPr lang="en-GB" sz="1000" dirty="0">
                <a:sym typeface="Wingdings" panose="05000000000000000000" pitchFamily="2" charset="2"/>
              </a:rPr>
              <a:t>Welding press upgrade to be performed</a:t>
            </a:r>
          </a:p>
          <a:p>
            <a:pPr lvl="2"/>
            <a:endParaRPr lang="en-GB" sz="1000" dirty="0">
              <a:sym typeface="Wingdings" panose="05000000000000000000" pitchFamily="2" charset="2"/>
            </a:endParaRPr>
          </a:p>
          <a:p>
            <a:pPr lvl="2"/>
            <a:endParaRPr lang="en-GB" sz="1000" dirty="0">
              <a:sym typeface="Wingdings" panose="05000000000000000000" pitchFamily="2" charset="2"/>
            </a:endParaRPr>
          </a:p>
          <a:p>
            <a:pPr lvl="2"/>
            <a:endParaRPr lang="en-GB" sz="1000" dirty="0"/>
          </a:p>
        </p:txBody>
      </p:sp>
      <p:sp>
        <p:nvSpPr>
          <p:cNvPr id="16" name="Rectangle 15"/>
          <p:cNvSpPr/>
          <p:nvPr/>
        </p:nvSpPr>
        <p:spPr>
          <a:xfrm>
            <a:off x="7260547" y="3993179"/>
            <a:ext cx="1075936" cy="369332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b="1" dirty="0">
                <a:ln w="12700">
                  <a:solidFill>
                    <a:schemeClr val="accent6"/>
                  </a:solidFill>
                  <a:prstDash val="solid"/>
                </a:ln>
                <a:pattFill prst="pct50">
                  <a:fgClr>
                    <a:schemeClr val="accent6"/>
                  </a:fgClr>
                  <a:bgClr>
                    <a:schemeClr val="accent6">
                      <a:lumMod val="40000"/>
                      <a:lumOff val="6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On Going</a:t>
            </a:r>
          </a:p>
        </p:txBody>
      </p:sp>
      <p:sp>
        <p:nvSpPr>
          <p:cNvPr id="17" name="Rectangle 16"/>
          <p:cNvSpPr/>
          <p:nvPr/>
        </p:nvSpPr>
        <p:spPr>
          <a:xfrm>
            <a:off x="6738696" y="4793279"/>
            <a:ext cx="2000544" cy="646331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b="1" dirty="0">
                <a:ln w="12700">
                  <a:solidFill>
                    <a:schemeClr val="accent6"/>
                  </a:solidFill>
                  <a:prstDash val="solid"/>
                </a:ln>
                <a:pattFill prst="pct50">
                  <a:fgClr>
                    <a:schemeClr val="accent6"/>
                  </a:fgClr>
                  <a:bgClr>
                    <a:schemeClr val="accent6">
                      <a:lumMod val="40000"/>
                      <a:lumOff val="6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About one year for procurement</a:t>
            </a:r>
          </a:p>
        </p:txBody>
      </p:sp>
    </p:spTree>
    <p:extLst>
      <p:ext uri="{BB962C8B-B14F-4D97-AF65-F5344CB8AC3E}">
        <p14:creationId xmlns:p14="http://schemas.microsoft.com/office/powerpoint/2010/main" val="2807670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686800" y="6288579"/>
            <a:ext cx="457200" cy="320040"/>
          </a:xfrm>
        </p:spPr>
        <p:txBody>
          <a:bodyPr/>
          <a:lstStyle/>
          <a:p>
            <a:fld id="{0FA004B2-1541-5046-B6F2-22AF56585712}" type="slidenum">
              <a:rPr lang="en-US" smtClean="0"/>
              <a:t>3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28650" y="127698"/>
            <a:ext cx="7886700" cy="602159"/>
          </a:xfrm>
        </p:spPr>
        <p:txBody>
          <a:bodyPr>
            <a:normAutofit fontScale="90000"/>
          </a:bodyPr>
          <a:lstStyle/>
          <a:p>
            <a:r>
              <a:rPr lang="en-GB" b="1" i="1" dirty="0" smtClean="0"/>
              <a:t>Production schedule</a:t>
            </a:r>
            <a:endParaRPr lang="en-GB" b="1" i="1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4294967295"/>
          </p:nvPr>
        </p:nvSpPr>
        <p:spPr>
          <a:xfrm>
            <a:off x="990601" y="918838"/>
            <a:ext cx="7506546" cy="1826441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dirty="0" smtClean="0"/>
              <a:t>About </a:t>
            </a:r>
            <a:r>
              <a:rPr lang="en-GB" sz="1800" b="1" dirty="0" smtClean="0"/>
              <a:t>6 months </a:t>
            </a:r>
            <a:r>
              <a:rPr lang="en-GB" sz="1800" dirty="0" smtClean="0"/>
              <a:t>to assemble the 2 cold masses.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GB" sz="1200" dirty="0" smtClean="0"/>
              <a:t>The assembly can start once:</a:t>
            </a:r>
          </a:p>
          <a:p>
            <a:pPr marL="449263" indent="-177800">
              <a:lnSpc>
                <a:spcPct val="100000"/>
              </a:lnSpc>
              <a:spcBef>
                <a:spcPts val="0"/>
              </a:spcBef>
            </a:pPr>
            <a:r>
              <a:rPr lang="en-GB" sz="1100" dirty="0" smtClean="0"/>
              <a:t>The press is reconfigured</a:t>
            </a:r>
          </a:p>
          <a:p>
            <a:pPr marL="541338" indent="-17780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Ä"/>
            </a:pPr>
            <a:r>
              <a:rPr lang="en-GB" sz="1100" dirty="0" smtClean="0"/>
              <a:t> 5 consolidated dipole cold masses to be welded before </a:t>
            </a:r>
          </a:p>
          <a:p>
            <a:pPr marL="449263" indent="-177800">
              <a:lnSpc>
                <a:spcPct val="100000"/>
              </a:lnSpc>
              <a:spcBef>
                <a:spcPts val="0"/>
              </a:spcBef>
            </a:pPr>
            <a:r>
              <a:rPr lang="en-GB" sz="1100" dirty="0" smtClean="0"/>
              <a:t>Magnets are identified</a:t>
            </a:r>
          </a:p>
          <a:p>
            <a:pPr marL="449263" indent="-177800">
              <a:lnSpc>
                <a:spcPct val="100000"/>
              </a:lnSpc>
              <a:spcBef>
                <a:spcPts val="0"/>
              </a:spcBef>
            </a:pPr>
            <a:r>
              <a:rPr lang="en-GB" sz="1100" dirty="0" smtClean="0"/>
              <a:t>Magnets are cold tested if required</a:t>
            </a:r>
          </a:p>
          <a:p>
            <a:pPr marL="0" indent="0">
              <a:buNone/>
            </a:pPr>
            <a:endParaRPr lang="en-GB" sz="18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17313" t="11274" r="16120" b="12710"/>
          <a:stretch/>
        </p:blipFill>
        <p:spPr>
          <a:xfrm>
            <a:off x="6014390" y="918838"/>
            <a:ext cx="2930189" cy="1826441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 rot="17305248">
            <a:off x="-226719" y="1386774"/>
            <a:ext cx="1367682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Cold Masses</a:t>
            </a:r>
          </a:p>
          <a:p>
            <a:pPr algn="ctr"/>
            <a:r>
              <a:rPr lang="en-US" sz="1100" b="1" spc="50" dirty="0" smtClean="0">
                <a:ln w="0"/>
                <a:solidFill>
                  <a:schemeClr val="bg1">
                    <a:lumMod val="65000"/>
                  </a:scheme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TE-MSC-LMF</a:t>
            </a:r>
            <a:endParaRPr lang="en-US" sz="1100" b="1" spc="50" dirty="0">
              <a:ln w="0"/>
              <a:solidFill>
                <a:schemeClr val="bg1">
                  <a:lumMod val="65000"/>
                </a:schemeClr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 rot="17305248">
            <a:off x="-136073" y="2945327"/>
            <a:ext cx="1266308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Cryostating</a:t>
            </a:r>
            <a:endParaRPr lang="en-US" b="1" cap="none" spc="0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  <a:p>
            <a:pPr algn="ctr"/>
            <a:r>
              <a:rPr lang="en-US" sz="1100" b="1" spc="50" dirty="0">
                <a:ln w="0"/>
                <a:solidFill>
                  <a:schemeClr val="bg1">
                    <a:lumMod val="65000"/>
                  </a:scheme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TE-MSC-CMI</a:t>
            </a:r>
          </a:p>
        </p:txBody>
      </p:sp>
      <p:sp>
        <p:nvSpPr>
          <p:cNvPr id="10" name="Content Placeholder 5"/>
          <p:cNvSpPr>
            <a:spLocks noGrp="1"/>
          </p:cNvSpPr>
          <p:nvPr>
            <p:ph sz="half" idx="4294967295"/>
          </p:nvPr>
        </p:nvSpPr>
        <p:spPr>
          <a:xfrm>
            <a:off x="990601" y="2745279"/>
            <a:ext cx="7506546" cy="185166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b="1" dirty="0" smtClean="0"/>
              <a:t>2 months </a:t>
            </a:r>
            <a:r>
              <a:rPr lang="en-GB" sz="1800" dirty="0" smtClean="0"/>
              <a:t>for the </a:t>
            </a:r>
            <a:r>
              <a:rPr lang="en-GB" sz="1800" dirty="0" err="1" smtClean="0"/>
              <a:t>cryostating</a:t>
            </a:r>
            <a:r>
              <a:rPr lang="en-GB" sz="1800" dirty="0" smtClean="0"/>
              <a:t> per cold mass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GB" sz="1200" dirty="0"/>
              <a:t>The assembly can start once:</a:t>
            </a:r>
          </a:p>
          <a:p>
            <a:pPr marL="449263" indent="-177800">
              <a:lnSpc>
                <a:spcPct val="100000"/>
              </a:lnSpc>
              <a:spcBef>
                <a:spcPts val="0"/>
              </a:spcBef>
            </a:pPr>
            <a:r>
              <a:rPr lang="en-GB" sz="1100" dirty="0" smtClean="0"/>
              <a:t>The components are delivered (including the cold mass)</a:t>
            </a:r>
            <a:endParaRPr lang="en-GB" sz="1100" dirty="0"/>
          </a:p>
          <a:p>
            <a:pPr marL="0" indent="0">
              <a:lnSpc>
                <a:spcPct val="100000"/>
              </a:lnSpc>
              <a:buNone/>
            </a:pPr>
            <a:endParaRPr lang="en-GB" sz="1800" dirty="0"/>
          </a:p>
        </p:txBody>
      </p:sp>
      <p:sp>
        <p:nvSpPr>
          <p:cNvPr id="11" name="Rectangle 10"/>
          <p:cNvSpPr/>
          <p:nvPr/>
        </p:nvSpPr>
        <p:spPr>
          <a:xfrm>
            <a:off x="2325208" y="2303463"/>
            <a:ext cx="2150910" cy="369332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b="1" dirty="0">
                <a:ln w="12700">
                  <a:solidFill>
                    <a:schemeClr val="accent6"/>
                  </a:solidFill>
                  <a:prstDash val="solid"/>
                </a:ln>
                <a:pattFill prst="pct50">
                  <a:fgClr>
                    <a:schemeClr val="accent6"/>
                  </a:fgClr>
                  <a:bgClr>
                    <a:schemeClr val="accent6">
                      <a:lumMod val="40000"/>
                      <a:lumOff val="6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sym typeface="Wingdings" panose="05000000000000000000" pitchFamily="2" charset="2"/>
              </a:rPr>
              <a:t></a:t>
            </a:r>
            <a:r>
              <a:rPr lang="en-US" b="1" dirty="0">
                <a:ln w="12700">
                  <a:solidFill>
                    <a:schemeClr val="accent6"/>
                  </a:solidFill>
                  <a:prstDash val="solid"/>
                </a:ln>
                <a:pattFill prst="pct50">
                  <a:fgClr>
                    <a:schemeClr val="accent6"/>
                  </a:fgClr>
                  <a:bgClr>
                    <a:schemeClr val="accent6">
                      <a:lumMod val="40000"/>
                      <a:lumOff val="6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Start during 2016?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710456" y="3563774"/>
            <a:ext cx="3380413" cy="369332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b="1" dirty="0">
                <a:ln w="12700">
                  <a:solidFill>
                    <a:schemeClr val="accent6"/>
                  </a:solidFill>
                  <a:prstDash val="solid"/>
                </a:ln>
                <a:pattFill prst="pct50">
                  <a:fgClr>
                    <a:schemeClr val="accent6"/>
                  </a:fgClr>
                  <a:bgClr>
                    <a:schemeClr val="accent6">
                      <a:lumMod val="40000"/>
                      <a:lumOff val="6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sym typeface="Wingdings" panose="05000000000000000000" pitchFamily="2" charset="2"/>
              </a:rPr>
              <a:t></a:t>
            </a:r>
            <a:r>
              <a:rPr lang="en-US" b="1" dirty="0">
                <a:ln w="12700">
                  <a:solidFill>
                    <a:schemeClr val="accent6"/>
                  </a:solidFill>
                  <a:prstDash val="solid"/>
                </a:ln>
                <a:pattFill prst="pct50">
                  <a:fgClr>
                    <a:schemeClr val="accent6"/>
                  </a:fgClr>
                  <a:bgClr>
                    <a:schemeClr val="accent6">
                      <a:lumMod val="40000"/>
                      <a:lumOff val="6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Start in the beginning of 2017? </a:t>
            </a:r>
          </a:p>
        </p:txBody>
      </p:sp>
      <p:sp>
        <p:nvSpPr>
          <p:cNvPr id="13" name="Rectangle 12"/>
          <p:cNvSpPr/>
          <p:nvPr/>
        </p:nvSpPr>
        <p:spPr>
          <a:xfrm rot="17305248">
            <a:off x="-75023" y="4103785"/>
            <a:ext cx="1131977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Cold Tests</a:t>
            </a:r>
          </a:p>
          <a:p>
            <a:pPr algn="ctr"/>
            <a:r>
              <a:rPr lang="en-US" sz="1100" b="1" spc="50" dirty="0">
                <a:ln w="0"/>
                <a:solidFill>
                  <a:schemeClr val="bg1">
                    <a:lumMod val="65000"/>
                  </a:scheme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TE-MSC-TF</a:t>
            </a:r>
          </a:p>
        </p:txBody>
      </p:sp>
      <p:sp>
        <p:nvSpPr>
          <p:cNvPr id="14" name="Content Placeholder 5"/>
          <p:cNvSpPr>
            <a:spLocks noGrp="1"/>
          </p:cNvSpPr>
          <p:nvPr>
            <p:ph sz="half" idx="4294967295"/>
          </p:nvPr>
        </p:nvSpPr>
        <p:spPr>
          <a:xfrm>
            <a:off x="964544" y="4124088"/>
            <a:ext cx="7506546" cy="51339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b="1" dirty="0" smtClean="0"/>
              <a:t>About 5 weeks </a:t>
            </a:r>
            <a:r>
              <a:rPr lang="en-GB" sz="1800" dirty="0" smtClean="0"/>
              <a:t>for each </a:t>
            </a:r>
            <a:r>
              <a:rPr lang="en-GB" sz="1800" dirty="0" err="1" smtClean="0"/>
              <a:t>cryoassembly</a:t>
            </a:r>
            <a:endParaRPr lang="en-GB" sz="1800" dirty="0" smtClean="0"/>
          </a:p>
        </p:txBody>
      </p:sp>
      <p:sp>
        <p:nvSpPr>
          <p:cNvPr id="15" name="Content Placeholder 5"/>
          <p:cNvSpPr>
            <a:spLocks noGrp="1"/>
          </p:cNvSpPr>
          <p:nvPr>
            <p:ph sz="half" idx="4294967295"/>
          </p:nvPr>
        </p:nvSpPr>
        <p:spPr>
          <a:xfrm>
            <a:off x="1116944" y="5306231"/>
            <a:ext cx="7506546" cy="51339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b="1" dirty="0" smtClean="0"/>
              <a:t>Less than 1 month </a:t>
            </a:r>
            <a:r>
              <a:rPr lang="en-GB" sz="1800" dirty="0" smtClean="0"/>
              <a:t>for each </a:t>
            </a:r>
            <a:r>
              <a:rPr lang="en-GB" sz="1800" dirty="0" err="1" smtClean="0"/>
              <a:t>cryoassembly</a:t>
            </a:r>
            <a:endParaRPr lang="en-GB" sz="1800" dirty="0" smtClean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3"/>
          <a:srcRect l="5186" t="19178" r="26843" b="65558"/>
          <a:stretch/>
        </p:blipFill>
        <p:spPr>
          <a:xfrm>
            <a:off x="6014390" y="4181463"/>
            <a:ext cx="2930189" cy="398642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1296047" y="5770178"/>
            <a:ext cx="4209229" cy="369332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b="1" dirty="0">
                <a:ln w="12700">
                  <a:solidFill>
                    <a:schemeClr val="accent6"/>
                  </a:solidFill>
                  <a:prstDash val="solid"/>
                </a:ln>
                <a:pattFill prst="pct50">
                  <a:fgClr>
                    <a:schemeClr val="accent6"/>
                  </a:fgClr>
                  <a:bgClr>
                    <a:schemeClr val="accent6">
                      <a:lumMod val="40000"/>
                      <a:lumOff val="6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sym typeface="Wingdings" panose="05000000000000000000" pitchFamily="2" charset="2"/>
              </a:rPr>
              <a:t></a:t>
            </a:r>
            <a:r>
              <a:rPr lang="en-US" b="1" dirty="0">
                <a:ln w="12700">
                  <a:solidFill>
                    <a:schemeClr val="accent6"/>
                  </a:solidFill>
                  <a:prstDash val="solid"/>
                </a:ln>
                <a:pattFill prst="pct50">
                  <a:fgClr>
                    <a:schemeClr val="accent6"/>
                  </a:fgClr>
                  <a:bgClr>
                    <a:schemeClr val="accent6">
                      <a:lumMod val="40000"/>
                      <a:lumOff val="6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Should be ready by the beginning of LS2</a:t>
            </a:r>
          </a:p>
        </p:txBody>
      </p:sp>
      <p:sp>
        <p:nvSpPr>
          <p:cNvPr id="18" name="Rectangle 17"/>
          <p:cNvSpPr/>
          <p:nvPr/>
        </p:nvSpPr>
        <p:spPr>
          <a:xfrm rot="17305248">
            <a:off x="-39665" y="5100674"/>
            <a:ext cx="1563845" cy="8925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Stripping for installation</a:t>
            </a:r>
          </a:p>
          <a:p>
            <a:pPr algn="ctr"/>
            <a:r>
              <a:rPr lang="en-US" sz="1100" b="1" spc="50" dirty="0">
                <a:ln w="0"/>
                <a:solidFill>
                  <a:schemeClr val="bg1">
                    <a:lumMod val="65000"/>
                  </a:scheme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TE-MSC-TF</a:t>
            </a:r>
          </a:p>
          <a:p>
            <a:pPr algn="ctr"/>
            <a:r>
              <a:rPr lang="en-US" sz="1100" b="1" spc="50" dirty="0">
                <a:ln w="0"/>
                <a:solidFill>
                  <a:schemeClr val="bg1">
                    <a:lumMod val="65000"/>
                  </a:scheme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TE-VSC-DLM</a:t>
            </a:r>
          </a:p>
        </p:txBody>
      </p:sp>
    </p:spTree>
    <p:extLst>
      <p:ext uri="{BB962C8B-B14F-4D97-AF65-F5344CB8AC3E}">
        <p14:creationId xmlns:p14="http://schemas.microsoft.com/office/powerpoint/2010/main" val="708755337"/>
      </p:ext>
    </p:extLst>
  </p:cSld>
  <p:clrMapOvr>
    <a:masterClrMapping/>
  </p:clrMapOvr>
</p:sld>
</file>

<file path=ppt/theme/theme1.xml><?xml version="1.0" encoding="utf-8"?>
<a:theme xmlns:a="http://schemas.openxmlformats.org/drawingml/2006/main" name="HiLumiLHC_Presentation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65F00B9AFF9D4DB8D423D62D364FE5" ma:contentTypeVersion="0" ma:contentTypeDescription="Create a new document." ma:contentTypeScope="" ma:versionID="1f5c5222447e6795847028ce554a3f6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A7ED259-6AEE-4E24-A95A-9729541A612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82125E1-CCB4-4909-BE88-A72A822A6F9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3D553D58-F42B-43B9-BDA1-90638D0CBA0D}">
  <ds:schemaRefs>
    <ds:schemaRef ds:uri="http://www.w3.org/XML/1998/namespace"/>
    <ds:schemaRef ds:uri="http://schemas.microsoft.com/office/2006/documentManagement/types"/>
    <ds:schemaRef ds:uri="http://schemas.openxmlformats.org/package/2006/metadata/core-properties"/>
    <ds:schemaRef ds:uri="http://schemas.microsoft.com/office/infopath/2007/PartnerControls"/>
    <ds:schemaRef ds:uri="http://schemas.microsoft.com/office/2006/metadata/properties"/>
    <ds:schemaRef ds:uri="http://purl.org/dc/elements/1.1/"/>
    <ds:schemaRef ds:uri="http://purl.org/dc/terms/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HiLumiLHC_PresentationTemplate</Template>
  <TotalTime>125</TotalTime>
  <Words>168</Words>
  <Application>Microsoft Office PowerPoint</Application>
  <PresentationFormat>On-screen Show (4:3)</PresentationFormat>
  <Paragraphs>67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Wingdings</vt:lpstr>
      <vt:lpstr>HiLumiLHC_PresentationTemplate</vt:lpstr>
      <vt:lpstr>Q5 for IR6</vt:lpstr>
      <vt:lpstr>PowerPoint Presentation</vt:lpstr>
      <vt:lpstr>Production schedule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Cecile Noels</dc:creator>
  <cp:lastModifiedBy>Herve Prin</cp:lastModifiedBy>
  <cp:revision>19</cp:revision>
  <dcterms:created xsi:type="dcterms:W3CDTF">2011-12-13T14:40:13Z</dcterms:created>
  <dcterms:modified xsi:type="dcterms:W3CDTF">2015-06-04T12:10:29Z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0x0101003D65F00B9AFF9D4DB8D423D62D364FE5</vt:lpwstr>
  </property>
</Properties>
</file>