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62" r:id="rId2"/>
  </p:sldMasterIdLst>
  <p:notesMasterIdLst>
    <p:notesMasterId r:id="rId38"/>
  </p:notesMasterIdLst>
  <p:sldIdLst>
    <p:sldId id="365" r:id="rId3"/>
    <p:sldId id="534" r:id="rId4"/>
    <p:sldId id="589" r:id="rId5"/>
    <p:sldId id="600" r:id="rId6"/>
    <p:sldId id="601" r:id="rId7"/>
    <p:sldId id="592" r:id="rId8"/>
    <p:sldId id="582" r:id="rId9"/>
    <p:sldId id="583" r:id="rId10"/>
    <p:sldId id="588" r:id="rId11"/>
    <p:sldId id="603" r:id="rId12"/>
    <p:sldId id="584" r:id="rId13"/>
    <p:sldId id="593" r:id="rId14"/>
    <p:sldId id="585" r:id="rId15"/>
    <p:sldId id="599" r:id="rId16"/>
    <p:sldId id="586" r:id="rId17"/>
    <p:sldId id="587" r:id="rId18"/>
    <p:sldId id="602" r:id="rId19"/>
    <p:sldId id="604" r:id="rId20"/>
    <p:sldId id="605" r:id="rId21"/>
    <p:sldId id="606" r:id="rId22"/>
    <p:sldId id="598" r:id="rId23"/>
    <p:sldId id="536" r:id="rId24"/>
    <p:sldId id="595" r:id="rId25"/>
    <p:sldId id="596" r:id="rId26"/>
    <p:sldId id="609" r:id="rId27"/>
    <p:sldId id="607" r:id="rId28"/>
    <p:sldId id="608" r:id="rId29"/>
    <p:sldId id="611" r:id="rId30"/>
    <p:sldId id="612" r:id="rId31"/>
    <p:sldId id="614" r:id="rId32"/>
    <p:sldId id="617" r:id="rId33"/>
    <p:sldId id="615" r:id="rId34"/>
    <p:sldId id="610" r:id="rId35"/>
    <p:sldId id="597" r:id="rId36"/>
    <p:sldId id="581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53" autoAdjust="0"/>
    <p:restoredTop sz="86480" autoAdjust="0"/>
  </p:normalViewPr>
  <p:slideViewPr>
    <p:cSldViewPr>
      <p:cViewPr varScale="1">
        <p:scale>
          <a:sx n="142" d="100"/>
          <a:sy n="142" d="100"/>
        </p:scale>
        <p:origin x="1446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2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54699-954F-4E4D-9DCD-366D4D7B0D63}" type="datetimeFigureOut">
              <a:rPr lang="en-GB" smtClean="0"/>
              <a:t>05/06/2015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C5146-1889-4C45-88D4-AB2A8F66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65846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 ref to </a:t>
            </a:r>
            <a:r>
              <a:rPr lang="en-US" dirty="0" err="1" smtClean="0"/>
              <a:t>loi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622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273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12792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4964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804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8034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78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075582" cy="210937"/>
          </a:xfrm>
        </p:spPr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4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3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909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3139477" cy="206399"/>
          </a:xfrm>
        </p:spPr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882" y="6691658"/>
            <a:ext cx="1872222" cy="16634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554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32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969516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>
          <a:xfrm>
            <a:off x="664305" y="6356350"/>
            <a:ext cx="4873924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8591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3139477" cy="206399"/>
          </a:xfrm>
        </p:spPr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35882" y="6691658"/>
            <a:ext cx="1872222" cy="166342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451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prstGeom prst="rect">
            <a:avLst/>
          </a:prstGeom>
          <a:noFill/>
        </p:spPr>
        <p:txBody>
          <a:bodyPr vert="horz"/>
          <a:lstStyle>
            <a:lvl1pPr algn="l" eaLnBrk="1" latinLnBrk="0" hangingPunct="1">
              <a:defRPr kumimoji="0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1" hangingPunct="1"/>
            <a:r>
              <a:rPr lang="en-US" dirty="0" smtClean="0"/>
              <a:t>Click to edit Master title style</a:t>
            </a:r>
            <a:endParaRPr/>
          </a:p>
        </p:txBody>
      </p:sp>
      <p:sp>
        <p:nvSpPr>
          <p:cNvPr id="9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en-US" dirty="0" smtClean="0"/>
              <a:t>Click to add author information</a:t>
            </a:r>
            <a:endParaRPr kumimoji="0" lang="en-US" dirty="0"/>
          </a:p>
        </p:txBody>
      </p:sp>
      <p:sp>
        <p:nvSpPr>
          <p:cNvPr id="10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>
            <a:extLst/>
          </a:lstStyle>
          <a:p>
            <a:pPr algn="r"/>
            <a:fld id="{256D3EEF-DE4E-429D-8EC4-DDC531AFF587}" type="slidenum">
              <a:rPr lang="en-US" sz="1000" smtClean="0">
                <a:solidFill>
                  <a:prstClr val="black"/>
                </a:solidFill>
              </a:rPr>
              <a:pPr algn="r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6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>
            <a:extLst/>
          </a:lstStyle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r>
              <a:rPr lang="en-US" smtClean="0"/>
              <a:t>J.M. Jowett, HL-LHCParameters and Layout Committee, 4/6/2015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6" name="Picture 2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78980"/>
            <a:ext cx="9144000" cy="866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92133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0025"/>
            <a:ext cx="7929520" cy="487362"/>
          </a:xfrm>
          <a:prstGeom prst="rect">
            <a:avLst/>
          </a:prstGeom>
        </p:spPr>
        <p:txBody>
          <a:bodyPr vert="horz"/>
          <a:lstStyle>
            <a:lvl1pPr algn="r">
              <a:defRPr sz="2400" b="1" cap="small" baseline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996" y="882032"/>
            <a:ext cx="7954470" cy="5559228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400">
                <a:latin typeface="Calibri" pitchFamily="34" charset="0"/>
              </a:defRPr>
            </a:lvl3pPr>
            <a:lvl4pPr>
              <a:defRPr sz="1200">
                <a:latin typeface="Calibri" pitchFamily="34" charset="0"/>
              </a:defRPr>
            </a:lvl4pPr>
            <a:lvl5pPr>
              <a:defRPr sz="1200"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361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HL-LHCParameters and Layout Committee, 4/6/2015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07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HL-LHCParameters and Layout Committee, 4/6/2015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82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1"/>
            <a:ext cx="4363614" cy="188640"/>
          </a:xfrm>
        </p:spPr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HL-LHCParameters and Layout Committee, 4/6/2015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053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HL-LHCParameters and Layout Committee, 4/6/2015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175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HL-LHCParameters and Layout Committee, 4/6/2015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470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HL-LHCParameters and Layout Committee, 4/6/2015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974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HL-LHCParameters and Layout Committee, 4/6/2015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615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HL-LHCParameters and Layout Committee, 4/6/2015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5407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HL-LHCParameters and Layout Committee, 4/6/2015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4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41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59310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363614" cy="206399"/>
          </a:xfrm>
        </p:spPr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579638" cy="210937"/>
          </a:xfrm>
        </p:spPr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9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363614" cy="210937"/>
          </a:xfrm>
        </p:spPr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219598" cy="210937"/>
          </a:xfrm>
        </p:spPr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7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7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496944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8" y="6669360"/>
            <a:ext cx="3427509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  <p:sldLayoutId id="2147483688" r:id="rId14"/>
    <p:sldLayoutId id="2147483689" r:id="rId15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7224" y="0"/>
            <a:ext cx="866775" cy="908720"/>
          </a:xfrm>
          <a:prstGeom prst="rect">
            <a:avLst/>
          </a:prstGeom>
        </p:spPr>
      </p:pic>
      <p:pic>
        <p:nvPicPr>
          <p:cNvPr id="15" name="Picture 2" descr="banner-bleu"/>
          <p:cNvPicPr>
            <a:picLocks noChangeAspect="1" noChangeArrowheads="1"/>
          </p:cNvPicPr>
          <p:nvPr userDrawn="1"/>
        </p:nvPicPr>
        <p:blipFill>
          <a:blip r:embed="rId14" cstate="print"/>
          <a:srcRect l="9115" b="53321"/>
          <a:stretch>
            <a:fillRect/>
          </a:stretch>
        </p:blipFill>
        <p:spPr bwMode="auto">
          <a:xfrm>
            <a:off x="0" y="736375"/>
            <a:ext cx="8310520" cy="153749"/>
          </a:xfrm>
          <a:prstGeom prst="rect">
            <a:avLst/>
          </a:prstGeom>
          <a:noFill/>
        </p:spPr>
      </p:pic>
      <p:pic>
        <p:nvPicPr>
          <p:cNvPr id="16" name="Picture 2" descr="banner-bleu"/>
          <p:cNvPicPr>
            <a:picLocks noChangeAspect="1" noChangeArrowheads="1"/>
          </p:cNvPicPr>
          <p:nvPr userDrawn="1"/>
        </p:nvPicPr>
        <p:blipFill>
          <a:blip r:embed="rId14" cstate="print"/>
          <a:srcRect l="9115" t="48546"/>
          <a:stretch>
            <a:fillRect/>
          </a:stretch>
        </p:blipFill>
        <p:spPr bwMode="auto">
          <a:xfrm>
            <a:off x="623086" y="6462030"/>
            <a:ext cx="8520913" cy="141998"/>
          </a:xfrm>
          <a:prstGeom prst="rect">
            <a:avLst/>
          </a:prstGeom>
          <a:noFill/>
        </p:spPr>
      </p:pic>
      <p:pic>
        <p:nvPicPr>
          <p:cNvPr id="17" name="Picture 16" descr="CERN logo Withe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6243761"/>
            <a:ext cx="626166" cy="61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02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bg2">
              <a:lumMod val="9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png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9.png"/><Relationship Id="rId7" Type="http://schemas.openxmlformats.org/officeDocument/2006/relationships/image" Target="../media/image27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26.wmf"/><Relationship Id="rId10" Type="http://schemas.openxmlformats.org/officeDocument/2006/relationships/image" Target="../media/image28.wmf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8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4.png"/><Relationship Id="rId4" Type="http://schemas.openxmlformats.org/officeDocument/2006/relationships/image" Target="../media/image33.w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indico.cern.ch/event/333525/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8.w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260492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dirty="0"/>
              <a:t> </a:t>
            </a:r>
            <a:br>
              <a:rPr lang="en-GB" dirty="0"/>
            </a:br>
            <a:r>
              <a:rPr lang="en-GB" dirty="0"/>
              <a:t>Heavy Ions during HL-LHC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3356992"/>
            <a:ext cx="7632848" cy="3071192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chemeClr val="tx1"/>
                </a:solidFill>
              </a:rPr>
              <a:t>John Jowett </a:t>
            </a:r>
            <a:endParaRPr lang="en-US" sz="2400" dirty="0">
              <a:solidFill>
                <a:schemeClr val="tx1"/>
              </a:solidFill>
            </a:endParaRPr>
          </a:p>
          <a:p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1800" dirty="0" smtClean="0">
                <a:solidFill>
                  <a:schemeClr val="tx1"/>
                </a:solidFill>
              </a:rPr>
              <a:t>Thanks for contributions:  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Tom Mertens, Michaela Schaumann, Pascal Hermes </a:t>
            </a:r>
            <a:br>
              <a:rPr lang="en-GB" sz="1800" dirty="0" smtClean="0">
                <a:solidFill>
                  <a:schemeClr val="tx1"/>
                </a:solidFill>
              </a:rPr>
            </a:br>
            <a:endParaRPr lang="en-GB" sz="1800" dirty="0" smtClean="0">
              <a:solidFill>
                <a:schemeClr val="tx1"/>
              </a:solidFill>
            </a:endParaRPr>
          </a:p>
          <a:p>
            <a:r>
              <a:rPr lang="en-GB" sz="1800" dirty="0" smtClean="0">
                <a:solidFill>
                  <a:schemeClr val="tx1"/>
                </a:solidFill>
              </a:rPr>
              <a:t>Comments from: </a:t>
            </a:r>
          </a:p>
          <a:p>
            <a:r>
              <a:rPr lang="en-GB" sz="1800" dirty="0" smtClean="0">
                <a:solidFill>
                  <a:schemeClr val="tx1"/>
                </a:solidFill>
              </a:rPr>
              <a:t>Gianluigi Arduini, Oliver </a:t>
            </a:r>
            <a:r>
              <a:rPr lang="en-GB" sz="1800" dirty="0" err="1" smtClean="0">
                <a:solidFill>
                  <a:schemeClr val="tx1"/>
                </a:solidFill>
              </a:rPr>
              <a:t>Brüning</a:t>
            </a:r>
            <a:r>
              <a:rPr lang="en-GB" sz="1800" dirty="0" smtClean="0">
                <a:solidFill>
                  <a:schemeClr val="tx1"/>
                </a:solidFill>
              </a:rPr>
              <a:t> and many others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J.M. Jowett, HL-</a:t>
            </a:r>
            <a:r>
              <a:rPr lang="en-US" dirty="0" err="1" smtClean="0"/>
              <a:t>LHCParameters</a:t>
            </a:r>
            <a:r>
              <a:rPr lang="en-US" dirty="0" smtClean="0"/>
              <a:t> and Layout Committee, 4/6/2015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944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Required parameters at start of collisions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4865181"/>
              </p:ext>
            </p:extLst>
          </p:nvPr>
        </p:nvGraphicFramePr>
        <p:xfrm>
          <a:off x="251520" y="1124744"/>
          <a:ext cx="8568951" cy="39227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88038"/>
                <a:gridCol w="4280913"/>
              </a:tblGrid>
              <a:tr h="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Parameters </a:t>
                      </a:r>
                      <a:endParaRPr lang="en-GB" sz="32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 </a:t>
                      </a:r>
                      <a:endParaRPr lang="en-GB" sz="32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Bunch spacing (basic)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50 ns</a:t>
                      </a:r>
                      <a:endParaRPr lang="en-GB" sz="32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Number of bunches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1100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Number of colliding pairs (ATLAS, ALICE, CMS) 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1160,1100,1160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Bunch intensity (RMS)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1.9×10</a:t>
                      </a:r>
                      <a:r>
                        <a:rPr lang="en-GB" sz="1800" baseline="30000">
                          <a:effectLst/>
                        </a:rPr>
                        <a:t>8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Transverse emittance in x and y  (mean)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1.5×10</a:t>
                      </a:r>
                      <a:r>
                        <a:rPr lang="en-GB" sz="1800" baseline="30000">
                          <a:effectLst/>
                        </a:rPr>
                        <a:t>-6 </a:t>
                      </a:r>
                      <a:r>
                        <a:rPr lang="en-GB" sz="1800">
                          <a:effectLst/>
                        </a:rPr>
                        <a:t>m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Bunch length (RMS)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0.075 m</a:t>
                      </a:r>
                      <a:endParaRPr lang="en-GB" sz="32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Half-crossing angles (ATLAS,ALICE,CMS)</a:t>
                      </a:r>
                      <a:endParaRPr lang="en-GB" sz="32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(170,100,170) </a:t>
                      </a:r>
                      <a:r>
                        <a:rPr lang="en-GB" sz="1800" dirty="0" err="1">
                          <a:effectLst/>
                        </a:rPr>
                        <a:t>μrad</a:t>
                      </a:r>
                      <a:r>
                        <a:rPr lang="en-GB" sz="1800" dirty="0">
                          <a:effectLst/>
                        </a:rPr>
                        <a:t> </a:t>
                      </a:r>
                      <a:endParaRPr lang="en-GB" sz="32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3982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Simulation of single colliding bunch pair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579637" cy="216024"/>
          </a:xfrm>
        </p:spPr>
        <p:txBody>
          <a:bodyPr/>
          <a:lstStyle/>
          <a:p>
            <a:r>
              <a:rPr lang="en-US" dirty="0" smtClean="0"/>
              <a:t>J.M. Jowett, HL-</a:t>
            </a:r>
            <a:r>
              <a:rPr lang="en-US" dirty="0" err="1" smtClean="0"/>
              <a:t>LHCParameters</a:t>
            </a:r>
            <a:r>
              <a:rPr lang="en-US" dirty="0" smtClean="0"/>
              <a:t> and Layout Committee, 4/6/2015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11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933" y="596532"/>
            <a:ext cx="4053818" cy="27455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1999" y="697878"/>
            <a:ext cx="4191955" cy="27311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934" y="3347327"/>
            <a:ext cx="4053818" cy="26902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8751" y="3330344"/>
            <a:ext cx="4596552" cy="28415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94933" y="6037588"/>
            <a:ext cx="86503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Interplay of radiation damping, IBS, luminosity burn-off couples all 4 quantities.</a:t>
            </a:r>
            <a:br>
              <a:rPr lang="en-GB" dirty="0" smtClean="0"/>
            </a:br>
            <a:r>
              <a:rPr lang="en-GB" dirty="0" smtClean="0"/>
              <a:t>Different evolution according to luminosity-sharing scenario.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450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Filling scheme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Assume 1100 bunches colliding in ALICE, 1160 colliding in ATLAS/CMS</a:t>
            </a:r>
          </a:p>
          <a:p>
            <a:pPr lvl="1"/>
            <a:r>
              <a:rPr lang="en-GB" dirty="0" smtClean="0"/>
              <a:t>Approximation: neglect different collision histories of a few bunches, bunches all see the same burn-off</a:t>
            </a:r>
          </a:p>
          <a:p>
            <a:r>
              <a:rPr lang="en-GB" dirty="0" smtClean="0"/>
              <a:t>Estimate based on</a:t>
            </a:r>
          </a:p>
          <a:p>
            <a:pPr lvl="1"/>
            <a:r>
              <a:rPr lang="en-GB" dirty="0" smtClean="0"/>
              <a:t>Recent LIU baseline (50 ns basic spacing in LHC)</a:t>
            </a:r>
          </a:p>
          <a:p>
            <a:pPr lvl="1"/>
            <a:r>
              <a:rPr lang="en-GB" dirty="0" smtClean="0"/>
              <a:t>LEIR improvements to allow bunch splitting</a:t>
            </a:r>
          </a:p>
          <a:p>
            <a:pPr lvl="1"/>
            <a:r>
              <a:rPr lang="en-GB" dirty="0" smtClean="0"/>
              <a:t>SPS injection kicker for 100 ns rise time</a:t>
            </a:r>
          </a:p>
          <a:p>
            <a:pPr lvl="1"/>
            <a:r>
              <a:rPr lang="en-GB" dirty="0" smtClean="0"/>
              <a:t>Slip-stacking injection in SPS</a:t>
            </a:r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Assumed no intensity decay in SPS so all bunches are the same!!! 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Filling schemes with fewer bunches would require larger single bunch intensities – limits in injectors, faster IBS in LHC, … 50 ns is essential (can we consider 25 ns?)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00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Experiments’ luminosities in an ideal (prolonged) fill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13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620688"/>
            <a:ext cx="4788813" cy="29095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88" y="3561449"/>
            <a:ext cx="4778829" cy="28890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148064" y="836712"/>
            <a:ext cx="33123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ALICE, levelling at maximum acceptable (rates around 50 kHz), assuming 1100 bunches colliding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148064" y="3801814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ATLAS or CMS, </a:t>
            </a:r>
            <a:r>
              <a:rPr lang="en-GB" i="1" dirty="0" smtClean="0"/>
              <a:t>assumed</a:t>
            </a:r>
            <a:r>
              <a:rPr lang="en-GB" dirty="0" smtClean="0"/>
              <a:t> levelling at corresponding levels to ALICE (not strictly necessary, assumption)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001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Luminosity sharing in the 3 scenarios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046" y="742338"/>
            <a:ext cx="4191955" cy="268666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46" y="3429000"/>
            <a:ext cx="4191955" cy="26866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742338"/>
            <a:ext cx="4191955" cy="268666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6056" y="3717032"/>
            <a:ext cx="35283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Equal (maximum) luminosity scenario gives the maximum summed over all experiments. </a:t>
            </a:r>
          </a:p>
          <a:p>
            <a:endParaRPr lang="en-GB" dirty="0"/>
          </a:p>
          <a:p>
            <a:r>
              <a:rPr lang="en-GB" dirty="0"/>
              <a:t>O</a:t>
            </a:r>
            <a:r>
              <a:rPr lang="en-GB" dirty="0" smtClean="0"/>
              <a:t>ther scenarios give more to ALICE.</a:t>
            </a:r>
          </a:p>
          <a:p>
            <a:endParaRPr lang="en-GB" dirty="0"/>
          </a:p>
          <a:p>
            <a:r>
              <a:rPr lang="en-GB" dirty="0" smtClean="0"/>
              <a:t>(This is the same information as the last slide, just summed over experiments).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6538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51" y="3487210"/>
            <a:ext cx="4191955" cy="2966126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Integrated luminosity in fill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15</a:t>
            </a:fld>
            <a:endParaRPr lang="en-GB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2805746"/>
              </p:ext>
            </p:extLst>
          </p:nvPr>
        </p:nvGraphicFramePr>
        <p:xfrm>
          <a:off x="5292080" y="3636474"/>
          <a:ext cx="30099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6" name="Equation" r:id="rId4" imgW="3009600" imgH="888840" progId="Equation.DSMT4">
                  <p:embed/>
                </p:oleObj>
              </mc:Choice>
              <mc:Fallback>
                <p:oleObj name="Equation" r:id="rId4" imgW="3009600" imgH="8888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292080" y="3636474"/>
                        <a:ext cx="3009900" cy="889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ight Arrow 10"/>
          <p:cNvSpPr/>
          <p:nvPr/>
        </p:nvSpPr>
        <p:spPr>
          <a:xfrm rot="16200000">
            <a:off x="1979713" y="4005064"/>
            <a:ext cx="792086" cy="50405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52210" y="4797152"/>
            <a:ext cx="2679836" cy="77573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 sz="1200">
                <a:solidFill>
                  <a:srgbClr val="FFFF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1600" dirty="0" smtClean="0">
                <a:solidFill>
                  <a:schemeClr val="tx1"/>
                </a:solidFill>
              </a:rPr>
              <a:t>Potential for a stochastic </a:t>
            </a:r>
            <a:r>
              <a:rPr lang="en-GB" sz="1600" dirty="0">
                <a:solidFill>
                  <a:schemeClr val="tx1"/>
                </a:solidFill>
              </a:rPr>
              <a:t>cooling system</a:t>
            </a:r>
          </a:p>
        </p:txBody>
      </p:sp>
      <p:cxnSp>
        <p:nvCxnSpPr>
          <p:cNvPr id="15" name="Straight Connector 14"/>
          <p:cNvCxnSpPr>
            <a:endCxn id="13" idx="1"/>
          </p:cNvCxnSpPr>
          <p:nvPr/>
        </p:nvCxnSpPr>
        <p:spPr>
          <a:xfrm>
            <a:off x="2483768" y="4365104"/>
            <a:ext cx="3068442" cy="819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0046" y="462874"/>
            <a:ext cx="4191955" cy="296612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4541" y="462874"/>
            <a:ext cx="4191955" cy="296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3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53" y="3573016"/>
            <a:ext cx="4191955" cy="254693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of turn-around time on average luminosity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0869498"/>
              </p:ext>
            </p:extLst>
          </p:nvPr>
        </p:nvGraphicFramePr>
        <p:xfrm>
          <a:off x="4427984" y="4731243"/>
          <a:ext cx="45085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99" name="Equation" r:id="rId4" imgW="4508280" imgH="558720" progId="Equation.DSMT4">
                  <p:embed/>
                </p:oleObj>
              </mc:Choice>
              <mc:Fallback>
                <p:oleObj name="Equation" r:id="rId4" imgW="4508280" imgH="5587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27984" y="4731243"/>
                        <a:ext cx="4508500" cy="558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5190984"/>
              </p:ext>
            </p:extLst>
          </p:nvPr>
        </p:nvGraphicFramePr>
        <p:xfrm>
          <a:off x="4736857" y="2089084"/>
          <a:ext cx="3175000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0" name="Equation" r:id="rId6" imgW="3174840" imgH="583920" progId="Equation.DSMT4">
                  <p:embed/>
                </p:oleObj>
              </mc:Choice>
              <mc:Fallback>
                <p:oleObj name="Equation" r:id="rId6" imgW="3174840" imgH="5839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736857" y="2089084"/>
                        <a:ext cx="3175000" cy="584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0046" y="894772"/>
            <a:ext cx="4191955" cy="2534228"/>
          </a:xfrm>
          <a:prstGeom prst="rect">
            <a:avLst/>
          </a:prstGeom>
        </p:spPr>
      </p:pic>
      <p:sp>
        <p:nvSpPr>
          <p:cNvPr id="11" name="Rectangle 39"/>
          <p:cNvSpPr>
            <a:spLocks noChangeArrowheads="1"/>
          </p:cNvSpPr>
          <p:nvPr/>
        </p:nvSpPr>
        <p:spPr bwMode="auto">
          <a:xfrm>
            <a:off x="5958901" y="3167062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61192228"/>
              </p:ext>
            </p:extLst>
          </p:nvPr>
        </p:nvGraphicFramePr>
        <p:xfrm>
          <a:off x="5905382" y="758076"/>
          <a:ext cx="2036763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401" name="Equation" r:id="rId9" imgW="2031840" imgH="672840" progId="Equation.DSMT4">
                  <p:embed/>
                </p:oleObj>
              </mc:Choice>
              <mc:Fallback>
                <p:oleObj name="Equation" r:id="rId9" imgW="2031840" imgH="672840" progId="Equation.DSMT4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5382" y="758076"/>
                        <a:ext cx="2036763" cy="6762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8294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Optimum time spent in Stable Beams 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620688"/>
            <a:ext cx="5163275" cy="535885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411760" y="1124744"/>
            <a:ext cx="0" cy="42484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868144" y="980728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Assumes the operators know that the next turn-around time will be the same value.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2578" y="4581128"/>
            <a:ext cx="4611262" cy="217573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69448" y="4042809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Break-down of the minimum turn-around </a:t>
            </a:r>
            <a:r>
              <a:rPr lang="en-GB" dirty="0" smtClean="0"/>
              <a:t>time as for p-p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8224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Integrated luminosity in annual </a:t>
            </a:r>
            <a:r>
              <a:rPr lang="en-GB" dirty="0" err="1" smtClean="0"/>
              <a:t>Pb-Pb</a:t>
            </a:r>
            <a:r>
              <a:rPr lang="en-GB" dirty="0" smtClean="0"/>
              <a:t> run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18</a:t>
            </a:fld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392800"/>
              </p:ext>
            </p:extLst>
          </p:nvPr>
        </p:nvGraphicFramePr>
        <p:xfrm>
          <a:off x="1295400" y="758825"/>
          <a:ext cx="53848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30" name="Equation" r:id="rId3" imgW="5384520" imgH="952200" progId="Equation.DSMT4">
                  <p:embed/>
                </p:oleObj>
              </mc:Choice>
              <mc:Fallback>
                <p:oleObj name="Equation" r:id="rId3" imgW="5384520" imgH="952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295400" y="758825"/>
                        <a:ext cx="5384800" cy="952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5" y="1992536"/>
            <a:ext cx="885825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7483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Required parameters at injection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7" y="836712"/>
            <a:ext cx="8886825" cy="49434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5877272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Margins on intensity and emittance from injection to collision (see RLIUP for past runs), also roughly comparable to assumptions for protons.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62715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Design Baseline and Performance Achieved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2841455"/>
                  </p:ext>
                </p:extLst>
              </p:nvPr>
            </p:nvGraphicFramePr>
            <p:xfrm>
              <a:off x="72008" y="1628800"/>
              <a:ext cx="9071993" cy="383875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083894"/>
                    <a:gridCol w="914903"/>
                    <a:gridCol w="1173443"/>
                    <a:gridCol w="1303825"/>
                    <a:gridCol w="1097842"/>
                    <a:gridCol w="1249043"/>
                    <a:gridCol w="1249043"/>
                  </a:tblGrid>
                  <a:tr h="937889">
                    <a:tc>
                      <a:txBody>
                        <a:bodyPr/>
                        <a:lstStyle/>
                        <a:p>
                          <a:endParaRPr lang="en-GB" sz="16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 smtClean="0"/>
                        </a:p>
                        <a:p>
                          <a:pPr algn="ctr"/>
                          <a:r>
                            <a:rPr lang="en-GB" sz="1600" dirty="0" smtClean="0"/>
                            <a:t>Baseline</a:t>
                          </a:r>
                          <a:endParaRPr lang="en-GB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Injection 2011</a:t>
                          </a:r>
                          <a:endParaRPr lang="en-GB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Collision</a:t>
                          </a:r>
                          <a:r>
                            <a:rPr lang="en-GB" sz="1600" baseline="0" dirty="0" smtClean="0"/>
                            <a:t> 2011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Injection</a:t>
                          </a:r>
                          <a:r>
                            <a:rPr lang="en-GB" sz="1600" baseline="0" dirty="0" smtClean="0"/>
                            <a:t> 2013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physics</a:t>
                          </a:r>
                          <a:r>
                            <a:rPr lang="en-GB" sz="1600" baseline="0" dirty="0" smtClean="0"/>
                            <a:t> case paper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aseline="0" dirty="0" smtClean="0"/>
                            <a:t/>
                          </a:r>
                          <a:br>
                            <a:rPr lang="en-GB" sz="1600" baseline="0" dirty="0" smtClean="0"/>
                          </a:br>
                          <a:r>
                            <a:rPr lang="en-GB" sz="1600" dirty="0" smtClean="0"/>
                            <a:t>2013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42262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/>
                            <a:t>Beam</a:t>
                          </a:r>
                          <a:r>
                            <a:rPr lang="en-GB" sz="1600" baseline="0" dirty="0" smtClean="0"/>
                            <a:t> Energy [Z </a:t>
                          </a:r>
                          <a:r>
                            <a:rPr lang="en-GB" sz="1600" baseline="0" dirty="0" err="1" smtClean="0"/>
                            <a:t>GeV</a:t>
                          </a:r>
                          <a:r>
                            <a:rPr lang="en-GB" sz="1600" baseline="0" dirty="0" smtClean="0"/>
                            <a:t>]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7000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450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3500</a:t>
                          </a:r>
                          <a:endParaRPr lang="en-GB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450</a:t>
                          </a:r>
                          <a:endParaRPr lang="en-GB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0" dirty="0" smtClean="0">
                              <a:solidFill>
                                <a:schemeClr val="tx1"/>
                              </a:solidFill>
                            </a:rPr>
                            <a:t>7000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0" dirty="0" smtClean="0"/>
                            <a:t>4000</a:t>
                          </a:r>
                          <a:endParaRPr lang="en-GB" sz="16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422629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No. Ions per bunch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8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0.7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dirty="0" smtClean="0">
                                    <a:latin typeface="Cambria Math"/>
                                  </a:rPr>
                                  <m:t>1.24±0.30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1.20±0.25</m:t>
                                </m:r>
                              </m:oMath>
                            </m:oMathPara>
                          </a14:m>
                          <a:endParaRPr lang="en-GB" sz="1600" dirty="0" smtClean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1.67±0.29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0.7</a:t>
                          </a:r>
                        </a:p>
                        <a:p>
                          <a:pPr algn="ctr"/>
                          <a:endParaRPr lang="en-GB" sz="16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𝟒𝟎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±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𝟐𝟕</m:t>
                                </m:r>
                              </m:oMath>
                            </m:oMathPara>
                          </a14:m>
                          <a:endParaRPr lang="en-GB" sz="16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</a:tr>
                  <a:tr h="659996">
                    <a:tc>
                      <a:txBody>
                        <a:bodyPr/>
                        <a:lstStyle/>
                        <a:p>
                          <a:r>
                            <a:rPr lang="en-GB" sz="1600" dirty="0" err="1" smtClean="0"/>
                            <a:t>Transv</a:t>
                          </a:r>
                          <a:r>
                            <a:rPr lang="en-GB" sz="1600" dirty="0" smtClean="0"/>
                            <a:t>. normalised </a:t>
                          </a:r>
                          <a:r>
                            <a:rPr lang="en-GB" sz="1600" dirty="0" err="1" smtClean="0"/>
                            <a:t>emittance</a:t>
                          </a:r>
                          <a:r>
                            <a:rPr lang="en-GB" sz="1600" dirty="0" smtClean="0"/>
                            <a:t> [</a:t>
                          </a:r>
                          <a14:m>
                            <m:oMath xmlns:m="http://schemas.openxmlformats.org/officeDocument/2006/math">
                              <m:r>
                                <a:rPr lang="en-GB" sz="1600">
                                  <a:latin typeface="Cambria Math"/>
                                </a:rPr>
                                <m:t>𝜇</m:t>
                              </m:r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/>
                                </a:rPr>
                                <m:t>m</m:t>
                              </m:r>
                              <m:r>
                                <a:rPr lang="en-GB" sz="1600">
                                  <a:latin typeface="Cambria Math"/>
                                </a:rPr>
                                <m:t>.</m:t>
                              </m:r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/>
                                </a:rPr>
                                <m:t>rad</m:t>
                              </m:r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---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>
                                    <a:latin typeface="Cambria Math"/>
                                  </a:rPr>
                                  <m:t>1.</m:t>
                                </m:r>
                                <m:r>
                                  <a:rPr lang="en-GB" sz="1600" smtClean="0">
                                    <a:latin typeface="Cambria Math"/>
                                  </a:rPr>
                                  <m:t>7±0.2 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𝟏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. 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𝟑</m:t>
                                </m:r>
                                <m:r>
                                  <a:rPr lang="en-GB" sz="160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±</m:t>
                                </m:r>
                                <m:r>
                                  <a:rPr lang="en-GB" sz="160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en-GB" sz="160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.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𝟐</m:t>
                                </m:r>
                              </m:oMath>
                            </m:oMathPara>
                          </a14:m>
                          <a:endParaRPr lang="en-GB" sz="16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1.5</a:t>
                          </a:r>
                        </a:p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---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422629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RMS bunch length [</a:t>
                          </a: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GB" sz="1600">
                                  <a:latin typeface="Cambria Math"/>
                                </a:rPr>
                                <m:t>cm</m:t>
                              </m:r>
                            </m:oMath>
                          </a14:m>
                          <a:r>
                            <a:rPr lang="en-GB" sz="1600" dirty="0" smtClean="0"/>
                            <a:t>] 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7.94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dirty="0" smtClean="0">
                                    <a:latin typeface="Cambria Math"/>
                                  </a:rPr>
                                  <m:t>8.1±1.4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9.8±0.7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8.9±0.2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7.94</a:t>
                          </a:r>
                        </a:p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latin typeface="Cambria Math"/>
                                  </a:rPr>
                                  <m:t>9.8±0.1</m:t>
                                </m:r>
                              </m:oMath>
                            </m:oMathPara>
                          </a14:m>
                          <a:endParaRPr lang="en-GB" sz="1600" dirty="0"/>
                        </a:p>
                      </a:txBody>
                      <a:tcPr/>
                    </a:tc>
                  </a:tr>
                  <a:tr h="659996"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Peak Luminosity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>
                                      <a:latin typeface="Cambria Math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27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latin typeface="Cambria Math"/>
                                    </a:rPr>
                                    <m:t>cm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−2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>
                                      <a:latin typeface="Cambria Math"/>
                                    </a:rPr>
                                    <m:t>s</m:t>
                                  </m:r>
                                </m:e>
                                <m:sup>
                                  <m:r>
                                    <a:rPr lang="en-GB" sz="160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---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𝟎</m:t>
                                </m:r>
                                <m:r>
                                  <a:rPr lang="en-GB" sz="1600" smtClean="0">
                                    <a:solidFill>
                                      <a:srgbClr val="FF0000"/>
                                    </a:solidFill>
                                    <a:latin typeface="Cambria Math"/>
                                  </a:rPr>
                                  <m:t>.5</m:t>
                                </m:r>
                              </m:oMath>
                            </m:oMathPara>
                          </a14:m>
                          <a:endParaRPr lang="en-GB" sz="16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---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115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110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Table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62841455"/>
                  </p:ext>
                </p:extLst>
              </p:nvPr>
            </p:nvGraphicFramePr>
            <p:xfrm>
              <a:off x="72008" y="1628800"/>
              <a:ext cx="9071993" cy="383875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083894"/>
                    <a:gridCol w="914903"/>
                    <a:gridCol w="1173443"/>
                    <a:gridCol w="1303825"/>
                    <a:gridCol w="1097842"/>
                    <a:gridCol w="1249043"/>
                    <a:gridCol w="1249043"/>
                  </a:tblGrid>
                  <a:tr h="937889">
                    <a:tc>
                      <a:txBody>
                        <a:bodyPr/>
                        <a:lstStyle/>
                        <a:p>
                          <a:endParaRPr lang="en-GB" sz="1600" dirty="0">
                            <a:solidFill>
                              <a:schemeClr val="accent3">
                                <a:lumMod val="60000"/>
                                <a:lumOff val="40000"/>
                              </a:schemeClr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dirty="0" smtClean="0"/>
                        </a:p>
                        <a:p>
                          <a:pPr algn="ctr"/>
                          <a:r>
                            <a:rPr lang="en-GB" sz="1600" dirty="0" smtClean="0"/>
                            <a:t>Baseline</a:t>
                          </a:r>
                          <a:endParaRPr lang="en-GB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Injection </a:t>
                          </a:r>
                          <a:r>
                            <a:rPr lang="en-GB" sz="1600" dirty="0" smtClean="0"/>
                            <a:t>2011</a:t>
                          </a:r>
                          <a:endParaRPr lang="en-GB" sz="160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Collision</a:t>
                          </a:r>
                          <a:r>
                            <a:rPr lang="en-GB" sz="1600" baseline="0" dirty="0" smtClean="0"/>
                            <a:t> </a:t>
                          </a:r>
                          <a:r>
                            <a:rPr lang="en-GB" sz="1600" baseline="0" dirty="0" smtClean="0"/>
                            <a:t>2011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Injection</a:t>
                          </a:r>
                          <a:r>
                            <a:rPr lang="en-GB" sz="1600" baseline="0" dirty="0" smtClean="0"/>
                            <a:t> </a:t>
                          </a:r>
                          <a:r>
                            <a:rPr lang="en-GB" sz="1600" baseline="0" dirty="0" smtClean="0"/>
                            <a:t>2013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 </a:t>
                          </a:r>
                        </a:p>
                        <a:p>
                          <a:pPr algn="ctr"/>
                          <a:r>
                            <a:rPr lang="en-GB" sz="1600" dirty="0" smtClean="0"/>
                            <a:t>physics</a:t>
                          </a:r>
                          <a:r>
                            <a:rPr lang="en-GB" sz="1600" baseline="0" dirty="0" smtClean="0"/>
                            <a:t> case paper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aseline="0" dirty="0" smtClean="0"/>
                            <a:t/>
                          </a:r>
                          <a:br>
                            <a:rPr lang="en-GB" sz="1600" baseline="0" dirty="0" smtClean="0"/>
                          </a:br>
                          <a:r>
                            <a:rPr lang="en-GB" sz="1600" dirty="0" smtClean="0"/>
                            <a:t>2013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422629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1600" dirty="0" smtClean="0"/>
                            <a:t>Beam</a:t>
                          </a:r>
                          <a:r>
                            <a:rPr lang="en-GB" sz="1600" baseline="0" dirty="0" smtClean="0"/>
                            <a:t> Energy [Z </a:t>
                          </a:r>
                          <a:r>
                            <a:rPr lang="en-GB" sz="1600" baseline="0" dirty="0" err="1" smtClean="0"/>
                            <a:t>GeV</a:t>
                          </a:r>
                          <a:r>
                            <a:rPr lang="en-GB" sz="1600" baseline="0" dirty="0" smtClean="0"/>
                            <a:t>]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7000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450</a:t>
                          </a:r>
                          <a:endParaRPr lang="en-GB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3500</a:t>
                          </a:r>
                          <a:endParaRPr lang="en-GB" sz="1600" i="1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450</a:t>
                          </a:r>
                          <a:endParaRPr lang="en-GB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0" dirty="0" smtClean="0">
                              <a:solidFill>
                                <a:schemeClr val="tx1"/>
                              </a:solidFill>
                            </a:rPr>
                            <a:t>7000</a:t>
                          </a:r>
                          <a:endParaRPr lang="en-GB" sz="16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i="0" dirty="0" smtClean="0"/>
                            <a:t>4000</a:t>
                          </a:r>
                          <a:endParaRPr lang="en-GB" sz="1600" i="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92" t="-237895" r="-335088" b="-3284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0.7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56771" t="-237895" r="-418750" b="-3284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20093" t="-237895" r="-275701" b="-3284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499444" t="-237895" r="-227778" b="-3284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0.7</a:t>
                          </a:r>
                        </a:p>
                        <a:p>
                          <a:pPr algn="ctr"/>
                          <a:endParaRPr lang="en-GB" sz="1600" b="1" dirty="0">
                            <a:solidFill>
                              <a:srgbClr val="FF0000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26341" t="-237895" b="-328421"/>
                          </a:stretch>
                        </a:blipFill>
                      </a:tcPr>
                    </a:tc>
                  </a:tr>
                  <a:tr h="6599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92" t="-294495" r="-335088" b="-186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1.5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---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20093" t="-294495" r="-275701" b="-186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499444" t="-294495" r="-227778" b="-18623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1.5</a:t>
                          </a:r>
                        </a:p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---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92" t="-452632" r="-335088" b="-1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7.94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56771" t="-452632" r="-418750" b="-1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20093" t="-452632" r="-275701" b="-1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499444" t="-452632" r="-227778" b="-11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7.94</a:t>
                          </a:r>
                        </a:p>
                        <a:p>
                          <a:pPr algn="ctr"/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626341" t="-452632" b="-113684"/>
                          </a:stretch>
                        </a:blipFill>
                      </a:tcPr>
                    </a:tc>
                  </a:tr>
                  <a:tr h="6599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292" t="-486111" r="-3350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---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320093" t="-486111" r="-27570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---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115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110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</a:t>
            </a:fld>
            <a:endParaRPr lang="en-GB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>
          <a:xfrm>
            <a:off x="-7638" y="6669361"/>
            <a:ext cx="4651646" cy="188640"/>
          </a:xfrm>
        </p:spPr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123728" y="1167135"/>
            <a:ext cx="453650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 smtClean="0"/>
              <a:t>Pb-Pb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732240" y="1196752"/>
            <a:ext cx="2339752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p</a:t>
            </a:r>
            <a:r>
              <a:rPr lang="en-GB" sz="2400" dirty="0" smtClean="0"/>
              <a:t>-</a:t>
            </a:r>
            <a:r>
              <a:rPr lang="en-GB" sz="2400" dirty="0" err="1" smtClean="0"/>
              <a:t>Pb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548680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“p-</a:t>
            </a:r>
            <a:r>
              <a:rPr lang="en-GB" dirty="0" err="1" smtClean="0"/>
              <a:t>Pb</a:t>
            </a:r>
            <a:r>
              <a:rPr lang="en-GB" dirty="0" smtClean="0"/>
              <a:t> not part of baseline”</a:t>
            </a:r>
            <a:endParaRPr lang="en-GB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524135"/>
              </p:ext>
            </p:extLst>
          </p:nvPr>
        </p:nvGraphicFramePr>
        <p:xfrm>
          <a:off x="3498850" y="5945212"/>
          <a:ext cx="27051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3" name="Equation" r:id="rId5" imgW="2705040" imgH="291960" progId="Equation.DSMT4">
                  <p:embed/>
                </p:oleObj>
              </mc:Choice>
              <mc:Fallback>
                <p:oleObj name="Equation" r:id="rId5" imgW="2705040" imgH="2919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498850" y="5945212"/>
                        <a:ext cx="2705100" cy="292100"/>
                      </a:xfrm>
                      <a:prstGeom prst="rect">
                        <a:avLst/>
                      </a:prstGeom>
                      <a:ln w="2857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Straight Arrow Connector 10"/>
          <p:cNvCxnSpPr/>
          <p:nvPr/>
        </p:nvCxnSpPr>
        <p:spPr>
          <a:xfrm flipV="1">
            <a:off x="4788024" y="5157192"/>
            <a:ext cx="0" cy="7920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4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Reminder of realistic projections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These numbers were computed backwards from the requested integrated luminosity.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Realistic estimates, given the known performance of the injectors and known expectations for future improvements were given at RLIUP </a:t>
            </a:r>
            <a:r>
              <a:rPr lang="en-GB" dirty="0" smtClean="0">
                <a:solidFill>
                  <a:srgbClr val="FF0000"/>
                </a:solidFill>
              </a:rPr>
              <a:t>and still stand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4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Bunch-by-Bunch Differences after Injection in the LHC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427984" y="1052735"/>
                <a:ext cx="4494523" cy="56323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Structure within a train </a:t>
                </a:r>
              </a:p>
              <a:p>
                <a:r>
                  <a:rPr lang="en-GB" sz="2000" dirty="0"/>
                  <a:t> </a:t>
                </a:r>
                <a:r>
                  <a:rPr lang="en-GB" sz="2000" dirty="0" smtClean="0"/>
                  <a:t>    (1</a:t>
                </a:r>
                <a:r>
                  <a:rPr lang="en-GB" sz="2000" baseline="30000" dirty="0" smtClean="0"/>
                  <a:t>st</a:t>
                </a:r>
                <a:r>
                  <a:rPr lang="en-GB" sz="2000" dirty="0" smtClean="0"/>
                  <a:t> to last bunch):</a:t>
                </a:r>
                <a:endParaRPr lang="en-GB" sz="2000" b="1" dirty="0" smtClean="0"/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2000" dirty="0"/>
                  <a:t>i</a:t>
                </a:r>
                <a:r>
                  <a:rPr lang="en-GB" sz="2000" dirty="0" smtClean="0"/>
                  <a:t>ncrease:  - intensity </a:t>
                </a:r>
              </a:p>
              <a:p>
                <a:pPr lvl="1"/>
                <a:r>
                  <a:rPr lang="en-GB" sz="2000" dirty="0"/>
                  <a:t>	 </a:t>
                </a:r>
                <a:r>
                  <a:rPr lang="en-GB" sz="2000" dirty="0" smtClean="0"/>
                  <a:t>              - bunch length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2000" dirty="0"/>
                  <a:t>d</a:t>
                </a:r>
                <a:r>
                  <a:rPr lang="en-GB" sz="2000" dirty="0" smtClean="0"/>
                  <a:t>ecrease: </a:t>
                </a:r>
                <a:r>
                  <a:rPr lang="en-GB" sz="2000" dirty="0" err="1" smtClean="0"/>
                  <a:t>emittance</a:t>
                </a:r>
                <a:r>
                  <a:rPr lang="en-GB" sz="2000" dirty="0" smtClean="0"/>
                  <a:t>.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endParaRPr lang="en-GB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>
                    <a:solidFill>
                      <a:srgbClr val="C00000"/>
                    </a:solidFill>
                  </a:rPr>
                  <a:t>IBS, space charge, RF noise … </a:t>
                </a:r>
                <a:r>
                  <a:rPr lang="en-GB" sz="2000" dirty="0">
                    <a:solidFill>
                      <a:srgbClr val="C00000"/>
                    </a:solidFill>
                  </a:rPr>
                  <a:t>at the </a:t>
                </a:r>
                <a:r>
                  <a:rPr lang="en-GB" sz="2000" dirty="0" smtClean="0">
                    <a:solidFill>
                      <a:srgbClr val="C00000"/>
                    </a:solidFill>
                  </a:rPr>
                  <a:t>injection plateau of </a:t>
                </a:r>
                <a:r>
                  <a:rPr lang="en-GB" sz="2000" dirty="0">
                    <a:solidFill>
                      <a:srgbClr val="C00000"/>
                    </a:solidFill>
                  </a:rPr>
                  <a:t>the </a:t>
                </a:r>
                <a:r>
                  <a:rPr lang="en-GB" sz="2000" dirty="0" smtClean="0">
                    <a:solidFill>
                      <a:srgbClr val="C00000"/>
                    </a:solidFill>
                  </a:rPr>
                  <a:t>SPS</a:t>
                </a:r>
                <a:r>
                  <a:rPr lang="en-GB" sz="2000" dirty="0" smtClean="0"/>
                  <a:t>: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while </a:t>
                </a:r>
                <a:r>
                  <a:rPr lang="en-GB" sz="2000" dirty="0"/>
                  <a:t>waiting for the 12 injections </a:t>
                </a:r>
                <a:endParaRPr lang="en-GB" sz="2000" dirty="0" smtClean="0"/>
              </a:p>
              <a:p>
                <a:pPr lvl="1"/>
                <a:r>
                  <a:rPr lang="en-GB" sz="2000" dirty="0"/>
                  <a:t> </a:t>
                </a:r>
                <a:r>
                  <a:rPr lang="en-GB" sz="2000" dirty="0" smtClean="0"/>
                  <a:t>    from </a:t>
                </a:r>
                <a:r>
                  <a:rPr lang="en-GB" sz="2000" dirty="0"/>
                  <a:t>the PS to construct a LHC </a:t>
                </a:r>
                <a:endParaRPr lang="en-GB" sz="2000" dirty="0" smtClean="0"/>
              </a:p>
              <a:p>
                <a:pPr lvl="1"/>
                <a:r>
                  <a:rPr lang="en-GB" sz="2000" dirty="0"/>
                  <a:t> </a:t>
                </a:r>
                <a:r>
                  <a:rPr lang="en-GB" sz="2000" dirty="0" smtClean="0"/>
                  <a:t>    train.</a:t>
                </a:r>
              </a:p>
              <a:p>
                <a:pPr lvl="1"/>
                <a:endParaRPr lang="en-GB" sz="2000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en-GB" sz="2000" dirty="0" smtClean="0"/>
                  <a:t>First injections sit longer </a:t>
                </a:r>
                <a:r>
                  <a:rPr lang="en-GB" sz="2000" dirty="0"/>
                  <a:t>at </a:t>
                </a:r>
                <a:r>
                  <a:rPr lang="en-GB" sz="2000" dirty="0">
                    <a:solidFill>
                      <a:srgbClr val="C00000"/>
                    </a:solidFill>
                  </a:rPr>
                  <a:t>low energy</a:t>
                </a:r>
                <a:r>
                  <a:rPr lang="en-GB" sz="2000" dirty="0"/>
                  <a:t> </a:t>
                </a:r>
              </a:p>
              <a:p>
                <a:r>
                  <a:rPr lang="en-GB" sz="2000" dirty="0">
                    <a:ea typeface="Cambria Math"/>
                  </a:rPr>
                  <a:t>    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GB" sz="2000" dirty="0"/>
                  <a:t> strong </a:t>
                </a:r>
                <a:r>
                  <a:rPr lang="en-GB" sz="2000" dirty="0" smtClean="0"/>
                  <a:t>IBS,</a:t>
                </a:r>
                <a:endParaRPr lang="en-GB" sz="2000" dirty="0"/>
              </a:p>
              <a:p>
                <a:r>
                  <a:rPr lang="en-GB" sz="2000" dirty="0">
                    <a:ea typeface="Cambria Math"/>
                  </a:rPr>
                  <a:t>    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GB" sz="2000" dirty="0"/>
                  <a:t> </a:t>
                </a:r>
                <a:r>
                  <a:rPr lang="en-GB" sz="2000" dirty="0" err="1"/>
                  <a:t>emittance</a:t>
                </a:r>
                <a:r>
                  <a:rPr lang="en-GB" sz="2000" dirty="0"/>
                  <a:t> </a:t>
                </a:r>
                <a:r>
                  <a:rPr lang="en-GB" sz="2000" dirty="0" smtClean="0"/>
                  <a:t>growth </a:t>
                </a:r>
                <a:r>
                  <a:rPr lang="en-GB" sz="2000" dirty="0"/>
                  <a:t>and </a:t>
                </a:r>
                <a:r>
                  <a:rPr lang="en-GB" sz="2000" dirty="0" smtClean="0"/>
                  <a:t>particle</a:t>
                </a:r>
              </a:p>
              <a:p>
                <a:r>
                  <a:rPr lang="en-GB" sz="2000" dirty="0"/>
                  <a:t> </a:t>
                </a:r>
                <a:r>
                  <a:rPr lang="en-GB" sz="2000" dirty="0" smtClean="0"/>
                  <a:t>         losses.</a:t>
                </a:r>
                <a:endParaRPr lang="en-GB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en-GB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1052735"/>
                <a:ext cx="4494523" cy="5632311"/>
              </a:xfrm>
              <a:prstGeom prst="rect">
                <a:avLst/>
              </a:prstGeom>
              <a:blipFill rotWithShape="1">
                <a:blip r:embed="rId2"/>
                <a:stretch>
                  <a:fillRect l="-1084" t="-541" r="-10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/>
          <p:cNvGrpSpPr/>
          <p:nvPr/>
        </p:nvGrpSpPr>
        <p:grpSpPr>
          <a:xfrm>
            <a:off x="323528" y="864294"/>
            <a:ext cx="3810001" cy="2852738"/>
            <a:chOff x="467544" y="640877"/>
            <a:chExt cx="3810001" cy="2852738"/>
          </a:xfrm>
        </p:grpSpPr>
        <p:pic>
          <p:nvPicPr>
            <p:cNvPr id="1031" name="Picture 7" descr="G:\Workspaces\m\mschauma\IonsDataAnalysis2011\Plots\Injection\InjectedIntensity_Fill2319_B1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544" y="640877"/>
              <a:ext cx="3810001" cy="2852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2483768" y="2476211"/>
              <a:ext cx="978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335D7"/>
                  </a:solidFill>
                </a:rPr>
                <a:t>Intensity</a:t>
              </a:r>
              <a:endParaRPr lang="en-GB" dirty="0">
                <a:solidFill>
                  <a:srgbClr val="0335D7"/>
                </a:solidFill>
              </a:endParaRPr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882252" y="2187022"/>
              <a:ext cx="3329708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387307" y="2123564"/>
              <a:ext cx="7441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3">
                      <a:lumMod val="75000"/>
                    </a:schemeClr>
                  </a:solidFill>
                </a:rPr>
                <a:t>Design</a:t>
              </a:r>
              <a:endParaRPr lang="en-GB" sz="16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3528" y="3715002"/>
            <a:ext cx="3805400" cy="2858807"/>
            <a:chOff x="467544" y="3627386"/>
            <a:chExt cx="3805400" cy="2858807"/>
          </a:xfrm>
        </p:grpSpPr>
        <p:grpSp>
          <p:nvGrpSpPr>
            <p:cNvPr id="7" name="Group 6"/>
            <p:cNvGrpSpPr/>
            <p:nvPr/>
          </p:nvGrpSpPr>
          <p:grpSpPr>
            <a:xfrm>
              <a:off x="467544" y="3627386"/>
              <a:ext cx="3805400" cy="2858807"/>
              <a:chOff x="627184" y="3522521"/>
              <a:chExt cx="3805400" cy="2858807"/>
            </a:xfrm>
          </p:grpSpPr>
          <p:pic>
            <p:nvPicPr>
              <p:cNvPr id="1026" name="Picture 2" descr="G:\Workspaces\m\mschauma\p-Pb-firstFills\Plots\WS\EmittanceHor&amp;VerRunOverviewFirstTrain.png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7184" y="3522521"/>
                <a:ext cx="3805400" cy="285880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1026268" y="5166710"/>
                <a:ext cx="20496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Horizontal </a:t>
                </a:r>
                <a:r>
                  <a:rPr lang="en-GB" dirty="0" smtClean="0"/>
                  <a:t>/</a:t>
                </a:r>
                <a:r>
                  <a:rPr lang="en-GB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dirty="0" smtClean="0"/>
                  <a:t>Vertical</a:t>
                </a:r>
              </a:p>
              <a:p>
                <a:r>
                  <a:rPr lang="en-GB" dirty="0" err="1" smtClean="0"/>
                  <a:t>Emittance</a:t>
                </a:r>
                <a:endParaRPr lang="en-GB" dirty="0"/>
              </a:p>
            </p:txBody>
          </p:sp>
        </p:grpSp>
        <p:cxnSp>
          <p:nvCxnSpPr>
            <p:cNvPr id="22" name="Straight Connector 21"/>
            <p:cNvCxnSpPr/>
            <p:nvPr/>
          </p:nvCxnSpPr>
          <p:spPr>
            <a:xfrm>
              <a:off x="882252" y="4653136"/>
              <a:ext cx="3329708" cy="0"/>
            </a:xfrm>
            <a:prstGeom prst="line">
              <a:avLst/>
            </a:prstGeom>
            <a:ln w="19050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3491880" y="4314582"/>
              <a:ext cx="74411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chemeClr val="accent3">
                      <a:lumMod val="75000"/>
                    </a:schemeClr>
                  </a:solidFill>
                </a:rPr>
                <a:t>Design</a:t>
              </a:r>
              <a:endParaRPr lang="en-GB" sz="16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4985045" y="6093296"/>
            <a:ext cx="3744416" cy="324036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 smtClean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21</a:t>
            </a:fld>
            <a:endParaRPr lang="en-GB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316660" y="1052735"/>
            <a:ext cx="231004" cy="20882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1547664" y="2699628"/>
            <a:ext cx="792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1 train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380312" y="580155"/>
            <a:ext cx="1614545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/>
              <a:t>E = 450 Z </a:t>
            </a:r>
            <a:r>
              <a:rPr lang="en-GB" sz="2000" dirty="0" err="1"/>
              <a:t>G</a:t>
            </a:r>
            <a:r>
              <a:rPr lang="en-GB" sz="2000" dirty="0" err="1" smtClean="0"/>
              <a:t>eV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00772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Bunch-by-Bunch Luminosity</a:t>
            </a:r>
            <a:endParaRPr lang="en-GB" b="1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22</a:t>
            </a:fld>
            <a:endParaRPr lang="en-GB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grpSp>
        <p:nvGrpSpPr>
          <p:cNvPr id="38" name="Group 37"/>
          <p:cNvGrpSpPr/>
          <p:nvPr/>
        </p:nvGrpSpPr>
        <p:grpSpPr>
          <a:xfrm>
            <a:off x="363640" y="752299"/>
            <a:ext cx="5648520" cy="3828829"/>
            <a:chOff x="2195736" y="3087834"/>
            <a:chExt cx="5648520" cy="3828829"/>
          </a:xfrm>
        </p:grpSpPr>
        <p:grpSp>
          <p:nvGrpSpPr>
            <p:cNvPr id="27" name="Group 26"/>
            <p:cNvGrpSpPr/>
            <p:nvPr/>
          </p:nvGrpSpPr>
          <p:grpSpPr>
            <a:xfrm>
              <a:off x="2195736" y="3087834"/>
              <a:ext cx="5648520" cy="3828829"/>
              <a:chOff x="827584" y="4149079"/>
              <a:chExt cx="4209539" cy="2909844"/>
            </a:xfrm>
          </p:grpSpPr>
          <p:pic>
            <p:nvPicPr>
              <p:cNvPr id="11" name="Picture 6" descr="G:\Workspaces\m\mschauma\IonsDataAnalysis2011\Plots\InitialValues\InitialLuminosity_Fill2319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7584" y="4149079"/>
                <a:ext cx="4209539" cy="290984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3856522" y="4463084"/>
                <a:ext cx="87306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200" dirty="0" smtClean="0"/>
                  <a:t>ATLAS data</a:t>
                </a:r>
                <a:endParaRPr lang="en-GB" sz="1200" dirty="0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3061456" y="3501008"/>
              <a:ext cx="18325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427BC"/>
                  </a:solidFill>
                </a:rPr>
                <a:t>Initial Luminosity</a:t>
              </a:r>
              <a:endParaRPr lang="en-GB" b="1" dirty="0">
                <a:solidFill>
                  <a:srgbClr val="0427BC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7596336" y="580155"/>
            <a:ext cx="1431482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2000" dirty="0" smtClean="0"/>
              <a:t>E = 3.5Z </a:t>
            </a:r>
            <a:r>
              <a:rPr lang="en-GB" sz="2000" dirty="0" err="1" smtClean="0"/>
              <a:t>TeV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8414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Estimates for after </a:t>
            </a:r>
            <a:r>
              <a:rPr lang="en-GB" b="1" dirty="0" smtClean="0"/>
              <a:t>LS2 from RLIUP (realistic) 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23</a:t>
            </a:fld>
            <a:endParaRPr lang="en-GB"/>
          </a:p>
        </p:txBody>
      </p:sp>
      <p:pic>
        <p:nvPicPr>
          <p:cNvPr id="7170" name="Picture 2" descr="G:\Projects\ILHC\MS\AfterLS1\Plots\BbBSpreadInTrain\PeakLumivsSPSga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4175844" cy="301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G:\Projects\ILHC\MS\AfterLS1\Plots\BbBSpreadInTrain\IntegratedLumivsSPSga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72" y="3573016"/>
            <a:ext cx="4252704" cy="303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1530378" y="2636912"/>
            <a:ext cx="1745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427BC"/>
                </a:solidFill>
              </a:rPr>
              <a:t>Peak Luminosity</a:t>
            </a:r>
            <a:endParaRPr lang="en-GB" b="1" dirty="0">
              <a:solidFill>
                <a:srgbClr val="0427BC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81799" y="5651956"/>
            <a:ext cx="227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427BC"/>
                </a:solidFill>
              </a:rPr>
              <a:t>Integrated Luminosity</a:t>
            </a:r>
            <a:endParaRPr lang="en-GB" b="1" dirty="0">
              <a:solidFill>
                <a:srgbClr val="0427BC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275017" y="1693049"/>
            <a:ext cx="288032" cy="288032"/>
          </a:xfrm>
          <a:prstGeom prst="ellipse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Oval 25"/>
          <p:cNvSpPr/>
          <p:nvPr/>
        </p:nvSpPr>
        <p:spPr>
          <a:xfrm>
            <a:off x="3807620" y="1968603"/>
            <a:ext cx="288032" cy="288032"/>
          </a:xfrm>
          <a:prstGeom prst="ellipse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737104" y="1794373"/>
            <a:ext cx="288032" cy="288032"/>
          </a:xfrm>
          <a:prstGeom prst="ellipse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2276980" y="1913187"/>
            <a:ext cx="288032" cy="288032"/>
          </a:xfrm>
          <a:prstGeom prst="ellipse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737104" y="4509120"/>
            <a:ext cx="288032" cy="288032"/>
          </a:xfrm>
          <a:prstGeom prst="ellipse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427BC"/>
              </a:solidFill>
            </a:endParaRPr>
          </a:p>
        </p:txBody>
      </p:sp>
      <p:sp>
        <p:nvSpPr>
          <p:cNvPr id="30" name="Oval 29"/>
          <p:cNvSpPr/>
          <p:nvPr/>
        </p:nvSpPr>
        <p:spPr>
          <a:xfrm>
            <a:off x="2276980" y="4706672"/>
            <a:ext cx="288032" cy="288032"/>
          </a:xfrm>
          <a:prstGeom prst="ellipse">
            <a:avLst/>
          </a:prstGeom>
          <a:noFill/>
          <a:ln>
            <a:solidFill>
              <a:srgbClr val="0427B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4572001" y="908720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Peak luminosity higher for 100ns PS spacing with </a:t>
            </a:r>
            <a:r>
              <a:rPr lang="en-GB" dirty="0" err="1" smtClean="0"/>
              <a:t>unsplit</a:t>
            </a:r>
            <a:r>
              <a:rPr lang="en-GB" dirty="0" smtClean="0"/>
              <a:t> bunches.</a:t>
            </a:r>
          </a:p>
          <a:p>
            <a:r>
              <a:rPr lang="en-GB" dirty="0" smtClean="0"/>
              <a:t>→ Higher brightness bunches decay faster.</a:t>
            </a:r>
          </a:p>
          <a:p>
            <a:pPr marL="266700" indent="-266700"/>
            <a:r>
              <a:rPr lang="en-GB" dirty="0" smtClean="0"/>
              <a:t>→ Higher integrated luminosity for 50ns PS spacing with split bunches.</a:t>
            </a:r>
            <a:endParaRPr lang="en-GB" dirty="0"/>
          </a:p>
        </p:txBody>
      </p:sp>
      <p:sp>
        <p:nvSpPr>
          <p:cNvPr id="32" name="TextBox 31"/>
          <p:cNvSpPr txBox="1"/>
          <p:nvPr/>
        </p:nvSpPr>
        <p:spPr>
          <a:xfrm>
            <a:off x="4644008" y="2780928"/>
            <a:ext cx="4177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50/100ns split → ~1000 bunches/beam</a:t>
            </a:r>
          </a:p>
          <a:p>
            <a:r>
              <a:rPr lang="en-GB" dirty="0" smtClean="0"/>
              <a:t>100/100ns </a:t>
            </a:r>
            <a:r>
              <a:rPr lang="en-GB" dirty="0" err="1" smtClean="0"/>
              <a:t>unsplit</a:t>
            </a:r>
            <a:r>
              <a:rPr lang="en-GB" dirty="0" smtClean="0"/>
              <a:t> → ~600 bunches/beam </a:t>
            </a:r>
            <a:endParaRPr lang="en-GB" dirty="0"/>
          </a:p>
        </p:txBody>
      </p:sp>
      <p:pic>
        <p:nvPicPr>
          <p:cNvPr id="7175" name="Picture 7" descr="G:\Projects\ILHC\MS\AfterLS1\Plots\BbBSpreadInTrain\InstantaneousLumiSPS50n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45024"/>
            <a:ext cx="4271542" cy="2958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30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6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>Luminosity projection summary (RLIUP realistic)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24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79512" y="666626"/>
            <a:ext cx="878497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lvl="1" indent="-265113">
              <a:buFont typeface="Arial" panose="020B0604020202020204" pitchFamily="34" charset="0"/>
              <a:buChar char="•"/>
            </a:pPr>
            <a:r>
              <a:rPr lang="en-GB" sz="2000" dirty="0"/>
              <a:t>Does not include any improvements beyond injection schemes and natural change of </a:t>
            </a:r>
            <a:r>
              <a:rPr lang="en-GB" sz="2000" dirty="0">
                <a:sym typeface="Symbol"/>
              </a:rPr>
              <a:t>*=0.5 m and beam size at 7 Z </a:t>
            </a:r>
            <a:r>
              <a:rPr lang="en-GB" sz="2000" dirty="0" err="1">
                <a:sym typeface="Symbol"/>
              </a:rPr>
              <a:t>TeV</a:t>
            </a:r>
            <a:r>
              <a:rPr lang="en-GB" sz="2000" dirty="0" smtClean="0">
                <a:solidFill>
                  <a:srgbClr val="C00000"/>
                </a:solidFill>
                <a:sym typeface="Symbol"/>
              </a:rPr>
              <a:t>.  Some will be mentioned on next slide.</a:t>
            </a:r>
          </a:p>
          <a:p>
            <a:pPr marL="265113" lvl="1" indent="-265113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C00000"/>
                </a:solidFill>
              </a:rPr>
              <a:t>Model will be re-fitted to real injector chain performance in the run-up to a given Pb-Pb run to re-optimise the length of the SPS trains. Improvements on SPS  flat bottom can have a big impact.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4244963"/>
                  </p:ext>
                </p:extLst>
              </p:nvPr>
            </p:nvGraphicFramePr>
            <p:xfrm>
              <a:off x="672382" y="2852936"/>
              <a:ext cx="7644034" cy="3160269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111568"/>
                    <a:gridCol w="933768"/>
                    <a:gridCol w="1062482"/>
                    <a:gridCol w="1062482"/>
                    <a:gridCol w="1061276"/>
                    <a:gridCol w="1015238"/>
                    <a:gridCol w="1397220"/>
                  </a:tblGrid>
                  <a:tr h="7920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Scenario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𝒑𝒆𝒂𝒌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 smtClean="0"/>
                            <a:t> 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[Hz/</a:t>
                          </a:r>
                          <a:r>
                            <a:rPr lang="en-GB" sz="1600" dirty="0" err="1" smtClean="0"/>
                            <a:t>mb</a:t>
                          </a:r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𝒊𝒏𝒕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 smtClean="0"/>
                            <a:t> after 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3h</a:t>
                          </a:r>
                          <a:r>
                            <a:rPr lang="en-GB" sz="1600" baseline="0" dirty="0" smtClean="0"/>
                            <a:t>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i="0" smtClean="0">
                                      <a:latin typeface="Cambria Math"/>
                                      <a:ea typeface="Cambria Math"/>
                                    </a:rPr>
                                    <m:t>μ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𝒊𝒏𝒕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 smtClean="0"/>
                            <a:t> after 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5h</a:t>
                          </a:r>
                          <a:r>
                            <a:rPr lang="en-GB" sz="1600" baseline="0" dirty="0" smtClean="0"/>
                            <a:t> </a:t>
                          </a:r>
                          <a:r>
                            <a:rPr lang="en-GB" sz="1600" dirty="0" smtClean="0"/>
                            <a:t>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i="0" smtClean="0">
                                      <a:latin typeface="Cambria Math"/>
                                      <a:ea typeface="Cambria Math"/>
                                    </a:rPr>
                                    <m:t>μ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600" dirty="0" smtClean="0"/>
                            <a:t>]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𝒊𝒏𝒕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 smtClean="0"/>
                            <a:t> in 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run with</a:t>
                          </a:r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30</a:t>
                          </a:r>
                          <a14:m>
                            <m:oMath xmlns:m="http://schemas.openxmlformats.org/officeDocument/2006/math">
                              <m:r>
                                <a:rPr lang="en-GB" sz="1600" b="1" i="1" smtClean="0">
                                  <a:latin typeface="Cambria Math"/>
                                </a:rPr>
                                <m:t>×</m:t>
                              </m:r>
                            </m:oMath>
                          </a14:m>
                          <a:r>
                            <a:rPr lang="en-GB" sz="1600" dirty="0" smtClean="0"/>
                            <a:t>5h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𝑳</m:t>
                                  </m:r>
                                </m:e>
                                <m:sub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𝒊𝒏𝒕</m:t>
                                  </m:r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a:rPr lang="en-GB" sz="1600" b="1" i="1" smtClean="0">
                                      <a:latin typeface="Cambria Math"/>
                                    </a:rPr>
                                    <m:t>𝒓𝒖𝒏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600" dirty="0" smtClean="0"/>
                            <a:t> </a:t>
                          </a:r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naïve “</a:t>
                          </a:r>
                          <a:r>
                            <a:rPr lang="en-GB" sz="1600" dirty="0" err="1" smtClean="0"/>
                            <a:t>Hubner</a:t>
                          </a:r>
                          <a:endParaRPr lang="en-GB" sz="1600" dirty="0" smtClean="0"/>
                        </a:p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 Factor”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</a:tr>
                  <a:tr h="389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200/200ns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0.64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0.64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2011 @ 7Z </a:t>
                          </a:r>
                          <a:r>
                            <a:rPr lang="en-GB" sz="1400" dirty="0" err="1" smtClean="0"/>
                            <a:t>TeV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11724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100/225ns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0.8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1.2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Run 2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89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100/100ns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5.0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1.0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1.6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C00000"/>
                              </a:solidFill>
                            </a:rPr>
                            <a:t>Old baseline</a:t>
                          </a:r>
                          <a:endParaRPr lang="en-GB" sz="16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  <a:tr h="389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50/50ns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4.6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39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1.2</a:t>
                          </a:r>
                          <a:r>
                            <a:rPr lang="en-GB" sz="1600" baseline="0" dirty="0" smtClean="0"/>
                            <a:t>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1.5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Slip Stacking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89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50/100ns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4.1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26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600" dirty="0" smtClean="0"/>
                            <a:t>1.1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1.3 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GB" sz="16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</a:rPr>
                                    <m:t>n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1600" b="0" i="0" smtClean="0">
                                      <a:latin typeface="Cambria Math"/>
                                      <a:ea typeface="Cambria Math"/>
                                    </a:rPr>
                                    <m:t>b</m:t>
                                  </m:r>
                                </m:e>
                                <m:sup>
                                  <m:r>
                                    <a:rPr lang="en-GB" sz="1600" b="0" i="1" smtClean="0">
                                      <a:latin typeface="Cambria Math"/>
                                    </a:rPr>
                                    <m:t>−1</m:t>
                                  </m:r>
                                </m:sup>
                              </m:sSup>
                            </m:oMath>
                          </a14:m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Batch Compression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84244963"/>
                  </p:ext>
                </p:extLst>
              </p:nvPr>
            </p:nvGraphicFramePr>
            <p:xfrm>
              <a:off x="672382" y="2852936"/>
              <a:ext cx="7644034" cy="3160269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1111568"/>
                    <a:gridCol w="933768"/>
                    <a:gridCol w="1062482"/>
                    <a:gridCol w="1062482"/>
                    <a:gridCol w="1061276"/>
                    <a:gridCol w="1015238"/>
                    <a:gridCol w="1397220"/>
                  </a:tblGrid>
                  <a:tr h="10774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Scenario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18831" t="-1695" r="-599351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93678" t="-1695" r="-430460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292000" t="-1695" r="-328000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94253" t="-1695" r="-229885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4970" t="-1695" r="-139521" b="-2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</a:tr>
                  <a:tr h="389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200/200ns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94253" t="-281250" r="-229885" b="-453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4970" t="-281250" r="-139521" b="-4531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dirty="0" smtClean="0"/>
                            <a:t>2011 @ 7Z </a:t>
                          </a:r>
                          <a:r>
                            <a:rPr lang="en-GB" sz="1400" dirty="0" err="1" smtClean="0"/>
                            <a:t>TeV</a:t>
                          </a:r>
                          <a:endParaRPr lang="en-GB" sz="1400" dirty="0"/>
                        </a:p>
                      </a:txBody>
                      <a:tcPr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100/225ns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3.7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94253" t="-443636" r="-229885" b="-4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4970" t="-443636" r="-139521" b="-4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Run 2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389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100/100ns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5.0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32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94253" t="-467188" r="-229885" b="-26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4970" t="-467188" r="-139521" b="-26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 smtClean="0">
                              <a:solidFill>
                                <a:srgbClr val="C00000"/>
                              </a:solidFill>
                            </a:rPr>
                            <a:t>Old baseline</a:t>
                          </a:r>
                          <a:endParaRPr lang="en-GB" sz="1600" b="1" dirty="0">
                            <a:solidFill>
                              <a:srgbClr val="C00000"/>
                            </a:solidFill>
                          </a:endParaRPr>
                        </a:p>
                      </a:txBody>
                      <a:tcPr/>
                    </a:tc>
                  </a:tr>
                  <a:tr h="38946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50/50ns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4.6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39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94253" t="-567188" r="-229885" b="-16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4970" t="-567188" r="-139521" b="-1671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600" dirty="0" smtClean="0"/>
                            <a:t>Slip Stacking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  <a:tr h="5791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50/100ns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4.1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26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35</a:t>
                          </a:r>
                          <a:endParaRPr lang="en-GB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394253" t="-449474" r="-229885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514970" t="-449474" r="-139521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dirty="0" smtClean="0"/>
                            <a:t>Batch Compression</a:t>
                          </a:r>
                          <a:endParaRPr lang="en-GB" sz="16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89438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Evolution of DS Collimation for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Need for DS collimators emerged at Chamonix 2003 but too late to modify original design of cold DS regions</a:t>
            </a:r>
          </a:p>
          <a:p>
            <a:r>
              <a:rPr lang="en-GB" sz="2400" dirty="0" smtClean="0"/>
              <a:t>DS collimators may be needed, with varying degrees of likelihood/urgency, for:</a:t>
            </a:r>
          </a:p>
          <a:p>
            <a:pPr lvl="1"/>
            <a:r>
              <a:rPr lang="en-GB" sz="2000" dirty="0" smtClean="0"/>
              <a:t>Pb-Pb luminosity losses (BFPP, EMD, …) around ALICE</a:t>
            </a:r>
          </a:p>
          <a:p>
            <a:pPr lvl="1"/>
            <a:r>
              <a:rPr lang="en-GB" sz="2000" dirty="0" err="1"/>
              <a:t>Pb-Pb</a:t>
            </a:r>
            <a:r>
              <a:rPr lang="en-GB" sz="2000" dirty="0"/>
              <a:t> and p-</a:t>
            </a:r>
            <a:r>
              <a:rPr lang="en-GB" sz="2000" dirty="0" err="1"/>
              <a:t>Pb</a:t>
            </a:r>
            <a:r>
              <a:rPr lang="en-GB" sz="2000" dirty="0"/>
              <a:t> collimation losses in IR7 and IR3</a:t>
            </a:r>
          </a:p>
          <a:p>
            <a:pPr lvl="1"/>
            <a:r>
              <a:rPr lang="en-GB" sz="2000" dirty="0" smtClean="0"/>
              <a:t>p-p collimation losses in IR7 and IR3 </a:t>
            </a:r>
          </a:p>
          <a:p>
            <a:pPr lvl="1"/>
            <a:r>
              <a:rPr lang="en-GB" sz="2000" dirty="0" err="1" smtClean="0"/>
              <a:t>Pb-Pb</a:t>
            </a:r>
            <a:r>
              <a:rPr lang="en-GB" sz="2000" dirty="0" smtClean="0"/>
              <a:t> </a:t>
            </a:r>
            <a:r>
              <a:rPr lang="en-GB" sz="2000" dirty="0"/>
              <a:t>luminosity losses (BFPP, EMD, …) around ATLAS, CMS</a:t>
            </a:r>
          </a:p>
          <a:p>
            <a:pPr lvl="1"/>
            <a:r>
              <a:rPr lang="en-GB" sz="2000" dirty="0" smtClean="0"/>
              <a:t>p-p luminosity debris around ATLAS, CMS at HL-LHC</a:t>
            </a:r>
          </a:p>
          <a:p>
            <a:r>
              <a:rPr lang="en-GB" sz="2400" dirty="0" smtClean="0"/>
              <a:t>Original solution (moving magnets to make space) dropped in favour of modular scheme, replacing standard MB dipole magnet with </a:t>
            </a:r>
            <a:br>
              <a:rPr lang="en-GB" sz="2400" dirty="0" smtClean="0"/>
            </a:br>
            <a:r>
              <a:rPr lang="en-GB" sz="2400" dirty="0" smtClean="0"/>
              <a:t>(2×11 T </a:t>
            </a:r>
            <a:r>
              <a:rPr lang="en-GB" sz="2400" dirty="0" err="1" smtClean="0"/>
              <a:t>dipoles+TCLD</a:t>
            </a:r>
            <a:r>
              <a:rPr lang="en-GB" sz="2400" dirty="0" smtClean="0"/>
              <a:t>) unit, </a:t>
            </a:r>
            <a:r>
              <a:rPr lang="en-GB" sz="2400" dirty="0" smtClean="0">
                <a:solidFill>
                  <a:srgbClr val="FF0000"/>
                </a:solidFill>
              </a:rPr>
              <a:t>applicable in all potential locations.  </a:t>
            </a:r>
          </a:p>
          <a:p>
            <a:pPr lvl="1"/>
            <a:r>
              <a:rPr lang="en-GB" sz="2000" dirty="0" smtClean="0"/>
              <a:t>Synergy with high-field magnet development.</a:t>
            </a:r>
          </a:p>
          <a:p>
            <a:r>
              <a:rPr lang="en-GB" sz="2400" dirty="0" smtClean="0"/>
              <a:t>Following 2013 Collimation Review:</a:t>
            </a:r>
          </a:p>
          <a:p>
            <a:pPr lvl="1"/>
            <a:r>
              <a:rPr lang="en-GB" sz="2000" dirty="0" smtClean="0"/>
              <a:t>First installation (2 TCLD units) foreseen for ALICE Pb-Pb in LS2, </a:t>
            </a:r>
            <a:r>
              <a:rPr lang="en-GB" sz="2000" b="1" dirty="0" smtClean="0">
                <a:solidFill>
                  <a:srgbClr val="FF0000"/>
                </a:solidFill>
              </a:rPr>
              <a:t>subject to confirmation after 2015 </a:t>
            </a:r>
            <a:r>
              <a:rPr lang="en-GB" sz="2000" b="1" dirty="0" err="1" smtClean="0">
                <a:solidFill>
                  <a:srgbClr val="FF0000"/>
                </a:solidFill>
              </a:rPr>
              <a:t>Pb-Pb</a:t>
            </a:r>
            <a:r>
              <a:rPr lang="en-GB" sz="2000" b="1" dirty="0" smtClean="0">
                <a:solidFill>
                  <a:srgbClr val="FF0000"/>
                </a:solidFill>
              </a:rPr>
              <a:t> run and tests of bump mitigation techniques</a:t>
            </a:r>
          </a:p>
          <a:p>
            <a:pPr lvl="1"/>
            <a:r>
              <a:rPr lang="en-GB" sz="2000" dirty="0" smtClean="0"/>
              <a:t>Further installations elsewhere in LS3, depending on experience at higher energy and luminosity, quench test results, </a:t>
            </a:r>
            <a:r>
              <a:rPr lang="en-GB" sz="2000" dirty="0" err="1" smtClean="0"/>
              <a:t>etc</a:t>
            </a:r>
            <a:endParaRPr lang="en-GB" sz="20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Collimation Upgrade Meeting, 20/3/2015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7784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Alternative TCLD installation for IR2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Bump mitigation as in 2011 experiment is less effective in IR2 than in IR1/IR5</a:t>
            </a:r>
          </a:p>
          <a:p>
            <a:pPr lvl="1"/>
            <a:r>
              <a:rPr lang="en-GB" dirty="0" smtClean="0"/>
              <a:t>Some effect predicted in 2009 paper, could be marginally enough, depending on true quench limit, plan to test in 2015</a:t>
            </a:r>
          </a:p>
          <a:p>
            <a:pPr lvl="1"/>
            <a:r>
              <a:rPr lang="en-GB" dirty="0" smtClean="0"/>
              <a:t>Hence IR2 was given priority for possible TCLDs </a:t>
            </a:r>
          </a:p>
          <a:p>
            <a:r>
              <a:rPr lang="en-GB" dirty="0" smtClean="0"/>
              <a:t>Alternative proposed at </a:t>
            </a:r>
            <a:r>
              <a:rPr lang="en-GB" dirty="0" err="1" smtClean="0"/>
              <a:t>ColUSM</a:t>
            </a:r>
            <a:r>
              <a:rPr lang="en-GB" dirty="0" smtClean="0"/>
              <a:t> </a:t>
            </a:r>
            <a:r>
              <a:rPr lang="en-GB" dirty="0"/>
              <a:t>1 August 2014 </a:t>
            </a:r>
            <a:r>
              <a:rPr lang="en-GB" dirty="0" smtClean="0">
                <a:hlinkClick r:id="rId2"/>
              </a:rPr>
              <a:t>http</a:t>
            </a:r>
            <a:r>
              <a:rPr lang="en-GB" dirty="0">
                <a:hlinkClick r:id="rId2"/>
              </a:rPr>
              <a:t>://indico.cern.ch/event/333525/</a:t>
            </a:r>
            <a:r>
              <a:rPr lang="en-GB" dirty="0"/>
              <a:t> </a:t>
            </a:r>
          </a:p>
          <a:p>
            <a:endParaRPr lang="en-GB" dirty="0" smtClean="0"/>
          </a:p>
          <a:p>
            <a:r>
              <a:rPr lang="en-GB" dirty="0" smtClean="0"/>
              <a:t>Because of the form of the dispersion function in IR2, there is a possibility that we can combine bumps and an alternative location of the TCLD in the connection cryostat (missing MB) </a:t>
            </a:r>
          </a:p>
          <a:p>
            <a:pPr lvl="1"/>
            <a:r>
              <a:rPr lang="en-GB" dirty="0" smtClean="0"/>
              <a:t>No 11 T magnets required </a:t>
            </a:r>
          </a:p>
          <a:p>
            <a:pPr lvl="1"/>
            <a:r>
              <a:rPr lang="en-GB" dirty="0" smtClean="0"/>
              <a:t>Different but apparently simpler integration </a:t>
            </a:r>
          </a:p>
          <a:p>
            <a:pPr lvl="1"/>
            <a:r>
              <a:rPr lang="en-GB" dirty="0" smtClean="0"/>
              <a:t>Significant orbit bump during luminosity operation !</a:t>
            </a:r>
          </a:p>
          <a:p>
            <a:pPr lvl="1"/>
            <a:r>
              <a:rPr lang="en-GB" dirty="0" smtClean="0"/>
              <a:t>Option to include an additional horizontal corrector beside it.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Collimation Upgrade Meeting, 20/3/2015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5582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TCLD in connection cryostat at IR2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Collimation Upgrade Meeting, 20/3/2015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610" y="908720"/>
            <a:ext cx="7958780" cy="50405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594928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Variations of optics, bump and use of available orbit correctors studied (Tom Mertens, detailed document coming).   Solution only applicable in IR2.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8146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28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1" y="15230"/>
            <a:ext cx="8784978" cy="657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0846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Collimation of </a:t>
            </a:r>
            <a:r>
              <a:rPr lang="en-GB" dirty="0" err="1" smtClean="0"/>
              <a:t>Pb</a:t>
            </a:r>
            <a:r>
              <a:rPr lang="en-GB" dirty="0" smtClean="0"/>
              <a:t> beams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IR7 DS is the limiting location in terms of cleaning inefficiency</a:t>
            </a:r>
          </a:p>
          <a:p>
            <a:r>
              <a:rPr lang="en-GB" dirty="0" smtClean="0"/>
              <a:t>Heavy-ion </a:t>
            </a:r>
            <a:r>
              <a:rPr lang="en-GB" dirty="0"/>
              <a:t>cleaning performance even worse than for </a:t>
            </a:r>
            <a:r>
              <a:rPr lang="en-GB" dirty="0" smtClean="0"/>
              <a:t>protons (</a:t>
            </a:r>
            <a:r>
              <a:rPr lang="en-GB" dirty="0"/>
              <a:t>by two orders of magnitude)</a:t>
            </a:r>
          </a:p>
          <a:p>
            <a:r>
              <a:rPr lang="en-GB" dirty="0" smtClean="0"/>
              <a:t>Planned </a:t>
            </a:r>
            <a:r>
              <a:rPr lang="en-GB" dirty="0"/>
              <a:t>increase of ion intensity in run 3 might be limited </a:t>
            </a:r>
            <a:r>
              <a:rPr lang="en-GB" dirty="0" smtClean="0"/>
              <a:t>by the </a:t>
            </a:r>
            <a:r>
              <a:rPr lang="en-GB" dirty="0"/>
              <a:t>ion cleaning performance</a:t>
            </a:r>
          </a:p>
          <a:p>
            <a:r>
              <a:rPr lang="en-GB" dirty="0" smtClean="0"/>
              <a:t>Possible </a:t>
            </a:r>
            <a:r>
              <a:rPr lang="en-GB" dirty="0"/>
              <a:t>solution for better proton cleaning : TCLD </a:t>
            </a:r>
            <a:r>
              <a:rPr lang="en-GB" dirty="0" smtClean="0"/>
              <a:t>collimators:  replace </a:t>
            </a:r>
            <a:r>
              <a:rPr lang="en-GB" dirty="0"/>
              <a:t>dipole by two shorter dipoles with collimator </a:t>
            </a:r>
            <a:r>
              <a:rPr lang="en-GB" dirty="0" err="1"/>
              <a:t>inbetween</a:t>
            </a:r>
            <a:endParaRPr lang="en-GB" dirty="0"/>
          </a:p>
          <a:p>
            <a:r>
              <a:rPr lang="en-GB" dirty="0" smtClean="0"/>
              <a:t>Gain </a:t>
            </a:r>
            <a:r>
              <a:rPr lang="en-GB" dirty="0"/>
              <a:t>in cleaning efficiency for heavy-ion beams ?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385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Integrated nucleon-nucleon luminosity in Run 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455" y="772662"/>
            <a:ext cx="4443993" cy="53126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3020759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Goal of the first p-</a:t>
            </a:r>
            <a:r>
              <a:rPr lang="en-GB" dirty="0" err="1" smtClean="0"/>
              <a:t>Pb</a:t>
            </a:r>
            <a:r>
              <a:rPr lang="en-GB" dirty="0" smtClean="0"/>
              <a:t> run was to match the integrated nucleon-nucleon luminosity for the preceding Pb-Pb runs.</a:t>
            </a:r>
          </a:p>
          <a:p>
            <a:endParaRPr lang="en-GB" dirty="0"/>
          </a:p>
          <a:p>
            <a:r>
              <a:rPr lang="en-GB" dirty="0" smtClean="0"/>
              <a:t>Runs seem to be getting shorter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712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30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0"/>
            <a:ext cx="8640960" cy="656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70176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47101"/>
            <a:ext cx="8352928" cy="6363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3185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32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88865"/>
            <a:ext cx="8208912" cy="628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3629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Status of DS collimators for heavy-ion operation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scheme with 2 TCLDs in connection cryostats seems the best option for IR2</a:t>
            </a:r>
          </a:p>
          <a:p>
            <a:pPr lvl="1"/>
            <a:r>
              <a:rPr lang="en-GB" dirty="0" smtClean="0"/>
              <a:t>Lower cost, does not depend on 11 T magnets</a:t>
            </a:r>
          </a:p>
          <a:p>
            <a:r>
              <a:rPr lang="en-GB" dirty="0" smtClean="0"/>
              <a:t>May need TCLDs + 11 T magnets in IR7 </a:t>
            </a:r>
          </a:p>
          <a:p>
            <a:endParaRPr lang="en-GB" dirty="0"/>
          </a:p>
          <a:p>
            <a:r>
              <a:rPr lang="en-GB" dirty="0" smtClean="0"/>
              <a:t>Bump mitigation (to be tested) probably adequate for IR1, IR5 (less likely to need TCLD+11 T magnets in LS3)</a:t>
            </a:r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Need to be confirmed by quench tests (p, </a:t>
            </a:r>
            <a:r>
              <a:rPr lang="en-GB" dirty="0" err="1" smtClean="0"/>
              <a:t>Pb</a:t>
            </a:r>
            <a:r>
              <a:rPr lang="en-GB" dirty="0" smtClean="0"/>
              <a:t>) and operational experience with mitigation schemes during 2015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1249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For LIU needs, we can propose the bunch parameters in the last table, </a:t>
            </a:r>
            <a:r>
              <a:rPr lang="en-GB" dirty="0" err="1" smtClean="0"/>
              <a:t>ie</a:t>
            </a:r>
            <a:r>
              <a:rPr lang="en-GB" dirty="0" smtClean="0"/>
              <a:t>, essentially nominal but with, in a mean-square sense </a:t>
            </a:r>
            <a:r>
              <a:rPr lang="en-GB" dirty="0" smtClean="0">
                <a:solidFill>
                  <a:srgbClr val="FF0000"/>
                </a:solidFill>
              </a:rPr>
              <a:t>over all bunches</a:t>
            </a:r>
            <a:r>
              <a:rPr lang="en-GB" dirty="0" smtClean="0"/>
              <a:t> perhaps,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r>
              <a:rPr lang="en-GB" dirty="0" smtClean="0"/>
              <a:t>EDMS note giving functional spec </a:t>
            </a:r>
          </a:p>
          <a:p>
            <a:r>
              <a:rPr lang="en-GB" dirty="0" smtClean="0"/>
              <a:t>Filling scheme should allow ~1100 colliding bunch pairs in ALICE </a:t>
            </a:r>
          </a:p>
          <a:p>
            <a:pPr lvl="1"/>
            <a:r>
              <a:rPr lang="en-GB" dirty="0" smtClean="0"/>
              <a:t>Crossing angles chosen for 50 ns basic spacing</a:t>
            </a:r>
          </a:p>
          <a:p>
            <a:endParaRPr lang="en-GB" dirty="0" smtClean="0"/>
          </a:p>
          <a:p>
            <a:r>
              <a:rPr lang="en-GB" dirty="0" smtClean="0"/>
              <a:t>Integrated luminosity sharing among experiments is crucial … </a:t>
            </a:r>
          </a:p>
          <a:p>
            <a:r>
              <a:rPr lang="en-GB" dirty="0" smtClean="0"/>
              <a:t>TCLD in connection cryostat is a good option for IR2</a:t>
            </a:r>
          </a:p>
          <a:p>
            <a:r>
              <a:rPr lang="en-GB" dirty="0" smtClean="0"/>
              <a:t>May need TCLD + 11 T magnets in IR7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34</a:t>
            </a:fld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16607400"/>
              </p:ext>
            </p:extLst>
          </p:nvPr>
        </p:nvGraphicFramePr>
        <p:xfrm>
          <a:off x="1187624" y="1988840"/>
          <a:ext cx="66294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6" name="Equation" r:id="rId3" imgW="6629400" imgH="304560" progId="Equation.DSMT4">
                  <p:embed/>
                </p:oleObj>
              </mc:Choice>
              <mc:Fallback>
                <p:oleObj name="Equation" r:id="rId3" imgW="662940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87624" y="1988840"/>
                        <a:ext cx="66294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59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 </a:t>
            </a:r>
            <a:r>
              <a:rPr lang="en-GB" dirty="0" err="1" smtClean="0"/>
              <a:t>SLIDes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7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ALICE operating conditions outlined in the </a:t>
            </a:r>
            <a:r>
              <a:rPr lang="en-US" dirty="0" err="1" smtClean="0">
                <a:latin typeface="Calibri"/>
                <a:cs typeface="Calibri"/>
              </a:rPr>
              <a:t>LoI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664305" y="1575680"/>
            <a:ext cx="7794315" cy="400050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The 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plan is to run at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a maximum interaction rate of 50 kHz in </a:t>
            </a: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Pb</a:t>
            </a:r>
            <a:r>
              <a:rPr lang="en-US" sz="2000" dirty="0" err="1">
                <a:solidFill>
                  <a:srgbClr val="000090"/>
                </a:solidFill>
                <a:latin typeface="Calibri"/>
                <a:cs typeface="Calibri"/>
              </a:rPr>
              <a:t>-</a:t>
            </a: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Pb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.</a:t>
            </a: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In the </a:t>
            </a: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LoI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 we assume: peak luminosity of 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6x10</a:t>
            </a:r>
            <a:r>
              <a:rPr lang="en-US" sz="2000" baseline="30000" dirty="0" smtClean="0">
                <a:solidFill>
                  <a:srgbClr val="000090"/>
                </a:solidFill>
                <a:latin typeface="Calibri"/>
                <a:cs typeface="Calibri"/>
              </a:rPr>
              <a:t>27 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cm</a:t>
            </a:r>
            <a:r>
              <a:rPr lang="en-US" sz="2000" baseline="30000" dirty="0">
                <a:solidFill>
                  <a:srgbClr val="000090"/>
                </a:solidFill>
                <a:latin typeface="Calibri"/>
                <a:cs typeface="Calibri"/>
              </a:rPr>
              <a:t>-2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s</a:t>
            </a:r>
            <a:r>
              <a:rPr lang="en-US" sz="2000" baseline="30000" dirty="0">
                <a:solidFill>
                  <a:srgbClr val="000090"/>
                </a:solidFill>
                <a:latin typeface="Calibri"/>
                <a:cs typeface="Calibri"/>
              </a:rPr>
              <a:t>-</a:t>
            </a:r>
            <a:r>
              <a:rPr lang="en-US" sz="2000" baseline="30000" dirty="0" smtClean="0">
                <a:solidFill>
                  <a:srgbClr val="000090"/>
                </a:solidFill>
                <a:latin typeface="Calibri"/>
                <a:cs typeface="Calibri"/>
              </a:rPr>
              <a:t>1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and an average luminosity of</a:t>
            </a:r>
            <a:r>
              <a:rPr lang="en-US" sz="2000" baseline="30000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2.4x10</a:t>
            </a:r>
            <a:r>
              <a:rPr lang="en-US" sz="2000" baseline="30000" dirty="0" smtClean="0">
                <a:solidFill>
                  <a:srgbClr val="000090"/>
                </a:solidFill>
                <a:latin typeface="Calibri"/>
                <a:cs typeface="Calibri"/>
              </a:rPr>
              <a:t>27 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cm</a:t>
            </a:r>
            <a:r>
              <a:rPr lang="en-US" sz="2000" baseline="30000" dirty="0">
                <a:solidFill>
                  <a:srgbClr val="000090"/>
                </a:solidFill>
                <a:latin typeface="Calibri"/>
                <a:cs typeface="Calibri"/>
              </a:rPr>
              <a:t>-2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s</a:t>
            </a:r>
            <a:r>
              <a:rPr lang="en-US" sz="2000" baseline="30000" dirty="0" smtClean="0">
                <a:solidFill>
                  <a:srgbClr val="000090"/>
                </a:solidFill>
                <a:latin typeface="Calibri"/>
                <a:cs typeface="Calibri"/>
              </a:rPr>
              <a:t>-1.</a:t>
            </a: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The upgrade 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program assumes an integrated luminosity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of 10 nb</a:t>
            </a:r>
            <a:r>
              <a:rPr lang="en-US" sz="2000" baseline="30000" dirty="0" smtClean="0">
                <a:solidFill>
                  <a:srgbClr val="000090"/>
                </a:solidFill>
                <a:latin typeface="Calibri"/>
                <a:cs typeface="Calibri"/>
              </a:rPr>
              <a:t>-1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in </a:t>
            </a: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PbPb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 at top energy</a:t>
            </a:r>
            <a:endParaRPr lang="en-US" sz="2000" dirty="0">
              <a:solidFill>
                <a:srgbClr val="000090"/>
              </a:solidFill>
              <a:latin typeface="Calibri"/>
              <a:cs typeface="Calibri"/>
            </a:endParaRPr>
          </a:p>
          <a:p>
            <a:pPr>
              <a:lnSpc>
                <a:spcPct val="130000"/>
              </a:lnSpc>
            </a:pPr>
            <a:r>
              <a:rPr lang="en-US" sz="2000" u="sng" dirty="0" smtClean="0">
                <a:solidFill>
                  <a:srgbClr val="000090"/>
                </a:solidFill>
                <a:latin typeface="Calibri"/>
                <a:cs typeface="Calibri"/>
              </a:rPr>
              <a:t>In addition </a:t>
            </a:r>
          </a:p>
          <a:p>
            <a:pPr lvl="1">
              <a:lnSpc>
                <a:spcPct val="130000"/>
              </a:lnSpc>
            </a:pPr>
            <a:r>
              <a:rPr lang="en-US" sz="1600" dirty="0" smtClean="0">
                <a:solidFill>
                  <a:srgbClr val="000090"/>
                </a:solidFill>
                <a:latin typeface="Calibri"/>
                <a:cs typeface="Calibri"/>
              </a:rPr>
              <a:t>one special </a:t>
            </a:r>
            <a:r>
              <a:rPr lang="en-US" sz="1600" dirty="0" err="1" smtClean="0">
                <a:solidFill>
                  <a:srgbClr val="000090"/>
                </a:solidFill>
                <a:latin typeface="Calibri"/>
                <a:cs typeface="Calibri"/>
              </a:rPr>
              <a:t>PbPb</a:t>
            </a:r>
            <a:r>
              <a:rPr lang="en-US" sz="1600" dirty="0" smtClean="0">
                <a:solidFill>
                  <a:srgbClr val="000090"/>
                </a:solidFill>
                <a:latin typeface="Calibri"/>
                <a:cs typeface="Calibri"/>
              </a:rPr>
              <a:t> run at reduced magnetic field for low-mass </a:t>
            </a:r>
            <a:r>
              <a:rPr lang="en-US" sz="1600" dirty="0" err="1" smtClean="0">
                <a:solidFill>
                  <a:srgbClr val="000090"/>
                </a:solidFill>
                <a:latin typeface="Calibri"/>
                <a:cs typeface="Calibri"/>
              </a:rPr>
              <a:t>dileptons</a:t>
            </a:r>
            <a:r>
              <a:rPr lang="en-US" sz="1600" dirty="0" smtClean="0">
                <a:solidFill>
                  <a:srgbClr val="000090"/>
                </a:solidFill>
                <a:latin typeface="Calibri"/>
                <a:cs typeface="Calibri"/>
              </a:rPr>
              <a:t> (O~ 3 nb</a:t>
            </a:r>
            <a:r>
              <a:rPr lang="en-US" sz="1600" baseline="30000" dirty="0" smtClean="0">
                <a:solidFill>
                  <a:srgbClr val="000090"/>
                </a:solidFill>
                <a:latin typeface="Calibri"/>
                <a:cs typeface="Calibri"/>
              </a:rPr>
              <a:t>-1</a:t>
            </a:r>
            <a:r>
              <a:rPr lang="en-US" sz="1600" dirty="0" smtClean="0">
                <a:solidFill>
                  <a:srgbClr val="000090"/>
                </a:solidFill>
                <a:latin typeface="Calibri"/>
                <a:cs typeface="Calibri"/>
              </a:rPr>
              <a:t>)</a:t>
            </a:r>
          </a:p>
          <a:p>
            <a:pPr lvl="1">
              <a:lnSpc>
                <a:spcPct val="130000"/>
              </a:lnSpc>
            </a:pPr>
            <a:r>
              <a:rPr lang="en-US" sz="1600" dirty="0" smtClean="0">
                <a:solidFill>
                  <a:srgbClr val="000090"/>
                </a:solidFill>
                <a:latin typeface="Calibri"/>
                <a:cs typeface="Calibri"/>
              </a:rPr>
              <a:t>one p-</a:t>
            </a:r>
            <a:r>
              <a:rPr lang="en-US" sz="1600" dirty="0" err="1" smtClean="0">
                <a:solidFill>
                  <a:srgbClr val="000090"/>
                </a:solidFill>
                <a:latin typeface="Calibri"/>
                <a:cs typeface="Calibri"/>
              </a:rPr>
              <a:t>Pb</a:t>
            </a:r>
            <a:r>
              <a:rPr lang="en-US" sz="1600" dirty="0" smtClean="0">
                <a:solidFill>
                  <a:srgbClr val="000090"/>
                </a:solidFill>
                <a:latin typeface="Calibri"/>
                <a:cs typeface="Calibri"/>
              </a:rPr>
              <a:t> run with about 50 nb</a:t>
            </a:r>
            <a:r>
              <a:rPr lang="en-US" sz="1600" baseline="30000" dirty="0">
                <a:solidFill>
                  <a:srgbClr val="000090"/>
                </a:solidFill>
                <a:latin typeface="Calibri"/>
                <a:cs typeface="Calibri"/>
              </a:rPr>
              <a:t>-</a:t>
            </a:r>
            <a:r>
              <a:rPr lang="en-US" sz="1600" baseline="30000" dirty="0" smtClean="0">
                <a:solidFill>
                  <a:srgbClr val="000090"/>
                </a:solidFill>
                <a:latin typeface="Calibri"/>
                <a:cs typeface="Calibri"/>
              </a:rPr>
              <a:t>1</a:t>
            </a:r>
          </a:p>
          <a:p>
            <a:pPr lvl="1">
              <a:lnSpc>
                <a:spcPct val="130000"/>
              </a:lnSpc>
            </a:pPr>
            <a:r>
              <a:rPr lang="en-US" sz="1600" dirty="0" err="1" smtClean="0">
                <a:solidFill>
                  <a:srgbClr val="000090"/>
                </a:solidFill>
                <a:latin typeface="Calibri"/>
                <a:cs typeface="Calibri"/>
              </a:rPr>
              <a:t>pp</a:t>
            </a:r>
            <a:r>
              <a:rPr lang="en-US" sz="1600" dirty="0" smtClean="0">
                <a:solidFill>
                  <a:srgbClr val="000090"/>
                </a:solidFill>
                <a:latin typeface="Calibri"/>
                <a:cs typeface="Calibri"/>
              </a:rPr>
              <a:t> reference run at 82/208 * top energy</a:t>
            </a:r>
          </a:p>
          <a:p>
            <a:pPr>
              <a:lnSpc>
                <a:spcPct val="130000"/>
              </a:lnSpc>
            </a:pP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 time horizon: to be completed by LS4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under the basic 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assumption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of about one </a:t>
            </a:r>
            <a:r>
              <a:rPr lang="en-US" sz="2000" dirty="0">
                <a:solidFill>
                  <a:srgbClr val="000090"/>
                </a:solidFill>
                <a:latin typeface="Calibri"/>
                <a:cs typeface="Calibri"/>
              </a:rPr>
              <a:t>month LHC heavy ion operation per 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year.</a:t>
            </a:r>
            <a:endParaRPr lang="en-US" sz="2000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Hannes Wessels | 07 Apr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2239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Calibri"/>
                <a:cs typeface="Calibri"/>
              </a:rPr>
              <a:t>Scheduling after </a:t>
            </a:r>
            <a:r>
              <a:rPr lang="en-US" sz="2400" dirty="0">
                <a:latin typeface="Calibri"/>
                <a:cs typeface="Calibri"/>
              </a:rPr>
              <a:t>LS2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634257" y="1462666"/>
            <a:ext cx="7794315" cy="4601143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Tentative plan (modulo start of Run3) as stated in the </a:t>
            </a:r>
            <a:b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</a:br>
            <a:r>
              <a:rPr lang="en-US" sz="2000" dirty="0" err="1" smtClean="0">
                <a:solidFill>
                  <a:srgbClr val="000090"/>
                </a:solidFill>
                <a:latin typeface="Calibri"/>
                <a:cs typeface="Calibri"/>
              </a:rPr>
              <a:t>LoI</a:t>
            </a:r>
            <a:r>
              <a:rPr lang="en-US" sz="2000" dirty="0" smtClean="0">
                <a:solidFill>
                  <a:srgbClr val="000090"/>
                </a:solidFill>
                <a:latin typeface="Calibri"/>
                <a:cs typeface="Calibri"/>
              </a:rPr>
              <a:t> of the upgrade (CERN-LHCC-2012-012)</a:t>
            </a:r>
          </a:p>
          <a:p>
            <a:pPr>
              <a:lnSpc>
                <a:spcPct val="110000"/>
              </a:lnSpc>
            </a:pPr>
            <a:endParaRPr lang="en-US" sz="2000" dirty="0" smtClean="0">
              <a:solidFill>
                <a:srgbClr val="000090"/>
              </a:solidFill>
              <a:latin typeface="Calibri"/>
              <a:cs typeface="Calibri"/>
            </a:endParaRPr>
          </a:p>
          <a:p>
            <a:pPr lvl="1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Possible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running scenario after upgrade:</a:t>
            </a:r>
          </a:p>
          <a:p>
            <a:pPr lvl="2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2020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 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 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2.85 nb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-1</a:t>
            </a:r>
          </a:p>
          <a:p>
            <a:pPr lvl="2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2021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 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 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2.85 nb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-1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(low magnetic field)</a:t>
            </a:r>
          </a:p>
          <a:p>
            <a:pPr lvl="2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2022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 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pp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reference run</a:t>
            </a:r>
          </a:p>
          <a:p>
            <a:pPr lvl="2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sz="1800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2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cs typeface="Calibri"/>
              </a:rPr>
              <a:t>2023,2024 </a:t>
            </a:r>
            <a:r>
              <a:rPr lang="en-US" sz="1800" dirty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cs typeface="Calibri"/>
              </a:rPr>
              <a:t>– </a:t>
            </a:r>
            <a:r>
              <a:rPr lang="en-US" sz="1800" dirty="0" smtClean="0">
                <a:solidFill>
                  <a:srgbClr val="000000">
                    <a:lumMod val="50000"/>
                    <a:lumOff val="50000"/>
                  </a:srgbClr>
                </a:solidFill>
                <a:latin typeface="Calibri"/>
                <a:cs typeface="Calibri"/>
              </a:rPr>
              <a:t>LS3</a:t>
            </a:r>
            <a:endParaRPr lang="en-US" sz="18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cs typeface="Calibri"/>
            </a:endParaRPr>
          </a:p>
          <a:p>
            <a:pPr lvl="2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endParaRPr lang="en-US" sz="1800" baseline="30000" dirty="0">
              <a:solidFill>
                <a:srgbClr val="000000">
                  <a:lumMod val="50000"/>
                  <a:lumOff val="50000"/>
                </a:srgbClr>
              </a:solidFill>
              <a:latin typeface="Calibri"/>
              <a:cs typeface="Calibri"/>
            </a:endParaRPr>
          </a:p>
          <a:p>
            <a:pPr lvl="2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2025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 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 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2.85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nb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-1</a:t>
            </a:r>
          </a:p>
          <a:p>
            <a:pPr lvl="2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2026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 ½ 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 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1.5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nb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-1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+ ½ p–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50 nb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-1</a:t>
            </a:r>
          </a:p>
          <a:p>
            <a:pPr lvl="2" defTabSz="9144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2027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 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–</a:t>
            </a:r>
            <a:r>
              <a:rPr lang="en-US" sz="1800" dirty="0" err="1">
                <a:solidFill>
                  <a:srgbClr val="000000"/>
                </a:solidFill>
                <a:latin typeface="Calibri"/>
                <a:cs typeface="Calibri"/>
              </a:rPr>
              <a:t>Pb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  </a:t>
            </a:r>
            <a:r>
              <a:rPr lang="en-US" sz="1800" dirty="0" smtClean="0">
                <a:solidFill>
                  <a:srgbClr val="000000"/>
                </a:solidFill>
                <a:latin typeface="Calibri"/>
                <a:cs typeface="Calibri"/>
              </a:rPr>
              <a:t>2.85 </a:t>
            </a:r>
            <a:r>
              <a:rPr lang="en-US" sz="1800" dirty="0">
                <a:solidFill>
                  <a:srgbClr val="000000"/>
                </a:solidFill>
                <a:latin typeface="Calibri"/>
                <a:cs typeface="Calibri"/>
              </a:rPr>
              <a:t>nb</a:t>
            </a:r>
            <a:r>
              <a:rPr lang="en-US" sz="1800" baseline="30000" dirty="0">
                <a:solidFill>
                  <a:srgbClr val="000000"/>
                </a:solidFill>
                <a:latin typeface="Calibri"/>
                <a:cs typeface="Calibri"/>
              </a:rPr>
              <a:t>-1</a:t>
            </a:r>
            <a:endParaRPr lang="en-US" b="1" dirty="0">
              <a:solidFill>
                <a:srgbClr val="008000"/>
              </a:solidFill>
              <a:latin typeface="Calibri"/>
              <a:cs typeface="Calibri"/>
            </a:endParaRPr>
          </a:p>
          <a:p>
            <a:pPr marL="0" indent="0">
              <a:lnSpc>
                <a:spcPct val="110000"/>
              </a:lnSpc>
              <a:buNone/>
            </a:pPr>
            <a:endParaRPr lang="en-US" sz="2000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/>
              <a:t>Hannes Wessels | 07 Apr 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49435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712"/>
            <a:ext cx="5886450" cy="6410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3298308"/>
            <a:ext cx="5962650" cy="1362075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6142162" y="1268760"/>
            <a:ext cx="2448272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CMS – </a:t>
            </a:r>
          </a:p>
          <a:p>
            <a:r>
              <a:rPr lang="en-GB" dirty="0" smtClean="0"/>
              <a:t>probably requests ≥ ALICE …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683568" y="1658844"/>
            <a:ext cx="7632848" cy="4104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/>
              <a:t>Balance of luminosity among experiments to be decided elsewhere but </a:t>
            </a:r>
            <a:r>
              <a:rPr lang="en-GB" sz="3600" dirty="0" smtClean="0"/>
              <a:t>strongly affects our projections (</a:t>
            </a:r>
            <a:r>
              <a:rPr lang="en-GB" sz="3600" dirty="0" err="1" smtClean="0"/>
              <a:t>LHCb</a:t>
            </a:r>
            <a:r>
              <a:rPr lang="en-GB" sz="3600" dirty="0" smtClean="0"/>
              <a:t>?)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234115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Motivation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Predictions of Pb-Pb luminosity beyond LS2 have been given elsewhere (JMJ et al at RLIUP workshop 2013) </a:t>
            </a:r>
          </a:p>
          <a:p>
            <a:pPr lvl="1"/>
            <a:r>
              <a:rPr lang="en-GB" dirty="0">
                <a:hlinkClick r:id="rId2"/>
              </a:rPr>
              <a:t>https://indico.cern.ch/event/260492</a:t>
            </a:r>
            <a:r>
              <a:rPr lang="en-GB" dirty="0" smtClean="0">
                <a:hlinkClick r:id="rId2"/>
              </a:rPr>
              <a:t>/</a:t>
            </a:r>
            <a:r>
              <a:rPr lang="en-GB" dirty="0" smtClean="0"/>
              <a:t> + write-up + various papers, thesis of M. Schaumann, etc.</a:t>
            </a:r>
          </a:p>
          <a:p>
            <a:pPr lvl="1"/>
            <a:r>
              <a:rPr lang="en-GB" dirty="0" smtClean="0"/>
              <a:t>Based on empirical data from 2011 and 2013 Pb beams and </a:t>
            </a:r>
            <a:r>
              <a:rPr lang="en-GB" dirty="0" smtClean="0">
                <a:solidFill>
                  <a:srgbClr val="FF0000"/>
                </a:solidFill>
              </a:rPr>
              <a:t>incorporating all expectations for improvement</a:t>
            </a:r>
          </a:p>
          <a:p>
            <a:pPr lvl="1"/>
            <a:r>
              <a:rPr lang="en-GB" dirty="0" smtClean="0"/>
              <a:t>Very detailed luminosity model for initially injected beams and their evolution </a:t>
            </a:r>
          </a:p>
          <a:p>
            <a:pPr lvl="1"/>
            <a:r>
              <a:rPr lang="en-GB" dirty="0" smtClean="0"/>
              <a:t>Optimising injection into SPS for maximum luminosity in LHC</a:t>
            </a:r>
          </a:p>
          <a:p>
            <a:pPr lvl="1"/>
            <a:r>
              <a:rPr lang="en-GB" dirty="0" smtClean="0"/>
              <a:t>Close collaboration with LIU heavy-ion </a:t>
            </a:r>
          </a:p>
          <a:p>
            <a:pPr lvl="1"/>
            <a:r>
              <a:rPr lang="en-GB" dirty="0" smtClean="0"/>
              <a:t>Best realistic estimates of integrated luminosity do not fulfil ALICE request</a:t>
            </a:r>
          </a:p>
          <a:p>
            <a:r>
              <a:rPr lang="en-GB" dirty="0" smtClean="0"/>
              <a:t>Request from LIU to specify injected beam parameters in LHC that would fulfil ALICE request for </a:t>
            </a:r>
            <a:r>
              <a:rPr lang="en-GB" dirty="0" err="1" smtClean="0"/>
              <a:t>Pb-Pb</a:t>
            </a:r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19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Tentative </a:t>
            </a:r>
            <a:r>
              <a:rPr lang="en-GB" i="1" dirty="0" smtClean="0"/>
              <a:t>ideal</a:t>
            </a:r>
            <a:r>
              <a:rPr lang="en-GB" dirty="0" smtClean="0"/>
              <a:t> parameter specification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Highly simplified scenario: assume</a:t>
            </a:r>
          </a:p>
          <a:p>
            <a:pPr lvl="1"/>
            <a:r>
              <a:rPr lang="en-GB" dirty="0" smtClean="0"/>
              <a:t>All bunches are equal  (consider single bunch pair simulation)</a:t>
            </a:r>
          </a:p>
          <a:p>
            <a:pPr lvl="1"/>
            <a:r>
              <a:rPr lang="en-GB" dirty="0" smtClean="0"/>
              <a:t>Initial bunch intensity (start of stable beams)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Initial emittance </a:t>
            </a:r>
            <a:r>
              <a:rPr lang="en-GB" dirty="0"/>
              <a:t>(start of stable beams</a:t>
            </a:r>
            <a:r>
              <a:rPr lang="en-GB" dirty="0" smtClean="0"/>
              <a:t>)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Other bunch parameters as Design Report nominal</a:t>
            </a:r>
          </a:p>
          <a:p>
            <a:pPr lvl="1"/>
            <a:r>
              <a:rPr lang="en-GB" dirty="0" smtClean="0"/>
              <a:t>Three luminosity-sharing scenarios </a:t>
            </a:r>
            <a:endParaRPr lang="en-GB" dirty="0"/>
          </a:p>
          <a:p>
            <a:pPr lvl="2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8735350"/>
              </p:ext>
            </p:extLst>
          </p:nvPr>
        </p:nvGraphicFramePr>
        <p:xfrm>
          <a:off x="1460221" y="2060848"/>
          <a:ext cx="66294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7" name="Equation" r:id="rId4" imgW="6629400" imgH="304560" progId="Equation.DSMT4">
                  <p:embed/>
                </p:oleObj>
              </mc:Choice>
              <mc:Fallback>
                <p:oleObj name="Equation" r:id="rId4" imgW="662940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60221" y="2060848"/>
                        <a:ext cx="66294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171179"/>
              </p:ext>
            </p:extLst>
          </p:nvPr>
        </p:nvGraphicFramePr>
        <p:xfrm>
          <a:off x="1763688" y="3275658"/>
          <a:ext cx="55499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8" name="Equation" r:id="rId6" imgW="5549760" imgH="304560" progId="Equation.DSMT4">
                  <p:embed/>
                </p:oleObj>
              </mc:Choice>
              <mc:Fallback>
                <p:oleObj name="Equation" r:id="rId6" imgW="5549760" imgH="30456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63688" y="3275658"/>
                        <a:ext cx="5549900" cy="304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5825178"/>
              </p:ext>
            </p:extLst>
          </p:nvPr>
        </p:nvGraphicFramePr>
        <p:xfrm>
          <a:off x="1259632" y="5085184"/>
          <a:ext cx="52451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69" name="Equation" r:id="rId8" imgW="5244840" imgH="939600" progId="Equation.DSMT4">
                  <p:embed/>
                </p:oleObj>
              </mc:Choice>
              <mc:Fallback>
                <p:oleObj name="Equation" r:id="rId8" imgW="5244840" imgH="939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259632" y="5085184"/>
                        <a:ext cx="52451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4715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CTE program (many runs by Tom Mertens)</a:t>
            </a:r>
          </a:p>
          <a:p>
            <a:pPr lvl="1"/>
            <a:r>
              <a:rPr lang="en-GB" dirty="0" smtClean="0"/>
              <a:t>Macro-particle, macro-turn simulation, slow kinetic effects</a:t>
            </a:r>
          </a:p>
          <a:p>
            <a:pPr lvl="1"/>
            <a:r>
              <a:rPr lang="en-GB" dirty="0" smtClean="0"/>
              <a:t>Luminosity burn-off (very strong!)</a:t>
            </a:r>
          </a:p>
          <a:p>
            <a:pPr lvl="1"/>
            <a:r>
              <a:rPr lang="en-GB" dirty="0" smtClean="0"/>
              <a:t>Luminosity with crossing angles (150,100,150) µrad</a:t>
            </a:r>
          </a:p>
          <a:p>
            <a:pPr lvl="1"/>
            <a:r>
              <a:rPr lang="en-GB" dirty="0" smtClean="0"/>
              <a:t>IBS with non-Gaussian longitudinal distribution</a:t>
            </a:r>
          </a:p>
          <a:p>
            <a:pPr lvl="1"/>
            <a:r>
              <a:rPr lang="en-GB" dirty="0" err="1" smtClean="0"/>
              <a:t>Debunching</a:t>
            </a:r>
            <a:r>
              <a:rPr lang="en-GB" dirty="0" smtClean="0"/>
              <a:t> longitudinally (small here)</a:t>
            </a:r>
          </a:p>
          <a:p>
            <a:pPr lvl="1"/>
            <a:r>
              <a:rPr lang="en-GB" dirty="0" smtClean="0"/>
              <a:t>Synchrotron radiation damping (strong!), quantum excitation (tiny)</a:t>
            </a:r>
          </a:p>
          <a:p>
            <a:pPr lvl="1"/>
            <a:r>
              <a:rPr lang="en-GB" dirty="0" smtClean="0"/>
              <a:t>Simulates one bunch from each beam, experiencing collisions at 3 IPs</a:t>
            </a:r>
          </a:p>
          <a:p>
            <a:r>
              <a:rPr lang="en-GB" dirty="0" smtClean="0"/>
              <a:t>The realistic luminosity model (RLIUP </a:t>
            </a:r>
            <a:r>
              <a:rPr lang="en-GB" dirty="0" err="1" smtClean="0"/>
              <a:t>etc</a:t>
            </a:r>
            <a:r>
              <a:rPr lang="en-GB" dirty="0" smtClean="0"/>
              <a:t>, not today) combines simulations of varying bunch parameters along trains from SPS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HL-LHCParameters and Layout Committee, 4/6/2015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156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MJ pl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10658</TotalTime>
  <Words>2052</Words>
  <Application>Microsoft Office PowerPoint</Application>
  <PresentationFormat>On-screen Show (4:3)</PresentationFormat>
  <Paragraphs>386</Paragraphs>
  <Slides>35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Arial</vt:lpstr>
      <vt:lpstr>Calibri</vt:lpstr>
      <vt:lpstr>Cambria Math</vt:lpstr>
      <vt:lpstr>Symbol</vt:lpstr>
      <vt:lpstr>Times New Roman</vt:lpstr>
      <vt:lpstr>Verdana</vt:lpstr>
      <vt:lpstr>JMJ plain</vt:lpstr>
      <vt:lpstr>Office Theme</vt:lpstr>
      <vt:lpstr>Equation</vt:lpstr>
      <vt:lpstr>  Heavy Ions during HL-LHC  </vt:lpstr>
      <vt:lpstr>Design Baseline and Performance Achieved</vt:lpstr>
      <vt:lpstr>Integrated nucleon-nucleon luminosity in Run 1</vt:lpstr>
      <vt:lpstr>ALICE operating conditions outlined in the LoI</vt:lpstr>
      <vt:lpstr>Scheduling after LS2</vt:lpstr>
      <vt:lpstr>PowerPoint Presentation</vt:lpstr>
      <vt:lpstr>Motivation</vt:lpstr>
      <vt:lpstr>Tentative ideal parameter specification</vt:lpstr>
      <vt:lpstr>Simulation</vt:lpstr>
      <vt:lpstr>Required parameters at start of collisions </vt:lpstr>
      <vt:lpstr>Simulation of single colliding bunch pair</vt:lpstr>
      <vt:lpstr>Filling scheme</vt:lpstr>
      <vt:lpstr>Experiments’ luminosities in an ideal (prolonged) fill</vt:lpstr>
      <vt:lpstr>Luminosity sharing in the 3 scenarios</vt:lpstr>
      <vt:lpstr>Integrated luminosity in fill</vt:lpstr>
      <vt:lpstr>Effect of turn-around time on average luminosity</vt:lpstr>
      <vt:lpstr>Optimum time spent in Stable Beams  </vt:lpstr>
      <vt:lpstr>Integrated luminosity in annual Pb-Pb run</vt:lpstr>
      <vt:lpstr>Required parameters at injection</vt:lpstr>
      <vt:lpstr>Reminder of realistic projections</vt:lpstr>
      <vt:lpstr>Bunch-by-Bunch Differences after Injection in the LHC</vt:lpstr>
      <vt:lpstr>Bunch-by-Bunch Luminosity</vt:lpstr>
      <vt:lpstr>Estimates for after LS2 from RLIUP (realistic) </vt:lpstr>
      <vt:lpstr>Luminosity projection summary (RLIUP realistic)</vt:lpstr>
      <vt:lpstr>Evolution of DS Collimation for LHC</vt:lpstr>
      <vt:lpstr>Alternative TCLD installation for IR2</vt:lpstr>
      <vt:lpstr>TCLD in connection cryostat at IR2</vt:lpstr>
      <vt:lpstr>PowerPoint Presentation</vt:lpstr>
      <vt:lpstr>Collimation of Pb beams</vt:lpstr>
      <vt:lpstr>PowerPoint Presentation</vt:lpstr>
      <vt:lpstr>PowerPoint Presentation</vt:lpstr>
      <vt:lpstr>PowerPoint Presentation</vt:lpstr>
      <vt:lpstr>Status of DS collimators for heavy-ion operation</vt:lpstr>
      <vt:lpstr>Summary</vt:lpstr>
      <vt:lpstr>BACKUP SLIDes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Initial thoughts  on 2012 p-Pb run</dc:title>
  <dc:creator>John M. Jowett</dc:creator>
  <cp:lastModifiedBy>John Jowett</cp:lastModifiedBy>
  <cp:revision>401</cp:revision>
  <dcterms:created xsi:type="dcterms:W3CDTF">2012-06-25T08:47:04Z</dcterms:created>
  <dcterms:modified xsi:type="dcterms:W3CDTF">2015-06-05T09:10:15Z</dcterms:modified>
</cp:coreProperties>
</file>