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34" r:id="rId2"/>
    <p:sldId id="288" r:id="rId3"/>
    <p:sldId id="405" r:id="rId4"/>
    <p:sldId id="408" r:id="rId5"/>
    <p:sldId id="410" r:id="rId6"/>
    <p:sldId id="406" r:id="rId7"/>
    <p:sldId id="404" r:id="rId8"/>
    <p:sldId id="344" r:id="rId9"/>
    <p:sldId id="343" r:id="rId10"/>
    <p:sldId id="411" r:id="rId11"/>
    <p:sldId id="380" r:id="rId12"/>
    <p:sldId id="392" r:id="rId13"/>
    <p:sldId id="400" r:id="rId14"/>
    <p:sldId id="412" r:id="rId15"/>
    <p:sldId id="37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58" autoAdjust="0"/>
    <p:restoredTop sz="88844" autoAdjust="0"/>
  </p:normalViewPr>
  <p:slideViewPr>
    <p:cSldViewPr snapToGrid="0">
      <p:cViewPr>
        <p:scale>
          <a:sx n="100" d="100"/>
          <a:sy n="100" d="100"/>
        </p:scale>
        <p:origin x="-1944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2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9" d="100"/>
        <a:sy n="39" d="100"/>
      </p:scale>
      <p:origin x="0" y="-348"/>
    </p:cViewPr>
  </p:sorterViewPr>
  <p:notesViewPr>
    <p:cSldViewPr snapToGrid="0">
      <p:cViewPr varScale="1">
        <p:scale>
          <a:sx n="53" d="100"/>
          <a:sy n="53" d="100"/>
        </p:scale>
        <p:origin x="26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927D6-EADD-4E0D-9540-891D22ADF85D}" type="datetimeFigureOut">
              <a:rPr lang="en-GB" smtClean="0"/>
              <a:t>03/06/2015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6271D-43E3-4C94-AF98-CE5D905F0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705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FED28-011A-40E4-9FD0-EDD7918D62F2}" type="datetimeFigureOut">
              <a:rPr lang="en-GB" smtClean="0"/>
              <a:t>03/06/2015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E3FC1-F8BD-4FD1-8EC3-054FA4B73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438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920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25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6CD20-2A75-44D9-8381-A225C924B9B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01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75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7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0" y="1802167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79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837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220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057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503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7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60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3" y="2108490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28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9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16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3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342900" rtl="0" eaLnBrk="1" latinLnBrk="0" hangingPunct="1">
        <a:lnSpc>
          <a:spcPct val="120000"/>
        </a:lnSpc>
        <a:spcBef>
          <a:spcPts val="450"/>
        </a:spcBef>
        <a:buClr>
          <a:srgbClr val="0089B5"/>
        </a:buClr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342900" indent="-171450" algn="l" defTabSz="342900" rtl="0" eaLnBrk="1" latinLnBrk="0" hangingPunct="1">
        <a:lnSpc>
          <a:spcPct val="120000"/>
        </a:lnSpc>
        <a:spcBef>
          <a:spcPts val="300"/>
        </a:spcBef>
        <a:buClr>
          <a:srgbClr val="0089B5"/>
        </a:buClr>
        <a:buSzPct val="95000"/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51435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68580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857250" indent="-171450" algn="l" defTabSz="3429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1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4292815" cy="2506731"/>
          </a:xfrm>
        </p:spPr>
        <p:txBody>
          <a:bodyPr/>
          <a:lstStyle/>
          <a:p>
            <a:pPr algn="ctr"/>
            <a:r>
              <a:rPr lang="fr-CH" dirty="0" smtClean="0"/>
              <a:t>TEST PLANS and </a:t>
            </a:r>
            <a:br>
              <a:rPr lang="fr-CH" dirty="0" smtClean="0"/>
            </a:br>
            <a:r>
              <a:rPr lang="fr-CH" dirty="0" smtClean="0"/>
              <a:t>HL </a:t>
            </a:r>
            <a:r>
              <a:rPr lang="fr-CH" dirty="0"/>
              <a:t>LHC  </a:t>
            </a:r>
            <a:r>
              <a:rPr lang="fr-CH" dirty="0" smtClean="0"/>
              <a:t>IT STRING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14800"/>
            <a:ext cx="9144000" cy="1828800"/>
          </a:xfrm>
        </p:spPr>
        <p:txBody>
          <a:bodyPr>
            <a:normAutofit/>
          </a:bodyPr>
          <a:lstStyle/>
          <a:p>
            <a:endParaRPr lang="fr-CH" dirty="0"/>
          </a:p>
          <a:p>
            <a:r>
              <a:rPr lang="fr-CH" sz="2000" dirty="0" smtClean="0"/>
              <a:t>M Bajko </a:t>
            </a:r>
          </a:p>
          <a:p>
            <a:endParaRPr lang="fr-CH" dirty="0" smtClean="0"/>
          </a:p>
          <a:p>
            <a:r>
              <a:rPr lang="fr-CH" dirty="0" smtClean="0"/>
              <a:t>for the TC of HL LHC the </a:t>
            </a:r>
            <a:r>
              <a:rPr lang="fr-CH" dirty="0" smtClean="0"/>
              <a:t>4th </a:t>
            </a:r>
            <a:r>
              <a:rPr lang="fr-CH" dirty="0" smtClean="0"/>
              <a:t>of </a:t>
            </a:r>
            <a:r>
              <a:rPr lang="fr-CH" dirty="0" err="1" smtClean="0"/>
              <a:t>June</a:t>
            </a:r>
            <a:r>
              <a:rPr lang="fr-CH" dirty="0" smtClean="0"/>
              <a:t> </a:t>
            </a:r>
            <a:r>
              <a:rPr lang="fr-CH" dirty="0" smtClean="0"/>
              <a:t>2015</a:t>
            </a:r>
          </a:p>
          <a:p>
            <a:r>
              <a:rPr lang="fr-CH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98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321944"/>
            <a:ext cx="8229600" cy="544831"/>
          </a:xfrm>
        </p:spPr>
        <p:txBody>
          <a:bodyPr/>
          <a:lstStyle/>
          <a:p>
            <a:pPr marL="0" indent="0">
              <a:buNone/>
            </a:pPr>
            <a:r>
              <a:rPr lang="en-GB" b="1" cap="all" dirty="0" smtClean="0"/>
              <a:t>1. Set up a team and a modus operandi</a:t>
            </a:r>
            <a:endParaRPr lang="en-GB" b="1" cap="all" dirty="0"/>
          </a:p>
        </p:txBody>
      </p:sp>
    </p:spTree>
    <p:extLst>
      <p:ext uri="{BB962C8B-B14F-4D97-AF65-F5344CB8AC3E}">
        <p14:creationId xmlns:p14="http://schemas.microsoft.com/office/powerpoint/2010/main" val="2759491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37203" y="1150937"/>
            <a:ext cx="65586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/>
              <a:t>HL LHC STRING </a:t>
            </a:r>
            <a:r>
              <a:rPr lang="en-GB" sz="1400" b="1" u="sng" dirty="0" smtClean="0"/>
              <a:t>Ingredients… mainly from the WPs and possibly series equipment</a:t>
            </a:r>
            <a:endParaRPr lang="en-GB" sz="1400" b="1" u="sng" dirty="0" smtClean="0"/>
          </a:p>
          <a:p>
            <a:endParaRPr lang="en-GB" sz="1400" b="1" u="sng" dirty="0" smtClean="0"/>
          </a:p>
          <a:p>
            <a:r>
              <a:rPr lang="en-GB" sz="1400" b="1" dirty="0" smtClean="0">
                <a:solidFill>
                  <a:srgbClr val="C00000"/>
                </a:solidFill>
              </a:rPr>
              <a:t>Magnets: Q1, Q2a, Q2b, Q3,CP, D1</a:t>
            </a:r>
          </a:p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Power converters:  3 x 20 kA, 6 x 3 kA, 9 x 120 A</a:t>
            </a:r>
          </a:p>
          <a:p>
            <a:r>
              <a:rPr lang="en-GB" sz="1400" b="1" dirty="0" smtClean="0">
                <a:solidFill>
                  <a:schemeClr val="accent3">
                    <a:lumMod val="75000"/>
                  </a:schemeClr>
                </a:solidFill>
              </a:rPr>
              <a:t>Power distribution:  DFH and Current leads + SC link ( DSH) </a:t>
            </a:r>
          </a:p>
          <a:p>
            <a:r>
              <a:rPr lang="en-GB" sz="1400" b="1" dirty="0" smtClean="0"/>
              <a:t>Protection and EE system:  3 x switches x 20 kA, 3 x </a:t>
            </a:r>
            <a:r>
              <a:rPr lang="en-GB" sz="1400" b="1" dirty="0" smtClean="0"/>
              <a:t>Dump</a:t>
            </a:r>
          </a:p>
          <a:p>
            <a:r>
              <a:rPr lang="en-GB" sz="1400" b="1" dirty="0" smtClean="0">
                <a:solidFill>
                  <a:schemeClr val="accent4">
                    <a:lumMod val="75000"/>
                  </a:schemeClr>
                </a:solidFill>
              </a:rPr>
              <a:t>Cryogenic equipment ( cooling and </a:t>
            </a:r>
            <a:r>
              <a:rPr lang="en-GB" sz="1400" b="1" dirty="0" err="1" smtClean="0">
                <a:solidFill>
                  <a:schemeClr val="accent4">
                    <a:lumMod val="75000"/>
                  </a:schemeClr>
                </a:solidFill>
              </a:rPr>
              <a:t>cryo</a:t>
            </a:r>
            <a:r>
              <a:rPr lang="en-GB" sz="1400" b="1" dirty="0" smtClean="0">
                <a:solidFill>
                  <a:schemeClr val="accent4">
                    <a:lumMod val="75000"/>
                  </a:schemeClr>
                </a:solidFill>
              </a:rPr>
              <a:t> distribution)</a:t>
            </a:r>
          </a:p>
          <a:p>
            <a:r>
              <a:rPr lang="en-GB" sz="1400" b="1" dirty="0" smtClean="0">
                <a:solidFill>
                  <a:schemeClr val="accent4">
                    <a:lumMod val="75000"/>
                  </a:schemeClr>
                </a:solidFill>
              </a:rPr>
              <a:t>Vacuum </a:t>
            </a:r>
            <a:r>
              <a:rPr lang="en-GB" sz="1400" b="1" dirty="0" err="1" smtClean="0">
                <a:solidFill>
                  <a:schemeClr val="accent4">
                    <a:lumMod val="75000"/>
                  </a:schemeClr>
                </a:solidFill>
              </a:rPr>
              <a:t>equippment</a:t>
            </a:r>
            <a:endParaRPr lang="en-GB" sz="14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B79FA-E691-4567-80C1-8C3251B0D3C3}" type="slidenum">
              <a:rPr lang="en-GB" smtClean="0"/>
              <a:t>11</a:t>
            </a:fld>
            <a:endParaRPr lang="en-GB"/>
          </a:p>
        </p:txBody>
      </p:sp>
      <p:pic>
        <p:nvPicPr>
          <p:cNvPr id="11" name="Picture 10" descr="SmallHiLumiLog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C"/>
              </a:clrFrom>
              <a:clrTo>
                <a:srgbClr val="FF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3066" y="0"/>
            <a:ext cx="1894973" cy="9144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73989" y="3153059"/>
            <a:ext cx="8795380" cy="1590978"/>
            <a:chOff x="236246" y="4223940"/>
            <a:chExt cx="8795380" cy="1590978"/>
          </a:xfrm>
        </p:grpSpPr>
        <p:sp>
          <p:nvSpPr>
            <p:cNvPr id="27" name="TextBox 26"/>
            <p:cNvSpPr txBox="1"/>
            <p:nvPr/>
          </p:nvSpPr>
          <p:spPr>
            <a:xfrm>
              <a:off x="236246" y="5141471"/>
              <a:ext cx="767503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Cryogenic feed box</a:t>
              </a:r>
              <a:endParaRPr lang="en-GB" sz="1050" dirty="0"/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328667" y="4223940"/>
              <a:ext cx="8702959" cy="1590978"/>
              <a:chOff x="152400" y="3733800"/>
              <a:chExt cx="8702959" cy="1590978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830" t="43062" r="11754" b="34705"/>
              <a:stretch/>
            </p:blipFill>
            <p:spPr>
              <a:xfrm rot="10800000">
                <a:off x="1744499" y="4310460"/>
                <a:ext cx="5029200" cy="328514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4038600" y="5063168"/>
                <a:ext cx="47223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80 m </a:t>
                </a:r>
                <a:endParaRPr lang="en-GB" sz="1100" dirty="0"/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1524000" y="5291768"/>
                <a:ext cx="5257800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Rounded Rectangle 6"/>
              <p:cNvSpPr/>
              <p:nvPr/>
            </p:nvSpPr>
            <p:spPr>
              <a:xfrm>
                <a:off x="1219200" y="4383674"/>
                <a:ext cx="372898" cy="242158"/>
              </a:xfrm>
              <a:prstGeom prst="round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43123" y="3963208"/>
                <a:ext cx="67808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/>
                  <a:t>Shuffling Module</a:t>
                </a:r>
                <a:endParaRPr lang="en-GB" sz="1050" dirty="0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6936373" y="4408875"/>
                <a:ext cx="607427" cy="216004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781800" y="4165684"/>
                <a:ext cx="56357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DFH</a:t>
                </a:r>
                <a:endParaRPr lang="en-GB" sz="1050" b="1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7614847" y="4408875"/>
                <a:ext cx="3861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600" dirty="0" smtClean="0">
                    <a:solidFill>
                      <a:schemeClr val="tx1"/>
                    </a:solidFill>
                  </a:rPr>
                  <a:t>20 kA</a:t>
                </a:r>
                <a:endParaRPr lang="en-GB" sz="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7614847" y="4651024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ounded Rectangle 35"/>
              <p:cNvSpPr/>
              <p:nvPr/>
            </p:nvSpPr>
            <p:spPr>
              <a:xfrm>
                <a:off x="8387153" y="4408875"/>
                <a:ext cx="386153" cy="21600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600" dirty="0" smtClean="0">
                    <a:solidFill>
                      <a:srgbClr val="0070C0"/>
                    </a:solidFill>
                  </a:rPr>
                  <a:t>12kA</a:t>
                </a:r>
                <a:endParaRPr lang="en-GB" sz="6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8001000" y="4409828"/>
                <a:ext cx="3861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600" dirty="0" smtClean="0">
                    <a:solidFill>
                      <a:schemeClr val="tx1"/>
                    </a:solidFill>
                  </a:rPr>
                  <a:t>20 kA</a:t>
                </a:r>
                <a:endParaRPr lang="en-GB" sz="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7697253" y="4651331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7797281" y="4651331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8202070" y="4651024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7886918" y="4645933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7969324" y="4648632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8069352" y="4648632"/>
                <a:ext cx="81353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8252670" y="4651024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8295921" y="4651024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8346521" y="4651024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8393895" y="4651331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ounded Rectangle 47"/>
              <p:cNvSpPr/>
              <p:nvPr/>
            </p:nvSpPr>
            <p:spPr>
              <a:xfrm>
                <a:off x="8444495" y="4651331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ounded Rectangle 48"/>
              <p:cNvSpPr/>
              <p:nvPr/>
            </p:nvSpPr>
            <p:spPr>
              <a:xfrm>
                <a:off x="8487746" y="4651331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8538346" y="4651331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ounded Rectangle 50"/>
              <p:cNvSpPr/>
              <p:nvPr/>
            </p:nvSpPr>
            <p:spPr>
              <a:xfrm>
                <a:off x="8584353" y="4649630"/>
                <a:ext cx="45719" cy="216004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733363" y="4694700"/>
                <a:ext cx="335989" cy="1292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45720" tIns="18288" rIns="45720" bIns="18288" rtlCol="0">
                <a:spAutoFit/>
              </a:bodyPr>
              <a:lstStyle/>
              <a:p>
                <a:r>
                  <a:rPr lang="en-GB" sz="600" dirty="0" smtClean="0">
                    <a:solidFill>
                      <a:srgbClr val="00B050"/>
                    </a:solidFill>
                  </a:rPr>
                  <a:t> 6 x3 kA</a:t>
                </a:r>
                <a:endParaRPr lang="en-GB" sz="6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191852" y="4700375"/>
                <a:ext cx="449803" cy="1292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45720" tIns="18288" rIns="45720" bIns="18288" rtlCol="0">
                <a:spAutoFit/>
              </a:bodyPr>
              <a:lstStyle/>
              <a:p>
                <a:r>
                  <a:rPr lang="en-GB" sz="600" dirty="0" smtClean="0">
                    <a:solidFill>
                      <a:srgbClr val="C00000"/>
                    </a:solidFill>
                  </a:rPr>
                  <a:t> 9 x 0.12 kA</a:t>
                </a:r>
                <a:endParaRPr lang="en-GB" sz="6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3" name="Rounded Rectangle 52"/>
              <p:cNvSpPr/>
              <p:nvPr/>
            </p:nvSpPr>
            <p:spPr>
              <a:xfrm>
                <a:off x="1297852" y="4517830"/>
                <a:ext cx="226148" cy="390588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7104556" y="4517830"/>
                <a:ext cx="226148" cy="390588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405649" y="4800416"/>
                <a:ext cx="5811981" cy="66919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132" name="Group 5131"/>
              <p:cNvGrpSpPr/>
              <p:nvPr/>
            </p:nvGrpSpPr>
            <p:grpSpPr>
              <a:xfrm>
                <a:off x="7394786" y="4078805"/>
                <a:ext cx="1246869" cy="329647"/>
                <a:chOff x="6947806" y="5260087"/>
                <a:chExt cx="1246869" cy="329647"/>
              </a:xfrm>
            </p:grpSpPr>
            <p:cxnSp>
              <p:nvCxnSpPr>
                <p:cNvPr id="5123" name="Straight Connector 5122"/>
                <p:cNvCxnSpPr/>
                <p:nvPr/>
              </p:nvCxnSpPr>
              <p:spPr>
                <a:xfrm flipV="1">
                  <a:off x="8190552" y="5274808"/>
                  <a:ext cx="4123" cy="31492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5" name="Straight Connector 5124"/>
                <p:cNvCxnSpPr/>
                <p:nvPr/>
              </p:nvCxnSpPr>
              <p:spPr>
                <a:xfrm flipH="1" flipV="1">
                  <a:off x="6947806" y="5269269"/>
                  <a:ext cx="1245816" cy="1107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7" name="Straight Arrow Connector 5126"/>
                <p:cNvCxnSpPr/>
                <p:nvPr/>
              </p:nvCxnSpPr>
              <p:spPr>
                <a:xfrm>
                  <a:off x="6954824" y="5260087"/>
                  <a:ext cx="15314" cy="32964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80"/>
              <p:cNvGrpSpPr/>
              <p:nvPr/>
            </p:nvGrpSpPr>
            <p:grpSpPr>
              <a:xfrm>
                <a:off x="7330704" y="4028828"/>
                <a:ext cx="967685" cy="379322"/>
                <a:chOff x="6947806" y="5260087"/>
                <a:chExt cx="1246869" cy="329647"/>
              </a:xfrm>
            </p:grpSpPr>
            <p:cxnSp>
              <p:nvCxnSpPr>
                <p:cNvPr id="82" name="Straight Connector 81"/>
                <p:cNvCxnSpPr/>
                <p:nvPr/>
              </p:nvCxnSpPr>
              <p:spPr>
                <a:xfrm flipV="1">
                  <a:off x="8190552" y="5274808"/>
                  <a:ext cx="4123" cy="3149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/>
                <p:cNvCxnSpPr/>
                <p:nvPr/>
              </p:nvCxnSpPr>
              <p:spPr>
                <a:xfrm flipH="1" flipV="1">
                  <a:off x="6947806" y="5269269"/>
                  <a:ext cx="1245816" cy="1107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/>
                <p:cNvCxnSpPr/>
                <p:nvPr/>
              </p:nvCxnSpPr>
              <p:spPr>
                <a:xfrm>
                  <a:off x="6954824" y="5260087"/>
                  <a:ext cx="15314" cy="32964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/>
            </p:nvGrpSpPr>
            <p:grpSpPr>
              <a:xfrm>
                <a:off x="7261579" y="3949804"/>
                <a:ext cx="663221" cy="469796"/>
                <a:chOff x="6947806" y="5260087"/>
                <a:chExt cx="1246869" cy="329647"/>
              </a:xfrm>
            </p:grpSpPr>
            <p:cxnSp>
              <p:nvCxnSpPr>
                <p:cNvPr id="90" name="Straight Connector 89"/>
                <p:cNvCxnSpPr/>
                <p:nvPr/>
              </p:nvCxnSpPr>
              <p:spPr>
                <a:xfrm flipV="1">
                  <a:off x="8190552" y="5274808"/>
                  <a:ext cx="4123" cy="3149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 flipV="1">
                  <a:off x="6947806" y="5269269"/>
                  <a:ext cx="1245816" cy="1107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Arrow Connector 91"/>
                <p:cNvCxnSpPr/>
                <p:nvPr/>
              </p:nvCxnSpPr>
              <p:spPr>
                <a:xfrm>
                  <a:off x="6954824" y="5260087"/>
                  <a:ext cx="15314" cy="32964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33" name="Group 5132"/>
              <p:cNvGrpSpPr/>
              <p:nvPr/>
            </p:nvGrpSpPr>
            <p:grpSpPr>
              <a:xfrm>
                <a:off x="7465366" y="4618290"/>
                <a:ext cx="231888" cy="342187"/>
                <a:chOff x="7044959" y="4474091"/>
                <a:chExt cx="974412" cy="494310"/>
              </a:xfrm>
            </p:grpSpPr>
            <p:cxnSp>
              <p:nvCxnSpPr>
                <p:cNvPr id="94" name="Straight Connector 93"/>
                <p:cNvCxnSpPr/>
                <p:nvPr/>
              </p:nvCxnSpPr>
              <p:spPr>
                <a:xfrm rot="10800000" flipV="1">
                  <a:off x="8016171" y="4503970"/>
                  <a:ext cx="3200" cy="464431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10800000" flipH="1" flipV="1">
                  <a:off x="7050903" y="4952061"/>
                  <a:ext cx="966868" cy="16339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/>
                <p:cNvCxnSpPr/>
                <p:nvPr/>
              </p:nvCxnSpPr>
              <p:spPr>
                <a:xfrm rot="10800000">
                  <a:off x="7044959" y="4474091"/>
                  <a:ext cx="11885" cy="486140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 97"/>
              <p:cNvGrpSpPr/>
              <p:nvPr/>
            </p:nvGrpSpPr>
            <p:grpSpPr>
              <a:xfrm>
                <a:off x="7382710" y="4624581"/>
                <a:ext cx="869960" cy="394847"/>
                <a:chOff x="7044959" y="4474091"/>
                <a:chExt cx="974412" cy="494310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 rot="10800000" flipV="1">
                  <a:off x="8016171" y="4503970"/>
                  <a:ext cx="3200" cy="464431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rot="10800000" flipH="1" flipV="1">
                  <a:off x="7050903" y="4952061"/>
                  <a:ext cx="966868" cy="16339"/>
                </a:xfrm>
                <a:prstGeom prst="line">
                  <a:avLst/>
                </a:prstGeom>
                <a:ln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Arrow Connector 100"/>
                <p:cNvCxnSpPr/>
                <p:nvPr/>
              </p:nvCxnSpPr>
              <p:spPr>
                <a:xfrm rot="10800000">
                  <a:off x="7044959" y="4474091"/>
                  <a:ext cx="11885" cy="486140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34" name="Rounded Rectangle 5133"/>
              <p:cNvSpPr/>
              <p:nvPr/>
            </p:nvSpPr>
            <p:spPr>
              <a:xfrm>
                <a:off x="7543800" y="4297681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Rounded Rectangle 102"/>
              <p:cNvSpPr/>
              <p:nvPr/>
            </p:nvSpPr>
            <p:spPr>
              <a:xfrm>
                <a:off x="7772400" y="4297681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ounded Rectangle 103"/>
              <p:cNvSpPr/>
              <p:nvPr/>
            </p:nvSpPr>
            <p:spPr>
              <a:xfrm>
                <a:off x="8010000" y="4293705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Rounded Rectangle 104"/>
              <p:cNvSpPr/>
              <p:nvPr/>
            </p:nvSpPr>
            <p:spPr>
              <a:xfrm>
                <a:off x="8238600" y="4293705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Rounded Rectangle 105"/>
              <p:cNvSpPr/>
              <p:nvPr/>
            </p:nvSpPr>
            <p:spPr>
              <a:xfrm>
                <a:off x="8462653" y="4299315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Rounded Rectangle 106"/>
              <p:cNvSpPr/>
              <p:nvPr/>
            </p:nvSpPr>
            <p:spPr>
              <a:xfrm>
                <a:off x="8691253" y="4299315"/>
                <a:ext cx="164106" cy="4571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35" name="TextBox 5134"/>
              <p:cNvSpPr txBox="1"/>
              <p:nvPr/>
            </p:nvSpPr>
            <p:spPr>
              <a:xfrm>
                <a:off x="7777577" y="3733800"/>
                <a:ext cx="90922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>
                    <a:solidFill>
                      <a:schemeClr val="tx2">
                        <a:lumMod val="75000"/>
                      </a:schemeClr>
                    </a:solidFill>
                  </a:rPr>
                  <a:t>Switch &amp; Dump</a:t>
                </a:r>
                <a:endParaRPr lang="en-GB" sz="9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5137" name="Straight Arrow Connector 5136"/>
              <p:cNvCxnSpPr>
                <a:stCxn id="5135" idx="2"/>
                <a:endCxn id="5134" idx="1"/>
              </p:cNvCxnSpPr>
              <p:nvPr/>
            </p:nvCxnSpPr>
            <p:spPr>
              <a:xfrm flipH="1">
                <a:off x="7543800" y="3964632"/>
                <a:ext cx="688389" cy="35590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9" name="Straight Arrow Connector 5138"/>
              <p:cNvCxnSpPr>
                <a:stCxn id="5135" idx="2"/>
                <a:endCxn id="107" idx="3"/>
              </p:cNvCxnSpPr>
              <p:nvPr/>
            </p:nvCxnSpPr>
            <p:spPr>
              <a:xfrm>
                <a:off x="8232189" y="3964632"/>
                <a:ext cx="623170" cy="35754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TextBox 112"/>
              <p:cNvSpPr txBox="1"/>
              <p:nvPr/>
            </p:nvSpPr>
            <p:spPr>
              <a:xfrm>
                <a:off x="2730111" y="4851484"/>
                <a:ext cx="91856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SC Link (DSH)</a:t>
                </a:r>
                <a:endParaRPr lang="en-GB" sz="105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827481" y="4851484"/>
                <a:ext cx="824233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Connection Module</a:t>
                </a:r>
                <a:endParaRPr lang="en-GB" sz="105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5141" name="Straight Connector 5140"/>
              <p:cNvCxnSpPr>
                <a:endCxn id="7" idx="1"/>
              </p:cNvCxnSpPr>
              <p:nvPr/>
            </p:nvCxnSpPr>
            <p:spPr>
              <a:xfrm flipV="1">
                <a:off x="685800" y="4504753"/>
                <a:ext cx="533400" cy="581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1415934" y="3810000"/>
                <a:ext cx="5277" cy="57367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V="1">
                <a:off x="1421211" y="3810000"/>
                <a:ext cx="2998389" cy="1162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2724833" y="3815814"/>
                <a:ext cx="5277" cy="57367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4419600" y="3791968"/>
                <a:ext cx="5277" cy="573674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>
                <a:stCxn id="54" idx="0"/>
              </p:cNvCxnSpPr>
              <p:nvPr/>
            </p:nvCxnSpPr>
            <p:spPr>
              <a:xfrm flipH="1" flipV="1">
                <a:off x="6705601" y="4516877"/>
                <a:ext cx="512029" cy="953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685800" y="3974028"/>
                <a:ext cx="6529510" cy="7475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>
                <a:stCxn id="23" idx="3"/>
                <a:endCxn id="54" idx="0"/>
              </p:cNvCxnSpPr>
              <p:nvPr/>
            </p:nvCxnSpPr>
            <p:spPr>
              <a:xfrm flipV="1">
                <a:off x="7217630" y="4517830"/>
                <a:ext cx="0" cy="316046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7215310" y="3965714"/>
                <a:ext cx="0" cy="568821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V="1">
                <a:off x="1495242" y="3952628"/>
                <a:ext cx="20657" cy="843152"/>
              </a:xfrm>
              <a:prstGeom prst="line">
                <a:avLst/>
              </a:prstGeom>
              <a:ln w="38100">
                <a:solidFill>
                  <a:schemeClr val="accent5">
                    <a:lumMod val="40000"/>
                    <a:lumOff val="6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Rectangle 115"/>
              <p:cNvSpPr/>
              <p:nvPr/>
            </p:nvSpPr>
            <p:spPr>
              <a:xfrm>
                <a:off x="152400" y="3821628"/>
                <a:ext cx="533400" cy="80420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723656" y="4316564"/>
                <a:ext cx="5741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err="1" smtClean="0">
                    <a:solidFill>
                      <a:srgbClr val="0070C0"/>
                    </a:solidFill>
                  </a:rPr>
                  <a:t>LHe</a:t>
                </a:r>
                <a:r>
                  <a:rPr lang="en-GB" sz="800" b="1" dirty="0" smtClean="0">
                    <a:solidFill>
                      <a:srgbClr val="0070C0"/>
                    </a:solidFill>
                  </a:rPr>
                  <a:t> 4.2 K</a:t>
                </a:r>
                <a:endParaRPr lang="en-GB" sz="8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4876799" y="3750954"/>
                <a:ext cx="85632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He gas recovery</a:t>
                </a:r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1410927" y="4442459"/>
                <a:ext cx="4761274" cy="45719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4294892" y="4572000"/>
                <a:ext cx="67808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rgbClr val="C00000"/>
                    </a:solidFill>
                  </a:rPr>
                  <a:t>Bus Bars</a:t>
                </a:r>
                <a:endParaRPr lang="en-GB" sz="1050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 flipH="1">
                <a:off x="1403010" y="4460556"/>
                <a:ext cx="5278" cy="368557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" name="TextBox 168"/>
              <p:cNvSpPr txBox="1"/>
              <p:nvPr/>
            </p:nvSpPr>
            <p:spPr>
              <a:xfrm>
                <a:off x="6757594" y="4909280"/>
                <a:ext cx="824233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Connection Module</a:t>
                </a:r>
                <a:endParaRPr lang="en-GB" sz="105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7761989" y="5019429"/>
                <a:ext cx="824233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/>
                  <a:t>Converters</a:t>
                </a:r>
                <a:endParaRPr lang="en-GB" sz="1050" dirty="0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026638" y="4529534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D1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901100" y="4533681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CP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597849" y="4529705"/>
              <a:ext cx="367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Q3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4637756" y="4506846"/>
              <a:ext cx="447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Q2b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5450748" y="4506846"/>
              <a:ext cx="441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Q2a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375003" y="4529705"/>
              <a:ext cx="367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0070C0"/>
                  </a:solidFill>
                </a:rPr>
                <a:t>Q1</a:t>
              </a:r>
              <a:endParaRPr lang="en-GB" sz="12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10177" y="749179"/>
            <a:ext cx="6499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</a:t>
            </a:r>
            <a:r>
              <a:rPr lang="en-GB" dirty="0" smtClean="0"/>
              <a:t>the COLLECTIVE BEHAVIOUR of ingredients tested individually</a:t>
            </a:r>
            <a:endParaRPr lang="en-GB" dirty="0"/>
          </a:p>
        </p:txBody>
      </p:sp>
      <p:sp>
        <p:nvSpPr>
          <p:cNvPr id="111" name="TextBox 110"/>
          <p:cNvSpPr txBox="1"/>
          <p:nvPr/>
        </p:nvSpPr>
        <p:spPr>
          <a:xfrm>
            <a:off x="1739653" y="4842022"/>
            <a:ext cx="659418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SERVICE </a:t>
            </a:r>
            <a:r>
              <a:rPr lang="en-GB" sz="1400" b="1" u="sng" dirty="0" smtClean="0">
                <a:solidFill>
                  <a:srgbClr val="000000"/>
                </a:solidFill>
              </a:rPr>
              <a:t>UPGRADE</a:t>
            </a:r>
            <a:r>
              <a:rPr lang="en-GB" sz="1400" dirty="0" smtClean="0">
                <a:solidFill>
                  <a:srgbClr val="000000"/>
                </a:solidFill>
              </a:rPr>
              <a:t> needed for :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	Cryogenic </a:t>
            </a:r>
            <a:r>
              <a:rPr lang="en-GB" sz="1400" dirty="0">
                <a:solidFill>
                  <a:srgbClr val="000000"/>
                </a:solidFill>
              </a:rPr>
              <a:t>cooling: </a:t>
            </a:r>
            <a:r>
              <a:rPr lang="en-GB" sz="1400" dirty="0" smtClean="0">
                <a:solidFill>
                  <a:srgbClr val="000000"/>
                </a:solidFill>
              </a:rPr>
              <a:t>additional 6 </a:t>
            </a:r>
            <a:r>
              <a:rPr lang="en-GB" sz="1400" dirty="0">
                <a:solidFill>
                  <a:srgbClr val="000000"/>
                </a:solidFill>
              </a:rPr>
              <a:t>kW power plant 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	Demineralised </a:t>
            </a:r>
            <a:r>
              <a:rPr lang="en-GB" sz="1400" dirty="0">
                <a:solidFill>
                  <a:srgbClr val="000000"/>
                </a:solidFill>
              </a:rPr>
              <a:t>water cooling: </a:t>
            </a:r>
            <a:r>
              <a:rPr lang="en-GB" sz="1400" dirty="0" smtClean="0">
                <a:solidFill>
                  <a:srgbClr val="000000"/>
                </a:solidFill>
              </a:rPr>
              <a:t>additional 55 </a:t>
            </a:r>
            <a:r>
              <a:rPr lang="en-GB" sz="1400" dirty="0">
                <a:solidFill>
                  <a:srgbClr val="000000"/>
                </a:solidFill>
              </a:rPr>
              <a:t>m</a:t>
            </a:r>
            <a:r>
              <a:rPr lang="en-GB" sz="1400" baseline="30000" dirty="0">
                <a:solidFill>
                  <a:srgbClr val="000000"/>
                </a:solidFill>
              </a:rPr>
              <a:t>3</a:t>
            </a:r>
            <a:r>
              <a:rPr lang="en-GB" sz="1400" dirty="0">
                <a:solidFill>
                  <a:srgbClr val="000000"/>
                </a:solidFill>
              </a:rPr>
              <a:t>/h ( aprox.0.5 MW</a:t>
            </a:r>
            <a:r>
              <a:rPr lang="en-GB" sz="1400" dirty="0" smtClean="0">
                <a:solidFill>
                  <a:srgbClr val="000000"/>
                </a:solidFill>
              </a:rPr>
              <a:t>) </a:t>
            </a:r>
            <a:r>
              <a:rPr lang="en-GB" sz="200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en-GB" sz="1400" dirty="0">
              <a:solidFill>
                <a:srgbClr val="00B050"/>
              </a:solidFill>
            </a:endParaRPr>
          </a:p>
          <a:p>
            <a:r>
              <a:rPr lang="en-GB" sz="1400" dirty="0" smtClean="0">
                <a:solidFill>
                  <a:srgbClr val="000000"/>
                </a:solidFill>
              </a:rPr>
              <a:t>	Primary </a:t>
            </a:r>
            <a:r>
              <a:rPr lang="en-GB" sz="1400" dirty="0">
                <a:solidFill>
                  <a:srgbClr val="000000"/>
                </a:solidFill>
              </a:rPr>
              <a:t>water cooling: </a:t>
            </a:r>
            <a:r>
              <a:rPr lang="en-GB" sz="1400" dirty="0" smtClean="0">
                <a:solidFill>
                  <a:srgbClr val="000000"/>
                </a:solidFill>
              </a:rPr>
              <a:t>additional 2.5 </a:t>
            </a:r>
            <a:r>
              <a:rPr lang="en-GB" sz="1400" dirty="0" smtClean="0">
                <a:solidFill>
                  <a:srgbClr val="000000"/>
                </a:solidFill>
              </a:rPr>
              <a:t>MW for cryogenics</a:t>
            </a:r>
            <a:endParaRPr lang="en-GB" sz="1400" dirty="0" smtClean="0">
              <a:solidFill>
                <a:srgbClr val="000000"/>
              </a:solidFill>
            </a:endParaRPr>
          </a:p>
          <a:p>
            <a:r>
              <a:rPr lang="en-GB" sz="1400" dirty="0" smtClean="0">
                <a:solidFill>
                  <a:srgbClr val="000000"/>
                </a:solidFill>
              </a:rPr>
              <a:t>	Electricity : </a:t>
            </a:r>
            <a:r>
              <a:rPr lang="en-GB" sz="1400" dirty="0" err="1" smtClean="0">
                <a:solidFill>
                  <a:srgbClr val="000000"/>
                </a:solidFill>
              </a:rPr>
              <a:t>tbc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12" name="Title 2"/>
          <p:cNvSpPr txBox="1">
            <a:spLocks/>
          </p:cNvSpPr>
          <p:nvPr/>
        </p:nvSpPr>
        <p:spPr>
          <a:xfrm>
            <a:off x="266410" y="217488"/>
            <a:ext cx="6323990" cy="914400"/>
          </a:xfrm>
          <a:prstGeom prst="rect">
            <a:avLst/>
          </a:prstGeom>
        </p:spPr>
        <p:txBody>
          <a:bodyPr/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/>
              <a:t>2. IT STRING INGREDIENTS</a:t>
            </a:r>
            <a:endParaRPr lang="en-GB" sz="240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1001419" y="6112923"/>
            <a:ext cx="744184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These was defined and is part of the SM18 Test Facility UPG Project. See the presentation of Volker. 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555250" y="1885950"/>
            <a:ext cx="3244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DAQ, Interlock, Software for Analysis </a:t>
            </a:r>
            <a:r>
              <a:rPr lang="en-GB" sz="1400" b="1" dirty="0" err="1" smtClean="0"/>
              <a:t>ect</a:t>
            </a:r>
            <a:r>
              <a:rPr lang="en-GB" sz="1400" b="1" dirty="0" smtClean="0"/>
              <a:t> is to be test in the STRING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48762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5607981" y="4619821"/>
            <a:ext cx="224125" cy="69052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2"/>
          <p:cNvSpPr>
            <a:spLocks noGrp="1"/>
          </p:cNvSpPr>
          <p:nvPr>
            <p:ph type="title"/>
          </p:nvPr>
        </p:nvSpPr>
        <p:spPr>
          <a:xfrm>
            <a:off x="273280" y="0"/>
            <a:ext cx="8229600" cy="914400"/>
          </a:xfrm>
        </p:spPr>
        <p:txBody>
          <a:bodyPr/>
          <a:lstStyle/>
          <a:p>
            <a:r>
              <a:rPr lang="en-GB" sz="2800" b="1" dirty="0" smtClean="0"/>
              <a:t>3. HL </a:t>
            </a:r>
            <a:r>
              <a:rPr lang="en-GB" sz="2800" b="1" dirty="0" smtClean="0"/>
              <a:t>LHC STRING </a:t>
            </a:r>
            <a:r>
              <a:rPr lang="en-GB" sz="2800" b="1" dirty="0" smtClean="0"/>
              <a:t>TIMELINE</a:t>
            </a:r>
            <a:endParaRPr lang="en-GB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676488" y="5182894"/>
            <a:ext cx="3120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 </a:t>
            </a:r>
            <a:r>
              <a:rPr lang="en-GB" sz="1600" b="1" dirty="0" smtClean="0"/>
              <a:t>STRING </a:t>
            </a:r>
            <a:r>
              <a:rPr lang="en-GB" sz="1600" b="1" dirty="0" smtClean="0"/>
              <a:t>Phase2 </a:t>
            </a:r>
            <a:r>
              <a:rPr lang="en-GB" sz="1600" dirty="0" smtClean="0"/>
              <a:t>can not start before </a:t>
            </a:r>
            <a:r>
              <a:rPr lang="en-GB" sz="1600" dirty="0" smtClean="0"/>
              <a:t>mid 2021 </a:t>
            </a:r>
            <a:r>
              <a:rPr lang="en-GB" sz="1600" dirty="0" smtClean="0"/>
              <a:t>due to late arrival of the 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series of </a:t>
            </a:r>
            <a:r>
              <a:rPr lang="en-GB" sz="1600" dirty="0" smtClean="0"/>
              <a:t>D1</a:t>
            </a:r>
            <a:endParaRPr lang="en-GB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1" t="11047" r="1917" b="45667"/>
          <a:stretch/>
        </p:blipFill>
        <p:spPr bwMode="auto">
          <a:xfrm>
            <a:off x="150374" y="1547969"/>
            <a:ext cx="8820578" cy="3071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901605" y="3929349"/>
            <a:ext cx="1847850" cy="320673"/>
            <a:chOff x="3477509" y="5762625"/>
            <a:chExt cx="1847850" cy="32067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/>
            <a:srcRect l="2225" t="26346" r="55786" b="49960"/>
            <a:stretch/>
          </p:blipFill>
          <p:spPr>
            <a:xfrm>
              <a:off x="3477509" y="5762625"/>
              <a:ext cx="1847850" cy="31114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464050" y="5880231"/>
              <a:ext cx="260350" cy="203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2225" t="23748" r="55786" b="49960"/>
          <a:stretch/>
        </p:blipFill>
        <p:spPr>
          <a:xfrm>
            <a:off x="6328659" y="4103606"/>
            <a:ext cx="1847850" cy="34526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321727" y="5212764"/>
            <a:ext cx="3120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 </a:t>
            </a:r>
            <a:r>
              <a:rPr lang="en-GB" sz="1600" b="1" dirty="0" smtClean="0"/>
              <a:t>STRING </a:t>
            </a:r>
            <a:r>
              <a:rPr lang="en-GB" sz="1600" b="1" dirty="0" smtClean="0"/>
              <a:t>Phase1 </a:t>
            </a:r>
            <a:r>
              <a:rPr lang="en-GB" sz="1600" dirty="0" smtClean="0"/>
              <a:t>can start in 2019 end with prototypes but Q3 will missing</a:t>
            </a:r>
            <a:endParaRPr lang="en-GB" sz="1600" dirty="0"/>
          </a:p>
        </p:txBody>
      </p:sp>
      <p:sp>
        <p:nvSpPr>
          <p:cNvPr id="25" name="Up Arrow 24"/>
          <p:cNvSpPr/>
          <p:nvPr/>
        </p:nvSpPr>
        <p:spPr>
          <a:xfrm>
            <a:off x="3657022" y="4619821"/>
            <a:ext cx="224125" cy="69052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47233" y="114637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2019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113733" y="115343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2018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789542" y="114637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2020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148496" y="11439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2021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495358" y="1147279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2022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7850137" y="11439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2023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113733" y="11534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446541" y="12296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779325" y="12296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148496" y="1220108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495358" y="1143908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850137" y="1116133"/>
            <a:ext cx="0" cy="329543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79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0426" y="2362200"/>
            <a:ext cx="716705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Quench:</a:t>
            </a:r>
            <a:r>
              <a:rPr lang="en-GB" sz="1100" dirty="0" smtClean="0"/>
              <a:t> provoked, natural, holding current, propagation, detection,  protection, </a:t>
            </a:r>
            <a:r>
              <a:rPr lang="en-GB" sz="1100" dirty="0" err="1" smtClean="0"/>
              <a:t>clic</a:t>
            </a:r>
            <a:r>
              <a:rPr lang="en-GB" sz="1100" dirty="0" smtClean="0"/>
              <a:t>, dump, switch</a:t>
            </a:r>
          </a:p>
          <a:p>
            <a:r>
              <a:rPr lang="en-GB" sz="1100" b="1" dirty="0" smtClean="0"/>
              <a:t>Cryogenics</a:t>
            </a:r>
            <a:r>
              <a:rPr lang="en-GB" sz="1100" dirty="0" smtClean="0"/>
              <a:t>: cooling- warming speed ( Nb</a:t>
            </a:r>
            <a:r>
              <a:rPr lang="en-GB" sz="1100" baseline="-25000" dirty="0" smtClean="0"/>
              <a:t>3</a:t>
            </a:r>
            <a:r>
              <a:rPr lang="en-GB" sz="1100" dirty="0" smtClean="0"/>
              <a:t>Sn), heat load, recovery after quench, pressure, temperature, shielding </a:t>
            </a:r>
          </a:p>
          <a:p>
            <a:r>
              <a:rPr lang="en-GB" sz="1100" b="1" dirty="0" smtClean="0"/>
              <a:t>Integration</a:t>
            </a:r>
            <a:r>
              <a:rPr lang="en-GB" sz="1100" dirty="0" smtClean="0"/>
              <a:t>: layout, interconnections, systems around ( racks, cables trays, control cables et), total weight</a:t>
            </a:r>
          </a:p>
          <a:p>
            <a:r>
              <a:rPr lang="en-GB" sz="1100" b="1" dirty="0" smtClean="0"/>
              <a:t>Powering</a:t>
            </a:r>
            <a:r>
              <a:rPr lang="en-GB" sz="1100" dirty="0" smtClean="0"/>
              <a:t>: </a:t>
            </a:r>
            <a:r>
              <a:rPr lang="en-GB" sz="1100" dirty="0"/>
              <a:t> b</a:t>
            </a:r>
            <a:r>
              <a:rPr lang="en-GB" sz="1100" dirty="0" smtClean="0"/>
              <a:t>us bar, connections, current leads, power distribution at warm and at cold, converters, water cooled cables</a:t>
            </a:r>
          </a:p>
          <a:p>
            <a:r>
              <a:rPr lang="en-GB" sz="1100" b="1" dirty="0" smtClean="0"/>
              <a:t>Electrical integrity</a:t>
            </a:r>
            <a:r>
              <a:rPr lang="en-GB" sz="1100" dirty="0" smtClean="0"/>
              <a:t>: splice resistance, electrical insulation</a:t>
            </a:r>
          </a:p>
          <a:p>
            <a:r>
              <a:rPr lang="en-GB" sz="1100" b="1" dirty="0" smtClean="0"/>
              <a:t>Interlock</a:t>
            </a:r>
          </a:p>
          <a:p>
            <a:r>
              <a:rPr lang="en-GB" sz="1100" b="1" dirty="0" smtClean="0"/>
              <a:t>Vacuum: </a:t>
            </a:r>
            <a:r>
              <a:rPr lang="en-GB" sz="1100" dirty="0" smtClean="0"/>
              <a:t>leak detection, beam screen</a:t>
            </a:r>
          </a:p>
          <a:p>
            <a:r>
              <a:rPr lang="en-GB" sz="1100" b="1" dirty="0" smtClean="0"/>
              <a:t>Instrumentation , DAQ systems, DB , QA, QC: </a:t>
            </a:r>
            <a:r>
              <a:rPr lang="en-GB" sz="1100" dirty="0" smtClean="0"/>
              <a:t>specific or not to </a:t>
            </a:r>
            <a:r>
              <a:rPr lang="en-GB" sz="1100" dirty="0" smtClean="0"/>
              <a:t>string</a:t>
            </a:r>
          </a:p>
          <a:p>
            <a:r>
              <a:rPr lang="en-GB" sz="1100" b="1" dirty="0" smtClean="0"/>
              <a:t>Alignment</a:t>
            </a:r>
            <a:endParaRPr lang="en-GB" sz="11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56883" y="990600"/>
            <a:ext cx="50494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Validation of a layout- integration</a:t>
            </a:r>
          </a:p>
          <a:p>
            <a:r>
              <a:rPr lang="en-GB" dirty="0" smtClean="0"/>
              <a:t>Validation of installation sequence and procedures</a:t>
            </a:r>
          </a:p>
          <a:p>
            <a:r>
              <a:rPr lang="en-GB" dirty="0" smtClean="0"/>
              <a:t>Validation of a system (of components)</a:t>
            </a:r>
          </a:p>
          <a:p>
            <a:r>
              <a:rPr lang="en-GB" dirty="0" smtClean="0"/>
              <a:t>Validation of their collective behaviour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51802" y="4679179"/>
            <a:ext cx="3044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Develop methods, techniques</a:t>
            </a:r>
          </a:p>
          <a:p>
            <a:r>
              <a:rPr lang="en-GB" b="1" dirty="0" smtClean="0"/>
              <a:t>Develop tooling</a:t>
            </a:r>
          </a:p>
          <a:p>
            <a:r>
              <a:rPr lang="en-GB" b="1" dirty="0" smtClean="0"/>
              <a:t>Develop procedures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33585" y="4847751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7F7F7F"/>
                </a:solidFill>
              </a:rPr>
              <a:t>X</a:t>
            </a:r>
          </a:p>
          <a:p>
            <a:pPr algn="ctr"/>
            <a:r>
              <a:rPr lang="en-GB" dirty="0">
                <a:solidFill>
                  <a:srgbClr val="7F7F7F"/>
                </a:solidFill>
              </a:rPr>
              <a:t>d</a:t>
            </a:r>
            <a:r>
              <a:rPr lang="en-GB" dirty="0" smtClean="0">
                <a:solidFill>
                  <a:srgbClr val="7F7F7F"/>
                </a:solidFill>
              </a:rPr>
              <a:t>efinition of  </a:t>
            </a:r>
            <a:endParaRPr lang="en-GB" dirty="0">
              <a:solidFill>
                <a:srgbClr val="7F7F7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8834" y="4679179"/>
            <a:ext cx="13586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Installations</a:t>
            </a:r>
          </a:p>
          <a:p>
            <a:r>
              <a:rPr lang="en-GB" b="1" dirty="0" smtClean="0"/>
              <a:t>Test</a:t>
            </a:r>
          </a:p>
          <a:p>
            <a:r>
              <a:rPr lang="en-GB" b="1" dirty="0" smtClean="0"/>
              <a:t>Operation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22705" y="4840876"/>
            <a:ext cx="918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7F7F7F"/>
                </a:solidFill>
              </a:rPr>
              <a:t>2</a:t>
            </a:r>
          </a:p>
          <a:p>
            <a:pPr algn="ctr"/>
            <a:r>
              <a:rPr lang="en-GB" dirty="0" smtClean="0">
                <a:solidFill>
                  <a:srgbClr val="7F7F7F"/>
                </a:solidFill>
              </a:rPr>
              <a:t>support</a:t>
            </a:r>
            <a:endParaRPr lang="en-GB" dirty="0">
              <a:solidFill>
                <a:srgbClr val="7F7F7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49046" y="4833168"/>
            <a:ext cx="707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HWC </a:t>
            </a:r>
          </a:p>
          <a:p>
            <a:r>
              <a:rPr lang="en-GB" b="1" dirty="0" smtClean="0"/>
              <a:t>OP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2996" y="4278868"/>
            <a:ext cx="1891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GOALS</a:t>
            </a:r>
            <a:r>
              <a:rPr lang="en-GB" b="1" dirty="0" smtClean="0"/>
              <a:t> in parallel: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2591" y="233866"/>
            <a:ext cx="6362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4. HL </a:t>
            </a:r>
            <a:r>
              <a:rPr lang="en-GB" sz="2800" b="1" dirty="0" smtClean="0"/>
              <a:t>LHC STRING preliminary </a:t>
            </a:r>
            <a:r>
              <a:rPr lang="en-GB" sz="2800" b="1" dirty="0" smtClean="0"/>
              <a:t>TEST PLAN</a:t>
            </a:r>
            <a:endParaRPr lang="en-GB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680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14325" y="379094"/>
            <a:ext cx="8229600" cy="5349240"/>
          </a:xfrm>
        </p:spPr>
        <p:txBody>
          <a:bodyPr/>
          <a:lstStyle/>
          <a:p>
            <a:pPr marL="0" indent="0">
              <a:buNone/>
            </a:pPr>
            <a:r>
              <a:rPr lang="en-GB" b="1" cap="all" dirty="0"/>
              <a:t>5</a:t>
            </a:r>
            <a:r>
              <a:rPr lang="en-GB" b="1" cap="all" dirty="0" smtClean="0"/>
              <a:t>. </a:t>
            </a:r>
            <a:r>
              <a:rPr lang="en-GB" sz="2800" b="1" cap="all" dirty="0" smtClean="0"/>
              <a:t>Set up THE IT STRING BUDGET</a:t>
            </a:r>
            <a:endParaRPr lang="en-GB" sz="2800" b="1" cap="al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4"/>
          <a:stretch/>
        </p:blipFill>
        <p:spPr bwMode="auto">
          <a:xfrm>
            <a:off x="1514475" y="1333500"/>
            <a:ext cx="4448175" cy="468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81725" y="723900"/>
            <a:ext cx="27336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This is a very </a:t>
            </a:r>
            <a:r>
              <a:rPr lang="en-GB" sz="1600" u="sng" dirty="0" smtClean="0"/>
              <a:t>preliminary budget</a:t>
            </a:r>
            <a:r>
              <a:rPr lang="en-GB" sz="1600" dirty="0" smtClean="0"/>
              <a:t> probably a lot under estimated but gives an idea what can be….but it contains only non HL LHC items.</a:t>
            </a:r>
          </a:p>
          <a:p>
            <a:pPr algn="ctr"/>
            <a:endParaRPr lang="en-GB" sz="1600" dirty="0"/>
          </a:p>
          <a:p>
            <a:pPr algn="ctr"/>
            <a:endParaRPr lang="en-GB" sz="1600" dirty="0" smtClean="0"/>
          </a:p>
          <a:p>
            <a:pPr algn="ctr"/>
            <a:r>
              <a:rPr lang="en-GB" sz="1600" dirty="0" smtClean="0"/>
              <a:t> The </a:t>
            </a:r>
            <a:r>
              <a:rPr lang="en-GB" sz="1600" u="sng" dirty="0" smtClean="0"/>
              <a:t>main ingredients </a:t>
            </a:r>
            <a:r>
              <a:rPr lang="en-GB" sz="1600" dirty="0" smtClean="0"/>
              <a:t>will be paid and produced w</a:t>
            </a:r>
            <a:r>
              <a:rPr lang="en-GB" sz="1600" u="sng" dirty="0" smtClean="0"/>
              <a:t>ithin the WPs </a:t>
            </a:r>
            <a:r>
              <a:rPr lang="en-GB" sz="1600" dirty="0" smtClean="0"/>
              <a:t>and used for the time of the STRING before transforming them to spares.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80178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CONCLUSIONS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721" y="1293812"/>
            <a:ext cx="8677275" cy="4563335"/>
          </a:xfrm>
        </p:spPr>
        <p:txBody>
          <a:bodyPr>
            <a:no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</a:rPr>
              <a:t>For all type of The HL LHC magnets we plan to have a test station @ CERN although some of the  will be tested elsewhere. </a:t>
            </a:r>
          </a:p>
          <a:p>
            <a:r>
              <a:rPr lang="en-US" sz="1800" i="1" dirty="0" smtClean="0">
                <a:solidFill>
                  <a:schemeClr val="tx1"/>
                </a:solidFill>
              </a:rPr>
              <a:t>The test plan is done including all magnets but the high order correctors</a:t>
            </a:r>
          </a:p>
          <a:p>
            <a:r>
              <a:rPr lang="en-US" sz="1800" i="1" dirty="0" smtClean="0">
                <a:solidFill>
                  <a:schemeClr val="tx1"/>
                </a:solidFill>
              </a:rPr>
              <a:t>The test plan is part of the general HL LHC planning and the corresponding test stand is identified </a:t>
            </a:r>
            <a:r>
              <a:rPr lang="en-US" sz="1800" i="1" dirty="0" smtClean="0">
                <a:solidFill>
                  <a:schemeClr val="tx1"/>
                </a:solidFill>
              </a:rPr>
              <a:t>for each of them ( vertical or horizontal A,B,C cluster </a:t>
            </a:r>
            <a:r>
              <a:rPr lang="en-US" sz="1800" i="1" dirty="0" err="1" smtClean="0">
                <a:solidFill>
                  <a:schemeClr val="tx1"/>
                </a:solidFill>
              </a:rPr>
              <a:t>ect</a:t>
            </a:r>
            <a:r>
              <a:rPr lang="en-US" sz="1800" i="1" dirty="0" smtClean="0">
                <a:solidFill>
                  <a:schemeClr val="tx1"/>
                </a:solidFill>
              </a:rPr>
              <a:t>, )</a:t>
            </a:r>
          </a:p>
          <a:p>
            <a:r>
              <a:rPr lang="en-US" sz="1800" i="1" dirty="0" smtClean="0">
                <a:solidFill>
                  <a:schemeClr val="tx1"/>
                </a:solidFill>
              </a:rPr>
              <a:t>The definition of the performance test is well advanced </a:t>
            </a:r>
          </a:p>
          <a:p>
            <a:r>
              <a:rPr lang="en-US" sz="1800" i="1" dirty="0" smtClean="0">
                <a:solidFill>
                  <a:schemeClr val="tx1"/>
                </a:solidFill>
              </a:rPr>
              <a:t>These work led to a specification of the test stands , the ancillary ( ex. water cooling)  or main ( cryogenic)  services and a requirements for their readiness . It is giving also the indication of what and when should be done in simultaneous way ( STRING, SC link and magnet test)</a:t>
            </a:r>
          </a:p>
          <a:p>
            <a:r>
              <a:rPr lang="en-US" sz="1800" i="1" dirty="0" smtClean="0">
                <a:solidFill>
                  <a:schemeClr val="tx1"/>
                </a:solidFill>
              </a:rPr>
              <a:t>IT STRING activity has been started but is all preliminary. Actions are listed for the next coming mounts. Proposed timeline is given for 2 years of operation and in two phases starting at 2019 and in 2021. All services but electrical powering has been defined.</a:t>
            </a:r>
            <a:endParaRPr lang="en-US" sz="1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12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b="1" dirty="0" smtClean="0"/>
              <a:t>SUMMARY</a:t>
            </a:r>
            <a:endParaRPr lang="en-GB" sz="3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1474" y="1554654"/>
            <a:ext cx="8582085" cy="382697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HL LHC Magnets TEST PLAN</a:t>
            </a:r>
          </a:p>
          <a:p>
            <a:pPr lvl="1"/>
            <a:r>
              <a:rPr lang="en-US" sz="2000" dirty="0" smtClean="0"/>
              <a:t>TIMELINE</a:t>
            </a:r>
          </a:p>
          <a:p>
            <a:pPr lvl="1"/>
            <a:r>
              <a:rPr lang="en-US" sz="2000" dirty="0" smtClean="0"/>
              <a:t>PERFORMANCE</a:t>
            </a:r>
          </a:p>
          <a:p>
            <a:pPr lvl="1"/>
            <a:r>
              <a:rPr lang="en-US" sz="2000" dirty="0" smtClean="0"/>
              <a:t>TEST PLAN. Distribution over the next years</a:t>
            </a:r>
            <a:endParaRPr lang="en-US" sz="2000" dirty="0" smtClean="0"/>
          </a:p>
          <a:p>
            <a:r>
              <a:rPr lang="en-US" sz="2000" dirty="0" smtClean="0"/>
              <a:t>IT STRING for HL LHC</a:t>
            </a:r>
          </a:p>
          <a:p>
            <a:pPr lvl="2"/>
            <a:r>
              <a:rPr lang="en-US" sz="2000" dirty="0" smtClean="0"/>
              <a:t>SCOPE</a:t>
            </a:r>
            <a:endParaRPr lang="en-US" sz="2000" dirty="0"/>
          </a:p>
          <a:p>
            <a:pPr lvl="2"/>
            <a:r>
              <a:rPr lang="en-US" sz="2000" dirty="0" smtClean="0"/>
              <a:t>MANDATE </a:t>
            </a:r>
          </a:p>
          <a:p>
            <a:r>
              <a:rPr lang="en-US" sz="2000" dirty="0" smtClean="0"/>
              <a:t>Short term actions</a:t>
            </a:r>
          </a:p>
          <a:p>
            <a:r>
              <a:rPr lang="en-US" sz="2000" dirty="0" smtClean="0"/>
              <a:t>CONCLUSIONS</a:t>
            </a:r>
            <a:endParaRPr lang="fr-CH" sz="2000" dirty="0" smtClean="0"/>
          </a:p>
          <a:p>
            <a:endParaRPr lang="fr-CH" sz="2000" dirty="0" smtClean="0"/>
          </a:p>
          <a:p>
            <a:endParaRPr lang="fr-CH" sz="2000" i="1" dirty="0" smtClean="0"/>
          </a:p>
          <a:p>
            <a:pPr marL="171450" lvl="1" indent="0">
              <a:buNone/>
            </a:pPr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7837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 rot="10800000" flipV="1">
            <a:off x="110486" y="276225"/>
            <a:ext cx="8496303" cy="352277"/>
          </a:xfrm>
        </p:spPr>
        <p:txBody>
          <a:bodyPr/>
          <a:lstStyle/>
          <a:p>
            <a:r>
              <a:rPr lang="en-US" b="1" dirty="0" smtClean="0"/>
              <a:t>TIMELINE for the different test for HL LHC magnets</a:t>
            </a:r>
            <a:endParaRPr lang="en-US" b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12870" r="1458" b="10737"/>
          <a:stretch/>
        </p:blipFill>
        <p:spPr bwMode="auto">
          <a:xfrm>
            <a:off x="0" y="1011379"/>
            <a:ext cx="9113037" cy="457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65401" y="5837064"/>
            <a:ext cx="7302705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From these it was defined the test stand readiness requirements ( see the presentation of Volker)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411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 rot="10800000" flipV="1">
            <a:off x="310511" y="266700"/>
            <a:ext cx="8496303" cy="352277"/>
          </a:xfrm>
        </p:spPr>
        <p:txBody>
          <a:bodyPr/>
          <a:lstStyle/>
          <a:p>
            <a:r>
              <a:rPr lang="en-US" b="1" dirty="0" smtClean="0"/>
              <a:t>How this TIMELINE is made?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1462" y="935145"/>
            <a:ext cx="5980285" cy="52322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Every single magnet test is part of the </a:t>
            </a:r>
            <a:r>
              <a:rPr lang="en-GB" sz="1400" b="1" dirty="0" smtClean="0"/>
              <a:t>GLOBAL HL LHC</a:t>
            </a:r>
            <a:r>
              <a:rPr lang="en-GB" sz="1400" dirty="0" smtClean="0"/>
              <a:t> planning set up for the C&amp;S Review and most of the cases is linked to the fabrication of the magnets.</a:t>
            </a:r>
            <a:endParaRPr lang="en-GB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271462" y="1604960"/>
            <a:ext cx="5980283" cy="3667125"/>
            <a:chOff x="595312" y="2166935"/>
            <a:chExt cx="5980283" cy="3667125"/>
          </a:xfrm>
        </p:grpSpPr>
        <p:pic>
          <p:nvPicPr>
            <p:cNvPr id="3073" name="Picture 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319" b="20230"/>
            <a:stretch/>
          </p:blipFill>
          <p:spPr bwMode="auto">
            <a:xfrm>
              <a:off x="595312" y="2166935"/>
              <a:ext cx="5980283" cy="3667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543050" y="2566987"/>
              <a:ext cx="457200" cy="128588"/>
            </a:xfrm>
            <a:prstGeom prst="rect">
              <a:avLst/>
            </a:pr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95449" y="2690809"/>
              <a:ext cx="1762125" cy="190501"/>
            </a:xfrm>
            <a:prstGeom prst="rect">
              <a:avLst/>
            </a:pr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771650" y="2881311"/>
              <a:ext cx="800100" cy="195263"/>
            </a:xfrm>
            <a:prstGeom prst="rect">
              <a:avLst/>
            </a:pr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3" name="Elbow Connector 12"/>
          <p:cNvCxnSpPr/>
          <p:nvPr/>
        </p:nvCxnSpPr>
        <p:spPr>
          <a:xfrm rot="16200000" flipH="1">
            <a:off x="3420816" y="1582491"/>
            <a:ext cx="2363572" cy="2034301"/>
          </a:xfrm>
          <a:prstGeom prst="bentConnector3">
            <a:avLst>
              <a:gd name="adj1" fmla="val 1897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73409" y="1303672"/>
            <a:ext cx="2549355" cy="203132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It is designated to a test bench and we take as resources:</a:t>
            </a:r>
          </a:p>
          <a:p>
            <a:pPr algn="ctr"/>
            <a:endParaRPr lang="en-GB" sz="1400" dirty="0" smtClean="0"/>
          </a:p>
          <a:p>
            <a:pPr marL="342900" indent="-342900" algn="ctr">
              <a:buAutoNum type="arabicPeriod"/>
            </a:pPr>
            <a:r>
              <a:rPr lang="en-GB" sz="1400" dirty="0" smtClean="0"/>
              <a:t>Cryogenic cooling </a:t>
            </a:r>
          </a:p>
          <a:p>
            <a:pPr marL="342900" indent="-342900" algn="ctr">
              <a:buAutoNum type="arabicPeriod"/>
            </a:pPr>
            <a:r>
              <a:rPr lang="en-GB" sz="1400" dirty="0" smtClean="0"/>
              <a:t>Electrical powering</a:t>
            </a:r>
          </a:p>
          <a:p>
            <a:pPr marL="342900" indent="-342900" algn="ctr">
              <a:buAutoNum type="arabicPeriod"/>
            </a:pPr>
            <a:endParaRPr lang="en-GB" sz="1400" dirty="0"/>
          </a:p>
          <a:p>
            <a:pPr algn="ctr"/>
            <a:r>
              <a:rPr lang="en-GB" sz="1400" dirty="0" smtClean="0"/>
              <a:t>Those are </a:t>
            </a:r>
            <a:r>
              <a:rPr lang="en-GB" sz="1400" b="1" dirty="0" smtClean="0"/>
              <a:t>services </a:t>
            </a:r>
            <a:r>
              <a:rPr lang="en-GB" sz="1400" dirty="0" smtClean="0"/>
              <a:t>which are </a:t>
            </a:r>
            <a:r>
              <a:rPr lang="en-GB" sz="1400" b="1" dirty="0" smtClean="0"/>
              <a:t>shared</a:t>
            </a:r>
            <a:r>
              <a:rPr lang="en-GB" sz="1400" dirty="0" smtClean="0"/>
              <a:t> between benches and users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394620" y="3787262"/>
            <a:ext cx="2506934" cy="181588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Typical test is over </a:t>
            </a:r>
            <a:r>
              <a:rPr lang="en-GB" sz="1400" b="1" dirty="0" smtClean="0"/>
              <a:t>7 weeks </a:t>
            </a:r>
            <a:r>
              <a:rPr lang="en-GB" sz="1400" dirty="0" smtClean="0"/>
              <a:t>and systematically includes a </a:t>
            </a:r>
            <a:r>
              <a:rPr lang="en-GB" sz="1400" b="1" dirty="0" smtClean="0"/>
              <a:t>thermal cycle </a:t>
            </a:r>
            <a:r>
              <a:rPr lang="en-GB" sz="1400" dirty="0" smtClean="0"/>
              <a:t>(TC) unless is produced in the USA and tested before sent to CERN. In that case no TC is considered so a total of 5 weeks for series and 6weeks  for prototypes.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23824" y="5272085"/>
            <a:ext cx="75242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PERFORMANCE TEST CAPACITY estimated to :</a:t>
            </a:r>
          </a:p>
          <a:p>
            <a:pPr algn="ctr"/>
            <a:r>
              <a:rPr lang="en-GB" sz="1400" b="1" dirty="0" smtClean="0"/>
              <a:t>20 quench /magnet </a:t>
            </a:r>
          </a:p>
          <a:p>
            <a:pPr algn="ctr"/>
            <a:r>
              <a:rPr lang="en-GB" sz="1400" dirty="0" smtClean="0"/>
              <a:t>+ Corrector test, Splice resistance, Magnetic measurement, High Voltage test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-32980" y="6041061"/>
            <a:ext cx="881222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From these It was defined  the nr of test stands and integrated service ( demineralised water, cryogenic, electricity </a:t>
            </a:r>
            <a:r>
              <a:rPr lang="en-GB" sz="1400" dirty="0" err="1" smtClean="0"/>
              <a:t>ect</a:t>
            </a:r>
            <a:r>
              <a:rPr lang="en-GB" sz="1400" dirty="0" smtClean="0"/>
              <a:t>)</a:t>
            </a:r>
          </a:p>
          <a:p>
            <a:pPr algn="ctr"/>
            <a:r>
              <a:rPr lang="en-GB" sz="1400" dirty="0" smtClean="0"/>
              <a:t> capacity and availability for a given period. See presentation of Volker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63062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image00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0" t="2421" r="8324" b="18751"/>
          <a:stretch/>
        </p:blipFill>
        <p:spPr bwMode="auto">
          <a:xfrm>
            <a:off x="5768460" y="2228210"/>
            <a:ext cx="2964154" cy="183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Plus 48"/>
          <p:cNvSpPr/>
          <p:nvPr/>
        </p:nvSpPr>
        <p:spPr>
          <a:xfrm>
            <a:off x="4605178" y="2837421"/>
            <a:ext cx="202071" cy="234809"/>
          </a:xfrm>
          <a:prstGeom prst="mathPl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4474020" y="1645436"/>
            <a:ext cx="846202" cy="2598139"/>
          </a:xfrm>
          <a:prstGeom prst="rect">
            <a:avLst/>
          </a:prstGeom>
          <a:solidFill>
            <a:schemeClr val="accent3">
              <a:lumMod val="60000"/>
              <a:lumOff val="40000"/>
              <a:alpha val="1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/>
          <p:cNvSpPr/>
          <p:nvPr/>
        </p:nvSpPr>
        <p:spPr>
          <a:xfrm>
            <a:off x="3036784" y="1640842"/>
            <a:ext cx="1423732" cy="2598139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694" y="206369"/>
            <a:ext cx="8229600" cy="65105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PERFORMANCE test</a:t>
            </a:r>
            <a:endParaRPr lang="en-US" sz="20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023153" y="3170445"/>
            <a:ext cx="2290719" cy="10202"/>
          </a:xfrm>
          <a:prstGeom prst="line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23153" y="1814369"/>
            <a:ext cx="2406550" cy="18506"/>
          </a:xfrm>
          <a:prstGeom prst="line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29703" y="1678986"/>
            <a:ext cx="1790875" cy="4385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I</a:t>
            </a:r>
            <a:r>
              <a:rPr lang="en-US" sz="1200" b="1" baseline="-25000" dirty="0" smtClean="0">
                <a:solidFill>
                  <a:srgbClr val="FF0000"/>
                </a:solidFill>
              </a:rPr>
              <a:t>SS</a:t>
            </a:r>
            <a:r>
              <a:rPr lang="en-US" sz="1200" b="1" dirty="0" smtClean="0">
                <a:solidFill>
                  <a:srgbClr val="FF0000"/>
                </a:solidFill>
              </a:rPr>
              <a:t> = 22 kA </a:t>
            </a:r>
          </a:p>
          <a:p>
            <a:r>
              <a:rPr lang="en-US" sz="1050" b="1" dirty="0">
                <a:solidFill>
                  <a:srgbClr val="FF0000"/>
                </a:solidFill>
              </a:rPr>
              <a:t>(</a:t>
            </a:r>
            <a:r>
              <a:rPr lang="en-US" sz="1050" b="1" dirty="0" smtClean="0">
                <a:solidFill>
                  <a:srgbClr val="FF0000"/>
                </a:solidFill>
              </a:rPr>
              <a:t> we wish this for the model)</a:t>
            </a:r>
            <a:endParaRPr lang="en-US" sz="105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566898" y="4280786"/>
            <a:ext cx="1945381" cy="6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023153" y="965203"/>
            <a:ext cx="0" cy="25693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023153" y="2740352"/>
            <a:ext cx="2290719" cy="946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65525" y="2412239"/>
            <a:ext cx="2157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chemeClr val="accent4">
                    <a:lumMod val="75000"/>
                  </a:schemeClr>
                </a:solidFill>
              </a:rPr>
              <a:t>I</a:t>
            </a:r>
            <a:r>
              <a:rPr lang="en-US" sz="1200" b="1" baseline="-25000" dirty="0" err="1" smtClean="0">
                <a:solidFill>
                  <a:schemeClr val="accent4">
                    <a:lumMod val="75000"/>
                  </a:schemeClr>
                </a:solidFill>
              </a:rPr>
              <a:t>accept</a:t>
            </a:r>
            <a:r>
              <a:rPr lang="en-US" sz="1200" b="1" baseline="-25000" dirty="0" smtClean="0">
                <a:solidFill>
                  <a:schemeClr val="accent4">
                    <a:lumMod val="75000"/>
                  </a:schemeClr>
                </a:solidFill>
              </a:rPr>
              <a:t> series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 = 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108% </a:t>
            </a:r>
            <a:r>
              <a:rPr lang="en-US" sz="1200" b="1" dirty="0" err="1" smtClean="0">
                <a:solidFill>
                  <a:schemeClr val="accent4">
                    <a:lumMod val="75000"/>
                  </a:schemeClr>
                </a:solidFill>
              </a:rPr>
              <a:t>I</a:t>
            </a:r>
            <a:r>
              <a:rPr lang="en-US" sz="1200" b="1" baseline="-25000" dirty="0" err="1" smtClean="0">
                <a:solidFill>
                  <a:schemeClr val="accent4">
                    <a:lumMod val="75000"/>
                  </a:schemeClr>
                </a:solidFill>
              </a:rPr>
              <a:t>nominal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= 18 kA</a:t>
            </a:r>
            <a:endParaRPr lang="en-US" sz="1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8" name="Plus 27"/>
          <p:cNvSpPr/>
          <p:nvPr/>
        </p:nvSpPr>
        <p:spPr>
          <a:xfrm>
            <a:off x="3023153" y="4004172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lus 28"/>
          <p:cNvSpPr/>
          <p:nvPr/>
        </p:nvSpPr>
        <p:spPr>
          <a:xfrm>
            <a:off x="3124188" y="3774243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lus 29"/>
          <p:cNvSpPr/>
          <p:nvPr/>
        </p:nvSpPr>
        <p:spPr>
          <a:xfrm>
            <a:off x="3221687" y="3509902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lus 30"/>
          <p:cNvSpPr/>
          <p:nvPr/>
        </p:nvSpPr>
        <p:spPr>
          <a:xfrm>
            <a:off x="3344687" y="3388094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lus 31"/>
          <p:cNvSpPr/>
          <p:nvPr/>
        </p:nvSpPr>
        <p:spPr>
          <a:xfrm>
            <a:off x="3522198" y="3270385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lus 32"/>
          <p:cNvSpPr/>
          <p:nvPr/>
        </p:nvSpPr>
        <p:spPr>
          <a:xfrm>
            <a:off x="3688066" y="3134514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lus 33"/>
          <p:cNvSpPr/>
          <p:nvPr/>
        </p:nvSpPr>
        <p:spPr>
          <a:xfrm>
            <a:off x="3890137" y="3023601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lus 34"/>
          <p:cNvSpPr/>
          <p:nvPr/>
        </p:nvSpPr>
        <p:spPr>
          <a:xfrm>
            <a:off x="4030359" y="2750551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Plus 35"/>
          <p:cNvSpPr/>
          <p:nvPr/>
        </p:nvSpPr>
        <p:spPr>
          <a:xfrm>
            <a:off x="4151426" y="2571833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477620" y="3587533"/>
            <a:ext cx="9076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First cool down to 1.9K </a:t>
            </a:r>
            <a:endParaRPr lang="en-US" sz="1100" dirty="0"/>
          </a:p>
        </p:txBody>
      </p:sp>
      <p:sp>
        <p:nvSpPr>
          <p:cNvPr id="40" name="TextBox 39"/>
          <p:cNvSpPr txBox="1"/>
          <p:nvPr/>
        </p:nvSpPr>
        <p:spPr>
          <a:xfrm>
            <a:off x="4352494" y="3533741"/>
            <a:ext cx="83577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Second cool down to 1.9K 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3040125" y="2853366"/>
            <a:ext cx="2109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00B050"/>
                </a:solidFill>
              </a:rPr>
              <a:t>I</a:t>
            </a:r>
            <a:r>
              <a:rPr lang="en-US" sz="1200" b="1" baseline="-25000" dirty="0" err="1" smtClean="0">
                <a:solidFill>
                  <a:srgbClr val="00B050"/>
                </a:solidFill>
              </a:rPr>
              <a:t>nominal</a:t>
            </a:r>
            <a:r>
              <a:rPr lang="en-US" sz="1200" b="1" baseline="-25000" dirty="0" smtClean="0">
                <a:solidFill>
                  <a:srgbClr val="00B050"/>
                </a:solidFill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</a:rPr>
              <a:t>=  75</a:t>
            </a:r>
            <a:r>
              <a:rPr lang="en-US" sz="1200" b="1" dirty="0" smtClean="0">
                <a:solidFill>
                  <a:srgbClr val="00B050"/>
                </a:solidFill>
              </a:rPr>
              <a:t>% </a:t>
            </a:r>
            <a:r>
              <a:rPr lang="en-US" sz="1200" b="1" dirty="0" smtClean="0">
                <a:solidFill>
                  <a:srgbClr val="00B050"/>
                </a:solidFill>
              </a:rPr>
              <a:t>I</a:t>
            </a:r>
            <a:r>
              <a:rPr lang="en-US" sz="1200" b="1" baseline="-25000" dirty="0" smtClean="0">
                <a:solidFill>
                  <a:srgbClr val="00B050"/>
                </a:solidFill>
              </a:rPr>
              <a:t>SS</a:t>
            </a:r>
            <a:r>
              <a:rPr lang="en-US" sz="1200" b="1" dirty="0" smtClean="0">
                <a:solidFill>
                  <a:srgbClr val="00B050"/>
                </a:solidFill>
              </a:rPr>
              <a:t> = 16.5 </a:t>
            </a:r>
            <a:r>
              <a:rPr lang="en-US" sz="1200" b="1" dirty="0" smtClean="0">
                <a:solidFill>
                  <a:srgbClr val="00B050"/>
                </a:solidFill>
              </a:rPr>
              <a:t>kA 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48" name="Plus 47"/>
          <p:cNvSpPr/>
          <p:nvPr/>
        </p:nvSpPr>
        <p:spPr>
          <a:xfrm>
            <a:off x="4494359" y="3089390"/>
            <a:ext cx="202071" cy="234809"/>
          </a:xfrm>
          <a:prstGeom prst="mathPl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Plus 49"/>
          <p:cNvSpPr/>
          <p:nvPr/>
        </p:nvSpPr>
        <p:spPr>
          <a:xfrm>
            <a:off x="4782768" y="2629220"/>
            <a:ext cx="202071" cy="234809"/>
          </a:xfrm>
          <a:prstGeom prst="mathPlu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67043" y="2247633"/>
            <a:ext cx="2781141" cy="1107996"/>
          </a:xfrm>
          <a:prstGeom prst="rect">
            <a:avLst/>
          </a:prstGeom>
          <a:solidFill>
            <a:srgbClr val="FFFFFF"/>
          </a:solidFill>
          <a:ln>
            <a:solidFill>
              <a:schemeClr val="accent5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 CRITERIA is defined </a:t>
            </a:r>
            <a:r>
              <a:rPr lang="en-US" sz="1100" dirty="0" smtClean="0"/>
              <a:t>for the :</a:t>
            </a:r>
            <a:endParaRPr lang="en-US" sz="1100" dirty="0" smtClean="0"/>
          </a:p>
          <a:p>
            <a:pPr marL="228600" indent="-228600">
              <a:buAutoNum type="alphaLcPeriod"/>
            </a:pPr>
            <a:r>
              <a:rPr lang="en-US" sz="1100" dirty="0" smtClean="0"/>
              <a:t>level </a:t>
            </a:r>
            <a:r>
              <a:rPr lang="en-US" sz="1100" dirty="0" smtClean="0"/>
              <a:t>of the </a:t>
            </a:r>
            <a:r>
              <a:rPr lang="en-US" sz="1100" b="1" u="sng" dirty="0" smtClean="0"/>
              <a:t>FIRST </a:t>
            </a:r>
            <a:r>
              <a:rPr lang="en-US" sz="1100" b="1" u="sng" dirty="0" smtClean="0"/>
              <a:t>QUENCH</a:t>
            </a:r>
            <a:endParaRPr lang="en-US" sz="1100" dirty="0"/>
          </a:p>
          <a:p>
            <a:pPr marL="228600" indent="-228600">
              <a:buAutoNum type="alphaLcPeriod"/>
            </a:pPr>
            <a:r>
              <a:rPr lang="en-US" sz="1100" b="1" u="sng" dirty="0" smtClean="0"/>
              <a:t>NUMBER </a:t>
            </a:r>
            <a:r>
              <a:rPr lang="en-US" sz="1100" b="1" u="sng" dirty="0" smtClean="0"/>
              <a:t>of QUENCHES </a:t>
            </a:r>
            <a:r>
              <a:rPr lang="en-US" sz="1100" dirty="0" smtClean="0"/>
              <a:t>to</a:t>
            </a:r>
            <a:r>
              <a:rPr lang="en-US" sz="1100" b="1" u="sng" dirty="0"/>
              <a:t> </a:t>
            </a:r>
            <a:r>
              <a:rPr lang="en-US" sz="1100" b="1" dirty="0" err="1">
                <a:solidFill>
                  <a:srgbClr val="604A7B"/>
                </a:solidFill>
              </a:rPr>
              <a:t>I</a:t>
            </a:r>
            <a:r>
              <a:rPr lang="en-US" sz="1100" b="1" baseline="-25000" dirty="0" err="1">
                <a:solidFill>
                  <a:srgbClr val="604A7B"/>
                </a:solidFill>
              </a:rPr>
              <a:t>accept</a:t>
            </a:r>
            <a:r>
              <a:rPr lang="en-US" sz="1100" b="1" dirty="0">
                <a:solidFill>
                  <a:srgbClr val="604A7B"/>
                </a:solidFill>
              </a:rPr>
              <a:t> </a:t>
            </a:r>
            <a:endParaRPr lang="en-US" sz="1100" b="1" dirty="0" smtClean="0">
              <a:solidFill>
                <a:srgbClr val="604A7B"/>
              </a:solidFill>
            </a:endParaRPr>
          </a:p>
          <a:p>
            <a:endParaRPr lang="en-US" sz="1100" b="1" dirty="0" smtClean="0">
              <a:solidFill>
                <a:srgbClr val="000000"/>
              </a:solidFill>
            </a:endParaRPr>
          </a:p>
          <a:p>
            <a:r>
              <a:rPr lang="en-US" sz="1100" b="1" dirty="0" smtClean="0">
                <a:solidFill>
                  <a:srgbClr val="000000"/>
                </a:solidFill>
              </a:rPr>
              <a:t>It </a:t>
            </a:r>
            <a:r>
              <a:rPr lang="en-US" sz="1100" b="1" dirty="0" smtClean="0">
                <a:solidFill>
                  <a:srgbClr val="000000"/>
                </a:solidFill>
              </a:rPr>
              <a:t>is too EARLY for </a:t>
            </a:r>
            <a:r>
              <a:rPr lang="en-US" sz="1100" b="1" dirty="0" smtClean="0">
                <a:solidFill>
                  <a:srgbClr val="000000"/>
                </a:solidFill>
              </a:rPr>
              <a:t>this… </a:t>
            </a:r>
            <a:r>
              <a:rPr lang="en-US" sz="1050" dirty="0" smtClean="0">
                <a:solidFill>
                  <a:srgbClr val="000000"/>
                </a:solidFill>
              </a:rPr>
              <a:t>but we will be able to do </a:t>
            </a:r>
            <a:r>
              <a:rPr lang="en-US" sz="1050" b="1" dirty="0" smtClean="0">
                <a:solidFill>
                  <a:srgbClr val="000000"/>
                </a:solidFill>
              </a:rPr>
              <a:t>20 quenches/test</a:t>
            </a:r>
            <a:endParaRPr lang="en-US" sz="1050" b="1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7045" y="1042088"/>
            <a:ext cx="2781140" cy="1107996"/>
          </a:xfrm>
          <a:prstGeom prst="rect">
            <a:avLst/>
          </a:prstGeom>
          <a:noFill/>
          <a:ln>
            <a:solidFill>
              <a:srgbClr val="604A7B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100" dirty="0" smtClean="0"/>
              <a:t>During the </a:t>
            </a:r>
            <a:r>
              <a:rPr lang="en-US" sz="1100" b="1" u="sng" dirty="0" smtClean="0"/>
              <a:t>TRAINING </a:t>
            </a:r>
            <a:r>
              <a:rPr lang="en-US" sz="1100" b="1" dirty="0" err="1" smtClean="0">
                <a:solidFill>
                  <a:srgbClr val="604A7B"/>
                </a:solidFill>
              </a:rPr>
              <a:t>I</a:t>
            </a:r>
            <a:r>
              <a:rPr lang="en-US" sz="1100" b="1" baseline="-25000" dirty="0" err="1" smtClean="0">
                <a:solidFill>
                  <a:srgbClr val="604A7B"/>
                </a:solidFill>
              </a:rPr>
              <a:t>accept</a:t>
            </a:r>
            <a:r>
              <a:rPr lang="en-US" sz="1100" b="1" dirty="0" smtClean="0">
                <a:solidFill>
                  <a:srgbClr val="604A7B"/>
                </a:solidFill>
              </a:rPr>
              <a:t> </a:t>
            </a:r>
            <a:r>
              <a:rPr lang="en-US" sz="1100" dirty="0" smtClean="0"/>
              <a:t>SHOULD be </a:t>
            </a:r>
            <a:r>
              <a:rPr lang="en-US" sz="1100" dirty="0" smtClean="0"/>
              <a:t>attained and </a:t>
            </a:r>
            <a:r>
              <a:rPr lang="en-US" sz="1100" dirty="0" smtClean="0"/>
              <a:t>kept for </a:t>
            </a:r>
            <a:r>
              <a:rPr lang="en-US" sz="1100" b="1" dirty="0">
                <a:solidFill>
                  <a:srgbClr val="660066"/>
                </a:solidFill>
              </a:rPr>
              <a:t> </a:t>
            </a:r>
            <a:r>
              <a:rPr lang="en-US" sz="1100" b="1" dirty="0" smtClean="0">
                <a:solidFill>
                  <a:srgbClr val="660066"/>
                </a:solidFill>
              </a:rPr>
              <a:t>3</a:t>
            </a:r>
            <a:r>
              <a:rPr lang="en-US" sz="1100" b="1" dirty="0" smtClean="0">
                <a:solidFill>
                  <a:srgbClr val="660066"/>
                </a:solidFill>
              </a:rPr>
              <a:t>h</a:t>
            </a:r>
            <a:r>
              <a:rPr lang="en-US" sz="1100" dirty="0" smtClean="0"/>
              <a:t> </a:t>
            </a:r>
            <a:r>
              <a:rPr lang="en-US" sz="1100" b="1" dirty="0" smtClean="0">
                <a:solidFill>
                  <a:srgbClr val="660066"/>
                </a:solidFill>
              </a:rPr>
              <a:t>CONTINOUSE</a:t>
            </a:r>
            <a:r>
              <a:rPr lang="en-US" sz="1100" dirty="0" smtClean="0"/>
              <a:t> powering without quench</a:t>
            </a:r>
          </a:p>
          <a:p>
            <a:pPr algn="just"/>
            <a:endParaRPr lang="en-US" sz="1100" dirty="0"/>
          </a:p>
          <a:p>
            <a:pPr algn="just"/>
            <a:r>
              <a:rPr lang="en-US" sz="1100" dirty="0" smtClean="0"/>
              <a:t>After Thermal Cycle to RT </a:t>
            </a:r>
            <a:r>
              <a:rPr lang="en-US" sz="1100" b="1" u="sng" dirty="0" smtClean="0"/>
              <a:t>MEMORY</a:t>
            </a:r>
            <a:r>
              <a:rPr lang="en-US" sz="1100" dirty="0" smtClean="0"/>
              <a:t> </a:t>
            </a:r>
            <a:r>
              <a:rPr lang="en-US" sz="1100" dirty="0" smtClean="0"/>
              <a:t>should be proven by 2</a:t>
            </a:r>
            <a:r>
              <a:rPr lang="en-US" sz="1100" baseline="30000" dirty="0" smtClean="0"/>
              <a:t>nd</a:t>
            </a:r>
            <a:r>
              <a:rPr lang="en-US" sz="1100" dirty="0" smtClean="0"/>
              <a:t> quench &gt; I </a:t>
            </a:r>
            <a:r>
              <a:rPr lang="en-US" sz="1100" dirty="0" smtClean="0"/>
              <a:t>nominal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3036784" y="2326490"/>
            <a:ext cx="2475495" cy="7326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429703" y="2249878"/>
            <a:ext cx="2187317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sz="1200" b="1" baseline="-25000" dirty="0" err="1" smtClean="0">
                <a:solidFill>
                  <a:schemeClr val="accent6">
                    <a:lumMod val="75000"/>
                  </a:schemeClr>
                </a:solidFill>
              </a:rPr>
              <a:t>accept</a:t>
            </a:r>
            <a:r>
              <a:rPr lang="en-US" sz="1200" b="1" baseline="-25000" dirty="0" smtClean="0">
                <a:solidFill>
                  <a:schemeClr val="accent6">
                    <a:lumMod val="75000"/>
                  </a:schemeClr>
                </a:solidFill>
              </a:rPr>
              <a:t> proto 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=  90% I</a:t>
            </a:r>
            <a:r>
              <a:rPr lang="en-US" sz="1200" b="1" baseline="-25000" dirty="0" smtClean="0">
                <a:solidFill>
                  <a:schemeClr val="accent6">
                    <a:lumMod val="75000"/>
                  </a:schemeClr>
                </a:solidFill>
              </a:rPr>
              <a:t>SS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 = 20 kA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460" y="442744"/>
            <a:ext cx="1127226" cy="110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9" name="Straight Arrow Connector 98"/>
          <p:cNvCxnSpPr/>
          <p:nvPr/>
        </p:nvCxnSpPr>
        <p:spPr>
          <a:xfrm flipV="1">
            <a:off x="3023153" y="3516680"/>
            <a:ext cx="0" cy="741871"/>
          </a:xfrm>
          <a:prstGeom prst="straightConnector1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3023153" y="4270030"/>
            <a:ext cx="476955" cy="16876"/>
          </a:xfrm>
          <a:prstGeom prst="straightConnector1">
            <a:avLst/>
          </a:prstGeom>
          <a:ln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3" name="Picture 112" descr="Paschen curve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43" y="3402580"/>
            <a:ext cx="2781140" cy="1768651"/>
          </a:xfrm>
          <a:prstGeom prst="rect">
            <a:avLst/>
          </a:prstGeom>
        </p:spPr>
      </p:pic>
      <p:sp>
        <p:nvSpPr>
          <p:cNvPr id="114" name="TextBox 113"/>
          <p:cNvSpPr txBox="1"/>
          <p:nvPr/>
        </p:nvSpPr>
        <p:spPr>
          <a:xfrm>
            <a:off x="6961601" y="672756"/>
            <a:ext cx="19322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This is the Cluster D vertical test stand for model magnet  test</a:t>
            </a:r>
            <a:endParaRPr lang="en-GB" sz="1400" dirty="0"/>
          </a:p>
        </p:txBody>
      </p:sp>
      <p:sp>
        <p:nvSpPr>
          <p:cNvPr id="115" name="TextBox 114"/>
          <p:cNvSpPr txBox="1"/>
          <p:nvPr/>
        </p:nvSpPr>
        <p:spPr>
          <a:xfrm>
            <a:off x="3023153" y="672756"/>
            <a:ext cx="2105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 magnet dimension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9704" y="227254"/>
            <a:ext cx="3610780" cy="1949006"/>
          </a:xfrm>
          <a:prstGeom prst="rect">
            <a:avLst/>
          </a:prstGeom>
          <a:solidFill>
            <a:srgbClr val="FFFFFF">
              <a:alpha val="1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5422869" y="2228210"/>
            <a:ext cx="3617616" cy="2030341"/>
          </a:xfrm>
          <a:prstGeom prst="rect">
            <a:avLst/>
          </a:prstGeom>
          <a:solidFill>
            <a:srgbClr val="FFFFFF">
              <a:alpha val="1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TextBox 119"/>
          <p:cNvSpPr txBox="1"/>
          <p:nvPr/>
        </p:nvSpPr>
        <p:spPr>
          <a:xfrm>
            <a:off x="6523361" y="3763686"/>
            <a:ext cx="2469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These are the horizontal benches: A, and B or C</a:t>
            </a:r>
            <a:endParaRPr lang="en-GB" sz="1400" dirty="0"/>
          </a:p>
        </p:txBody>
      </p:sp>
      <p:sp>
        <p:nvSpPr>
          <p:cNvPr id="123" name="Plus 122"/>
          <p:cNvSpPr/>
          <p:nvPr/>
        </p:nvSpPr>
        <p:spPr>
          <a:xfrm>
            <a:off x="4292288" y="2091681"/>
            <a:ext cx="202071" cy="234809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511263" y="5353047"/>
            <a:ext cx="1830180" cy="7017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b="1" dirty="0" smtClean="0"/>
              <a:t>ELECTRICAL INTEGRITY</a:t>
            </a:r>
          </a:p>
          <a:p>
            <a:pPr algn="ctr">
              <a:lnSpc>
                <a:spcPct val="110000"/>
              </a:lnSpc>
            </a:pPr>
            <a:r>
              <a:rPr lang="en-US" sz="1200" b="1" dirty="0" smtClean="0"/>
              <a:t>U </a:t>
            </a:r>
            <a:r>
              <a:rPr lang="en-US" sz="1200" b="1" baseline="-25000" dirty="0" smtClean="0"/>
              <a:t>acceptance</a:t>
            </a:r>
            <a:r>
              <a:rPr lang="en-US" sz="1200" b="1" dirty="0" smtClean="0"/>
              <a:t> </a:t>
            </a:r>
            <a:r>
              <a:rPr lang="en-US" sz="1200" dirty="0" smtClean="0"/>
              <a:t>= </a:t>
            </a:r>
            <a:r>
              <a:rPr lang="en-US" sz="1200" b="1" dirty="0" smtClean="0"/>
              <a:t>2 x </a:t>
            </a:r>
            <a:r>
              <a:rPr lang="en-US" sz="1200" b="1" dirty="0" err="1" smtClean="0"/>
              <a:t>U</a:t>
            </a:r>
            <a:r>
              <a:rPr lang="en-US" sz="1200" b="1" baseline="-25000" dirty="0" err="1" smtClean="0"/>
              <a:t>max</a:t>
            </a:r>
            <a:r>
              <a:rPr lang="en-US" sz="1200" b="1" dirty="0" smtClean="0"/>
              <a:t> + </a:t>
            </a:r>
            <a:r>
              <a:rPr lang="en-US" sz="1200" b="1" dirty="0" smtClean="0"/>
              <a:t>500</a:t>
            </a:r>
          </a:p>
          <a:p>
            <a:pPr algn="ctr">
              <a:lnSpc>
                <a:spcPct val="110000"/>
              </a:lnSpc>
            </a:pPr>
            <a:r>
              <a:rPr lang="en-US" sz="1200" b="1" baseline="-25000" dirty="0"/>
              <a:t> </a:t>
            </a:r>
            <a:r>
              <a:rPr lang="en-US" sz="1200" b="1" baseline="-25000" dirty="0" smtClean="0"/>
              <a:t>and this is in </a:t>
            </a:r>
            <a:r>
              <a:rPr lang="en-US" sz="1200" b="1" baseline="-25000" dirty="0" err="1" smtClean="0"/>
              <a:t>aprox</a:t>
            </a:r>
            <a:r>
              <a:rPr lang="en-US" sz="1200" b="1" baseline="-25000" dirty="0" smtClean="0"/>
              <a:t>.</a:t>
            </a:r>
            <a:r>
              <a:rPr lang="en-US" sz="1200" b="1" dirty="0" smtClean="0"/>
              <a:t> 3 kV in He</a:t>
            </a:r>
            <a:endParaRPr lang="en-US" sz="1200" baseline="-25000" dirty="0" smtClean="0"/>
          </a:p>
        </p:txBody>
      </p:sp>
      <p:pic>
        <p:nvPicPr>
          <p:cNvPr id="6147" name="Picture 3" descr="C:\Users\mbajko\AppData\Local\Microsoft\Windows\Temporary Internet Files\Content.Outlook\3D1Y2PSC\30kA_Simplified-Single-line-diagram_Cluster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47" y="4345291"/>
            <a:ext cx="3610780" cy="20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20744" y="6190742"/>
            <a:ext cx="6398611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From these it was defined the test stand specification. See the presentation of Volker. </a:t>
            </a:r>
            <a:endParaRPr lang="en-GB" sz="1400" dirty="0"/>
          </a:p>
        </p:txBody>
      </p:sp>
      <p:sp>
        <p:nvSpPr>
          <p:cNvPr id="125" name="TextBox 124"/>
          <p:cNvSpPr txBox="1"/>
          <p:nvPr/>
        </p:nvSpPr>
        <p:spPr>
          <a:xfrm>
            <a:off x="3016338" y="5504279"/>
            <a:ext cx="2381489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 smtClean="0"/>
              <a:t>PROTECTION</a:t>
            </a:r>
            <a:r>
              <a:rPr lang="en-US" sz="1100" dirty="0" smtClean="0"/>
              <a:t> is with </a:t>
            </a:r>
            <a:r>
              <a:rPr lang="en-US" sz="1100" b="1" dirty="0" smtClean="0"/>
              <a:t>EE</a:t>
            </a:r>
            <a:r>
              <a:rPr lang="en-US" sz="1100" dirty="0" smtClean="0"/>
              <a:t>, time reaction in the 2-3 </a:t>
            </a:r>
            <a:r>
              <a:rPr lang="en-US" sz="1100" dirty="0" err="1" smtClean="0"/>
              <a:t>ms</a:t>
            </a:r>
            <a:r>
              <a:rPr lang="en-US" sz="1100" dirty="0" smtClean="0"/>
              <a:t> range, with </a:t>
            </a:r>
            <a:r>
              <a:rPr lang="en-US" sz="1100" b="1" dirty="0" smtClean="0"/>
              <a:t>dump resistor </a:t>
            </a:r>
            <a:r>
              <a:rPr lang="en-US" sz="1100" dirty="0" smtClean="0"/>
              <a:t>of 50-300 </a:t>
            </a:r>
            <a:r>
              <a:rPr lang="en-US" sz="1100" dirty="0" err="1" smtClean="0"/>
              <a:t>mOHM</a:t>
            </a:r>
            <a:endParaRPr lang="en-US" sz="1100" dirty="0" smtClean="0"/>
          </a:p>
        </p:txBody>
      </p:sp>
      <p:sp>
        <p:nvSpPr>
          <p:cNvPr id="126" name="Rectangle 125"/>
          <p:cNvSpPr/>
          <p:nvPr/>
        </p:nvSpPr>
        <p:spPr>
          <a:xfrm>
            <a:off x="182978" y="3402579"/>
            <a:ext cx="2765205" cy="2701863"/>
          </a:xfrm>
          <a:prstGeom prst="rect">
            <a:avLst/>
          </a:prstGeom>
          <a:solidFill>
            <a:srgbClr val="FFFFFF">
              <a:alpha val="1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3023152" y="4419600"/>
            <a:ext cx="6017331" cy="1684842"/>
          </a:xfrm>
          <a:prstGeom prst="rect">
            <a:avLst/>
          </a:prstGeom>
          <a:solidFill>
            <a:srgbClr val="FFFFFF">
              <a:alpha val="1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TextBox 127"/>
          <p:cNvSpPr txBox="1"/>
          <p:nvPr/>
        </p:nvSpPr>
        <p:spPr>
          <a:xfrm>
            <a:off x="7250537" y="5965943"/>
            <a:ext cx="1770678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of G. J. Coelingh</a:t>
            </a:r>
            <a:endParaRPr lang="en-GB" sz="1200" dirty="0"/>
          </a:p>
        </p:txBody>
      </p:sp>
      <p:sp>
        <p:nvSpPr>
          <p:cNvPr id="129" name="TextBox 128"/>
          <p:cNvSpPr txBox="1"/>
          <p:nvPr/>
        </p:nvSpPr>
        <p:spPr>
          <a:xfrm>
            <a:off x="7409331" y="1832875"/>
            <a:ext cx="1453090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of P. Perret</a:t>
            </a:r>
            <a:endParaRPr lang="en-GB" sz="12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498756" y="4764710"/>
            <a:ext cx="1443985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of P. Fessia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953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500" y="249734"/>
            <a:ext cx="8743950" cy="683535"/>
          </a:xfrm>
        </p:spPr>
        <p:txBody>
          <a:bodyPr/>
          <a:lstStyle/>
          <a:p>
            <a:r>
              <a:rPr lang="fr-CH" b="1" dirty="0" smtClean="0"/>
              <a:t>TEST distribution over the </a:t>
            </a:r>
            <a:r>
              <a:rPr lang="fr-CH" b="1" dirty="0" err="1" smtClean="0"/>
              <a:t>years</a:t>
            </a:r>
            <a:r>
              <a:rPr lang="fr-CH" b="1" dirty="0" smtClean="0"/>
              <a:t>. Alternative solutions.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6446" y="4254264"/>
            <a:ext cx="3449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15 % of re-test has been included into the </a:t>
            </a:r>
            <a:r>
              <a:rPr lang="en-US" dirty="0" smtClean="0"/>
              <a:t>cost and schedule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24" y="1445274"/>
            <a:ext cx="4292743" cy="279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2362200" y="1438275"/>
            <a:ext cx="390525" cy="2133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Elbow Connector 8"/>
          <p:cNvCxnSpPr/>
          <p:nvPr/>
        </p:nvCxnSpPr>
        <p:spPr>
          <a:xfrm>
            <a:off x="2752725" y="2251814"/>
            <a:ext cx="3448050" cy="590550"/>
          </a:xfrm>
          <a:prstGeom prst="bentConnector3">
            <a:avLst>
              <a:gd name="adj1" fmla="val 68232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00775" y="2456736"/>
            <a:ext cx="25050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This peak is due to the high number of orbit correctors</a:t>
            </a:r>
            <a:endParaRPr lang="en-GB" sz="1400" dirty="0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6" t="33442" r="21749" b="7166"/>
          <a:stretch/>
        </p:blipFill>
        <p:spPr bwMode="auto">
          <a:xfrm>
            <a:off x="5280057" y="3674523"/>
            <a:ext cx="3580170" cy="2647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133976" y="2981341"/>
            <a:ext cx="3726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Ex. Alternative option under study for test</a:t>
            </a:r>
          </a:p>
          <a:p>
            <a:pPr algn="ctr"/>
            <a:endParaRPr lang="en-GB" sz="1600" b="1" dirty="0" smtClean="0"/>
          </a:p>
          <a:p>
            <a:pPr algn="ctr"/>
            <a:r>
              <a:rPr lang="en-GB" sz="1600" b="1" dirty="0" smtClean="0"/>
              <a:t>50% @ CERN and 50% in Uppsala </a:t>
            </a:r>
            <a:endParaRPr lang="en-GB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1724" y="909943"/>
            <a:ext cx="8843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build a test station for all type of magnets, but some of them will be tested elsewhere….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641351" y="5931890"/>
            <a:ext cx="1457002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of </a:t>
            </a:r>
            <a:r>
              <a:rPr lang="en-GB" sz="1200" dirty="0" err="1" smtClean="0"/>
              <a:t>R.Ruben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2523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20966" r="55518" b="40211"/>
          <a:stretch/>
        </p:blipFill>
        <p:spPr bwMode="auto">
          <a:xfrm>
            <a:off x="152400" y="866775"/>
            <a:ext cx="505400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7185" y="198438"/>
            <a:ext cx="6323990" cy="914400"/>
          </a:xfrm>
        </p:spPr>
        <p:txBody>
          <a:bodyPr/>
          <a:lstStyle/>
          <a:p>
            <a:r>
              <a:rPr lang="en-US" sz="2800" b="1" dirty="0" smtClean="0"/>
              <a:t>IT STRING </a:t>
            </a:r>
            <a:r>
              <a:rPr lang="en-GB" sz="2800" b="1" dirty="0" smtClean="0">
                <a:solidFill>
                  <a:srgbClr val="FF0000"/>
                </a:solidFill>
              </a:rPr>
              <a:t>SCOPE</a:t>
            </a:r>
            <a:endParaRPr lang="en-GB" sz="24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3703" y="1431985"/>
            <a:ext cx="4015214" cy="119811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193102" y="1578634"/>
            <a:ext cx="1500996" cy="7763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5045362" y="2775132"/>
            <a:ext cx="4015214" cy="3265099"/>
            <a:chOff x="1346339" y="3176338"/>
            <a:chExt cx="4011188" cy="3278381"/>
          </a:xfrm>
        </p:grpSpPr>
        <p:pic>
          <p:nvPicPr>
            <p:cNvPr id="18" name="Picture 17"/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4" t="31423" r="46404" b="5730"/>
            <a:stretch/>
          </p:blipFill>
          <p:spPr>
            <a:xfrm>
              <a:off x="1346339" y="3176338"/>
              <a:ext cx="4011188" cy="3278381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 rot="18710046">
              <a:off x="3345159" y="4260499"/>
              <a:ext cx="1570886" cy="66767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1897815" y="3532519"/>
            <a:ext cx="284671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endCxn id="19" idx="1"/>
          </p:cNvCxnSpPr>
          <p:nvPr/>
        </p:nvCxnSpPr>
        <p:spPr>
          <a:xfrm>
            <a:off x="2790077" y="3833334"/>
            <a:ext cx="4520594" cy="637661"/>
          </a:xfrm>
          <a:prstGeom prst="bentConnector4">
            <a:avLst>
              <a:gd name="adj1" fmla="val 47119"/>
              <a:gd name="adj2" fmla="val 13585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5400000" flipH="1" flipV="1">
            <a:off x="4636697" y="2514598"/>
            <a:ext cx="1112808" cy="897147"/>
          </a:xfrm>
          <a:prstGeom prst="bentConnector3">
            <a:avLst>
              <a:gd name="adj1" fmla="val 25969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403733" y="4008768"/>
            <a:ext cx="1672966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9" name="Group 138"/>
          <p:cNvGrpSpPr/>
          <p:nvPr/>
        </p:nvGrpSpPr>
        <p:grpSpPr>
          <a:xfrm>
            <a:off x="42092" y="4726056"/>
            <a:ext cx="4994961" cy="1222778"/>
            <a:chOff x="0" y="1326333"/>
            <a:chExt cx="9451060" cy="3377962"/>
          </a:xfrm>
        </p:grpSpPr>
        <p:pic>
          <p:nvPicPr>
            <p:cNvPr id="140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885" t="77072" r="54228" b="5473"/>
            <a:stretch/>
          </p:blipFill>
          <p:spPr bwMode="auto">
            <a:xfrm rot="5400000">
              <a:off x="-102698" y="1753661"/>
              <a:ext cx="2494196" cy="228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1" name="Straight Connector 140"/>
            <p:cNvCxnSpPr/>
            <p:nvPr/>
          </p:nvCxnSpPr>
          <p:spPr>
            <a:xfrm flipV="1">
              <a:off x="865208" y="1981862"/>
              <a:ext cx="5791317" cy="13957"/>
            </a:xfrm>
            <a:prstGeom prst="line">
              <a:avLst/>
            </a:prstGeom>
            <a:ln w="76200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2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662" t="27634" r="52478" b="33480"/>
            <a:stretch/>
          </p:blipFill>
          <p:spPr bwMode="auto">
            <a:xfrm rot="5400000">
              <a:off x="4169051" y="840273"/>
              <a:ext cx="2578368" cy="4980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" name="TextBox 142"/>
            <p:cNvSpPr txBox="1"/>
            <p:nvPr/>
          </p:nvSpPr>
          <p:spPr>
            <a:xfrm>
              <a:off x="2106598" y="3161532"/>
              <a:ext cx="1259332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E</a:t>
              </a:r>
              <a:endParaRPr lang="en-GB" sz="1000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2108924" y="2206171"/>
              <a:ext cx="1292696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D</a:t>
              </a:r>
              <a:endParaRPr lang="en-GB" sz="1000" dirty="0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6306282" y="4294640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6306282" y="3962279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306282" y="3146020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6306282" y="355085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6306282" y="235464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6306282" y="2698718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3123199" y="3959350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3123199" y="4284391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3123199" y="321776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123199" y="3550853"/>
              <a:ext cx="1477941" cy="18448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5" name="Right Brace 154"/>
            <p:cNvSpPr/>
            <p:nvPr/>
          </p:nvSpPr>
          <p:spPr>
            <a:xfrm>
              <a:off x="7905701" y="2354643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8155701" y="2339245"/>
              <a:ext cx="1283596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A</a:t>
              </a:r>
              <a:endParaRPr lang="en-GB" sz="1000" dirty="0"/>
            </a:p>
          </p:txBody>
        </p:sp>
        <p:sp>
          <p:nvSpPr>
            <p:cNvPr id="157" name="Right Brace 156"/>
            <p:cNvSpPr/>
            <p:nvPr/>
          </p:nvSpPr>
          <p:spPr>
            <a:xfrm>
              <a:off x="7916949" y="3238260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8170113" y="3222860"/>
              <a:ext cx="1274497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B</a:t>
              </a:r>
              <a:endParaRPr lang="en-GB" sz="1000" dirty="0"/>
            </a:p>
          </p:txBody>
        </p:sp>
        <p:sp>
          <p:nvSpPr>
            <p:cNvPr id="159" name="Right Brace 158"/>
            <p:cNvSpPr/>
            <p:nvPr/>
          </p:nvSpPr>
          <p:spPr>
            <a:xfrm>
              <a:off x="7925378" y="4018243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8179596" y="4002844"/>
              <a:ext cx="1271464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C</a:t>
              </a:r>
              <a:endParaRPr lang="en-GB" sz="1000" dirty="0"/>
            </a:p>
          </p:txBody>
        </p:sp>
        <p:sp>
          <p:nvSpPr>
            <p:cNvPr id="161" name="Right Brace 160"/>
            <p:cNvSpPr/>
            <p:nvPr/>
          </p:nvSpPr>
          <p:spPr>
            <a:xfrm flipH="1">
              <a:off x="2925240" y="3206778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5199515" y="2254507"/>
              <a:ext cx="350926" cy="21815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5236632" y="3697676"/>
              <a:ext cx="182212" cy="3627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5531321" y="3688892"/>
              <a:ext cx="182212" cy="3627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5" name="Rectangle 164"/>
            <p:cNvSpPr/>
            <p:nvPr/>
          </p:nvSpPr>
          <p:spPr>
            <a:xfrm rot="5400000">
              <a:off x="4643447" y="2693421"/>
              <a:ext cx="305847" cy="220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6" name="Rectangle 165"/>
            <p:cNvSpPr/>
            <p:nvPr/>
          </p:nvSpPr>
          <p:spPr>
            <a:xfrm rot="5400000">
              <a:off x="5450540" y="4309677"/>
              <a:ext cx="305847" cy="220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7" name="Rectangle 166"/>
            <p:cNvSpPr/>
            <p:nvPr/>
          </p:nvSpPr>
          <p:spPr>
            <a:xfrm rot="5400000">
              <a:off x="4651844" y="2327054"/>
              <a:ext cx="305847" cy="22013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68" name="Elbow Connector 167"/>
            <p:cNvCxnSpPr>
              <a:endCxn id="148" idx="1"/>
            </p:cNvCxnSpPr>
            <p:nvPr/>
          </p:nvCxnSpPr>
          <p:spPr>
            <a:xfrm flipV="1">
              <a:off x="5713530" y="3643094"/>
              <a:ext cx="592751" cy="264376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Elbow Connector 168"/>
            <p:cNvCxnSpPr>
              <a:endCxn id="146" idx="1"/>
            </p:cNvCxnSpPr>
            <p:nvPr/>
          </p:nvCxnSpPr>
          <p:spPr>
            <a:xfrm flipV="1">
              <a:off x="5713532" y="4054519"/>
              <a:ext cx="592751" cy="356442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Elbow Connector 169"/>
            <p:cNvCxnSpPr/>
            <p:nvPr/>
          </p:nvCxnSpPr>
          <p:spPr>
            <a:xfrm flipH="1" flipV="1">
              <a:off x="4606764" y="3269743"/>
              <a:ext cx="592750" cy="631983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Elbow Connector 170"/>
            <p:cNvCxnSpPr/>
            <p:nvPr/>
          </p:nvCxnSpPr>
          <p:spPr>
            <a:xfrm flipH="1" flipV="1">
              <a:off x="4606763" y="3674577"/>
              <a:ext cx="592751" cy="264376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>
              <a:off x="3122451" y="4052961"/>
              <a:ext cx="1454287" cy="340965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172"/>
            <p:cNvSpPr txBox="1"/>
            <p:nvPr/>
          </p:nvSpPr>
          <p:spPr>
            <a:xfrm>
              <a:off x="2107554" y="3992628"/>
              <a:ext cx="1253266" cy="701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Cluster F</a:t>
              </a:r>
              <a:endParaRPr lang="en-GB" sz="1000" dirty="0"/>
            </a:p>
          </p:txBody>
        </p:sp>
        <p:sp>
          <p:nvSpPr>
            <p:cNvPr id="174" name="Right Brace 173"/>
            <p:cNvSpPr/>
            <p:nvPr/>
          </p:nvSpPr>
          <p:spPr>
            <a:xfrm flipH="1">
              <a:off x="2925240" y="3968619"/>
              <a:ext cx="128221" cy="436316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6814234" y="1900934"/>
              <a:ext cx="328822" cy="16001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7233683" y="1915901"/>
              <a:ext cx="328822" cy="1600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7633712" y="1928850"/>
              <a:ext cx="328822" cy="1600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8049948" y="1932284"/>
              <a:ext cx="328822" cy="160019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8452239" y="1938363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8609139" y="1932284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8766041" y="1935720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8922942" y="1939154"/>
              <a:ext cx="95641" cy="1477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6960708" y="1353867"/>
              <a:ext cx="2108592" cy="680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DFH + CL       IR PC</a:t>
              </a:r>
              <a:endParaRPr lang="en-US" sz="1000" dirty="0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505479" y="1768201"/>
              <a:ext cx="328822" cy="30709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85" name="Elbow Connector 184"/>
            <p:cNvCxnSpPr/>
            <p:nvPr/>
          </p:nvCxnSpPr>
          <p:spPr>
            <a:xfrm>
              <a:off x="5609902" y="2484302"/>
              <a:ext cx="723186" cy="257158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Elbow Connector 185"/>
            <p:cNvCxnSpPr>
              <a:stCxn id="167" idx="2"/>
            </p:cNvCxnSpPr>
            <p:nvPr/>
          </p:nvCxnSpPr>
          <p:spPr>
            <a:xfrm rot="10800000" flipV="1">
              <a:off x="4242315" y="2437123"/>
              <a:ext cx="452385" cy="144875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Elbow Connector 186"/>
            <p:cNvCxnSpPr/>
            <p:nvPr/>
          </p:nvCxnSpPr>
          <p:spPr>
            <a:xfrm rot="10800000">
              <a:off x="4269120" y="2715136"/>
              <a:ext cx="452385" cy="144875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Elbow Connector 187"/>
            <p:cNvCxnSpPr/>
            <p:nvPr/>
          </p:nvCxnSpPr>
          <p:spPr>
            <a:xfrm flipV="1">
              <a:off x="5684517" y="3271816"/>
              <a:ext cx="592751" cy="356442"/>
            </a:xfrm>
            <a:prstGeom prst="bentConnector3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Elbow Connector 188"/>
            <p:cNvCxnSpPr>
              <a:stCxn id="166" idx="0"/>
            </p:cNvCxnSpPr>
            <p:nvPr/>
          </p:nvCxnSpPr>
          <p:spPr>
            <a:xfrm flipV="1">
              <a:off x="5713533" y="4381688"/>
              <a:ext cx="661418" cy="38059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Elbow Connector 189"/>
            <p:cNvCxnSpPr/>
            <p:nvPr/>
          </p:nvCxnSpPr>
          <p:spPr>
            <a:xfrm flipV="1">
              <a:off x="5581992" y="2371880"/>
              <a:ext cx="876689" cy="154292"/>
            </a:xfrm>
            <a:prstGeom prst="bentConnector3">
              <a:avLst/>
            </a:prstGeom>
            <a:ln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Rectangle 190"/>
            <p:cNvSpPr/>
            <p:nvPr/>
          </p:nvSpPr>
          <p:spPr>
            <a:xfrm>
              <a:off x="896744" y="1814722"/>
              <a:ext cx="5745825" cy="8339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2250747" y="1326333"/>
              <a:ext cx="3974958" cy="701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 </a:t>
              </a:r>
              <a:r>
                <a:rPr lang="en-US" sz="1000" dirty="0" smtClean="0"/>
                <a:t>        IR  STRING            DSH</a:t>
              </a:r>
              <a:endParaRPr lang="en-US" sz="1000" dirty="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441960" y="1369737"/>
              <a:ext cx="8690498" cy="851832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0"/>
              </a:schemeClr>
            </a:solidFill>
            <a:ln w="28575" cmpd="sng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195" name="Elbow Connector 194"/>
          <p:cNvCxnSpPr/>
          <p:nvPr/>
        </p:nvCxnSpPr>
        <p:spPr>
          <a:xfrm rot="5400000">
            <a:off x="2993962" y="4076548"/>
            <a:ext cx="717287" cy="58172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139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THE ZONES in the Building 2173</a:t>
            </a:r>
            <a:endParaRPr lang="en-GB" sz="28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345670" y="1335412"/>
            <a:ext cx="7617460" cy="4914188"/>
            <a:chOff x="345670" y="1335412"/>
            <a:chExt cx="7617460" cy="4914188"/>
          </a:xfrm>
        </p:grpSpPr>
        <p:pic>
          <p:nvPicPr>
            <p:cNvPr id="6" name="Picture 5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168"/>
            <a:stretch/>
          </p:blipFill>
          <p:spPr bwMode="auto">
            <a:xfrm>
              <a:off x="345670" y="1335412"/>
              <a:ext cx="7617460" cy="4676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Rectangle 6"/>
            <p:cNvSpPr/>
            <p:nvPr/>
          </p:nvSpPr>
          <p:spPr>
            <a:xfrm rot="5400000">
              <a:off x="795768" y="2381606"/>
              <a:ext cx="1647113" cy="1333500"/>
            </a:xfrm>
            <a:prstGeom prst="rect">
              <a:avLst/>
            </a:prstGeom>
            <a:solidFill>
              <a:schemeClr val="accent1">
                <a:alpha val="31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 rot="5400000">
              <a:off x="628725" y="4195763"/>
              <a:ext cx="1981200" cy="1333500"/>
            </a:xfrm>
            <a:prstGeom prst="rect">
              <a:avLst/>
            </a:prstGeom>
            <a:solidFill>
              <a:schemeClr val="bg2">
                <a:lumMod val="75000"/>
                <a:alpha val="31000"/>
              </a:schemeClr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4692525" y="1295401"/>
              <a:ext cx="1495425" cy="36576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31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GB" sz="1400">
                  <a:solidFill>
                    <a:srgbClr val="000000"/>
                  </a:solidFill>
                  <a:effectLst/>
                  <a:ea typeface="MS Mincho"/>
                  <a:cs typeface="Times New Roman"/>
                </a:rPr>
                <a:t> </a:t>
              </a:r>
              <a:endParaRPr lang="en-GB" sz="1100">
                <a:effectLst/>
                <a:ea typeface="MS Mincho"/>
                <a:cs typeface="Times New Roman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2501598" y="2801035"/>
              <a:ext cx="1495426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CLUSTERS </a:t>
              </a:r>
            </a:p>
            <a:p>
              <a:r>
                <a:rPr lang="en-GB" dirty="0" smtClean="0"/>
                <a:t>F        E        D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6841511" y="2771990"/>
              <a:ext cx="155351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CLUSTERS </a:t>
              </a:r>
            </a:p>
            <a:p>
              <a:r>
                <a:rPr lang="en-GB" dirty="0" smtClean="0"/>
                <a:t>C        B       A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42680" y="2712690"/>
              <a:ext cx="139511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6">
                      <a:lumMod val="75000"/>
                    </a:schemeClr>
                  </a:solidFill>
                </a:rPr>
                <a:t>HORIZONTAL TEST BENCHES</a:t>
              </a:r>
              <a:endParaRPr lang="en-GB" sz="14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52573" y="2719380"/>
              <a:ext cx="133350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1">
                      <a:lumMod val="75000"/>
                    </a:schemeClr>
                  </a:solidFill>
                </a:rPr>
                <a:t>VERTICAL TEST CRYOSTATS</a:t>
              </a:r>
              <a:endParaRPr lang="en-GB" sz="14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4309360" y="-1441002"/>
              <a:ext cx="275286" cy="6988858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31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49311" y="1882496"/>
              <a:ext cx="30175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rgbClr val="7030A0"/>
                  </a:solidFill>
                </a:rPr>
                <a:t>SC LINK TEST STATION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922783" y="5804383"/>
              <a:ext cx="375056" cy="515378"/>
            </a:xfrm>
            <a:prstGeom prst="rect">
              <a:avLst/>
            </a:prstGeom>
            <a:solidFill>
              <a:schemeClr val="accent5">
                <a:lumMod val="75000"/>
                <a:alpha val="31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10311" y="5879550"/>
              <a:ext cx="139511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5">
                      <a:lumMod val="75000"/>
                    </a:schemeClr>
                  </a:solidFill>
                </a:rPr>
                <a:t>LN</a:t>
              </a:r>
              <a:r>
                <a:rPr lang="en-GB" sz="1400" baseline="-25000" dirty="0" smtClean="0">
                  <a:solidFill>
                    <a:schemeClr val="accent5">
                      <a:lumMod val="75000"/>
                    </a:schemeClr>
                  </a:solidFill>
                </a:rPr>
                <a:t>2</a:t>
              </a:r>
              <a:r>
                <a:rPr lang="en-GB" sz="1400" dirty="0" smtClean="0">
                  <a:solidFill>
                    <a:schemeClr val="accent5">
                      <a:lumMod val="75000"/>
                    </a:schemeClr>
                  </a:solidFill>
                </a:rPr>
                <a:t> TEST ZONE</a:t>
              </a:r>
              <a:endParaRPr lang="en-GB" sz="14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4652783" y="2597616"/>
              <a:ext cx="1393465" cy="5183833"/>
            </a:xfrm>
            <a:prstGeom prst="rect">
              <a:avLst/>
            </a:prstGeom>
            <a:solidFill>
              <a:schemeClr val="bg1">
                <a:lumMod val="85000"/>
                <a:alpha val="31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GB" sz="1400">
                  <a:solidFill>
                    <a:srgbClr val="000000"/>
                  </a:solidFill>
                  <a:effectLst/>
                  <a:ea typeface="MS Mincho"/>
                  <a:cs typeface="Times New Roman"/>
                </a:rPr>
                <a:t> </a:t>
              </a:r>
              <a:endParaRPr lang="en-GB" sz="1100">
                <a:effectLst/>
                <a:ea typeface="MS Mincho"/>
                <a:cs typeface="Times New Roman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32622" y="4554736"/>
              <a:ext cx="139511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accent3">
                      <a:lumMod val="50000"/>
                    </a:schemeClr>
                  </a:solidFill>
                </a:rPr>
                <a:t>CRYOGENIC ZONE</a:t>
              </a:r>
              <a:endParaRPr lang="en-GB" sz="14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18870" y="4927923"/>
              <a:ext cx="266128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cap="all" dirty="0" smtClean="0">
                  <a:solidFill>
                    <a:schemeClr val="bg1">
                      <a:lumMod val="50000"/>
                    </a:schemeClr>
                  </a:solidFill>
                </a:rPr>
                <a:t>Superconducting</a:t>
              </a:r>
              <a:r>
                <a:rPr lang="en-GB" sz="1400" dirty="0" smtClean="0">
                  <a:solidFill>
                    <a:schemeClr val="bg1">
                      <a:lumMod val="50000"/>
                    </a:schemeClr>
                  </a:solidFill>
                </a:rPr>
                <a:t> RF CAVITY TEST ZONE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477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7650" y="157788"/>
            <a:ext cx="8240400" cy="765708"/>
          </a:xfrm>
        </p:spPr>
        <p:txBody>
          <a:bodyPr/>
          <a:lstStyle/>
          <a:p>
            <a:r>
              <a:rPr lang="en-GB" sz="2800" b="1" dirty="0" smtClean="0"/>
              <a:t>IT STRING  short term ACTIVITIES</a:t>
            </a:r>
            <a:endParaRPr lang="en-GB" sz="28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60975" r="55518" b="26192"/>
          <a:stretch/>
        </p:blipFill>
        <p:spPr bwMode="auto">
          <a:xfrm>
            <a:off x="2216449" y="1521797"/>
            <a:ext cx="5054002" cy="113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850" y="3150156"/>
            <a:ext cx="61150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scope , the preliminary studies and cost estimates</a:t>
            </a:r>
          </a:p>
          <a:p>
            <a:pPr algn="ctr"/>
            <a:r>
              <a:rPr lang="en-GB" dirty="0" smtClean="0"/>
              <a:t> </a:t>
            </a:r>
          </a:p>
          <a:p>
            <a:pPr marL="342900" indent="-342900" algn="ctr">
              <a:buFontTx/>
              <a:buAutoNum type="arabicPeriod"/>
            </a:pPr>
            <a:r>
              <a:rPr lang="en-GB" dirty="0"/>
              <a:t>Set up a TEAM </a:t>
            </a:r>
            <a:r>
              <a:rPr lang="en-GB" dirty="0" smtClean="0"/>
              <a:t>and the modus operandi with </a:t>
            </a:r>
            <a:r>
              <a:rPr lang="en-GB" dirty="0"/>
              <a:t>GL and WPLs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ESTABLISH a COMPLET list of INGREDIENTS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Set up a possible TIMELINE and agree on that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WORK out a TEST plan </a:t>
            </a:r>
          </a:p>
          <a:p>
            <a:pPr marL="342900" indent="-342900" algn="ctr">
              <a:buAutoNum type="arabicPeriod"/>
            </a:pPr>
            <a:r>
              <a:rPr lang="en-GB" dirty="0" smtClean="0"/>
              <a:t>Work out a BUDGET and RESOURCES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648449" y="4165818"/>
            <a:ext cx="2295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Check specifically those equipment which are only be used in Sm18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927426" y="4165818"/>
            <a:ext cx="625774" cy="3231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314950" y="4488984"/>
            <a:ext cx="1238251" cy="5211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9075" y="1205984"/>
            <a:ext cx="2074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Extract from the Mandate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885950" y="1388447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39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20911</TotalTime>
  <Words>1340</Words>
  <Application>Microsoft Office PowerPoint</Application>
  <PresentationFormat>On-screen Show (4:3)</PresentationFormat>
  <Paragraphs>210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HiLumiLHC_PresentationTemplate</vt:lpstr>
      <vt:lpstr>TEST PLANS and  HL LHC  IT STRING</vt:lpstr>
      <vt:lpstr>SUMMARY</vt:lpstr>
      <vt:lpstr>TIMELINE for the different test for HL LHC magnets</vt:lpstr>
      <vt:lpstr>How this TIMELINE is made?</vt:lpstr>
      <vt:lpstr>PERFORMANCE test</vt:lpstr>
      <vt:lpstr>TEST distribution over the years. Alternative solutions.</vt:lpstr>
      <vt:lpstr>IT STRING SCOPE</vt:lpstr>
      <vt:lpstr>THE ZONES in the Building 2173</vt:lpstr>
      <vt:lpstr>IT STRING  short term ACTIVITIES</vt:lpstr>
      <vt:lpstr>PowerPoint Presentation</vt:lpstr>
      <vt:lpstr>PowerPoint Presentation</vt:lpstr>
      <vt:lpstr>3. HL LHC STRING TIMELINE</vt:lpstr>
      <vt:lpstr>PowerPoint Presentation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Inserer dans template hi-lumi</dc:title>
  <dc:creator>Benoit Delille</dc:creator>
  <cp:lastModifiedBy>Marta Bajko</cp:lastModifiedBy>
  <cp:revision>240</cp:revision>
  <dcterms:created xsi:type="dcterms:W3CDTF">2015-02-02T20:09:37Z</dcterms:created>
  <dcterms:modified xsi:type="dcterms:W3CDTF">2015-06-04T12:52:15Z</dcterms:modified>
</cp:coreProperties>
</file>