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2" r:id="rId15"/>
    <p:sldId id="274" r:id="rId16"/>
    <p:sldId id="269" r:id="rId17"/>
    <p:sldId id="270" r:id="rId18"/>
    <p:sldId id="271" r:id="rId19"/>
    <p:sldId id="273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rancois Garnier" initials="FG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-128" y="-4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printerSettings" Target="printerSettings/printerSettings1.bin"/><Relationship Id="rId23" Type="http://schemas.openxmlformats.org/officeDocument/2006/relationships/commentAuthors" Target="commentAuthors.xml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5-06-03T11:30:29.393" idx="1">
    <p:pos x="10" y="10"/>
    <p:text/>
    <p:extLst>
      <p:ext uri="{C676402C-5697-4E1C-873F-D02D1690AC5C}">
        <p15:threadingInfo xmlns:p15="http://schemas.microsoft.com/office/powerpoint/2012/main" timeZoneBias="-12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B9C62F-97BD-478D-B1B0-FD037971BA03}" type="datetimeFigureOut">
              <a:rPr lang="fr-FR" smtClean="0"/>
              <a:t>6/9/15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0C36C0-4A62-4422-B8E1-228D42A7985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780557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0C36C0-4A62-4422-B8E1-228D42A7985A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67643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0C36C0-4A62-4422-B8E1-228D42A7985A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82071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0C36C0-4A62-4422-B8E1-228D42A7985A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11458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0C36C0-4A62-4422-B8E1-228D42A7985A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52454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0C36C0-4A62-4422-B8E1-228D42A7985A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94940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3DDA6-EC8F-4462-AD6B-4EDC6A155294}" type="datetime1">
              <a:rPr lang="en-GB" smtClean="0"/>
              <a:t>6/9/15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pierre-ange giudici-francois garnier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A8603-4317-4F2A-9487-C9F1F3B6BF4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31257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EDAE9-28F1-46AA-8540-12267D78BA37}" type="datetime1">
              <a:rPr lang="en-GB" smtClean="0"/>
              <a:t>6/9/15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pierre-ange giudici-francois garnier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A8603-4317-4F2A-9487-C9F1F3B6BF4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090142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C335C-D316-48D7-B927-D716491DB145}" type="datetime1">
              <a:rPr lang="en-GB" smtClean="0"/>
              <a:t>6/9/15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pierre-ange giudici-francois garnier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A8603-4317-4F2A-9487-C9F1F3B6BF4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241892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3B373-F743-4AF5-B9C0-D49401278FFC}" type="datetime1">
              <a:rPr lang="en-GB" smtClean="0"/>
              <a:t>6/9/15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pierre-ange giudici-francois garnier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A8603-4317-4F2A-9487-C9F1F3B6BF4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8339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B142A-D4EE-4940-85D1-B6C25EB11494}" type="datetime1">
              <a:rPr lang="en-GB" smtClean="0"/>
              <a:t>6/9/15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pierre-ange giudici-francois garnier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A8603-4317-4F2A-9487-C9F1F3B6BF4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7646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2F9BB-D229-41F4-B787-948FA14202F5}" type="datetime1">
              <a:rPr lang="en-GB" smtClean="0"/>
              <a:t>6/9/15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pierre-ange giudici-francois garnier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A8603-4317-4F2A-9487-C9F1F3B6BF4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604641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5BD33-70ED-4022-8D7F-A5DCB4A49908}" type="datetime1">
              <a:rPr lang="en-GB" smtClean="0"/>
              <a:t>6/9/15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pierre-ange giudici-francois garnier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A8603-4317-4F2A-9487-C9F1F3B6BF4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495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20B59-B4AB-44C7-A3D0-8F32C55DECFC}" type="datetime1">
              <a:rPr lang="en-GB" smtClean="0"/>
              <a:t>6/9/15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pierre-ange giudici-francois garnier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A8603-4317-4F2A-9487-C9F1F3B6BF4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41456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A9C7B-DA64-492F-B184-5B7CB09C6A8A}" type="datetime1">
              <a:rPr lang="en-GB" smtClean="0"/>
              <a:t>6/9/15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pierre-ange giudici-francois garnier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A8603-4317-4F2A-9487-C9F1F3B6BF4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899663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D427F-7442-4752-BB08-3D3EC5B6874A}" type="datetime1">
              <a:rPr lang="en-GB" smtClean="0"/>
              <a:t>6/9/15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pierre-ange giudici-francois garnier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A8603-4317-4F2A-9487-C9F1F3B6BF4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926177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0964E-274E-419E-A6F5-6ED9B7F87383}" type="datetime1">
              <a:rPr lang="en-GB" smtClean="0"/>
              <a:t>6/9/15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pierre-ange giudici-francois garnier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A8603-4317-4F2A-9487-C9F1F3B6BF4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59299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2460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D0CFD7-8A33-4F00-A6BE-644E0F7EEA0C}" type="datetime1">
              <a:rPr lang="en-GB" smtClean="0"/>
              <a:t>6/9/15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pierre-ange giudici-francois garnier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5A8603-4317-4F2A-9487-C9F1F3B6BF4B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7" name="Picture 6" descr="logo.jpg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46" y="154427"/>
            <a:ext cx="1800000" cy="417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85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Relationship Id="rId3" Type="http://schemas.openxmlformats.org/officeDocument/2006/relationships/comments" Target="../comments/commen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Relationship Id="rId3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BABY MIND COIL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OPTION BOBINAGE (INTEGRAL COIL OPTION)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3BCAE-F9DB-402F-A5D4-A08561A09E03}" type="datetime1">
              <a:rPr lang="en-GB" smtClean="0"/>
              <a:t>6/9/15</a:t>
            </a:fld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pierre-ange giudici-francois garnier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82609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D</a:t>
            </a:r>
            <a:r>
              <a:rPr lang="fr-FR" dirty="0" smtClean="0"/>
              <a:t>émoulage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08158"/>
            <a:ext cx="10515600" cy="4351338"/>
          </a:xfrm>
        </p:spPr>
        <p:txBody>
          <a:bodyPr/>
          <a:lstStyle/>
          <a:p>
            <a:r>
              <a:rPr lang="fr-FR" dirty="0" smtClean="0"/>
              <a:t>1 Démontage et sortie des plaques </a:t>
            </a:r>
            <a:r>
              <a:rPr lang="fr-FR" dirty="0" err="1" smtClean="0"/>
              <a:t>vétronites</a:t>
            </a:r>
            <a:r>
              <a:rPr lang="fr-FR" dirty="0" smtClean="0"/>
              <a:t>.</a:t>
            </a:r>
          </a:p>
          <a:p>
            <a:r>
              <a:rPr lang="fr-FR" dirty="0" smtClean="0"/>
              <a:t>2  Glissement de la bobine</a:t>
            </a:r>
            <a:endParaRPr lang="fr-FR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8247" y="2708358"/>
            <a:ext cx="6809874" cy="3830554"/>
          </a:xfrm>
          <a:prstGeom prst="rect">
            <a:avLst/>
          </a:prstGeom>
        </p:spPr>
      </p:pic>
      <p:cxnSp>
        <p:nvCxnSpPr>
          <p:cNvPr id="8" name="Straight Arrow Connector 7"/>
          <p:cNvCxnSpPr>
            <a:cxnSpLocks/>
          </p:cNvCxnSpPr>
          <p:nvPr/>
        </p:nvCxnSpPr>
        <p:spPr>
          <a:xfrm>
            <a:off x="3971925" y="4371975"/>
            <a:ext cx="2994607" cy="777122"/>
          </a:xfrm>
          <a:prstGeom prst="straightConnector1">
            <a:avLst/>
          </a:prstGeom>
          <a:ln w="66675"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FED42-233A-41DB-AB9D-3C5B8E703459}" type="datetime1">
              <a:rPr lang="en-GB" smtClean="0"/>
              <a:t>6/9/15</a:t>
            </a:fld>
            <a:endParaRPr lang="en-GB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pierre-ange giudici-francois garnier</a:t>
            </a:r>
            <a:endParaRPr lang="en-GB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6605454" y="4371975"/>
            <a:ext cx="1728917" cy="209551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7397039" y="3963055"/>
            <a:ext cx="790575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2800" dirty="0" smtClean="0">
                <a:solidFill>
                  <a:srgbClr val="FF0000"/>
                </a:solidFill>
              </a:rPr>
              <a:t>1</a:t>
            </a:r>
            <a:endParaRPr lang="fr-FR" sz="28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339764" y="4508450"/>
            <a:ext cx="10572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solidFill>
                  <a:srgbClr val="FF0000"/>
                </a:solidFill>
              </a:rPr>
              <a:t>2</a:t>
            </a:r>
            <a:endParaRPr lang="fr-FR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84081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Insertion bobine sur plaque acier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37019"/>
            <a:ext cx="10515600" cy="4351338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fr-FR" dirty="0" smtClean="0"/>
              <a:t>Montage de la plaque sur un </a:t>
            </a:r>
            <a:r>
              <a:rPr lang="fr-FR" dirty="0" err="1" smtClean="0"/>
              <a:t>chassis</a:t>
            </a:r>
            <a:r>
              <a:rPr lang="fr-FR" dirty="0" smtClean="0"/>
              <a:t> en utilisant les trous existants</a:t>
            </a:r>
          </a:p>
          <a:p>
            <a:pPr marL="514350" indent="-514350">
              <a:buFont typeface="+mj-lt"/>
              <a:buAutoNum type="arabicPeriod"/>
            </a:pPr>
            <a:r>
              <a:rPr lang="fr-FR" dirty="0" smtClean="0"/>
              <a:t>Calage de la plaque avec un vérin</a:t>
            </a:r>
          </a:p>
          <a:p>
            <a:pPr marL="514350" indent="-514350">
              <a:buFont typeface="+mj-lt"/>
              <a:buAutoNum type="arabicPeriod"/>
            </a:pPr>
            <a:r>
              <a:rPr lang="fr-FR" dirty="0" smtClean="0"/>
              <a:t>Insertion bobine jusqu’au vérin</a:t>
            </a:r>
            <a:endParaRPr lang="fr-F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3810" y="3266573"/>
            <a:ext cx="6256421" cy="3519237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H="1">
            <a:off x="6096000" y="3537035"/>
            <a:ext cx="2819400" cy="489284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8912580" y="3380996"/>
            <a:ext cx="248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Plaque acier</a:t>
            </a:r>
            <a:endParaRPr lang="fr-FR" dirty="0"/>
          </a:p>
        </p:txBody>
      </p:sp>
      <p:cxnSp>
        <p:nvCxnSpPr>
          <p:cNvPr id="11" name="Straight Arrow Connector 10"/>
          <p:cNvCxnSpPr>
            <a:stCxn id="15" idx="1"/>
          </p:cNvCxnSpPr>
          <p:nvPr/>
        </p:nvCxnSpPr>
        <p:spPr>
          <a:xfrm flipH="1" flipV="1">
            <a:off x="6113923" y="5478146"/>
            <a:ext cx="2813508" cy="878204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 flipV="1">
            <a:off x="7177798" y="5305699"/>
            <a:ext cx="1734783" cy="871264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8927431" y="6033184"/>
            <a:ext cx="14573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Chassis</a:t>
            </a:r>
            <a:endParaRPr lang="fr-FR" dirty="0" smtClean="0"/>
          </a:p>
          <a:p>
            <a:endParaRPr lang="fr-FR" dirty="0"/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1438275" y="4170947"/>
            <a:ext cx="2266950" cy="115303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97317" y="4101584"/>
            <a:ext cx="12287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bobine</a:t>
            </a:r>
            <a:endParaRPr lang="fr-FR" dirty="0"/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1571625" y="5190624"/>
            <a:ext cx="3667125" cy="895851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907506" y="5852875"/>
            <a:ext cx="11076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vérin</a:t>
            </a:r>
            <a:endParaRPr lang="fr-FR" dirty="0"/>
          </a:p>
        </p:txBody>
      </p:sp>
      <p:sp>
        <p:nvSpPr>
          <p:cNvPr id="23" name="Date Placeholder 2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80168-E064-4CAF-917A-E179594284CD}" type="datetime1">
              <a:rPr lang="en-GB" smtClean="0"/>
              <a:t>6/9/15</a:t>
            </a:fld>
            <a:endParaRPr lang="en-GB" dirty="0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pierre-ange giudici-francois garnier</a:t>
            </a:r>
            <a:endParaRPr lang="en-GB" dirty="0"/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7222603" y="4470916"/>
            <a:ext cx="1689977" cy="642105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 flipV="1">
            <a:off x="7520677" y="3956543"/>
            <a:ext cx="1546350" cy="474637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9178724" y="4431180"/>
            <a:ext cx="1713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Trous existants</a:t>
            </a:r>
            <a:endParaRPr lang="fr-FR" dirty="0"/>
          </a:p>
        </p:txBody>
      </p:sp>
      <p:sp>
        <p:nvSpPr>
          <p:cNvPr id="5" name="TextBox 4"/>
          <p:cNvSpPr txBox="1"/>
          <p:nvPr/>
        </p:nvSpPr>
        <p:spPr>
          <a:xfrm>
            <a:off x="6913250" y="2900491"/>
            <a:ext cx="17818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MINI MAQUETTE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0271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3425" y="764806"/>
            <a:ext cx="10515600" cy="3992932"/>
          </a:xfrm>
        </p:spPr>
        <p:txBody>
          <a:bodyPr/>
          <a:lstStyle/>
          <a:p>
            <a:pPr marL="514350" indent="-514350">
              <a:buFont typeface="+mj-lt"/>
              <a:buAutoNum type="arabicPeriod" startAt="4"/>
            </a:pPr>
            <a:r>
              <a:rPr lang="fr-FR" dirty="0" smtClean="0"/>
              <a:t>Calage avec un deuxième vérin</a:t>
            </a:r>
            <a:endParaRPr lang="fr-F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1495425"/>
            <a:ext cx="8839199" cy="4972049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flipV="1">
            <a:off x="1476375" y="4391025"/>
            <a:ext cx="2162175" cy="66675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28649" y="4101196"/>
            <a:ext cx="137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Deuxième vérin</a:t>
            </a:r>
            <a:endParaRPr lang="fr-FR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D5397-6766-401D-AB3A-C4F305DA534A}" type="datetime1">
              <a:rPr lang="en-GB" smtClean="0"/>
              <a:t>6/9/15</a:t>
            </a:fld>
            <a:endParaRPr lang="en-GB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pierre-ange giudici-francois garnier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78105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550132"/>
            <a:ext cx="10515600" cy="4351338"/>
          </a:xfrm>
        </p:spPr>
        <p:txBody>
          <a:bodyPr/>
          <a:lstStyle/>
          <a:p>
            <a:pPr marL="514350" indent="-514350">
              <a:buFont typeface="+mj-lt"/>
              <a:buAutoNum type="arabicPeriod" startAt="5"/>
            </a:pPr>
            <a:r>
              <a:rPr lang="fr-FR" dirty="0" smtClean="0"/>
              <a:t>Enlèvement premier vérin</a:t>
            </a:r>
          </a:p>
          <a:p>
            <a:pPr marL="514350" indent="-514350">
              <a:buFont typeface="+mj-lt"/>
              <a:buAutoNum type="arabicPeriod" startAt="5"/>
            </a:pPr>
            <a:r>
              <a:rPr lang="fr-FR" dirty="0" smtClean="0"/>
              <a:t>Glissement de la bobine a sa position définitive</a:t>
            </a:r>
          </a:p>
          <a:p>
            <a:pPr marL="514350" indent="-514350">
              <a:buFont typeface="+mj-lt"/>
              <a:buAutoNum type="arabicPeriod" startAt="5"/>
            </a:pPr>
            <a:r>
              <a:rPr lang="fr-FR" dirty="0" smtClean="0"/>
              <a:t>Calage du gap (entre bobine et plaque acier) et fixation de la bobine </a:t>
            </a:r>
            <a:endParaRPr lang="fr-F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1269" y="2165350"/>
            <a:ext cx="8342488" cy="4692650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CA644-45D5-42E5-B819-20DC865ACD24}" type="datetime1">
              <a:rPr lang="en-GB" smtClean="0"/>
              <a:t>6/9/15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pierre-ange giudici-francois garnier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63300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Assembly scenario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63839" y="2155966"/>
            <a:ext cx="5549521" cy="3131603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3B373-F743-4AF5-B9C0-D49401278FFC}" type="datetime1">
              <a:rPr lang="en-GB" smtClean="0"/>
              <a:t>6/9/15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pierre-ange giudici-francois garnier</a:t>
            </a:r>
            <a:endParaRPr lang="en-GB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4660232" y="1933074"/>
            <a:ext cx="979461" cy="11262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4708726" y="1933074"/>
            <a:ext cx="930967" cy="17228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4708726" y="1958850"/>
            <a:ext cx="930967" cy="12047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4708726" y="1933074"/>
            <a:ext cx="930967" cy="17886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219929" y="1312519"/>
            <a:ext cx="35934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Chassis</a:t>
            </a:r>
            <a:r>
              <a:rPr lang="fr-FR" dirty="0" smtClean="0"/>
              <a:t> réutilisant les trous de la plaque (haut et bas)</a:t>
            </a:r>
            <a:endParaRPr lang="fr-FR" dirty="0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8408" y="1933074"/>
            <a:ext cx="6093361" cy="3438493"/>
          </a:xfrm>
          <a:prstGeom prst="rect">
            <a:avLst/>
          </a:prstGeom>
        </p:spPr>
      </p:pic>
      <p:cxnSp>
        <p:nvCxnSpPr>
          <p:cNvPr id="29" name="Straight Arrow Connector 28"/>
          <p:cNvCxnSpPr/>
          <p:nvPr/>
        </p:nvCxnSpPr>
        <p:spPr>
          <a:xfrm>
            <a:off x="7801476" y="3541603"/>
            <a:ext cx="561474" cy="802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H="1">
            <a:off x="10339137" y="3497179"/>
            <a:ext cx="433137" cy="802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7801476" y="1941115"/>
            <a:ext cx="32856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Calage de la bobine en </a:t>
            </a:r>
            <a:r>
              <a:rPr lang="fr-FR" dirty="0" err="1" smtClean="0"/>
              <a:t>inserant</a:t>
            </a:r>
            <a:r>
              <a:rPr lang="fr-FR" dirty="0" smtClean="0"/>
              <a:t> des plaques de </a:t>
            </a:r>
            <a:r>
              <a:rPr lang="fr-FR" dirty="0" err="1" smtClean="0"/>
              <a:t>vétronite</a:t>
            </a:r>
            <a:r>
              <a:rPr lang="fr-FR" dirty="0" smtClean="0"/>
              <a:t>(bridage a voir)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090521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r-FR" dirty="0" smtClean="0"/>
              <a:t>Stockage des bobines</a:t>
            </a:r>
            <a:br>
              <a:rPr lang="fr-FR" dirty="0" smtClean="0"/>
            </a:br>
            <a:r>
              <a:rPr lang="fr-FR" dirty="0"/>
              <a:t/>
            </a:r>
            <a:br>
              <a:rPr lang="fr-FR" dirty="0"/>
            </a:br>
            <a:r>
              <a:rPr lang="fr-FR" dirty="0" smtClean="0"/>
              <a:t>rack 10 bobines sur roulettes</a:t>
            </a:r>
            <a:endParaRPr lang="fr-FR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0492" y="1825625"/>
            <a:ext cx="7711015" cy="4351338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3B373-F743-4AF5-B9C0-D49401278FFC}" type="datetime1">
              <a:rPr lang="en-GB" smtClean="0"/>
              <a:t>6/9/15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pierre-ange giudici-francois garnier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4255557" y="5448300"/>
            <a:ext cx="569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Poids d’une bobine environ 40kg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840130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Estimation pour une bobine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2 personnes</a:t>
            </a:r>
          </a:p>
          <a:p>
            <a:r>
              <a:rPr lang="fr-FR" dirty="0" smtClean="0"/>
              <a:t>1,5 jour par bobine</a:t>
            </a:r>
          </a:p>
          <a:p>
            <a:r>
              <a:rPr lang="fr-FR" dirty="0" smtClean="0"/>
              <a:t>Environ 135 mètres de conducteur 300chf</a:t>
            </a:r>
          </a:p>
          <a:p>
            <a:r>
              <a:rPr lang="fr-FR" dirty="0" smtClean="0"/>
              <a:t>14 rouleau de scotch isolant   448chf</a:t>
            </a:r>
          </a:p>
          <a:p>
            <a:r>
              <a:rPr lang="fr-FR" dirty="0" smtClean="0"/>
              <a:t>Plaque soie de verre stratifié  130chf</a:t>
            </a:r>
          </a:p>
          <a:p>
            <a:r>
              <a:rPr lang="fr-FR" dirty="0"/>
              <a:t>C</a:t>
            </a:r>
            <a:r>
              <a:rPr lang="fr-FR" dirty="0" smtClean="0"/>
              <a:t>olle</a:t>
            </a:r>
          </a:p>
          <a:p>
            <a:r>
              <a:rPr lang="fr-FR" dirty="0" smtClean="0"/>
              <a:t>Agent de démoulage</a:t>
            </a:r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endParaRPr lang="fr-FR" dirty="0" smtClean="0"/>
          </a:p>
          <a:p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79AC6-EA7E-4038-A6E3-1638F7BC44BF}" type="datetime1">
              <a:rPr lang="en-GB" smtClean="0"/>
              <a:t>6/9/15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pierre-ange giudici-francois garnier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33309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9335" y="765546"/>
            <a:ext cx="10515600" cy="142786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Fabrication du châssis pour le montage définitif des bobines et du rack de stockage</a:t>
            </a:r>
            <a:br>
              <a:rPr lang="fr-FR" dirty="0" smtClean="0"/>
            </a:b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294417"/>
            <a:ext cx="10515600" cy="3882545"/>
          </a:xfrm>
        </p:spPr>
        <p:txBody>
          <a:bodyPr/>
          <a:lstStyle/>
          <a:p>
            <a:r>
              <a:rPr lang="fr-FR" dirty="0" smtClean="0"/>
              <a:t>HEB 200    </a:t>
            </a:r>
          </a:p>
          <a:p>
            <a:r>
              <a:rPr lang="fr-FR" dirty="0" smtClean="0"/>
              <a:t>profil carré</a:t>
            </a:r>
          </a:p>
          <a:p>
            <a:r>
              <a:rPr lang="fr-FR" dirty="0" smtClean="0"/>
              <a:t>Outillage</a:t>
            </a:r>
          </a:p>
          <a:p>
            <a:r>
              <a:rPr lang="fr-FR" dirty="0" smtClean="0"/>
              <a:t>Total 1200 </a:t>
            </a:r>
            <a:r>
              <a:rPr lang="fr-FR" dirty="0" err="1" smtClean="0"/>
              <a:t>chf</a:t>
            </a:r>
            <a:endParaRPr lang="fr-FR" dirty="0"/>
          </a:p>
          <a:p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3B373-F743-4AF5-B9C0-D49401278FFC}" type="datetime1">
              <a:rPr lang="en-GB" smtClean="0"/>
              <a:t>6/9/15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pierre-ange giudici-francois garnier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1895" y="2115029"/>
            <a:ext cx="4066141" cy="229453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3556" y="3602950"/>
            <a:ext cx="4440244" cy="2505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82390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considerations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DT can provide training and supervision for manufacturing the </a:t>
            </a:r>
            <a:r>
              <a:rPr lang="en-US" dirty="0" err="1" smtClean="0"/>
              <a:t>bobines</a:t>
            </a:r>
            <a:endParaRPr lang="en-US" dirty="0" smtClean="0"/>
          </a:p>
          <a:p>
            <a:r>
              <a:rPr lang="en-US" dirty="0" smtClean="0"/>
              <a:t>Production can be done in B108, however a place to transfer finished </a:t>
            </a:r>
            <a:r>
              <a:rPr lang="en-US" dirty="0" err="1" smtClean="0"/>
              <a:t>bobines</a:t>
            </a:r>
            <a:r>
              <a:rPr lang="en-US" dirty="0" smtClean="0"/>
              <a:t> (~3 T) and to assemble and test the whole magnet has to be found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3B373-F743-4AF5-B9C0-D49401278FFC}" type="datetime1">
              <a:rPr lang="en-GB" smtClean="0"/>
              <a:t>6/9/15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pierre-ange giudici-francois garnier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10699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Points forts de cette approche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Technologie déjà utilisée pour la construction de plusieurs aimants</a:t>
            </a:r>
          </a:p>
          <a:p>
            <a:r>
              <a:rPr lang="fr-FR" dirty="0" smtClean="0"/>
              <a:t>Premier prototype réalisable a l’échelle 1</a:t>
            </a:r>
          </a:p>
          <a:p>
            <a:r>
              <a:rPr lang="fr-FR" dirty="0" smtClean="0"/>
              <a:t>Fabrication des bobines indépendant de la disponibilité des plaques acier</a:t>
            </a:r>
          </a:p>
          <a:p>
            <a:r>
              <a:rPr lang="fr-FR" dirty="0" smtClean="0"/>
              <a:t>Possibilité de bobines interchangeables et de réserve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3B373-F743-4AF5-B9C0-D49401278FFC}" type="datetime1">
              <a:rPr lang="en-GB" smtClean="0"/>
              <a:t>6/9/15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pierre-ange giudici-francois garnier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803374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022" y="322915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en-GB" sz="3600" dirty="0" smtClean="0"/>
              <a:t>Plan plaque acier BABY MIND</a:t>
            </a:r>
            <a:br>
              <a:rPr lang="en-GB" sz="3600" dirty="0" smtClean="0"/>
            </a:br>
            <a:r>
              <a:rPr lang="en-GB" sz="3600" dirty="0" smtClean="0"/>
              <a:t>2 </a:t>
            </a:r>
            <a:r>
              <a:rPr lang="en-GB" sz="3600" dirty="0" err="1" smtClean="0"/>
              <a:t>différentes</a:t>
            </a:r>
            <a:r>
              <a:rPr lang="en-GB" sz="3600" dirty="0" smtClean="0"/>
              <a:t> </a:t>
            </a:r>
            <a:r>
              <a:rPr lang="en-GB" sz="3600" dirty="0" err="1"/>
              <a:t>é</a:t>
            </a:r>
            <a:r>
              <a:rPr lang="en-GB" sz="3600" dirty="0" err="1" smtClean="0"/>
              <a:t>paisseurs</a:t>
            </a:r>
            <a:r>
              <a:rPr lang="en-GB" sz="3600" dirty="0" smtClean="0"/>
              <a:t> de plaques 90mm et 30mm</a:t>
            </a:r>
            <a:br>
              <a:rPr lang="en-GB" sz="3600" dirty="0" smtClean="0"/>
            </a:br>
            <a:endParaRPr lang="en-GB" sz="36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133599" y="1484076"/>
            <a:ext cx="7058527" cy="4982645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9154D-FCD5-4769-8E1A-ED66890AC1C7}" type="datetime1">
              <a:rPr lang="en-GB" smtClean="0"/>
              <a:t>6/9/15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pierre-ange giudici-francois garnier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10458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Proposition de bobinage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Conducteur largeur 30mm </a:t>
            </a:r>
            <a:r>
              <a:rPr lang="en-GB" dirty="0" err="1"/>
              <a:t>é</a:t>
            </a:r>
            <a:r>
              <a:rPr lang="en-GB" dirty="0" err="1" smtClean="0"/>
              <a:t>paisseur</a:t>
            </a:r>
            <a:r>
              <a:rPr lang="en-GB" dirty="0" smtClean="0"/>
              <a:t> 3mm</a:t>
            </a:r>
          </a:p>
          <a:p>
            <a:r>
              <a:rPr lang="en-GB" dirty="0" smtClean="0"/>
              <a:t>Le conducteur sera </a:t>
            </a:r>
            <a:r>
              <a:rPr lang="en-GB" dirty="0" err="1" smtClean="0"/>
              <a:t>enroulé</a:t>
            </a:r>
            <a:r>
              <a:rPr lang="en-GB" dirty="0" smtClean="0"/>
              <a:t> sur 1800mm de largeur sur un </a:t>
            </a:r>
            <a:r>
              <a:rPr lang="en-GB" dirty="0" err="1" smtClean="0"/>
              <a:t>mandrin</a:t>
            </a:r>
            <a:endParaRPr lang="en-GB" dirty="0" smtClean="0"/>
          </a:p>
          <a:p>
            <a:r>
              <a:rPr lang="en-GB" dirty="0" smtClean="0"/>
              <a:t>Il y aura 2 </a:t>
            </a:r>
            <a:r>
              <a:rPr lang="en-GB" dirty="0" err="1" smtClean="0"/>
              <a:t>mandrins</a:t>
            </a:r>
            <a:r>
              <a:rPr lang="en-GB" dirty="0" smtClean="0"/>
              <a:t> </a:t>
            </a:r>
            <a:r>
              <a:rPr lang="en-GB" dirty="0" err="1"/>
              <a:t>é</a:t>
            </a:r>
            <a:r>
              <a:rPr lang="en-GB" dirty="0" err="1" smtClean="0"/>
              <a:t>paisseur</a:t>
            </a:r>
            <a:r>
              <a:rPr lang="en-GB" dirty="0" smtClean="0"/>
              <a:t> 90mm et 30mm</a:t>
            </a:r>
          </a:p>
          <a:p>
            <a:r>
              <a:rPr lang="en-GB" dirty="0" smtClean="0"/>
              <a:t>Gap entre la </a:t>
            </a:r>
            <a:r>
              <a:rPr lang="en-GB" dirty="0" err="1" smtClean="0"/>
              <a:t>bobine</a:t>
            </a:r>
            <a:r>
              <a:rPr lang="en-GB" dirty="0" smtClean="0"/>
              <a:t> et la plaque </a:t>
            </a:r>
            <a:r>
              <a:rPr lang="en-GB" dirty="0" err="1" smtClean="0"/>
              <a:t>acier</a:t>
            </a:r>
            <a:r>
              <a:rPr lang="en-GB" dirty="0" smtClean="0"/>
              <a:t> 2mm de </a:t>
            </a:r>
            <a:r>
              <a:rPr lang="en-GB" dirty="0" err="1" smtClean="0"/>
              <a:t>chaque</a:t>
            </a:r>
            <a:r>
              <a:rPr lang="en-GB" dirty="0" smtClean="0"/>
              <a:t> </a:t>
            </a:r>
            <a:r>
              <a:rPr lang="en-GB" dirty="0" err="1" smtClean="0"/>
              <a:t>coté</a:t>
            </a:r>
            <a:r>
              <a:rPr lang="en-GB" dirty="0" smtClean="0"/>
              <a:t>(</a:t>
            </a:r>
            <a:r>
              <a:rPr lang="en-GB" dirty="0" err="1" smtClean="0"/>
              <a:t>selon</a:t>
            </a:r>
            <a:r>
              <a:rPr lang="en-GB" dirty="0" smtClean="0"/>
              <a:t> les </a:t>
            </a:r>
            <a:r>
              <a:rPr lang="en-GB" dirty="0" err="1" smtClean="0"/>
              <a:t>tolérances</a:t>
            </a:r>
            <a:r>
              <a:rPr lang="en-GB" dirty="0" smtClean="0"/>
              <a:t> a </a:t>
            </a:r>
            <a:r>
              <a:rPr lang="en-GB" dirty="0" err="1" smtClean="0"/>
              <a:t>definir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E72E3-8BF9-4160-A628-63A781BC934A}" type="datetime1">
              <a:rPr lang="en-GB" smtClean="0"/>
              <a:t>6/9/15</a:t>
            </a:fld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pierre-ange giudici-francois garnier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07339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Banc de bobinage</a:t>
            </a:r>
            <a:br>
              <a:rPr lang="fr-FR" dirty="0" smtClean="0"/>
            </a:br>
            <a:r>
              <a:rPr lang="fr-FR" dirty="0" smtClean="0"/>
              <a:t>prêt et testé (Echelle 1:1)</a:t>
            </a:r>
            <a:endParaRPr lang="fr-FR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8144" y="1825625"/>
            <a:ext cx="7735712" cy="4351338"/>
          </a:xfr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D984F-5F22-458A-8467-905E3D04C68D}" type="datetime1">
              <a:rPr lang="en-GB" smtClean="0"/>
              <a:t>6/9/15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pierre-ange giudici-francois garnier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 rot="20398907">
            <a:off x="414566" y="2422159"/>
            <a:ext cx="3793941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L’outillage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est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pret</a:t>
            </a:r>
            <a:r>
              <a:rPr lang="en-US" dirty="0" smtClean="0">
                <a:solidFill>
                  <a:srgbClr val="FF0000"/>
                </a:solidFill>
              </a:rPr>
              <a:t> pour la production</a:t>
            </a:r>
          </a:p>
          <a:p>
            <a:r>
              <a:rPr lang="en-US" dirty="0">
                <a:solidFill>
                  <a:srgbClr val="FF0000"/>
                </a:solidFill>
              </a:rPr>
              <a:t>d</a:t>
            </a:r>
            <a:r>
              <a:rPr lang="en-US" dirty="0" smtClean="0">
                <a:solidFill>
                  <a:srgbClr val="FF0000"/>
                </a:solidFill>
              </a:rPr>
              <a:t>es </a:t>
            </a:r>
            <a:r>
              <a:rPr lang="en-US" dirty="0" err="1" smtClean="0">
                <a:solidFill>
                  <a:srgbClr val="FF0000"/>
                </a:solidFill>
              </a:rPr>
              <a:t>bobines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1291389" y="3882189"/>
            <a:ext cx="2566737" cy="66574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18548" y="4383651"/>
            <a:ext cx="11675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Mandrin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1657350" y="3882189"/>
            <a:ext cx="3933825" cy="148038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78667" y="5124537"/>
            <a:ext cx="15810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enrubanneuse</a:t>
            </a:r>
            <a:endParaRPr lang="fr-FR" dirty="0"/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9286875" y="2924175"/>
            <a:ext cx="1571625" cy="77416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0858500" y="2695575"/>
            <a:ext cx="13335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Frein</a:t>
            </a:r>
          </a:p>
          <a:p>
            <a:r>
              <a:rPr lang="fr-FR" dirty="0" smtClean="0"/>
              <a:t>Contrôle</a:t>
            </a:r>
          </a:p>
          <a:p>
            <a:r>
              <a:rPr lang="fr-FR" dirty="0" smtClean="0"/>
              <a:t>tension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469731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Principe de fonctionnement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65879"/>
            <a:ext cx="10515600" cy="4351338"/>
          </a:xfrm>
        </p:spPr>
        <p:txBody>
          <a:bodyPr/>
          <a:lstStyle/>
          <a:p>
            <a:r>
              <a:rPr lang="fr-FR" dirty="0" smtClean="0"/>
              <a:t>Le conducteur se déroulera depuis un touret</a:t>
            </a:r>
          </a:p>
          <a:p>
            <a:r>
              <a:rPr lang="fr-FR" dirty="0" smtClean="0"/>
              <a:t>La tension du conducteur est gérée par des freins et contrôlée par un monomètre hydraulique</a:t>
            </a:r>
            <a:endParaRPr lang="fr-F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537" y="3234489"/>
            <a:ext cx="6256422" cy="3519237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FE789-D74F-44E3-A866-D7CDD7C7E485}" type="datetime1">
              <a:rPr lang="en-GB" smtClean="0"/>
              <a:t>6/9/15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pierre-ange giudici-francois garnier</a:t>
            </a:r>
            <a:endParaRPr lang="en-GB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1495425" y="4686300"/>
            <a:ext cx="1885950" cy="70485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52425" y="4469383"/>
            <a:ext cx="1276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conducteur</a:t>
            </a:r>
            <a:endParaRPr lang="fr-FR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1495425" y="4654049"/>
            <a:ext cx="6800850" cy="73710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18847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Enrubannage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0494" y="1425498"/>
            <a:ext cx="10515600" cy="4351338"/>
          </a:xfrm>
        </p:spPr>
        <p:txBody>
          <a:bodyPr/>
          <a:lstStyle/>
          <a:p>
            <a:r>
              <a:rPr lang="fr-FR" dirty="0" smtClean="0"/>
              <a:t>Le conducteur est enrubanné par 2 couches de </a:t>
            </a:r>
            <a:r>
              <a:rPr lang="fr-FR" b="1" dirty="0"/>
              <a:t> </a:t>
            </a:r>
            <a:r>
              <a:rPr lang="fr-FR" dirty="0" err="1" smtClean="0"/>
              <a:t>rubants</a:t>
            </a:r>
            <a:r>
              <a:rPr lang="fr-FR" dirty="0" smtClean="0"/>
              <a:t> isolants </a:t>
            </a:r>
            <a:r>
              <a:rPr lang="fr-FR" dirty="0"/>
              <a:t>é</a:t>
            </a:r>
            <a:r>
              <a:rPr lang="fr-FR" dirty="0" smtClean="0"/>
              <a:t>lectriques autocollants tissu de verre</a:t>
            </a:r>
          </a:p>
          <a:p>
            <a:r>
              <a:rPr lang="fr-FR" dirty="0" err="1" smtClean="0"/>
              <a:t>scem</a:t>
            </a:r>
            <a:r>
              <a:rPr lang="fr-FR" sz="2400" dirty="0" smtClean="0"/>
              <a:t>: </a:t>
            </a:r>
            <a:r>
              <a:rPr lang="fr-FR" u="sng" dirty="0" smtClean="0"/>
              <a:t>04.94.50.425.5</a:t>
            </a:r>
            <a:endParaRPr lang="fr-FR" dirty="0"/>
          </a:p>
          <a:p>
            <a:endParaRPr lang="fr-FR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9011" y="3029951"/>
            <a:ext cx="6577264" cy="3699711"/>
          </a:xfrm>
          <a:prstGeom prst="rect">
            <a:avLst/>
          </a:prstGeom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7EE3F-803A-44E7-AC01-E3D84494C55B}" type="datetime1">
              <a:rPr lang="en-GB" smtClean="0"/>
              <a:t>6/9/15</a:t>
            </a:fld>
            <a:endParaRPr lang="en-GB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pierre-ange giudici-francois garnier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34637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Bobinage sur mandrin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1429" y="1468420"/>
            <a:ext cx="10515600" cy="4351338"/>
          </a:xfrm>
        </p:spPr>
        <p:txBody>
          <a:bodyPr/>
          <a:lstStyle/>
          <a:p>
            <a:r>
              <a:rPr lang="fr-FR" dirty="0" smtClean="0"/>
              <a:t>Le conducteur isolé est bobiné et façonné sur le mandrin(couche agent de démoulage)</a:t>
            </a:r>
          </a:p>
          <a:p>
            <a:r>
              <a:rPr lang="fr-FR" dirty="0" smtClean="0"/>
              <a:t>(protection </a:t>
            </a:r>
            <a:r>
              <a:rPr lang="fr-FR" dirty="0" err="1"/>
              <a:t>M</a:t>
            </a:r>
            <a:r>
              <a:rPr lang="fr-FR" dirty="0" err="1" smtClean="0"/>
              <a:t>ylar</a:t>
            </a:r>
            <a:r>
              <a:rPr lang="fr-FR" dirty="0" smtClean="0"/>
              <a:t> sur les angles)</a:t>
            </a:r>
            <a:endParaRPr lang="fr-F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384" y="2963560"/>
            <a:ext cx="6356181" cy="3575352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4F272-289E-40B4-8EA4-CD3D0008A603}" type="datetime1">
              <a:rPr lang="en-GB" smtClean="0"/>
              <a:t>6/9/15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pierre-ange giudici-francois garnier</a:t>
            </a:r>
            <a:endParaRPr lang="en-GB" dirty="0"/>
          </a:p>
        </p:txBody>
      </p:sp>
      <p:pic>
        <p:nvPicPr>
          <p:cNvPr id="1026" name="E5559460-D0BB-4979-81BD-AB398CCB5E4F" descr="6D2B1576-725C-44F1-A2A4-0A6F2347C878@cer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7610" y="2963560"/>
            <a:ext cx="4769464" cy="3577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 flipH="1">
            <a:off x="6448426" y="2638425"/>
            <a:ext cx="759184" cy="188595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981825" y="2269093"/>
            <a:ext cx="1847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mylar</a:t>
            </a:r>
            <a:endParaRPr lang="fr-FR" dirty="0"/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10410825" y="2638425"/>
            <a:ext cx="390525" cy="141922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0194661" y="2335768"/>
            <a:ext cx="19973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Façonnage</a:t>
            </a:r>
          </a:p>
        </p:txBody>
      </p:sp>
    </p:spTree>
    <p:extLst>
      <p:ext uri="{BB962C8B-B14F-4D97-AF65-F5344CB8AC3E}">
        <p14:creationId xmlns:p14="http://schemas.microsoft.com/office/powerpoint/2010/main" val="8006221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La machine est entièrement automatisée</a:t>
            </a:r>
            <a:br>
              <a:rPr lang="fr-FR" dirty="0" smtClean="0"/>
            </a:br>
            <a:r>
              <a:rPr lang="fr-FR" dirty="0" smtClean="0"/>
              <a:t>(a l’</a:t>
            </a:r>
            <a:r>
              <a:rPr lang="fr-FR" dirty="0" err="1" smtClean="0"/>
              <a:t>exeption</a:t>
            </a:r>
            <a:r>
              <a:rPr lang="fr-FR" dirty="0" smtClean="0"/>
              <a:t> du façonnage)</a:t>
            </a:r>
            <a:endParaRPr lang="fr-FR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8144" y="1825625"/>
            <a:ext cx="7735712" cy="4351338"/>
          </a:xfr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03D6D-026F-419C-BCC8-CF7E3D0EFB22}" type="datetime1">
              <a:rPr lang="en-GB" smtClean="0"/>
              <a:t>6/9/15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pierre-ange giudici-francois garnier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20959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Rigidification de la bobine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Collage de plaque </a:t>
            </a:r>
            <a:r>
              <a:rPr lang="fr-FR" dirty="0" err="1" smtClean="0"/>
              <a:t>vétronite</a:t>
            </a:r>
            <a:r>
              <a:rPr lang="fr-FR" dirty="0" smtClean="0"/>
              <a:t> sur le tour de la bobine</a:t>
            </a:r>
          </a:p>
          <a:p>
            <a:r>
              <a:rPr lang="fr-FR" dirty="0" smtClean="0"/>
              <a:t>2x1800mmx900mm x1mm</a:t>
            </a:r>
          </a:p>
          <a:p>
            <a:r>
              <a:rPr lang="fr-FR" dirty="0" smtClean="0"/>
              <a:t>2x1800mmx80mmx1mm</a:t>
            </a:r>
            <a:endParaRPr lang="fr-FR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445496" y="3278685"/>
            <a:ext cx="4581524" cy="2577107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E5BE6-A417-480D-8866-86064764A7F6}" type="datetime1">
              <a:rPr lang="en-GB" smtClean="0"/>
              <a:t>6/9/15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pierre-ange giudici-francois garnier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717961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7730</TotalTime>
  <Words>577</Words>
  <Application>Microsoft Macintosh PowerPoint</Application>
  <PresentationFormat>Custom</PresentationFormat>
  <Paragraphs>123</Paragraphs>
  <Slides>19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BABY MIND COIL</vt:lpstr>
      <vt:lpstr>Plan plaque acier BABY MIND 2 différentes épaisseurs de plaques 90mm et 30mm </vt:lpstr>
      <vt:lpstr>Proposition de bobinage</vt:lpstr>
      <vt:lpstr>Banc de bobinage prêt et testé (Echelle 1:1)</vt:lpstr>
      <vt:lpstr>Principe de fonctionnement</vt:lpstr>
      <vt:lpstr>Enrubannage</vt:lpstr>
      <vt:lpstr>Bobinage sur mandrin</vt:lpstr>
      <vt:lpstr>La machine est entièrement automatisée (a l’exeption du façonnage)</vt:lpstr>
      <vt:lpstr>Rigidification de la bobine</vt:lpstr>
      <vt:lpstr>Démoulage</vt:lpstr>
      <vt:lpstr>Insertion bobine sur plaque acier</vt:lpstr>
      <vt:lpstr>PowerPoint Presentation</vt:lpstr>
      <vt:lpstr>PowerPoint Presentation</vt:lpstr>
      <vt:lpstr>Assembly scenario</vt:lpstr>
      <vt:lpstr>Stockage des bobines  rack 10 bobines sur roulettes</vt:lpstr>
      <vt:lpstr>Estimation pour une bobine</vt:lpstr>
      <vt:lpstr>Fabrication du châssis pour le montage définitif des bobines et du rack de stockage </vt:lpstr>
      <vt:lpstr>Other considerations</vt:lpstr>
      <vt:lpstr>Points forts de cette approche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BABY MIND COIL</dc:title>
  <dc:creator>Francois Garnier</dc:creator>
  <cp:lastModifiedBy>Etam Noah</cp:lastModifiedBy>
  <cp:revision>40</cp:revision>
  <dcterms:created xsi:type="dcterms:W3CDTF">2015-06-03T07:19:54Z</dcterms:created>
  <dcterms:modified xsi:type="dcterms:W3CDTF">2015-06-09T12:24:13Z</dcterms:modified>
  <cp:contentStatus/>
</cp:coreProperties>
</file>