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7" r:id="rId4"/>
    <p:sldId id="268" r:id="rId5"/>
    <p:sldId id="260" r:id="rId6"/>
    <p:sldId id="262" r:id="rId7"/>
    <p:sldId id="265" r:id="rId8"/>
    <p:sldId id="267" r:id="rId9"/>
    <p:sldId id="266" r:id="rId10"/>
    <p:sldId id="269" r:id="rId11"/>
    <p:sldId id="270" r:id="rId12"/>
    <p:sldId id="259" r:id="rId13"/>
    <p:sldId id="273" r:id="rId14"/>
    <p:sldId id="275" r:id="rId15"/>
    <p:sldId id="271" r:id="rId16"/>
    <p:sldId id="272" r:id="rId17"/>
    <p:sldId id="264" r:id="rId18"/>
    <p:sldId id="274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24335-FBD0-574F-A805-D2489FF73F19}" type="datetimeFigureOut">
              <a:t>6/10/15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79A44-3F04-1648-A71C-14F804F13E0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435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8BE42-B582-0648-BB5F-4B86CA91E245}" type="datetimeFigureOut">
              <a:t>6/10/15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84A0E-26CD-414D-AAFC-C99D6D84FC2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7649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2E0C8-C783-D142-945A-BE96A086918D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89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5B61-6ED3-0D44-A55B-EE88F76268F3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37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C462-9CD3-5B4D-A0AE-47EA3A631FD3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DDDF-E6F8-D14E-AB06-E6BBCFB59190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6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DE65-3E8D-9B4C-B40F-EAC7DC44C2F3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08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B0B3-13FC-854D-B704-D3A195CA578E}" type="datetime1">
              <a:t>6/10/15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81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8A92-7461-2049-BB4D-65C16238347C}" type="datetime1">
              <a:t>6/10/15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83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D965-9AC1-FB48-90E0-8460E8182D96}" type="datetime1">
              <a:t>6/10/15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3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5588-EF6E-A042-9183-530940F7EBF7}" type="datetime1">
              <a:t>6/10/15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48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30FE-69EB-7549-A670-F7E1BF5D406B}" type="datetime1">
              <a:t>6/10/15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08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C0F4-A3CD-B947-8833-7210D8DBB07B}" type="datetime1">
              <a:t>6/10/15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42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D379D-F32D-2D47-85CF-A8C944EA62BF}" type="datetime1">
              <a:t>6/10/15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B297A-13DA-514E-8DB8-4359653F7F7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3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/>
              <a:t>Baby MIND Magnet</a:t>
            </a:r>
            <a:br>
              <a:rPr lang="en-GB"/>
            </a:br>
            <a:r>
              <a:rPr lang="en-GB"/>
              <a:t>10</a:t>
            </a:r>
            <a:r>
              <a:rPr lang="en-GB" baseline="30000"/>
              <a:t>th</a:t>
            </a:r>
            <a:r>
              <a:rPr lang="en-GB"/>
              <a:t> June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E.N.</a:t>
            </a:r>
          </a:p>
        </p:txBody>
      </p:sp>
    </p:spTree>
    <p:extLst>
      <p:ext uri="{BB962C8B-B14F-4D97-AF65-F5344CB8AC3E}">
        <p14:creationId xmlns:p14="http://schemas.microsoft.com/office/powerpoint/2010/main" val="29272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9038"/>
            <a:ext cx="8229600" cy="1143000"/>
          </a:xfrm>
        </p:spPr>
        <p:txBody>
          <a:bodyPr/>
          <a:lstStyle/>
          <a:p>
            <a:r>
              <a:rPr lang="en-GB"/>
              <a:t>Steel procurement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06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6900" y="274638"/>
            <a:ext cx="3009900" cy="1143000"/>
          </a:xfrm>
        </p:spPr>
        <p:txBody>
          <a:bodyPr>
            <a:normAutofit fontScale="90000"/>
          </a:bodyPr>
          <a:lstStyle/>
          <a:p>
            <a:r>
              <a:rPr lang="en-GB"/>
              <a:t>Steel specifications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" y="94411"/>
            <a:ext cx="5486401" cy="65938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796772" y="2042146"/>
            <a:ext cx="33450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/>
              <a:t>JFE-EFE Steel (JAPAN):</a:t>
            </a:r>
          </a:p>
          <a:p>
            <a:r>
              <a:rPr lang="en-GB"/>
              <a:t>2.66 Eur/kg ($3/kg)</a:t>
            </a:r>
          </a:p>
          <a:p>
            <a:r>
              <a:rPr lang="en-GB"/>
              <a:t>2.79 Eur/kg incl. transport to GVA</a:t>
            </a:r>
          </a:p>
          <a:p>
            <a:r>
              <a:rPr lang="en-GB" i="1"/>
              <a:t>Lead time 4mo + 2mo transport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6772" y="3234794"/>
            <a:ext cx="2796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/>
              <a:t>ARMCO (AKSteel - Europe):</a:t>
            </a:r>
          </a:p>
          <a:p>
            <a:r>
              <a:rPr lang="en-GB"/>
              <a:t>2.3 Eur/kg (EXW Germany)</a:t>
            </a:r>
          </a:p>
          <a:p>
            <a:r>
              <a:rPr lang="en-GB" i="1"/>
              <a:t>Lead time 4mo</a:t>
            </a:r>
          </a:p>
        </p:txBody>
      </p:sp>
    </p:spTree>
    <p:extLst>
      <p:ext uri="{BB962C8B-B14F-4D97-AF65-F5344CB8AC3E}">
        <p14:creationId xmlns:p14="http://schemas.microsoft.com/office/powerpoint/2010/main" val="38242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Timeline (Apr. 2015)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36557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0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77" y="2964294"/>
            <a:ext cx="8229600" cy="1143000"/>
          </a:xfrm>
        </p:spPr>
        <p:txBody>
          <a:bodyPr/>
          <a:lstStyle/>
          <a:p>
            <a:r>
              <a:rPr lang="en-GB"/>
              <a:t>Back-up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99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61181"/>
            <a:ext cx="5394477" cy="2791581"/>
          </a:xfrm>
        </p:spPr>
        <p:txBody>
          <a:bodyPr>
            <a:normAutofit fontScale="55000" lnSpcReduction="20000"/>
          </a:bodyPr>
          <a:lstStyle/>
          <a:p>
            <a:r>
              <a:rPr lang="en-GB"/>
              <a:t>Modularity in design simplifies proposed use at various facililities, </a:t>
            </a:r>
            <a:r>
              <a:rPr lang="en-GB" b="1" u="sng"/>
              <a:t>downstream</a:t>
            </a:r>
            <a:r>
              <a:rPr lang="en-GB"/>
              <a:t> of:</a:t>
            </a:r>
          </a:p>
          <a:p>
            <a:pPr lvl="1"/>
            <a:r>
              <a:rPr lang="en-GB" b="1"/>
              <a:t>WAGASCI</a:t>
            </a:r>
            <a:r>
              <a:rPr lang="en-GB"/>
              <a:t> at J-PARC (2016 onwards) : anti-nu selection efficiencies &gt; 90%.</a:t>
            </a:r>
          </a:p>
          <a:p>
            <a:pPr lvl="1"/>
            <a:r>
              <a:rPr lang="en-GB" b="1"/>
              <a:t>LAr (WA105) </a:t>
            </a:r>
            <a:r>
              <a:rPr lang="en-GB"/>
              <a:t>(2017 onwards): Use of MIND detectors integrated from start of studies or Long Baseline experiments in Europe (LBNO): muon charge ID and momentum, tail catching of hadronic showers. Baby MIND could provide partial acceptance for events in 6×6×6m</a:t>
            </a:r>
            <a:r>
              <a:rPr lang="en-GB" baseline="30000"/>
              <a:t>3</a:t>
            </a:r>
            <a:r>
              <a:rPr lang="en-GB"/>
              <a:t> of WA105 LAr. </a:t>
            </a:r>
          </a:p>
          <a:p>
            <a:pPr lvl="1"/>
            <a:r>
              <a:rPr lang="en-GB" b="1"/>
              <a:t>ANNIE</a:t>
            </a:r>
            <a:r>
              <a:rPr lang="en-GB"/>
              <a:t> at Fermilab.</a:t>
            </a:r>
          </a:p>
          <a:p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4366381" cy="482600"/>
          </a:xfrm>
        </p:spPr>
        <p:txBody>
          <a:bodyPr>
            <a:normAutofit fontScale="90000"/>
          </a:bodyPr>
          <a:lstStyle/>
          <a:p>
            <a:pPr algn="l"/>
            <a:r>
              <a:rPr lang="en-GB" sz="2000"/>
              <a:t>Planned use of Baby-MIND type detector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427" y="3846286"/>
            <a:ext cx="2346477" cy="2636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649" y="1003904"/>
            <a:ext cx="3794303" cy="23464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6762" y="3604382"/>
            <a:ext cx="8914190" cy="320523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6762" y="3271335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WAGASCI @ J-PARC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16649" y="861180"/>
            <a:ext cx="3794303" cy="252839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216649" y="482600"/>
            <a:ext cx="26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WA105 @ EHN1 extension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44571" y="5164667"/>
            <a:ext cx="1947334" cy="737809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26" y="3847764"/>
            <a:ext cx="3832654" cy="26352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1609" y="3640667"/>
            <a:ext cx="1662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Baby-MIND </a:t>
            </a:r>
          </a:p>
          <a:p>
            <a:r>
              <a:rPr lang="en-GB"/>
              <a:t>positioned here</a:t>
            </a:r>
          </a:p>
        </p:txBody>
      </p:sp>
      <p:cxnSp>
        <p:nvCxnSpPr>
          <p:cNvPr id="16" name="Straight Arrow Connector 15"/>
          <p:cNvCxnSpPr>
            <a:stCxn id="4" idx="1"/>
          </p:cNvCxnSpPr>
          <p:nvPr/>
        </p:nvCxnSpPr>
        <p:spPr>
          <a:xfrm flipH="1">
            <a:off x="3436588" y="3963833"/>
            <a:ext cx="635021" cy="32316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726" y="6440288"/>
            <a:ext cx="1187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Side MRDs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0327" y="3779167"/>
            <a:ext cx="960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Wagasci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211009" y="4029565"/>
            <a:ext cx="843473" cy="62752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983661" y="5578546"/>
            <a:ext cx="336188" cy="86174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319849" y="5902476"/>
            <a:ext cx="971209" cy="5378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F7D4-0EE9-FE4D-8A7A-58E63D4C946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7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CAD of steel plate (</a:t>
            </a:r>
            <a:r>
              <a:rPr lang="en-GB" u="sng">
                <a:solidFill>
                  <a:srgbClr val="FF0000"/>
                </a:solidFill>
              </a:rPr>
              <a:t>to be updated</a:t>
            </a:r>
            <a:r>
              <a:rPr lang="en-GB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11300" y="1232972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Will be simplified to reduce machining steps and costs</a:t>
            </a:r>
          </a:p>
        </p:txBody>
      </p:sp>
      <p:pic>
        <p:nvPicPr>
          <p:cNvPr id="5" name="Picture 4" descr="Baby Mind Plat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602304"/>
            <a:ext cx="7112000" cy="50279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6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8244" y="2345551"/>
            <a:ext cx="1879600" cy="13081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220030" y="3376652"/>
            <a:ext cx="917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M. Capeans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9857" y="2345551"/>
            <a:ext cx="1879600" cy="13081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51643" y="3376652"/>
            <a:ext cx="903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H. Ten Kate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244" y="2345551"/>
            <a:ext cx="2002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/>
              <a:t>Magnet production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89857" y="2345551"/>
            <a:ext cx="157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/>
              <a:t>Magnet design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42257" y="2714883"/>
            <a:ext cx="1181100" cy="406400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rgbClr val="000090"/>
                </a:solidFill>
              </a:rPr>
              <a:t>System Eng.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89857" y="3848100"/>
            <a:ext cx="30834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Design &amp; calculations</a:t>
            </a:r>
          </a:p>
          <a:p>
            <a:r>
              <a:rPr lang="en-GB"/>
              <a:t>Safety aspects</a:t>
            </a:r>
          </a:p>
          <a:p>
            <a:r>
              <a:rPr lang="en-GB"/>
              <a:t>Technical specs.</a:t>
            </a:r>
          </a:p>
          <a:p>
            <a:r>
              <a:rPr lang="en-GB"/>
              <a:t>Prototype validation</a:t>
            </a:r>
          </a:p>
          <a:p>
            <a:r>
              <a:rPr lang="en-GB"/>
              <a:t>Commissioning of final magnet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8244" y="3848100"/>
            <a:ext cx="2446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Prototype construction</a:t>
            </a:r>
          </a:p>
          <a:p>
            <a:r>
              <a:rPr lang="en-GB"/>
              <a:t>Coordination of final magnet construction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520" y="127000"/>
            <a:ext cx="367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M. Capeans proposal: 18 march 2015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11843" y="1044833"/>
            <a:ext cx="1879600" cy="894318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367642" y="1044833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Overall coordination</a:t>
            </a:r>
          </a:p>
          <a:p>
            <a:r>
              <a:rPr lang="en-GB"/>
              <a:t>Mechanics integration</a:t>
            </a:r>
          </a:p>
          <a:p>
            <a:r>
              <a:rPr lang="en-GB"/>
              <a:t>Procurement?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11843" y="1029216"/>
            <a:ext cx="1409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/>
              <a:t>Coordination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7711" y="1645503"/>
            <a:ext cx="59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UNIGE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351643" y="1922502"/>
            <a:ext cx="0" cy="608310"/>
          </a:xfrm>
          <a:prstGeom prst="line">
            <a:avLst/>
          </a:prstGeom>
          <a:ln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546674" y="2361139"/>
            <a:ext cx="1879600" cy="13081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546674" y="3848100"/>
            <a:ext cx="238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Power supply definition and procurement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46674" y="2342634"/>
            <a:ext cx="52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/>
              <a:t>P.S.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07670" y="3375104"/>
            <a:ext cx="618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TE-EPC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5281960" y="3121283"/>
            <a:ext cx="1264714" cy="0"/>
          </a:xfrm>
          <a:prstGeom prst="line">
            <a:avLst/>
          </a:prstGeom>
          <a:ln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25143" y="3121283"/>
            <a:ext cx="1264714" cy="0"/>
          </a:xfrm>
          <a:prstGeom prst="line">
            <a:avLst/>
          </a:prstGeom>
          <a:ln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51643" y="2151589"/>
            <a:ext cx="3192157" cy="0"/>
          </a:xfrm>
          <a:prstGeom prst="line">
            <a:avLst/>
          </a:prstGeom>
          <a:ln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59486" y="2152644"/>
            <a:ext cx="3192157" cy="0"/>
          </a:xfrm>
          <a:prstGeom prst="line">
            <a:avLst/>
          </a:prstGeom>
          <a:ln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71963" y="2151589"/>
            <a:ext cx="0" cy="227468"/>
          </a:xfrm>
          <a:prstGeom prst="line">
            <a:avLst/>
          </a:prstGeom>
          <a:ln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541649" y="2137904"/>
            <a:ext cx="0" cy="227468"/>
          </a:xfrm>
          <a:prstGeom prst="line">
            <a:avLst/>
          </a:prstGeom>
          <a:ln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42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46500"/>
            <a:ext cx="5010066" cy="25541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625" y="688290"/>
            <a:ext cx="3816747" cy="1887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625" y="2734508"/>
            <a:ext cx="3816747" cy="17574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70500" y="41959"/>
            <a:ext cx="292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Stray fields: up to 2 cm from surface of steel along z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625" y="4650737"/>
            <a:ext cx="3816747" cy="18729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02932" y="455999"/>
            <a:ext cx="71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Bx [T]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1500" y="2531655"/>
            <a:ext cx="72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By [T]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04976" y="4418446"/>
            <a:ext cx="70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Bz [T]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10066" y="41959"/>
            <a:ext cx="3934306" cy="6655567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81400" cy="482600"/>
          </a:xfrm>
        </p:spPr>
        <p:txBody>
          <a:bodyPr>
            <a:normAutofit/>
          </a:bodyPr>
          <a:lstStyle/>
          <a:p>
            <a:pPr algn="l"/>
            <a:r>
              <a:rPr lang="en-GB" sz="2000"/>
              <a:t>Magnetized steel plates: B-field</a:t>
            </a:r>
          </a:p>
        </p:txBody>
      </p:sp>
      <p:sp>
        <p:nvSpPr>
          <p:cNvPr id="1277" name="TextBox 1276"/>
          <p:cNvSpPr txBox="1"/>
          <p:nvPr/>
        </p:nvSpPr>
        <p:spPr>
          <a:xfrm>
            <a:off x="42781" y="535095"/>
            <a:ext cx="1161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# of plates not representative of final detector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F7D4-0EE9-FE4D-8A7A-58E63D4C946C}" type="slidenum">
              <a:rPr lang="en-US"/>
              <a:t>17</a:t>
            </a:fld>
            <a:endParaRPr lang="en-US"/>
          </a:p>
        </p:txBody>
      </p:sp>
      <p:grpSp>
        <p:nvGrpSpPr>
          <p:cNvPr id="1278" name="Group 1277"/>
          <p:cNvGrpSpPr/>
          <p:nvPr/>
        </p:nvGrpSpPr>
        <p:grpSpPr>
          <a:xfrm>
            <a:off x="960969" y="686985"/>
            <a:ext cx="3743051" cy="2724136"/>
            <a:chOff x="1706134" y="832584"/>
            <a:chExt cx="5094766" cy="3949343"/>
          </a:xfrm>
        </p:grpSpPr>
        <p:grpSp>
          <p:nvGrpSpPr>
            <p:cNvPr id="1279" name="Group 1278"/>
            <p:cNvGrpSpPr/>
            <p:nvPr/>
          </p:nvGrpSpPr>
          <p:grpSpPr>
            <a:xfrm>
              <a:off x="2606725" y="832584"/>
              <a:ext cx="4194175" cy="3119967"/>
              <a:chOff x="1371600" y="1641216"/>
              <a:chExt cx="5321300" cy="4933151"/>
            </a:xfrm>
          </p:grpSpPr>
          <p:sp>
            <p:nvSpPr>
              <p:cNvPr id="3002" name="Rectangle 3001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3" name="Rectangle 3002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4" name="Parallelogram 3003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5" name="Parallelogram 3004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6" name="Parallelogram 3005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7" name="Parallelogram 3006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8" name="Parallelogram 3007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9" name="Parallelogram 3008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0" name="Parallelogram 3009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1" name="Parallelogram 3010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2" name="Parallelogram 3011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3" name="Parallelogram 3012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4" name="Parallelogram 3013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5" name="Parallelogram 3014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6" name="Parallelogram 3015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7" name="Parallelogram 3016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8" name="Parallelogram 3017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9" name="Parallelogram 3018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0" name="Parallelogram 3019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1" name="Parallelogram 3020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2" name="Parallelogram 3021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3" name="Parallelogram 3022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4" name="Parallelogram 3023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5" name="Parallelogram 3024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6" name="Parallelogram 3025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7" name="Parallelogram 3026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8" name="Parallelogram 3027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9" name="Parallelogram 3028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0" name="Parallelogram 3029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1" name="Parallelogram 3030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2" name="Parallelogram 3031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3" name="Parallelogram 3032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4" name="Parallelogram 3033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5" name="Parallelogram 3034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6" name="Parallelogram 3035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7" name="Parallelogram 3036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8" name="Parallelogram 3037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9" name="Parallelogram 3038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0" name="Parallelogram 3039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1" name="Parallelogram 3040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2" name="Parallelogram 3041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3" name="Parallelogram 3042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4" name="Parallelogram 3043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5" name="Parallelogram 3044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6" name="Parallelogram 3045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7" name="Parallelogram 3046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8" name="Parallelogram 3047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9" name="Parallelogram 3048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0" name="Parallelogram 3049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1" name="Parallelogram 3050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2" name="Rectangle 3051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3" name="Rectangle 3052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54" name="Group 3053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3106" name="Hexagon 310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7" name="Hexagon 310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8" name="Hexagon 310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9" name="Hexagon 310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0" name="Hexagon 310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1" name="Hexagon 311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2" name="Hexagon 311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3" name="Hexagon 311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4" name="Hexagon 311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5" name="Hexagon 311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6" name="Hexagon 311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7" name="Hexagon 311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8" name="Hexagon 311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9" name="Hexagon 311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20" name="Hexagon 311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21" name="Hexagon 312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22" name="Hexagon 312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23" name="Hexagon 312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55" name="Group 3054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3088" name="Hexagon 308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9" name="Hexagon 308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0" name="Hexagon 308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1" name="Hexagon 309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2" name="Hexagon 309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3" name="Hexagon 309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4" name="Hexagon 309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5" name="Hexagon 309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6" name="Hexagon 309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7" name="Hexagon 309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8" name="Hexagon 309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9" name="Hexagon 309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0" name="Hexagon 309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1" name="Hexagon 310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2" name="Hexagon 310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3" name="Hexagon 310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4" name="Hexagon 310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5" name="Hexagon 310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056" name="Parallelogram 3055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7" name="Parallelogram 3056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8" name="Parallelogram 3057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9" name="Parallelogram 3058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0" name="Parallelogram 3059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1" name="Parallelogram 3060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2" name="Parallelogram 3061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3" name="Parallelogram 3062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4" name="Parallelogram 3063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5" name="Parallelogram 3064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6" name="Parallelogram 3065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7" name="Parallelogram 3066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8" name="Parallelogram 3067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9" name="Parallelogram 3068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0" name="Oval 3069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1" name="Oval 3070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2" name="Oval 3071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3" name="Oval 3072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4" name="Oval 3073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5" name="Oval 3074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6" name="Oval 3075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7" name="Oval 3076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78" name="Group 3077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3084" name="Oval 3083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5" name="Oval 3084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6" name="Oval 3085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7" name="Oval 3086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79" name="Group 3078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3080" name="Oval 3079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1" name="Oval 3080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2" name="Oval 3081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3" name="Oval 3082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0" name="Group 1279"/>
            <p:cNvGrpSpPr/>
            <p:nvPr/>
          </p:nvGrpSpPr>
          <p:grpSpPr>
            <a:xfrm>
              <a:off x="2569676" y="861617"/>
              <a:ext cx="4194175" cy="3119967"/>
              <a:chOff x="1371600" y="1641216"/>
              <a:chExt cx="5321300" cy="4933151"/>
            </a:xfrm>
          </p:grpSpPr>
          <p:sp>
            <p:nvSpPr>
              <p:cNvPr id="2880" name="Rectangle 2879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1" name="Rectangle 2880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2" name="Parallelogram 2881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3" name="Parallelogram 2882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4" name="Parallelogram 2883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5" name="Parallelogram 2884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6" name="Parallelogram 2885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7" name="Parallelogram 2886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8" name="Parallelogram 2887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9" name="Parallelogram 2888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0" name="Parallelogram 2889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1" name="Parallelogram 2890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2" name="Parallelogram 2891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3" name="Parallelogram 2892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4" name="Parallelogram 2893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5" name="Parallelogram 2894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6" name="Parallelogram 2895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7" name="Parallelogram 2896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8" name="Parallelogram 2897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9" name="Parallelogram 2898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0" name="Parallelogram 2899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1" name="Parallelogram 2900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2" name="Parallelogram 2901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3" name="Parallelogram 2902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4" name="Parallelogram 2903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5" name="Parallelogram 2904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6" name="Parallelogram 2905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7" name="Parallelogram 2906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8" name="Parallelogram 2907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9" name="Parallelogram 2908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0" name="Parallelogram 2909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1" name="Parallelogram 2910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2" name="Parallelogram 2911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3" name="Parallelogram 2912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4" name="Parallelogram 2913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5" name="Parallelogram 2914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6" name="Parallelogram 2915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7" name="Parallelogram 2916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8" name="Parallelogram 2917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9" name="Parallelogram 2918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0" name="Parallelogram 2919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1" name="Parallelogram 2920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2" name="Parallelogram 2921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3" name="Parallelogram 2922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4" name="Parallelogram 2923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5" name="Parallelogram 2924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6" name="Parallelogram 2925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7" name="Parallelogram 2926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8" name="Parallelogram 2927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9" name="Parallelogram 2928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0" name="Rectangle 2929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1" name="Rectangle 2930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32" name="Group 2931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984" name="Hexagon 298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5" name="Hexagon 298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6" name="Hexagon 298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7" name="Hexagon 298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8" name="Hexagon 298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9" name="Hexagon 298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0" name="Hexagon 298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1" name="Hexagon 299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2" name="Hexagon 299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3" name="Hexagon 299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4" name="Hexagon 299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5" name="Hexagon 299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6" name="Hexagon 299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7" name="Hexagon 299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8" name="Hexagon 299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9" name="Hexagon 299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00" name="Hexagon 299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01" name="Hexagon 300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33" name="Group 2932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966" name="Hexagon 296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7" name="Hexagon 296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8" name="Hexagon 296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9" name="Hexagon 296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0" name="Hexagon 296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1" name="Hexagon 297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2" name="Hexagon 297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3" name="Hexagon 297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4" name="Hexagon 297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5" name="Hexagon 297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6" name="Hexagon 297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7" name="Hexagon 297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8" name="Hexagon 297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9" name="Hexagon 297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0" name="Hexagon 297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1" name="Hexagon 298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2" name="Hexagon 298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3" name="Hexagon 298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34" name="Parallelogram 2933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5" name="Parallelogram 2934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6" name="Parallelogram 2935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7" name="Parallelogram 2936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8" name="Parallelogram 2937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9" name="Parallelogram 2938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0" name="Parallelogram 2939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1" name="Parallelogram 2940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2" name="Parallelogram 2941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3" name="Parallelogram 2942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4" name="Parallelogram 2943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5" name="Parallelogram 2944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6" name="Parallelogram 2945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7" name="Parallelogram 2946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8" name="Oval 2947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9" name="Oval 2948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0" name="Oval 2949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1" name="Oval 2950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2" name="Oval 2951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3" name="Oval 2952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4" name="Oval 2953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5" name="Oval 2954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56" name="Group 2955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962" name="Oval 2961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3" name="Oval 2962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4" name="Oval 2963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5" name="Oval 2964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57" name="Group 2956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958" name="Oval 2957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59" name="Oval 2958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0" name="Oval 2959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1" name="Oval 2960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1" name="Group 1280"/>
            <p:cNvGrpSpPr/>
            <p:nvPr/>
          </p:nvGrpSpPr>
          <p:grpSpPr>
            <a:xfrm>
              <a:off x="2519937" y="911192"/>
              <a:ext cx="4194175" cy="3119967"/>
              <a:chOff x="1371600" y="1641216"/>
              <a:chExt cx="5321300" cy="4933151"/>
            </a:xfrm>
          </p:grpSpPr>
          <p:sp>
            <p:nvSpPr>
              <p:cNvPr id="2758" name="Rectangle 2757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59" name="Rectangle 2758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0" name="Parallelogram 2759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1" name="Parallelogram 2760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2" name="Parallelogram 2761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3" name="Parallelogram 2762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4" name="Parallelogram 2763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5" name="Parallelogram 2764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6" name="Parallelogram 2765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7" name="Parallelogram 2766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8" name="Parallelogram 2767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9" name="Parallelogram 2768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0" name="Parallelogram 2769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1" name="Parallelogram 2770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2" name="Parallelogram 2771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3" name="Parallelogram 2772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4" name="Parallelogram 2773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5" name="Parallelogram 2774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6" name="Parallelogram 2775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7" name="Parallelogram 2776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8" name="Parallelogram 2777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9" name="Parallelogram 2778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0" name="Parallelogram 2779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1" name="Parallelogram 2780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2" name="Parallelogram 2781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3" name="Parallelogram 2782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4" name="Parallelogram 2783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5" name="Parallelogram 2784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6" name="Parallelogram 2785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7" name="Parallelogram 2786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8" name="Parallelogram 2787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9" name="Parallelogram 2788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0" name="Parallelogram 2789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1" name="Parallelogram 2790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2" name="Parallelogram 2791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3" name="Parallelogram 2792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4" name="Parallelogram 2793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5" name="Parallelogram 2794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6" name="Parallelogram 2795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7" name="Parallelogram 2796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8" name="Parallelogram 2797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9" name="Parallelogram 2798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0" name="Parallelogram 2799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1" name="Parallelogram 2800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2" name="Parallelogram 2801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3" name="Parallelogram 2802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4" name="Parallelogram 2803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5" name="Parallelogram 2804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6" name="Parallelogram 2805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7" name="Parallelogram 2806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8" name="Rectangle 2807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9" name="Rectangle 2808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810" name="Group 2809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862" name="Hexagon 286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3" name="Hexagon 286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4" name="Hexagon 286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5" name="Hexagon 286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6" name="Hexagon 286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7" name="Hexagon 286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8" name="Hexagon 286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9" name="Hexagon 286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0" name="Hexagon 286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1" name="Hexagon 287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2" name="Hexagon 287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3" name="Hexagon 287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4" name="Hexagon 287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5" name="Hexagon 287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6" name="Hexagon 287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7" name="Hexagon 287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8" name="Hexagon 287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9" name="Hexagon 287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811" name="Group 2810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844" name="Hexagon 284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5" name="Hexagon 284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6" name="Hexagon 284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7" name="Hexagon 284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8" name="Hexagon 284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9" name="Hexagon 284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0" name="Hexagon 284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1" name="Hexagon 285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2" name="Hexagon 285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3" name="Hexagon 285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4" name="Hexagon 285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5" name="Hexagon 285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6" name="Hexagon 285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7" name="Hexagon 285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8" name="Hexagon 285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9" name="Hexagon 285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0" name="Hexagon 285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1" name="Hexagon 286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12" name="Parallelogram 2811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3" name="Parallelogram 2812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4" name="Parallelogram 2813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5" name="Parallelogram 2814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6" name="Parallelogram 2815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7" name="Parallelogram 2816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8" name="Parallelogram 2817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9" name="Parallelogram 2818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0" name="Parallelogram 2819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1" name="Parallelogram 2820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2" name="Parallelogram 2821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3" name="Parallelogram 2822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4" name="Parallelogram 2823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5" name="Parallelogram 2824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6" name="Oval 2825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7" name="Oval 2826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8" name="Oval 2827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9" name="Oval 2828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0" name="Oval 2829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1" name="Oval 2830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2" name="Oval 2831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3" name="Oval 2832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834" name="Group 2833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840" name="Oval 2839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1" name="Oval 2840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2" name="Oval 2841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3" name="Oval 2842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835" name="Group 2834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836" name="Oval 2835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37" name="Oval 2836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38" name="Oval 2837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39" name="Oval 2838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2" name="Group 1281"/>
            <p:cNvGrpSpPr/>
            <p:nvPr/>
          </p:nvGrpSpPr>
          <p:grpSpPr>
            <a:xfrm>
              <a:off x="2470513" y="950427"/>
              <a:ext cx="4194175" cy="3119967"/>
              <a:chOff x="1371600" y="1641216"/>
              <a:chExt cx="5321300" cy="4933151"/>
            </a:xfrm>
          </p:grpSpPr>
          <p:sp>
            <p:nvSpPr>
              <p:cNvPr id="2636" name="Rectangle 2635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7" name="Rectangle 2636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8" name="Parallelogram 2637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9" name="Parallelogram 2638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0" name="Parallelogram 2639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1" name="Parallelogram 2640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2" name="Parallelogram 2641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3" name="Parallelogram 2642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4" name="Parallelogram 2643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5" name="Parallelogram 2644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6" name="Parallelogram 2645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7" name="Parallelogram 2646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8" name="Parallelogram 2647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9" name="Parallelogram 2648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0" name="Parallelogram 2649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1" name="Parallelogram 2650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2" name="Parallelogram 2651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3" name="Parallelogram 2652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4" name="Parallelogram 2653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5" name="Parallelogram 2654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6" name="Parallelogram 2655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7" name="Parallelogram 2656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8" name="Parallelogram 2657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9" name="Parallelogram 2658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0" name="Parallelogram 2659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1" name="Parallelogram 2660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2" name="Parallelogram 2661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3" name="Parallelogram 2662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4" name="Parallelogram 2663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5" name="Parallelogram 2664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6" name="Parallelogram 2665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7" name="Parallelogram 2666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8" name="Parallelogram 2667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9" name="Parallelogram 2668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0" name="Parallelogram 2669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1" name="Parallelogram 2670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2" name="Parallelogram 2671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3" name="Parallelogram 2672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4" name="Parallelogram 2673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5" name="Parallelogram 2674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6" name="Parallelogram 2675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7" name="Parallelogram 2676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8" name="Parallelogram 2677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9" name="Parallelogram 2678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0" name="Parallelogram 2679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1" name="Parallelogram 2680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2" name="Parallelogram 2681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3" name="Parallelogram 2682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4" name="Parallelogram 2683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5" name="Parallelogram 2684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6" name="Rectangle 2685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7" name="Rectangle 2686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88" name="Group 2687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740" name="Hexagon 273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1" name="Hexagon 274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2" name="Hexagon 274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3" name="Hexagon 274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4" name="Hexagon 274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5" name="Hexagon 274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6" name="Hexagon 274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7" name="Hexagon 274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8" name="Hexagon 274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9" name="Hexagon 274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0" name="Hexagon 274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1" name="Hexagon 275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2" name="Hexagon 275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3" name="Hexagon 275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4" name="Hexagon 275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5" name="Hexagon 275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6" name="Hexagon 275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7" name="Hexagon 275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89" name="Group 2688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722" name="Hexagon 272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3" name="Hexagon 272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4" name="Hexagon 272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5" name="Hexagon 272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6" name="Hexagon 272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7" name="Hexagon 272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8" name="Hexagon 272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9" name="Hexagon 272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0" name="Hexagon 272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1" name="Hexagon 273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2" name="Hexagon 273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3" name="Hexagon 273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4" name="Hexagon 273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5" name="Hexagon 273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6" name="Hexagon 273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7" name="Hexagon 273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8" name="Hexagon 273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9" name="Hexagon 273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690" name="Parallelogram 2689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1" name="Parallelogram 2690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2" name="Parallelogram 2691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3" name="Parallelogram 2692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4" name="Parallelogram 2693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5" name="Parallelogram 2694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6" name="Parallelogram 2695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7" name="Parallelogram 2696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8" name="Parallelogram 2697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9" name="Parallelogram 2698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0" name="Parallelogram 2699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1" name="Parallelogram 2700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2" name="Parallelogram 2701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3" name="Parallelogram 2702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4" name="Oval 2703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5" name="Oval 2704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6" name="Oval 2705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7" name="Oval 2706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8" name="Oval 2707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9" name="Oval 2708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0" name="Oval 2709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1" name="Oval 2710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12" name="Group 2711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718" name="Oval 2717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9" name="Oval 2718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0" name="Oval 2719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1" name="Oval 2720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713" name="Group 2712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714" name="Oval 2713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5" name="Oval 2714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6" name="Oval 2715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7" name="Oval 2716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3" name="Group 1282"/>
            <p:cNvGrpSpPr/>
            <p:nvPr/>
          </p:nvGrpSpPr>
          <p:grpSpPr>
            <a:xfrm>
              <a:off x="2417960" y="975101"/>
              <a:ext cx="4194175" cy="3119967"/>
              <a:chOff x="1371600" y="1641216"/>
              <a:chExt cx="5321300" cy="4933151"/>
            </a:xfrm>
          </p:grpSpPr>
          <p:sp>
            <p:nvSpPr>
              <p:cNvPr id="2514" name="Rectangle 2513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5" name="Rectangle 2514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6" name="Parallelogram 2515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7" name="Parallelogram 2516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8" name="Parallelogram 2517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9" name="Parallelogram 2518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0" name="Parallelogram 2519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1" name="Parallelogram 2520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2" name="Parallelogram 2521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3" name="Parallelogram 2522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4" name="Parallelogram 2523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5" name="Parallelogram 2524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6" name="Parallelogram 2525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7" name="Parallelogram 2526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8" name="Parallelogram 2527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9" name="Parallelogram 2528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0" name="Parallelogram 2529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1" name="Parallelogram 2530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2" name="Parallelogram 2531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3" name="Parallelogram 2532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4" name="Parallelogram 2533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5" name="Parallelogram 2534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6" name="Parallelogram 2535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7" name="Parallelogram 2536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8" name="Parallelogram 2537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9" name="Parallelogram 2538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0" name="Parallelogram 2539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1" name="Parallelogram 2540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2" name="Parallelogram 2541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3" name="Parallelogram 2542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4" name="Parallelogram 2543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5" name="Parallelogram 2544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6" name="Parallelogram 2545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7" name="Parallelogram 2546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8" name="Parallelogram 2547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9" name="Parallelogram 2548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0" name="Parallelogram 2549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1" name="Parallelogram 2550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2" name="Parallelogram 2551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3" name="Parallelogram 2552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4" name="Parallelogram 2553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5" name="Parallelogram 2554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6" name="Parallelogram 2555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7" name="Parallelogram 2556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8" name="Parallelogram 2557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9" name="Parallelogram 2558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0" name="Parallelogram 2559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1" name="Parallelogram 2560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2" name="Parallelogram 2561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3" name="Parallelogram 2562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4" name="Rectangle 2563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5" name="Rectangle 2564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66" name="Group 2565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618" name="Hexagon 261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9" name="Hexagon 261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0" name="Hexagon 261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1" name="Hexagon 262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2" name="Hexagon 262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3" name="Hexagon 262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4" name="Hexagon 262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5" name="Hexagon 262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6" name="Hexagon 262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7" name="Hexagon 262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8" name="Hexagon 262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9" name="Hexagon 262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0" name="Hexagon 262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1" name="Hexagon 263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2" name="Hexagon 263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3" name="Hexagon 263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4" name="Hexagon 263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5" name="Hexagon 263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67" name="Group 2566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600" name="Hexagon 259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1" name="Hexagon 260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2" name="Hexagon 260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3" name="Hexagon 260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4" name="Hexagon 260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5" name="Hexagon 260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6" name="Hexagon 260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7" name="Hexagon 260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8" name="Hexagon 260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9" name="Hexagon 260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0" name="Hexagon 260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1" name="Hexagon 261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2" name="Hexagon 261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3" name="Hexagon 261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4" name="Hexagon 261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5" name="Hexagon 261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6" name="Hexagon 261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7" name="Hexagon 261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68" name="Parallelogram 2567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9" name="Parallelogram 2568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0" name="Parallelogram 2569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1" name="Parallelogram 2570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2" name="Parallelogram 2571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3" name="Parallelogram 2572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4" name="Parallelogram 2573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5" name="Parallelogram 2574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6" name="Parallelogram 2575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7" name="Parallelogram 2576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8" name="Parallelogram 2577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9" name="Parallelogram 2578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0" name="Parallelogram 2579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1" name="Parallelogram 2580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2" name="Oval 2581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3" name="Oval 2582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4" name="Oval 2583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5" name="Oval 2584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6" name="Oval 2585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7" name="Oval 2586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8" name="Oval 2587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9" name="Oval 2588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90" name="Group 2589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596" name="Oval 2595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7" name="Oval 2596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8" name="Oval 2597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9" name="Oval 2598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91" name="Group 2590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592" name="Oval 2591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3" name="Oval 2592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4" name="Oval 2593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5" name="Oval 2594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4" name="Group 1283"/>
            <p:cNvGrpSpPr/>
            <p:nvPr/>
          </p:nvGrpSpPr>
          <p:grpSpPr>
            <a:xfrm>
              <a:off x="2365407" y="1026439"/>
              <a:ext cx="4194175" cy="3119967"/>
              <a:chOff x="1371600" y="1641216"/>
              <a:chExt cx="5321300" cy="4933151"/>
            </a:xfrm>
          </p:grpSpPr>
          <p:sp>
            <p:nvSpPr>
              <p:cNvPr id="2392" name="Rectangle 2391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3" name="Rectangle 2392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4" name="Parallelogram 2393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5" name="Parallelogram 2394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6" name="Parallelogram 2395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7" name="Parallelogram 2396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8" name="Parallelogram 2397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9" name="Parallelogram 2398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0" name="Parallelogram 2399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1" name="Parallelogram 2400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2" name="Parallelogram 2401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3" name="Parallelogram 2402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4" name="Parallelogram 2403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5" name="Parallelogram 2404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6" name="Parallelogram 2405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7" name="Parallelogram 2406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8" name="Parallelogram 2407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9" name="Parallelogram 2408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0" name="Parallelogram 2409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1" name="Parallelogram 2410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2" name="Parallelogram 2411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3" name="Parallelogram 2412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4" name="Parallelogram 2413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5" name="Parallelogram 2414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6" name="Parallelogram 2415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7" name="Parallelogram 2416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8" name="Parallelogram 2417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9" name="Parallelogram 2418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0" name="Parallelogram 2419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1" name="Parallelogram 2420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2" name="Parallelogram 2421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3" name="Parallelogram 2422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4" name="Parallelogram 2423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5" name="Parallelogram 2424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6" name="Parallelogram 2425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7" name="Parallelogram 2426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8" name="Parallelogram 2427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9" name="Parallelogram 2428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0" name="Parallelogram 2429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1" name="Parallelogram 2430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2" name="Parallelogram 2431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3" name="Parallelogram 2432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4" name="Parallelogram 2433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5" name="Parallelogram 2434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6" name="Parallelogram 2435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7" name="Parallelogram 2436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8" name="Parallelogram 2437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9" name="Parallelogram 2438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0" name="Parallelogram 2439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1" name="Parallelogram 2440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2" name="Rectangle 2441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3" name="Rectangle 2442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44" name="Group 2443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496" name="Hexagon 249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7" name="Hexagon 249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8" name="Hexagon 249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9" name="Hexagon 249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0" name="Hexagon 249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1" name="Hexagon 250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2" name="Hexagon 250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3" name="Hexagon 250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4" name="Hexagon 250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5" name="Hexagon 250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6" name="Hexagon 250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7" name="Hexagon 250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8" name="Hexagon 250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9" name="Hexagon 250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0" name="Hexagon 250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1" name="Hexagon 251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2" name="Hexagon 251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3" name="Hexagon 251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45" name="Group 2444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478" name="Hexagon 247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9" name="Hexagon 247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0" name="Hexagon 247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1" name="Hexagon 248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2" name="Hexagon 248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3" name="Hexagon 248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4" name="Hexagon 248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5" name="Hexagon 248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6" name="Hexagon 248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7" name="Hexagon 248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8" name="Hexagon 248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9" name="Hexagon 248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0" name="Hexagon 248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1" name="Hexagon 249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2" name="Hexagon 249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3" name="Hexagon 249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4" name="Hexagon 249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5" name="Hexagon 249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46" name="Parallelogram 2445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7" name="Parallelogram 2446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8" name="Parallelogram 2447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9" name="Parallelogram 2448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0" name="Parallelogram 2449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1" name="Parallelogram 2450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2" name="Parallelogram 2451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3" name="Parallelogram 2452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4" name="Parallelogram 2453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5" name="Parallelogram 2454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6" name="Parallelogram 2455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7" name="Parallelogram 2456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8" name="Parallelogram 2457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9" name="Parallelogram 2458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0" name="Oval 2459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1" name="Oval 2460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2" name="Oval 2461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3" name="Oval 2462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4" name="Oval 2463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5" name="Oval 2464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6" name="Oval 2465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7" name="Oval 2466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68" name="Group 2467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474" name="Oval 2473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5" name="Oval 2474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6" name="Oval 2475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7" name="Oval 2476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69" name="Group 2468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470" name="Oval 2469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1" name="Oval 2470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2" name="Oval 2471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3" name="Oval 2472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5" name="Group 1284"/>
            <p:cNvGrpSpPr/>
            <p:nvPr/>
          </p:nvGrpSpPr>
          <p:grpSpPr>
            <a:xfrm>
              <a:off x="2327871" y="1063420"/>
              <a:ext cx="4194175" cy="3119967"/>
              <a:chOff x="1371600" y="1641216"/>
              <a:chExt cx="5321300" cy="4933151"/>
            </a:xfrm>
          </p:grpSpPr>
          <p:sp>
            <p:nvSpPr>
              <p:cNvPr id="2270" name="Rectangle 2269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1" name="Rectangle 2270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2" name="Parallelogram 2271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3" name="Parallelogram 2272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4" name="Parallelogram 2273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5" name="Parallelogram 2274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6" name="Parallelogram 2275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7" name="Parallelogram 2276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8" name="Parallelogram 2277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9" name="Parallelogram 2278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0" name="Parallelogram 2279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1" name="Parallelogram 2280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2" name="Parallelogram 2281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3" name="Parallelogram 2282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4" name="Parallelogram 2283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5" name="Parallelogram 2284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6" name="Parallelogram 2285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7" name="Parallelogram 2286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8" name="Parallelogram 2287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9" name="Parallelogram 2288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0" name="Parallelogram 2289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1" name="Parallelogram 2290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2" name="Parallelogram 2291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3" name="Parallelogram 2292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4" name="Parallelogram 2293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5" name="Parallelogram 2294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6" name="Parallelogram 2295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7" name="Parallelogram 2296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8" name="Parallelogram 2297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9" name="Parallelogram 2298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0" name="Parallelogram 2299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1" name="Parallelogram 2300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2" name="Parallelogram 2301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3" name="Parallelogram 2302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4" name="Parallelogram 2303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5" name="Parallelogram 2304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6" name="Parallelogram 2305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7" name="Parallelogram 2306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8" name="Parallelogram 2307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9" name="Parallelogram 2308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0" name="Parallelogram 2309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1" name="Parallelogram 2310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2" name="Parallelogram 2311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3" name="Parallelogram 2312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4" name="Parallelogram 2313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5" name="Parallelogram 2314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6" name="Parallelogram 2315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7" name="Parallelogram 2316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8" name="Parallelogram 2317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9" name="Parallelogram 2318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0" name="Rectangle 2319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1" name="Rectangle 2320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22" name="Group 2321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374" name="Hexagon 237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5" name="Hexagon 237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6" name="Hexagon 237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7" name="Hexagon 237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8" name="Hexagon 237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9" name="Hexagon 237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0" name="Hexagon 237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1" name="Hexagon 238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2" name="Hexagon 238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3" name="Hexagon 238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4" name="Hexagon 238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5" name="Hexagon 238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6" name="Hexagon 238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7" name="Hexagon 238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8" name="Hexagon 238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9" name="Hexagon 238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0" name="Hexagon 238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1" name="Hexagon 239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323" name="Group 2322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356" name="Hexagon 235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7" name="Hexagon 235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8" name="Hexagon 235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9" name="Hexagon 235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0" name="Hexagon 235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1" name="Hexagon 236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2" name="Hexagon 236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3" name="Hexagon 236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4" name="Hexagon 236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5" name="Hexagon 236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6" name="Hexagon 236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7" name="Hexagon 236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8" name="Hexagon 236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9" name="Hexagon 236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0" name="Hexagon 236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1" name="Hexagon 237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2" name="Hexagon 237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3" name="Hexagon 237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324" name="Parallelogram 2323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5" name="Parallelogram 2324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6" name="Parallelogram 2325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7" name="Parallelogram 2326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8" name="Parallelogram 2327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9" name="Parallelogram 2328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0" name="Parallelogram 2329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1" name="Parallelogram 2330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2" name="Parallelogram 2331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3" name="Parallelogram 2332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4" name="Parallelogram 2333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5" name="Parallelogram 2334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6" name="Parallelogram 2335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7" name="Parallelogram 2336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8" name="Oval 2337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9" name="Oval 2338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0" name="Oval 2339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1" name="Oval 2340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2" name="Oval 2341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3" name="Oval 2342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4" name="Oval 2343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5" name="Oval 2344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46" name="Group 2345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352" name="Oval 2351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3" name="Oval 2352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4" name="Oval 2353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5" name="Oval 2354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347" name="Group 2346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348" name="Oval 2347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9" name="Oval 2348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0" name="Oval 2349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1" name="Oval 2350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6" name="Group 1285"/>
            <p:cNvGrpSpPr/>
            <p:nvPr/>
          </p:nvGrpSpPr>
          <p:grpSpPr>
            <a:xfrm>
              <a:off x="2290334" y="1103160"/>
              <a:ext cx="4194175" cy="3119967"/>
              <a:chOff x="1371600" y="1641216"/>
              <a:chExt cx="5321300" cy="4933151"/>
            </a:xfrm>
          </p:grpSpPr>
          <p:sp>
            <p:nvSpPr>
              <p:cNvPr id="2148" name="Rectangle 2147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9" name="Rectangle 2148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0" name="Parallelogram 2149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1" name="Parallelogram 2150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2" name="Parallelogram 2151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3" name="Parallelogram 2152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4" name="Parallelogram 2153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5" name="Parallelogram 2154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6" name="Parallelogram 2155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7" name="Parallelogram 2156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8" name="Parallelogram 2157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9" name="Parallelogram 2158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0" name="Parallelogram 2159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1" name="Parallelogram 2160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2" name="Parallelogram 2161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3" name="Parallelogram 2162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4" name="Parallelogram 2163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5" name="Parallelogram 2164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6" name="Parallelogram 2165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7" name="Parallelogram 2166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8" name="Parallelogram 2167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9" name="Parallelogram 2168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0" name="Parallelogram 2169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1" name="Parallelogram 2170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2" name="Parallelogram 2171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3" name="Parallelogram 2172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4" name="Parallelogram 2173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5" name="Parallelogram 2174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6" name="Parallelogram 2175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7" name="Parallelogram 2176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8" name="Parallelogram 2177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9" name="Parallelogram 2178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0" name="Parallelogram 2179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1" name="Parallelogram 2180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2" name="Parallelogram 2181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3" name="Parallelogram 2182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4" name="Parallelogram 2183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5" name="Parallelogram 2184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6" name="Parallelogram 2185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7" name="Parallelogram 2186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8" name="Parallelogram 2187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9" name="Parallelogram 2188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0" name="Parallelogram 2189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1" name="Parallelogram 2190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2" name="Parallelogram 2191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3" name="Parallelogram 2192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4" name="Parallelogram 2193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5" name="Parallelogram 2194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6" name="Parallelogram 2195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7" name="Parallelogram 2196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8" name="Rectangle 2197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9" name="Rectangle 2198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200" name="Group 2199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252" name="Hexagon 225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3" name="Hexagon 225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4" name="Hexagon 225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5" name="Hexagon 225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6" name="Hexagon 225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7" name="Hexagon 225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8" name="Hexagon 225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9" name="Hexagon 225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0" name="Hexagon 225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1" name="Hexagon 226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2" name="Hexagon 226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3" name="Hexagon 226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4" name="Hexagon 226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5" name="Hexagon 226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6" name="Hexagon 226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7" name="Hexagon 226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8" name="Hexagon 226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9" name="Hexagon 226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201" name="Group 2200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234" name="Hexagon 223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5" name="Hexagon 223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6" name="Hexagon 223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7" name="Hexagon 223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8" name="Hexagon 223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9" name="Hexagon 223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0" name="Hexagon 223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1" name="Hexagon 224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2" name="Hexagon 224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3" name="Hexagon 224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4" name="Hexagon 224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5" name="Hexagon 224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6" name="Hexagon 224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7" name="Hexagon 224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8" name="Hexagon 224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9" name="Hexagon 224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0" name="Hexagon 224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1" name="Hexagon 225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02" name="Parallelogram 2201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3" name="Parallelogram 2202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4" name="Parallelogram 2203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5" name="Parallelogram 2204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6" name="Parallelogram 2205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7" name="Parallelogram 2206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8" name="Parallelogram 2207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9" name="Parallelogram 2208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0" name="Parallelogram 2209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1" name="Parallelogram 2210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2" name="Parallelogram 2211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3" name="Parallelogram 2212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4" name="Parallelogram 2213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5" name="Parallelogram 2214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6" name="Oval 2215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7" name="Oval 2216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8" name="Oval 2217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9" name="Oval 2218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0" name="Oval 2219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1" name="Oval 2220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2" name="Oval 2221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3" name="Oval 2222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224" name="Group 2223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230" name="Oval 2229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1" name="Oval 2230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2" name="Oval 2231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3" name="Oval 2232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225" name="Group 2224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226" name="Oval 2225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7" name="Oval 2226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8" name="Oval 2227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9" name="Oval 2228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7" name="Group 1286"/>
            <p:cNvGrpSpPr/>
            <p:nvPr/>
          </p:nvGrpSpPr>
          <p:grpSpPr>
            <a:xfrm>
              <a:off x="2264694" y="1129050"/>
              <a:ext cx="4194175" cy="3119967"/>
              <a:chOff x="1371600" y="1641216"/>
              <a:chExt cx="5321300" cy="4933151"/>
            </a:xfrm>
          </p:grpSpPr>
          <p:sp>
            <p:nvSpPr>
              <p:cNvPr id="2026" name="Rectangle 2025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7" name="Rectangle 2026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8" name="Parallelogram 2027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9" name="Parallelogram 2028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0" name="Parallelogram 2029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1" name="Parallelogram 2030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2" name="Parallelogram 2031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3" name="Parallelogram 2032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4" name="Parallelogram 2033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5" name="Parallelogram 2034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6" name="Parallelogram 2035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7" name="Parallelogram 2036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8" name="Parallelogram 2037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9" name="Parallelogram 2038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0" name="Parallelogram 2039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1" name="Parallelogram 2040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2" name="Parallelogram 2041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3" name="Parallelogram 2042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4" name="Parallelogram 2043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5" name="Parallelogram 2044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6" name="Parallelogram 2045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7" name="Parallelogram 2046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8" name="Parallelogram 2047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9" name="Parallelogram 2048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0" name="Parallelogram 2049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1" name="Parallelogram 2050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2" name="Parallelogram 2051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3" name="Parallelogram 2052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4" name="Parallelogram 2053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5" name="Parallelogram 2054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6" name="Parallelogram 2055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7" name="Parallelogram 2056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8" name="Parallelogram 2057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9" name="Parallelogram 2058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0" name="Parallelogram 2059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1" name="Parallelogram 2060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2" name="Parallelogram 2061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3" name="Parallelogram 2062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4" name="Parallelogram 2063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5" name="Parallelogram 2064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6" name="Parallelogram 2065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7" name="Parallelogram 2066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8" name="Parallelogram 2067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9" name="Parallelogram 2068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0" name="Parallelogram 2069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1" name="Parallelogram 2070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2" name="Parallelogram 2071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3" name="Parallelogram 2072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4" name="Parallelogram 2073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5" name="Parallelogram 2074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6" name="Rectangle 2075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7" name="Rectangle 2076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078" name="Group 2077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130" name="Hexagon 212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1" name="Hexagon 213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2" name="Hexagon 213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3" name="Hexagon 213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4" name="Hexagon 213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5" name="Hexagon 213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6" name="Hexagon 213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7" name="Hexagon 213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8" name="Hexagon 213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9" name="Hexagon 213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0" name="Hexagon 213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1" name="Hexagon 214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2" name="Hexagon 214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3" name="Hexagon 214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4" name="Hexagon 214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5" name="Hexagon 214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6" name="Hexagon 214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7" name="Hexagon 214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079" name="Group 2078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112" name="Hexagon 211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3" name="Hexagon 211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4" name="Hexagon 211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5" name="Hexagon 211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6" name="Hexagon 211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7" name="Hexagon 211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8" name="Hexagon 211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9" name="Hexagon 211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0" name="Hexagon 211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1" name="Hexagon 212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2" name="Hexagon 212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3" name="Hexagon 212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4" name="Hexagon 212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5" name="Hexagon 212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6" name="Hexagon 212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7" name="Hexagon 212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8" name="Hexagon 212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9" name="Hexagon 212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80" name="Parallelogram 2079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1" name="Parallelogram 2080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2" name="Parallelogram 2081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3" name="Parallelogram 2082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4" name="Parallelogram 2083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5" name="Parallelogram 2084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6" name="Parallelogram 2085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7" name="Parallelogram 2086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8" name="Parallelogram 2087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9" name="Parallelogram 2088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0" name="Parallelogram 2089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1" name="Parallelogram 2090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2" name="Parallelogram 2091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3" name="Parallelogram 2092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4" name="Oval 2093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5" name="Oval 2094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6" name="Oval 2095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7" name="Oval 2096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8" name="Oval 2097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9" name="Oval 2098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0" name="Oval 2099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1" name="Oval 2100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02" name="Group 2101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2108" name="Oval 2107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9" name="Oval 2108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0" name="Oval 2109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1" name="Oval 2110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103" name="Group 2102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2104" name="Oval 2103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5" name="Oval 2104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6" name="Oval 2105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7" name="Oval 2106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8" name="Group 1287"/>
            <p:cNvGrpSpPr/>
            <p:nvPr/>
          </p:nvGrpSpPr>
          <p:grpSpPr>
            <a:xfrm>
              <a:off x="2214252" y="1179881"/>
              <a:ext cx="4194175" cy="3119967"/>
              <a:chOff x="1371600" y="1641216"/>
              <a:chExt cx="5321300" cy="4933151"/>
            </a:xfrm>
          </p:grpSpPr>
          <p:sp>
            <p:nvSpPr>
              <p:cNvPr id="1904" name="Rectangle 1903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5" name="Rectangle 1904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6" name="Parallelogram 1905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7" name="Parallelogram 1906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8" name="Parallelogram 1907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9" name="Parallelogram 1908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0" name="Parallelogram 1909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1" name="Parallelogram 1910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2" name="Parallelogram 1911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3" name="Parallelogram 1912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4" name="Parallelogram 1913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5" name="Parallelogram 1914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6" name="Parallelogram 1915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7" name="Parallelogram 1916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8" name="Parallelogram 1917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9" name="Parallelogram 1918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0" name="Parallelogram 1919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1" name="Parallelogram 1920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2" name="Parallelogram 1921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3" name="Parallelogram 1922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4" name="Parallelogram 1923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5" name="Parallelogram 1924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6" name="Parallelogram 1925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7" name="Parallelogram 1926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8" name="Parallelogram 1927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9" name="Parallelogram 1928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0" name="Parallelogram 1929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1" name="Parallelogram 1930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2" name="Parallelogram 1931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3" name="Parallelogram 1932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4" name="Parallelogram 1933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5" name="Parallelogram 1934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6" name="Parallelogram 1935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7" name="Parallelogram 1936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8" name="Parallelogram 1937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9" name="Parallelogram 1938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0" name="Parallelogram 1939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1" name="Parallelogram 1940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2" name="Parallelogram 1941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3" name="Parallelogram 1942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4" name="Parallelogram 1943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5" name="Parallelogram 1944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6" name="Parallelogram 1945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7" name="Parallelogram 1946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8" name="Parallelogram 1947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9" name="Parallelogram 1948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0" name="Parallelogram 1949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1" name="Parallelogram 1950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2" name="Parallelogram 1951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3" name="Parallelogram 1952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4" name="Rectangle 1953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5" name="Rectangle 1954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56" name="Group 1955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2008" name="Hexagon 200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9" name="Hexagon 200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0" name="Hexagon 200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1" name="Hexagon 201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2" name="Hexagon 201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3" name="Hexagon 201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4" name="Hexagon 201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5" name="Hexagon 201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6" name="Hexagon 201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7" name="Hexagon 201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8" name="Hexagon 201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9" name="Hexagon 201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0" name="Hexagon 201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1" name="Hexagon 202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2" name="Hexagon 202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3" name="Hexagon 202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4" name="Hexagon 202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5" name="Hexagon 202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57" name="Group 1956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990" name="Hexagon 198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1" name="Hexagon 199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2" name="Hexagon 199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3" name="Hexagon 199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4" name="Hexagon 199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5" name="Hexagon 199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6" name="Hexagon 199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7" name="Hexagon 199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8" name="Hexagon 199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9" name="Hexagon 199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0" name="Hexagon 199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1" name="Hexagon 200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2" name="Hexagon 200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3" name="Hexagon 200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4" name="Hexagon 200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5" name="Hexagon 200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6" name="Hexagon 200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7" name="Hexagon 200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58" name="Parallelogram 1957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9" name="Parallelogram 1958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0" name="Parallelogram 1959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1" name="Parallelogram 1960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2" name="Parallelogram 1961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3" name="Parallelogram 1962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4" name="Parallelogram 1963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5" name="Parallelogram 1964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6" name="Parallelogram 1965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7" name="Parallelogram 1966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8" name="Parallelogram 1967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9" name="Parallelogram 1968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0" name="Parallelogram 1969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1" name="Parallelogram 1970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2" name="Oval 1971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3" name="Oval 1972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4" name="Oval 1973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5" name="Oval 1974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6" name="Oval 1975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7" name="Oval 1976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8" name="Oval 1977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9" name="Oval 1978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80" name="Group 1979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986" name="Oval 1985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7" name="Oval 1986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8" name="Oval 1987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9" name="Oval 1988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81" name="Group 1980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982" name="Oval 1981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3" name="Oval 1982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4" name="Oval 1983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5" name="Oval 1984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89" name="Group 1288"/>
            <p:cNvGrpSpPr/>
            <p:nvPr/>
          </p:nvGrpSpPr>
          <p:grpSpPr>
            <a:xfrm>
              <a:off x="2175846" y="1231674"/>
              <a:ext cx="4194175" cy="3119967"/>
              <a:chOff x="1371600" y="1641216"/>
              <a:chExt cx="5321300" cy="4933151"/>
            </a:xfrm>
          </p:grpSpPr>
          <p:sp>
            <p:nvSpPr>
              <p:cNvPr id="1782" name="Rectangle 1781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3" name="Rectangle 1782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4" name="Parallelogram 1783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5" name="Parallelogram 1784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6" name="Parallelogram 1785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7" name="Parallelogram 1786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8" name="Parallelogram 1787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9" name="Parallelogram 1788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0" name="Parallelogram 1789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1" name="Parallelogram 1790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2" name="Parallelogram 1791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3" name="Parallelogram 1792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4" name="Parallelogram 1793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5" name="Parallelogram 1794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6" name="Parallelogram 1795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7" name="Parallelogram 1796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8" name="Parallelogram 1797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9" name="Parallelogram 1798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0" name="Parallelogram 1799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1" name="Parallelogram 1800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2" name="Parallelogram 1801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3" name="Parallelogram 1802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4" name="Parallelogram 1803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5" name="Parallelogram 1804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6" name="Parallelogram 1805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7" name="Parallelogram 1806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8" name="Parallelogram 1807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9" name="Parallelogram 1808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0" name="Parallelogram 1809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1" name="Parallelogram 1810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2" name="Parallelogram 1811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3" name="Parallelogram 1812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4" name="Parallelogram 1813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5" name="Parallelogram 1814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6" name="Parallelogram 1815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7" name="Parallelogram 1816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8" name="Parallelogram 1817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9" name="Parallelogram 1818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0" name="Parallelogram 1819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1" name="Parallelogram 1820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2" name="Parallelogram 1821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3" name="Parallelogram 1822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4" name="Parallelogram 1823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5" name="Parallelogram 1824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6" name="Parallelogram 1825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7" name="Parallelogram 1826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8" name="Parallelogram 1827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9" name="Parallelogram 1828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0" name="Parallelogram 1829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1" name="Parallelogram 1830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2" name="Rectangle 1831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3" name="Rectangle 1832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34" name="Group 1833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886" name="Hexagon 188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7" name="Hexagon 188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8" name="Hexagon 188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9" name="Hexagon 188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0" name="Hexagon 188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1" name="Hexagon 189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2" name="Hexagon 189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3" name="Hexagon 189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4" name="Hexagon 189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5" name="Hexagon 189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6" name="Hexagon 189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7" name="Hexagon 189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8" name="Hexagon 189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9" name="Hexagon 189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00" name="Hexagon 189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01" name="Hexagon 190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02" name="Hexagon 190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03" name="Hexagon 190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35" name="Group 1834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868" name="Hexagon 186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9" name="Hexagon 186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0" name="Hexagon 186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1" name="Hexagon 187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2" name="Hexagon 187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3" name="Hexagon 187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4" name="Hexagon 187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5" name="Hexagon 187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6" name="Hexagon 187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7" name="Hexagon 187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8" name="Hexagon 187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9" name="Hexagon 187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0" name="Hexagon 187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1" name="Hexagon 188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2" name="Hexagon 188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3" name="Hexagon 188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4" name="Hexagon 188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5" name="Hexagon 188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36" name="Parallelogram 1835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7" name="Parallelogram 1836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8" name="Parallelogram 1837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9" name="Parallelogram 1838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0" name="Parallelogram 1839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1" name="Parallelogram 1840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2" name="Parallelogram 1841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3" name="Parallelogram 1842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4" name="Parallelogram 1843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5" name="Parallelogram 1844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6" name="Parallelogram 1845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7" name="Parallelogram 1846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8" name="Parallelogram 1847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9" name="Parallelogram 1848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0" name="Oval 1849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1" name="Oval 1850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2" name="Oval 1851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3" name="Oval 1852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4" name="Oval 1853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5" name="Oval 1854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6" name="Oval 1855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7" name="Oval 1856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58" name="Group 1857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864" name="Oval 1863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5" name="Oval 1864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6" name="Oval 1865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7" name="Oval 1866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59" name="Group 1858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860" name="Oval 1859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1" name="Oval 1860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2" name="Oval 1861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3" name="Oval 1862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90" name="Group 1289"/>
            <p:cNvGrpSpPr/>
            <p:nvPr/>
          </p:nvGrpSpPr>
          <p:grpSpPr>
            <a:xfrm>
              <a:off x="2125233" y="1280726"/>
              <a:ext cx="4194175" cy="3119967"/>
              <a:chOff x="1371600" y="1641216"/>
              <a:chExt cx="5321300" cy="4933151"/>
            </a:xfrm>
          </p:grpSpPr>
          <p:sp>
            <p:nvSpPr>
              <p:cNvPr id="1660" name="Rectangle 1659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1" name="Rectangle 1660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2" name="Parallelogram 1661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3" name="Parallelogram 1662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4" name="Parallelogram 1663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5" name="Parallelogram 1664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6" name="Parallelogram 1665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7" name="Parallelogram 1666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8" name="Parallelogram 1667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9" name="Parallelogram 1668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0" name="Parallelogram 1669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1" name="Parallelogram 1670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2" name="Parallelogram 1671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3" name="Parallelogram 1672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4" name="Parallelogram 1673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5" name="Parallelogram 1674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6" name="Parallelogram 1675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7" name="Parallelogram 1676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8" name="Parallelogram 1677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9" name="Parallelogram 1678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0" name="Parallelogram 1679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1" name="Parallelogram 1680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2" name="Parallelogram 1681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3" name="Parallelogram 1682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4" name="Parallelogram 1683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5" name="Parallelogram 1684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6" name="Parallelogram 1685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7" name="Parallelogram 1686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8" name="Parallelogram 1687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9" name="Parallelogram 1688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0" name="Parallelogram 1689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1" name="Parallelogram 1690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2" name="Parallelogram 1691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3" name="Parallelogram 1692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4" name="Parallelogram 1693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5" name="Parallelogram 1694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6" name="Parallelogram 1695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7" name="Parallelogram 1696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8" name="Parallelogram 1697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9" name="Parallelogram 1698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0" name="Parallelogram 1699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1" name="Parallelogram 1700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2" name="Parallelogram 1701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3" name="Parallelogram 1702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4" name="Parallelogram 1703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5" name="Parallelogram 1704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6" name="Parallelogram 1705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7" name="Parallelogram 1706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8" name="Parallelogram 1707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9" name="Parallelogram 1708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0" name="Rectangle 1709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1" name="Rectangle 1710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12" name="Group 1711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764" name="Hexagon 176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5" name="Hexagon 176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6" name="Hexagon 176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7" name="Hexagon 176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8" name="Hexagon 176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9" name="Hexagon 176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0" name="Hexagon 176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1" name="Hexagon 177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2" name="Hexagon 177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3" name="Hexagon 177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4" name="Hexagon 177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5" name="Hexagon 177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6" name="Hexagon 177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7" name="Hexagon 177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8" name="Hexagon 177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9" name="Hexagon 177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80" name="Hexagon 177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81" name="Hexagon 178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13" name="Group 1712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746" name="Hexagon 1745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7" name="Hexagon 1746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8" name="Hexagon 1747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9" name="Hexagon 1748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0" name="Hexagon 1749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1" name="Hexagon 1750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2" name="Hexagon 1751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3" name="Hexagon 1752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4" name="Hexagon 1753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5" name="Hexagon 1754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6" name="Hexagon 1755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7" name="Hexagon 1756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8" name="Hexagon 1757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9" name="Hexagon 1758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0" name="Hexagon 1759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1" name="Hexagon 1760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2" name="Hexagon 1761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3" name="Hexagon 1762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14" name="Parallelogram 1713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5" name="Parallelogram 1714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6" name="Parallelogram 1715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7" name="Parallelogram 1716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8" name="Parallelogram 1717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9" name="Parallelogram 1718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0" name="Parallelogram 1719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1" name="Parallelogram 1720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2" name="Parallelogram 1721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3" name="Parallelogram 1722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4" name="Parallelogram 1723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5" name="Parallelogram 1724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6" name="Parallelogram 1725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7" name="Parallelogram 1726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8" name="Oval 1727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9" name="Oval 1728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0" name="Oval 1729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1" name="Oval 1730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2" name="Oval 1731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3" name="Oval 1732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4" name="Oval 1733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5" name="Oval 1734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36" name="Group 1735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742" name="Oval 1741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3" name="Oval 1742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4" name="Oval 1743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5" name="Oval 1744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37" name="Group 1736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738" name="Oval 1737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9" name="Oval 1738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0" name="Oval 1739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1" name="Oval 1740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91" name="Group 1290"/>
            <p:cNvGrpSpPr/>
            <p:nvPr/>
          </p:nvGrpSpPr>
          <p:grpSpPr>
            <a:xfrm>
              <a:off x="2049034" y="1319060"/>
              <a:ext cx="4194175" cy="3119967"/>
              <a:chOff x="1371600" y="1641216"/>
              <a:chExt cx="5321300" cy="4933151"/>
            </a:xfrm>
          </p:grpSpPr>
          <p:sp>
            <p:nvSpPr>
              <p:cNvPr id="1538" name="Rectangle 1537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9" name="Rectangle 1538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0" name="Parallelogram 1539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1" name="Parallelogram 1540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2" name="Parallelogram 1541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3" name="Parallelogram 1542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4" name="Parallelogram 1543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5" name="Parallelogram 1544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6" name="Parallelogram 1545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7" name="Parallelogram 1546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8" name="Parallelogram 1547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9" name="Parallelogram 1548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0" name="Parallelogram 1549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1" name="Parallelogram 1550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2" name="Parallelogram 1551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3" name="Parallelogram 1552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4" name="Parallelogram 1553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5" name="Parallelogram 1554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6" name="Parallelogram 1555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7" name="Parallelogram 1556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8" name="Parallelogram 1557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9" name="Parallelogram 1558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0" name="Parallelogram 1559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1" name="Parallelogram 1560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2" name="Parallelogram 1561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3" name="Parallelogram 1562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4" name="Parallelogram 1563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5" name="Parallelogram 1564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6" name="Parallelogram 1565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7" name="Parallelogram 1566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8" name="Parallelogram 1567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9" name="Parallelogram 1568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0" name="Parallelogram 1569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1" name="Parallelogram 1570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2" name="Parallelogram 1571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3" name="Parallelogram 1572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4" name="Parallelogram 1573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5" name="Parallelogram 1574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6" name="Parallelogram 1575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7" name="Parallelogram 1576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8" name="Parallelogram 1577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9" name="Parallelogram 1578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0" name="Parallelogram 1579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1" name="Parallelogram 1580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2" name="Parallelogram 1581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3" name="Parallelogram 1582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4" name="Parallelogram 1583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5" name="Parallelogram 1584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6" name="Parallelogram 1585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7" name="Parallelogram 1586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8" name="Rectangle 1587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9" name="Rectangle 1588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90" name="Group 1589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642" name="Hexagon 164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3" name="Hexagon 164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4" name="Hexagon 164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5" name="Hexagon 164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6" name="Hexagon 164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7" name="Hexagon 164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8" name="Hexagon 164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9" name="Hexagon 164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0" name="Hexagon 164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1" name="Hexagon 165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2" name="Hexagon 165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3" name="Hexagon 165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4" name="Hexagon 165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5" name="Hexagon 165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6" name="Hexagon 165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7" name="Hexagon 165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8" name="Hexagon 165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9" name="Hexagon 165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91" name="Group 1590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624" name="Hexagon 1623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5" name="Hexagon 1624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6" name="Hexagon 1625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7" name="Hexagon 1626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8" name="Hexagon 1627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9" name="Hexagon 1628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0" name="Hexagon 1629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1" name="Hexagon 1630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2" name="Hexagon 1631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3" name="Hexagon 1632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4" name="Hexagon 1633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5" name="Hexagon 1634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6" name="Hexagon 1635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7" name="Hexagon 1636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8" name="Hexagon 1637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9" name="Hexagon 1638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0" name="Hexagon 1639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1" name="Hexagon 1640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92" name="Parallelogram 1591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3" name="Parallelogram 1592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4" name="Parallelogram 1593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5" name="Parallelogram 1594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6" name="Parallelogram 1595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7" name="Parallelogram 1596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8" name="Parallelogram 1597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9" name="Parallelogram 1598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0" name="Parallelogram 1599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1" name="Parallelogram 1600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2" name="Parallelogram 1601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3" name="Parallelogram 1602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4" name="Parallelogram 1603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5" name="Parallelogram 1604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6" name="Oval 1605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7" name="Oval 1606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8" name="Oval 1607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9" name="Oval 1608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0" name="Oval 1609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1" name="Oval 1610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2" name="Oval 1611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3" name="Oval 1612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14" name="Group 1613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620" name="Oval 1619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1" name="Oval 1620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2" name="Oval 1621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3" name="Oval 1622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15" name="Group 1614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616" name="Oval 1615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7" name="Oval 1616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8" name="Oval 1617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9" name="Oval 1618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92" name="Group 1291"/>
            <p:cNvGrpSpPr/>
            <p:nvPr/>
          </p:nvGrpSpPr>
          <p:grpSpPr>
            <a:xfrm>
              <a:off x="1922034" y="1458760"/>
              <a:ext cx="4194175" cy="3119967"/>
              <a:chOff x="1371600" y="1641216"/>
              <a:chExt cx="5321300" cy="4933151"/>
            </a:xfrm>
          </p:grpSpPr>
          <p:sp>
            <p:nvSpPr>
              <p:cNvPr id="1416" name="Rectangle 1415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7" name="Rectangle 1416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8" name="Parallelogram 1417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9" name="Parallelogram 1418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0" name="Parallelogram 1419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1" name="Parallelogram 1420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2" name="Parallelogram 1421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3" name="Parallelogram 1422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4" name="Parallelogram 1423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5" name="Parallelogram 1424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6" name="Parallelogram 1425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7" name="Parallelogram 1426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8" name="Parallelogram 1427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9" name="Parallelogram 1428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0" name="Parallelogram 1429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1" name="Parallelogram 1430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2" name="Parallelogram 1431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3" name="Parallelogram 1432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4" name="Parallelogram 1433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5" name="Parallelogram 1434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6" name="Parallelogram 1435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7" name="Parallelogram 1436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8" name="Parallelogram 1437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9" name="Parallelogram 1438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0" name="Parallelogram 1439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1" name="Parallelogram 1440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2" name="Parallelogram 1441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3" name="Parallelogram 1442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4" name="Parallelogram 1443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5" name="Parallelogram 1444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6" name="Parallelogram 1445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7" name="Parallelogram 1446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8" name="Parallelogram 1447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9" name="Parallelogram 1448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0" name="Parallelogram 1449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1" name="Parallelogram 1450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2" name="Parallelogram 1451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3" name="Parallelogram 1452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4" name="Parallelogram 1453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5" name="Parallelogram 1454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6" name="Parallelogram 1455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7" name="Parallelogram 1456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8" name="Parallelogram 1457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9" name="Parallelogram 1458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0" name="Parallelogram 1459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1" name="Parallelogram 1460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2" name="Parallelogram 1461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3" name="Parallelogram 1462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4" name="Parallelogram 1463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5" name="Parallelogram 1464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6" name="Rectangle 1465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7" name="Rectangle 1466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68" name="Group 1467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520" name="Hexagon 151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1" name="Hexagon 152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2" name="Hexagon 152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3" name="Hexagon 152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4" name="Hexagon 152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5" name="Hexagon 152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6" name="Hexagon 152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7" name="Hexagon 152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8" name="Hexagon 152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9" name="Hexagon 152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0" name="Hexagon 152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1" name="Hexagon 153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2" name="Hexagon 153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3" name="Hexagon 153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4" name="Hexagon 153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5" name="Hexagon 153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6" name="Hexagon 153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7" name="Hexagon 153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69" name="Group 1468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502" name="Hexagon 1501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3" name="Hexagon 1502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4" name="Hexagon 1503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5" name="Hexagon 1504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6" name="Hexagon 1505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7" name="Hexagon 1506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8" name="Hexagon 1507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9" name="Hexagon 1508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0" name="Hexagon 1509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1" name="Hexagon 1510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2" name="Hexagon 1511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3" name="Hexagon 1512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4" name="Hexagon 1513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5" name="Hexagon 1514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6" name="Hexagon 1515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7" name="Hexagon 1516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8" name="Hexagon 1517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9" name="Hexagon 1518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70" name="Parallelogram 1469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1" name="Parallelogram 1470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2" name="Parallelogram 1471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3" name="Parallelogram 1472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4" name="Parallelogram 1473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5" name="Parallelogram 1474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6" name="Parallelogram 1475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7" name="Parallelogram 1476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8" name="Parallelogram 1477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9" name="Parallelogram 1478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0" name="Parallelogram 1479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1" name="Parallelogram 1480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2" name="Parallelogram 1481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3" name="Parallelogram 1482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4" name="Oval 1483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5" name="Oval 1484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6" name="Oval 1485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7" name="Oval 1486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8" name="Oval 1487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9" name="Oval 1488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0" name="Oval 1489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1" name="Oval 1490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92" name="Group 1491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498" name="Oval 1497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9" name="Oval 1498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0" name="Oval 1499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1" name="Oval 1500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93" name="Group 1492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494" name="Oval 1493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5" name="Oval 1494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6" name="Oval 1495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7" name="Oval 1496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293" name="Group 1292"/>
            <p:cNvGrpSpPr/>
            <p:nvPr/>
          </p:nvGrpSpPr>
          <p:grpSpPr>
            <a:xfrm>
              <a:off x="1706134" y="1661960"/>
              <a:ext cx="4194175" cy="3119967"/>
              <a:chOff x="1371600" y="1641216"/>
              <a:chExt cx="5321300" cy="4933151"/>
            </a:xfrm>
          </p:grpSpPr>
          <p:sp>
            <p:nvSpPr>
              <p:cNvPr id="1294" name="Rectangle 1293"/>
              <p:cNvSpPr/>
              <p:nvPr/>
            </p:nvSpPr>
            <p:spPr>
              <a:xfrm>
                <a:off x="1371600" y="4179887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5" name="Rectangle 1294"/>
              <p:cNvSpPr/>
              <p:nvPr/>
            </p:nvSpPr>
            <p:spPr>
              <a:xfrm>
                <a:off x="1371600" y="1704180"/>
                <a:ext cx="5321300" cy="2322513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6" name="Parallelogram 1295"/>
              <p:cNvSpPr/>
              <p:nvPr/>
            </p:nvSpPr>
            <p:spPr>
              <a:xfrm>
                <a:off x="26320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7" name="Parallelogram 1296"/>
              <p:cNvSpPr/>
              <p:nvPr/>
            </p:nvSpPr>
            <p:spPr>
              <a:xfrm>
                <a:off x="27178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8" name="Parallelogram 1297"/>
              <p:cNvSpPr/>
              <p:nvPr/>
            </p:nvSpPr>
            <p:spPr>
              <a:xfrm>
                <a:off x="28067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9" name="Parallelogram 1298"/>
              <p:cNvSpPr/>
              <p:nvPr/>
            </p:nvSpPr>
            <p:spPr>
              <a:xfrm>
                <a:off x="28956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0" name="Parallelogram 1299"/>
              <p:cNvSpPr/>
              <p:nvPr/>
            </p:nvSpPr>
            <p:spPr>
              <a:xfrm>
                <a:off x="2987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1" name="Parallelogram 1300"/>
              <p:cNvSpPr/>
              <p:nvPr/>
            </p:nvSpPr>
            <p:spPr>
              <a:xfrm>
                <a:off x="30765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2" name="Parallelogram 1301"/>
              <p:cNvSpPr/>
              <p:nvPr/>
            </p:nvSpPr>
            <p:spPr>
              <a:xfrm>
                <a:off x="31591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3" name="Parallelogram 1302"/>
              <p:cNvSpPr/>
              <p:nvPr/>
            </p:nvSpPr>
            <p:spPr>
              <a:xfrm>
                <a:off x="32448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4" name="Parallelogram 1303"/>
              <p:cNvSpPr/>
              <p:nvPr/>
            </p:nvSpPr>
            <p:spPr>
              <a:xfrm>
                <a:off x="33337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5" name="Parallelogram 1304"/>
              <p:cNvSpPr/>
              <p:nvPr/>
            </p:nvSpPr>
            <p:spPr>
              <a:xfrm>
                <a:off x="34226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6" name="Parallelogram 1305"/>
              <p:cNvSpPr/>
              <p:nvPr/>
            </p:nvSpPr>
            <p:spPr>
              <a:xfrm>
                <a:off x="35147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7" name="Parallelogram 1306"/>
              <p:cNvSpPr/>
              <p:nvPr/>
            </p:nvSpPr>
            <p:spPr>
              <a:xfrm>
                <a:off x="36036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8" name="Parallelogram 1307"/>
              <p:cNvSpPr/>
              <p:nvPr/>
            </p:nvSpPr>
            <p:spPr>
              <a:xfrm>
                <a:off x="370205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9" name="Parallelogram 1308"/>
              <p:cNvSpPr/>
              <p:nvPr/>
            </p:nvSpPr>
            <p:spPr>
              <a:xfrm>
                <a:off x="37877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0" name="Parallelogram 1309"/>
              <p:cNvSpPr/>
              <p:nvPr/>
            </p:nvSpPr>
            <p:spPr>
              <a:xfrm>
                <a:off x="387667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1" name="Parallelogram 1310"/>
              <p:cNvSpPr/>
              <p:nvPr/>
            </p:nvSpPr>
            <p:spPr>
              <a:xfrm>
                <a:off x="3965575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2" name="Parallelogram 1311"/>
              <p:cNvSpPr/>
              <p:nvPr/>
            </p:nvSpPr>
            <p:spPr>
              <a:xfrm>
                <a:off x="40576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3" name="Parallelogram 1312"/>
              <p:cNvSpPr/>
              <p:nvPr/>
            </p:nvSpPr>
            <p:spPr>
              <a:xfrm>
                <a:off x="4146550" y="1644651"/>
                <a:ext cx="222250" cy="2444748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4" name="Parallelogram 1313"/>
              <p:cNvSpPr/>
              <p:nvPr/>
            </p:nvSpPr>
            <p:spPr>
              <a:xfrm>
                <a:off x="48768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5" name="Parallelogram 1314"/>
              <p:cNvSpPr/>
              <p:nvPr/>
            </p:nvSpPr>
            <p:spPr>
              <a:xfrm>
                <a:off x="49625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6" name="Parallelogram 1315"/>
              <p:cNvSpPr/>
              <p:nvPr/>
            </p:nvSpPr>
            <p:spPr>
              <a:xfrm>
                <a:off x="505142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7" name="Parallelogram 1316"/>
              <p:cNvSpPr/>
              <p:nvPr/>
            </p:nvSpPr>
            <p:spPr>
              <a:xfrm>
                <a:off x="5140325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8" name="Parallelogram 1317"/>
              <p:cNvSpPr/>
              <p:nvPr/>
            </p:nvSpPr>
            <p:spPr>
              <a:xfrm>
                <a:off x="52324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9" name="Parallelogram 1318"/>
              <p:cNvSpPr/>
              <p:nvPr/>
            </p:nvSpPr>
            <p:spPr>
              <a:xfrm>
                <a:off x="5321300" y="1644650"/>
                <a:ext cx="222250" cy="2444749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0" name="Parallelogram 1319"/>
              <p:cNvSpPr/>
              <p:nvPr/>
            </p:nvSpPr>
            <p:spPr>
              <a:xfrm>
                <a:off x="2632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1" name="Parallelogram 1320"/>
              <p:cNvSpPr/>
              <p:nvPr/>
            </p:nvSpPr>
            <p:spPr>
              <a:xfrm>
                <a:off x="2717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2" name="Parallelogram 1321"/>
              <p:cNvSpPr/>
              <p:nvPr/>
            </p:nvSpPr>
            <p:spPr>
              <a:xfrm>
                <a:off x="28067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3" name="Parallelogram 1322"/>
              <p:cNvSpPr/>
              <p:nvPr/>
            </p:nvSpPr>
            <p:spPr>
              <a:xfrm>
                <a:off x="28956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4" name="Parallelogram 1323"/>
              <p:cNvSpPr/>
              <p:nvPr/>
            </p:nvSpPr>
            <p:spPr>
              <a:xfrm>
                <a:off x="2987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5" name="Parallelogram 1324"/>
              <p:cNvSpPr/>
              <p:nvPr/>
            </p:nvSpPr>
            <p:spPr>
              <a:xfrm>
                <a:off x="3076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6" name="Parallelogram 1325"/>
              <p:cNvSpPr/>
              <p:nvPr/>
            </p:nvSpPr>
            <p:spPr>
              <a:xfrm>
                <a:off x="3159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7" name="Parallelogram 1326"/>
              <p:cNvSpPr/>
              <p:nvPr/>
            </p:nvSpPr>
            <p:spPr>
              <a:xfrm>
                <a:off x="32448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8" name="Parallelogram 1327"/>
              <p:cNvSpPr/>
              <p:nvPr/>
            </p:nvSpPr>
            <p:spPr>
              <a:xfrm>
                <a:off x="33337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9" name="Parallelogram 1328"/>
              <p:cNvSpPr/>
              <p:nvPr/>
            </p:nvSpPr>
            <p:spPr>
              <a:xfrm>
                <a:off x="3422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0" name="Parallelogram 1329"/>
              <p:cNvSpPr/>
              <p:nvPr/>
            </p:nvSpPr>
            <p:spPr>
              <a:xfrm>
                <a:off x="35147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1" name="Parallelogram 1330"/>
              <p:cNvSpPr/>
              <p:nvPr/>
            </p:nvSpPr>
            <p:spPr>
              <a:xfrm>
                <a:off x="36036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2" name="Parallelogram 1331"/>
              <p:cNvSpPr/>
              <p:nvPr/>
            </p:nvSpPr>
            <p:spPr>
              <a:xfrm>
                <a:off x="37020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3" name="Parallelogram 1332"/>
              <p:cNvSpPr/>
              <p:nvPr/>
            </p:nvSpPr>
            <p:spPr>
              <a:xfrm>
                <a:off x="37877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4" name="Parallelogram 1333"/>
              <p:cNvSpPr/>
              <p:nvPr/>
            </p:nvSpPr>
            <p:spPr>
              <a:xfrm>
                <a:off x="38766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5" name="Parallelogram 1334"/>
              <p:cNvSpPr/>
              <p:nvPr/>
            </p:nvSpPr>
            <p:spPr>
              <a:xfrm>
                <a:off x="39655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6" name="Parallelogram 1335"/>
              <p:cNvSpPr/>
              <p:nvPr/>
            </p:nvSpPr>
            <p:spPr>
              <a:xfrm>
                <a:off x="40576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7" name="Parallelogram 1336"/>
              <p:cNvSpPr/>
              <p:nvPr/>
            </p:nvSpPr>
            <p:spPr>
              <a:xfrm>
                <a:off x="41465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8" name="Parallelogram 1337"/>
              <p:cNvSpPr/>
              <p:nvPr/>
            </p:nvSpPr>
            <p:spPr>
              <a:xfrm>
                <a:off x="48768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9" name="Parallelogram 1338"/>
              <p:cNvSpPr/>
              <p:nvPr/>
            </p:nvSpPr>
            <p:spPr>
              <a:xfrm>
                <a:off x="4962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0" name="Parallelogram 1339"/>
              <p:cNvSpPr/>
              <p:nvPr/>
            </p:nvSpPr>
            <p:spPr>
              <a:xfrm>
                <a:off x="50514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1" name="Parallelogram 1340"/>
              <p:cNvSpPr/>
              <p:nvPr/>
            </p:nvSpPr>
            <p:spPr>
              <a:xfrm>
                <a:off x="51403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2" name="Parallelogram 1341"/>
              <p:cNvSpPr/>
              <p:nvPr/>
            </p:nvSpPr>
            <p:spPr>
              <a:xfrm>
                <a:off x="52324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3" name="Parallelogram 1342"/>
              <p:cNvSpPr/>
              <p:nvPr/>
            </p:nvSpPr>
            <p:spPr>
              <a:xfrm>
                <a:off x="532130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4" name="Rectangle 1343"/>
              <p:cNvSpPr/>
              <p:nvPr/>
            </p:nvSpPr>
            <p:spPr>
              <a:xfrm>
                <a:off x="5565775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5" name="Rectangle 1344"/>
              <p:cNvSpPr/>
              <p:nvPr/>
            </p:nvSpPr>
            <p:spPr>
              <a:xfrm>
                <a:off x="1371600" y="3667124"/>
                <a:ext cx="1127125" cy="869950"/>
              </a:xfrm>
              <a:prstGeom prst="rect">
                <a:avLst/>
              </a:prstGeom>
              <a:solidFill>
                <a:srgbClr val="3366FF">
                  <a:alpha val="68000"/>
                </a:srgbClr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46" name="Group 1345"/>
              <p:cNvGrpSpPr/>
              <p:nvPr/>
            </p:nvGrpSpPr>
            <p:grpSpPr>
              <a:xfrm>
                <a:off x="5654675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398" name="Hexagon 1397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9" name="Hexagon 1398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0" name="Hexagon 1399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1" name="Hexagon 1400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2" name="Hexagon 1401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3" name="Hexagon 1402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4" name="Hexagon 1403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5" name="Hexagon 1404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6" name="Hexagon 1405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7" name="Hexagon 1406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8" name="Hexagon 1407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9" name="Hexagon 1408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0" name="Hexagon 1409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1" name="Hexagon 1410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2" name="Hexagon 1411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3" name="Hexagon 1412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4" name="Hexagon 1413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5" name="Hexagon 1414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47" name="Group 1346"/>
              <p:cNvGrpSpPr/>
              <p:nvPr/>
            </p:nvGrpSpPr>
            <p:grpSpPr>
              <a:xfrm>
                <a:off x="1449389" y="3717925"/>
                <a:ext cx="947736" cy="755650"/>
                <a:chOff x="5946775" y="3717925"/>
                <a:chExt cx="947736" cy="755650"/>
              </a:xfrm>
            </p:grpSpPr>
            <p:sp>
              <p:nvSpPr>
                <p:cNvPr id="1380" name="Hexagon 1379"/>
                <p:cNvSpPr/>
                <p:nvPr/>
              </p:nvSpPr>
              <p:spPr>
                <a:xfrm>
                  <a:off x="5946775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1" name="Hexagon 1380"/>
                <p:cNvSpPr/>
                <p:nvPr/>
              </p:nvSpPr>
              <p:spPr>
                <a:xfrm>
                  <a:off x="6159103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2" name="Hexagon 1381"/>
                <p:cNvSpPr/>
                <p:nvPr/>
              </p:nvSpPr>
              <p:spPr>
                <a:xfrm>
                  <a:off x="6371431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3" name="Hexagon 1382"/>
                <p:cNvSpPr/>
                <p:nvPr/>
              </p:nvSpPr>
              <p:spPr>
                <a:xfrm>
                  <a:off x="6583759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4" name="Hexagon 1383"/>
                <p:cNvSpPr/>
                <p:nvPr/>
              </p:nvSpPr>
              <p:spPr>
                <a:xfrm>
                  <a:off x="6796086" y="371792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5" name="Hexagon 1384"/>
                <p:cNvSpPr/>
                <p:nvPr/>
              </p:nvSpPr>
              <p:spPr>
                <a:xfrm>
                  <a:off x="5946775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6" name="Hexagon 1385"/>
                <p:cNvSpPr/>
                <p:nvPr/>
              </p:nvSpPr>
              <p:spPr>
                <a:xfrm>
                  <a:off x="6159103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7" name="Hexagon 1386"/>
                <p:cNvSpPr/>
                <p:nvPr/>
              </p:nvSpPr>
              <p:spPr>
                <a:xfrm>
                  <a:off x="6371431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8" name="Hexagon 1387"/>
                <p:cNvSpPr/>
                <p:nvPr/>
              </p:nvSpPr>
              <p:spPr>
                <a:xfrm>
                  <a:off x="6583759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9" name="Hexagon 1388"/>
                <p:cNvSpPr/>
                <p:nvPr/>
              </p:nvSpPr>
              <p:spPr>
                <a:xfrm>
                  <a:off x="6796086" y="438785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0" name="Hexagon 1389"/>
                <p:cNvSpPr/>
                <p:nvPr/>
              </p:nvSpPr>
              <p:spPr>
                <a:xfrm>
                  <a:off x="6063059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1" name="Hexagon 1390"/>
                <p:cNvSpPr/>
                <p:nvPr/>
              </p:nvSpPr>
              <p:spPr>
                <a:xfrm>
                  <a:off x="6275387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2" name="Hexagon 1391"/>
                <p:cNvSpPr/>
                <p:nvPr/>
              </p:nvSpPr>
              <p:spPr>
                <a:xfrm>
                  <a:off x="6487715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3" name="Hexagon 1392"/>
                <p:cNvSpPr/>
                <p:nvPr/>
              </p:nvSpPr>
              <p:spPr>
                <a:xfrm>
                  <a:off x="6700042" y="4229100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4" name="Hexagon 1393"/>
                <p:cNvSpPr/>
                <p:nvPr/>
              </p:nvSpPr>
              <p:spPr>
                <a:xfrm>
                  <a:off x="6060678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5" name="Hexagon 1394"/>
                <p:cNvSpPr/>
                <p:nvPr/>
              </p:nvSpPr>
              <p:spPr>
                <a:xfrm>
                  <a:off x="6273006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6" name="Hexagon 1395"/>
                <p:cNvSpPr/>
                <p:nvPr/>
              </p:nvSpPr>
              <p:spPr>
                <a:xfrm>
                  <a:off x="6485334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7" name="Hexagon 1396"/>
                <p:cNvSpPr/>
                <p:nvPr/>
              </p:nvSpPr>
              <p:spPr>
                <a:xfrm>
                  <a:off x="6697661" y="3889375"/>
                  <a:ext cx="98425" cy="85725"/>
                </a:xfrm>
                <a:prstGeom prst="hexagon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48" name="Parallelogram 1347"/>
              <p:cNvSpPr/>
              <p:nvPr/>
            </p:nvSpPr>
            <p:spPr>
              <a:xfrm>
                <a:off x="479425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9" name="Parallelogram 1348"/>
              <p:cNvSpPr/>
              <p:nvPr/>
            </p:nvSpPr>
            <p:spPr>
              <a:xfrm>
                <a:off x="470511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0" name="Parallelogram 1349"/>
              <p:cNvSpPr/>
              <p:nvPr/>
            </p:nvSpPr>
            <p:spPr>
              <a:xfrm>
                <a:off x="46132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1" name="Parallelogram 1350"/>
              <p:cNvSpPr/>
              <p:nvPr/>
            </p:nvSpPr>
            <p:spPr>
              <a:xfrm>
                <a:off x="4521200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2" name="Parallelogram 1351"/>
              <p:cNvSpPr/>
              <p:nvPr/>
            </p:nvSpPr>
            <p:spPr>
              <a:xfrm>
                <a:off x="4422775" y="1644650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3" name="Parallelogram 1352"/>
              <p:cNvSpPr/>
              <p:nvPr/>
            </p:nvSpPr>
            <p:spPr>
              <a:xfrm>
                <a:off x="4327525" y="1641216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4" name="Parallelogram 1353"/>
              <p:cNvSpPr/>
              <p:nvPr/>
            </p:nvSpPr>
            <p:spPr>
              <a:xfrm>
                <a:off x="4235450" y="1644651"/>
                <a:ext cx="222250" cy="2444750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5" name="Parallelogram 1354"/>
              <p:cNvSpPr/>
              <p:nvPr/>
            </p:nvSpPr>
            <p:spPr>
              <a:xfrm>
                <a:off x="477814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6" name="Parallelogram 1355"/>
              <p:cNvSpPr/>
              <p:nvPr/>
            </p:nvSpPr>
            <p:spPr>
              <a:xfrm>
                <a:off x="46831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7" name="Parallelogram 1356"/>
              <p:cNvSpPr/>
              <p:nvPr/>
            </p:nvSpPr>
            <p:spPr>
              <a:xfrm>
                <a:off x="42322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8" name="Parallelogram 1357"/>
              <p:cNvSpPr/>
              <p:nvPr/>
            </p:nvSpPr>
            <p:spPr>
              <a:xfrm>
                <a:off x="450215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9" name="Parallelogram 1358"/>
              <p:cNvSpPr/>
              <p:nvPr/>
            </p:nvSpPr>
            <p:spPr>
              <a:xfrm>
                <a:off x="441007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0" name="Parallelogram 1359"/>
              <p:cNvSpPr/>
              <p:nvPr/>
            </p:nvSpPr>
            <p:spPr>
              <a:xfrm>
                <a:off x="4327525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1" name="Parallelogram 1360"/>
              <p:cNvSpPr/>
              <p:nvPr/>
            </p:nvSpPr>
            <p:spPr>
              <a:xfrm>
                <a:off x="4593990" y="4119032"/>
                <a:ext cx="222250" cy="2455335"/>
              </a:xfrm>
              <a:prstGeom prst="parallelogram">
                <a:avLst>
                  <a:gd name="adj" fmla="val 77830"/>
                </a:avLst>
              </a:prstGeom>
              <a:solidFill>
                <a:srgbClr val="00009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2" name="Oval 1361"/>
              <p:cNvSpPr/>
              <p:nvPr/>
            </p:nvSpPr>
            <p:spPr>
              <a:xfrm>
                <a:off x="1460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3" name="Oval 1362"/>
              <p:cNvSpPr/>
              <p:nvPr/>
            </p:nvSpPr>
            <p:spPr>
              <a:xfrm>
                <a:off x="1587500" y="1774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4" name="Oval 1363"/>
              <p:cNvSpPr/>
              <p:nvPr/>
            </p:nvSpPr>
            <p:spPr>
              <a:xfrm>
                <a:off x="1460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5" name="Oval 1364"/>
              <p:cNvSpPr/>
              <p:nvPr/>
            </p:nvSpPr>
            <p:spPr>
              <a:xfrm>
                <a:off x="1587500" y="18891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6" name="Oval 1365"/>
              <p:cNvSpPr/>
              <p:nvPr/>
            </p:nvSpPr>
            <p:spPr>
              <a:xfrm>
                <a:off x="6388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7" name="Oval 1366"/>
              <p:cNvSpPr/>
              <p:nvPr/>
            </p:nvSpPr>
            <p:spPr>
              <a:xfrm>
                <a:off x="6515100" y="17875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8" name="Oval 1367"/>
              <p:cNvSpPr/>
              <p:nvPr/>
            </p:nvSpPr>
            <p:spPr>
              <a:xfrm>
                <a:off x="6388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9" name="Oval 1368"/>
              <p:cNvSpPr/>
              <p:nvPr/>
            </p:nvSpPr>
            <p:spPr>
              <a:xfrm>
                <a:off x="6515100" y="1901825"/>
                <a:ext cx="76200" cy="6959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70" name="Group 1369"/>
              <p:cNvGrpSpPr/>
              <p:nvPr/>
            </p:nvGrpSpPr>
            <p:grpSpPr>
              <a:xfrm>
                <a:off x="6388100" y="6238240"/>
                <a:ext cx="203200" cy="183891"/>
                <a:chOff x="6400800" y="2422525"/>
                <a:chExt cx="203200" cy="183891"/>
              </a:xfrm>
            </p:grpSpPr>
            <p:sp>
              <p:nvSpPr>
                <p:cNvPr id="1376" name="Oval 1375"/>
                <p:cNvSpPr/>
                <p:nvPr/>
              </p:nvSpPr>
              <p:spPr>
                <a:xfrm>
                  <a:off x="6400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7" name="Oval 1376"/>
                <p:cNvSpPr/>
                <p:nvPr/>
              </p:nvSpPr>
              <p:spPr>
                <a:xfrm>
                  <a:off x="6527800" y="24225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8" name="Oval 1377"/>
                <p:cNvSpPr/>
                <p:nvPr/>
              </p:nvSpPr>
              <p:spPr>
                <a:xfrm>
                  <a:off x="6400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9" name="Oval 1378"/>
                <p:cNvSpPr/>
                <p:nvPr/>
              </p:nvSpPr>
              <p:spPr>
                <a:xfrm>
                  <a:off x="6527800" y="25368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71" name="Group 1370"/>
              <p:cNvGrpSpPr/>
              <p:nvPr/>
            </p:nvGrpSpPr>
            <p:grpSpPr>
              <a:xfrm>
                <a:off x="1447800" y="6260594"/>
                <a:ext cx="203200" cy="183891"/>
                <a:chOff x="6540500" y="1939925"/>
                <a:chExt cx="203200" cy="183891"/>
              </a:xfrm>
            </p:grpSpPr>
            <p:sp>
              <p:nvSpPr>
                <p:cNvPr id="1372" name="Oval 1371"/>
                <p:cNvSpPr/>
                <p:nvPr/>
              </p:nvSpPr>
              <p:spPr>
                <a:xfrm>
                  <a:off x="6540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3" name="Oval 1372"/>
                <p:cNvSpPr/>
                <p:nvPr/>
              </p:nvSpPr>
              <p:spPr>
                <a:xfrm>
                  <a:off x="6667500" y="19399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4" name="Oval 1373"/>
                <p:cNvSpPr/>
                <p:nvPr/>
              </p:nvSpPr>
              <p:spPr>
                <a:xfrm>
                  <a:off x="6540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5" name="Oval 1374"/>
                <p:cNvSpPr/>
                <p:nvPr/>
              </p:nvSpPr>
              <p:spPr>
                <a:xfrm>
                  <a:off x="6667500" y="2054225"/>
                  <a:ext cx="76200" cy="69591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8767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578100" cy="482600"/>
          </a:xfrm>
        </p:spPr>
        <p:txBody>
          <a:bodyPr>
            <a:normAutofit/>
          </a:bodyPr>
          <a:lstStyle/>
          <a:p>
            <a:pPr algn="l"/>
            <a:r>
              <a:rPr lang="en-GB" sz="2000"/>
              <a:t>Costing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027857"/>
              </p:ext>
            </p:extLst>
          </p:nvPr>
        </p:nvGraphicFramePr>
        <p:xfrm>
          <a:off x="1522594" y="474133"/>
          <a:ext cx="6008505" cy="6065677"/>
        </p:xfrm>
        <a:graphic>
          <a:graphicData uri="http://schemas.openxmlformats.org/drawingml/2006/table">
            <a:tbl>
              <a:tblPr/>
              <a:tblGrid>
                <a:gridCol w="165372"/>
                <a:gridCol w="1254069"/>
                <a:gridCol w="509896"/>
                <a:gridCol w="509896"/>
                <a:gridCol w="509896"/>
                <a:gridCol w="509896"/>
                <a:gridCol w="509896"/>
                <a:gridCol w="509896"/>
                <a:gridCol w="509896"/>
                <a:gridCol w="509896"/>
                <a:gridCol w="509896"/>
              </a:tblGrid>
              <a:tr h="43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Item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Qty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Total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CERN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INR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SOFIA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UNIGE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UK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Start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End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Detector modules: passive components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Plastic scintillators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10000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85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40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45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Sep. 13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May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WLS fiber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6000m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Nov. 13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Jul. 14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Photosensor connectors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20000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Sep. 13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Jan.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Module mechanics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</a:endParaRP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Sep. 14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Jul.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total detector modules passive comp.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190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40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Detector modules: photosensors and electronics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Photosensors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3000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Jun. 14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May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Electronics &amp; DAQ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3000ch.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90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</a:endParaRP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Jan. 14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Dec.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total photosensors and electronics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Magnet: steel and coils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Steel plates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Mar.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Dec.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Magnet mechanics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-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Mar.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Mar. 16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Magnet coil prototype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</a:endParaRP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Mar.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Sep.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Magnet coils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Sep. 14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Mar. 16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total magnet steel and coils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300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60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6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Magnet: p.s. and instrumentation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65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Magnet power supply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May.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Feb. 16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66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Magnet safety and instrumentation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-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Jun. 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Apr. 16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8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total magnet power supply and instr.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25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Grand total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CERN contrib.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INR contrib.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SOFIA contrib.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UNIGE contrib.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UK contrib.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8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959" marR="10959" marT="109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Project totals [kCHF]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785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350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40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15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310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70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</a:rPr>
                        <a:t> </a:t>
                      </a:r>
                    </a:p>
                  </a:txBody>
                  <a:tcPr marL="10959" marR="10959" marT="109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0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6600"/>
          </a:xfrm>
        </p:spPr>
        <p:txBody>
          <a:bodyPr>
            <a:normAutofit/>
          </a:bodyPr>
          <a:lstStyle/>
          <a:p>
            <a:r>
              <a:rPr lang="en-GB" sz="3200"/>
              <a:t>Case i): Module and Fe plate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F9B-7983-BF48-BB4B-A84D15D189E4}" type="slidenum">
              <a:t>19</a:t>
            </a:fld>
            <a:endParaRPr lang="en-GB"/>
          </a:p>
        </p:txBody>
      </p:sp>
      <p:sp>
        <p:nvSpPr>
          <p:cNvPr id="266" name="TextBox 265"/>
          <p:cNvSpPr txBox="1"/>
          <p:nvPr/>
        </p:nvSpPr>
        <p:spPr>
          <a:xfrm>
            <a:off x="924164" y="1757854"/>
            <a:ext cx="276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s1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1661906" y="1757854"/>
            <a:ext cx="276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s2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2262371" y="1757854"/>
            <a:ext cx="276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s3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2499012" y="1757854"/>
            <a:ext cx="276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s4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2751480" y="1757854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s5-6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3117855" y="1757854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s7-9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3594778" y="1757854"/>
            <a:ext cx="466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s10-13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6872677" y="1755279"/>
            <a:ext cx="3287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s30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4303976" y="1719198"/>
            <a:ext cx="466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s14-18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782261" y="155068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1021219" y="149353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m2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1528922" y="155068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m3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1813637" y="149353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m4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2098098" y="155068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m5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2358145" y="149353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m6</a:t>
            </a:r>
          </a:p>
        </p:txBody>
      </p:sp>
      <p:sp>
        <p:nvSpPr>
          <p:cNvPr id="301" name="TextBox 300"/>
          <p:cNvSpPr txBox="1"/>
          <p:nvPr/>
        </p:nvSpPr>
        <p:spPr>
          <a:xfrm>
            <a:off x="2608937" y="1551518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m7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2910460" y="149353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m8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3405632" y="1542410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m9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3968732" y="1493537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m10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4713426" y="1601259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m11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5447810" y="1539297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m12</a:t>
            </a:r>
          </a:p>
        </p:txBody>
      </p:sp>
      <p:sp>
        <p:nvSpPr>
          <p:cNvPr id="445" name="TextBox 444"/>
          <p:cNvSpPr txBox="1"/>
          <p:nvPr/>
        </p:nvSpPr>
        <p:spPr>
          <a:xfrm>
            <a:off x="6704875" y="1611476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m14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6110244" y="1493537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m13</a:t>
            </a:r>
          </a:p>
        </p:txBody>
      </p:sp>
      <p:sp>
        <p:nvSpPr>
          <p:cNvPr id="449" name="TextBox 448"/>
          <p:cNvSpPr txBox="1"/>
          <p:nvPr/>
        </p:nvSpPr>
        <p:spPr>
          <a:xfrm>
            <a:off x="7010016" y="1513418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m15</a:t>
            </a:r>
          </a:p>
        </p:txBody>
      </p:sp>
      <p:sp>
        <p:nvSpPr>
          <p:cNvPr id="450" name="TextBox 449"/>
          <p:cNvSpPr txBox="1"/>
          <p:nvPr/>
        </p:nvSpPr>
        <p:spPr>
          <a:xfrm>
            <a:off x="7545177" y="1621140"/>
            <a:ext cx="370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m16</a:t>
            </a:r>
          </a:p>
        </p:txBody>
      </p:sp>
      <p:sp>
        <p:nvSpPr>
          <p:cNvPr id="955" name="TextBox 954"/>
          <p:cNvSpPr txBox="1"/>
          <p:nvPr/>
        </p:nvSpPr>
        <p:spPr>
          <a:xfrm>
            <a:off x="481432" y="5378218"/>
            <a:ext cx="3406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500</a:t>
            </a:r>
          </a:p>
        </p:txBody>
      </p:sp>
      <p:sp>
        <p:nvSpPr>
          <p:cNvPr id="956" name="TextBox 955"/>
          <p:cNvSpPr txBox="1"/>
          <p:nvPr/>
        </p:nvSpPr>
        <p:spPr>
          <a:xfrm>
            <a:off x="1233495" y="5378868"/>
            <a:ext cx="3406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500</a:t>
            </a:r>
          </a:p>
        </p:txBody>
      </p:sp>
      <p:sp>
        <p:nvSpPr>
          <p:cNvPr id="957" name="TextBox 956"/>
          <p:cNvSpPr txBox="1"/>
          <p:nvPr/>
        </p:nvSpPr>
        <p:spPr>
          <a:xfrm>
            <a:off x="1945664" y="5378218"/>
            <a:ext cx="3406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100</a:t>
            </a:r>
          </a:p>
        </p:txBody>
      </p:sp>
      <p:cxnSp>
        <p:nvCxnSpPr>
          <p:cNvPr id="965" name="Straight Connector 964"/>
          <p:cNvCxnSpPr/>
          <p:nvPr/>
        </p:nvCxnSpPr>
        <p:spPr>
          <a:xfrm>
            <a:off x="7371810" y="3900846"/>
            <a:ext cx="295275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6" name="Straight Connector 965"/>
          <p:cNvCxnSpPr/>
          <p:nvPr/>
        </p:nvCxnSpPr>
        <p:spPr>
          <a:xfrm>
            <a:off x="7371810" y="3966528"/>
            <a:ext cx="295275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7" name="Straight Connector 966"/>
          <p:cNvCxnSpPr/>
          <p:nvPr/>
        </p:nvCxnSpPr>
        <p:spPr>
          <a:xfrm>
            <a:off x="7517860" y="3647971"/>
            <a:ext cx="0" cy="246455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8" name="Straight Connector 967"/>
          <p:cNvCxnSpPr/>
          <p:nvPr/>
        </p:nvCxnSpPr>
        <p:spPr>
          <a:xfrm>
            <a:off x="7517860" y="3967844"/>
            <a:ext cx="0" cy="246455"/>
          </a:xfrm>
          <a:prstGeom prst="line">
            <a:avLst/>
          </a:prstGeom>
          <a:ln w="12700" cmpd="sng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9" name="TextBox 968"/>
          <p:cNvSpPr txBox="1"/>
          <p:nvPr/>
        </p:nvSpPr>
        <p:spPr>
          <a:xfrm>
            <a:off x="7376175" y="3450530"/>
            <a:ext cx="2886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20</a:t>
            </a:r>
          </a:p>
        </p:txBody>
      </p:sp>
      <p:sp>
        <p:nvSpPr>
          <p:cNvPr id="970" name="TextBox 969"/>
          <p:cNvSpPr txBox="1"/>
          <p:nvPr/>
        </p:nvSpPr>
        <p:spPr>
          <a:xfrm>
            <a:off x="210761" y="1550687"/>
            <a:ext cx="3186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m0</a:t>
            </a:r>
          </a:p>
        </p:txBody>
      </p:sp>
      <p:cxnSp>
        <p:nvCxnSpPr>
          <p:cNvPr id="971" name="Straight Connector 970"/>
          <p:cNvCxnSpPr/>
          <p:nvPr/>
        </p:nvCxnSpPr>
        <p:spPr>
          <a:xfrm>
            <a:off x="7934286" y="5819025"/>
            <a:ext cx="295275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2" name="Straight Connector 971"/>
          <p:cNvCxnSpPr/>
          <p:nvPr/>
        </p:nvCxnSpPr>
        <p:spPr>
          <a:xfrm>
            <a:off x="7934286" y="2025124"/>
            <a:ext cx="295275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3" name="Straight Connector 972"/>
          <p:cNvCxnSpPr/>
          <p:nvPr/>
        </p:nvCxnSpPr>
        <p:spPr>
          <a:xfrm>
            <a:off x="8153361" y="2034700"/>
            <a:ext cx="0" cy="3784325"/>
          </a:xfrm>
          <a:prstGeom prst="line">
            <a:avLst/>
          </a:prstGeom>
          <a:ln w="127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4" name="TextBox 973"/>
          <p:cNvSpPr txBox="1"/>
          <p:nvPr/>
        </p:nvSpPr>
        <p:spPr>
          <a:xfrm>
            <a:off x="8488409" y="3810666"/>
            <a:ext cx="3926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2000</a:t>
            </a:r>
          </a:p>
        </p:txBody>
      </p:sp>
      <p:sp>
        <p:nvSpPr>
          <p:cNvPr id="1144" name="TextBox 1143"/>
          <p:cNvSpPr txBox="1"/>
          <p:nvPr/>
        </p:nvSpPr>
        <p:spPr>
          <a:xfrm>
            <a:off x="540036" y="5947628"/>
            <a:ext cx="766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Case i) and ii):</a:t>
            </a:r>
          </a:p>
          <a:p>
            <a:r>
              <a:rPr lang="en-GB" sz="800"/>
              <a:t>90 mm</a:t>
            </a:r>
          </a:p>
        </p:txBody>
      </p:sp>
      <p:sp>
        <p:nvSpPr>
          <p:cNvPr id="1146" name="TextBox 1145"/>
          <p:cNvSpPr txBox="1"/>
          <p:nvPr/>
        </p:nvSpPr>
        <p:spPr>
          <a:xfrm>
            <a:off x="2447347" y="5956747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For all other Fe plates:</a:t>
            </a:r>
          </a:p>
          <a:p>
            <a:r>
              <a:rPr lang="en-GB" sz="800"/>
              <a:t>Case i): 30 mm</a:t>
            </a:r>
          </a:p>
        </p:txBody>
      </p:sp>
      <p:cxnSp>
        <p:nvCxnSpPr>
          <p:cNvPr id="1147" name="Straight Arrow Connector 1146"/>
          <p:cNvCxnSpPr/>
          <p:nvPr/>
        </p:nvCxnSpPr>
        <p:spPr>
          <a:xfrm flipV="1">
            <a:off x="995419" y="5832097"/>
            <a:ext cx="48232" cy="12452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9" name="Straight Arrow Connector 1148"/>
          <p:cNvCxnSpPr/>
          <p:nvPr/>
        </p:nvCxnSpPr>
        <p:spPr>
          <a:xfrm flipV="1">
            <a:off x="1795757" y="5841062"/>
            <a:ext cx="51782" cy="11556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1" name="Straight Arrow Connector 1180"/>
          <p:cNvCxnSpPr/>
          <p:nvPr/>
        </p:nvCxnSpPr>
        <p:spPr>
          <a:xfrm>
            <a:off x="412228" y="5651317"/>
            <a:ext cx="447962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2" name="Straight Arrow Connector 1181"/>
          <p:cNvCxnSpPr/>
          <p:nvPr/>
        </p:nvCxnSpPr>
        <p:spPr>
          <a:xfrm>
            <a:off x="1220294" y="5642625"/>
            <a:ext cx="447962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5" name="Straight Arrow Connector 1214"/>
          <p:cNvCxnSpPr/>
          <p:nvPr/>
        </p:nvCxnSpPr>
        <p:spPr>
          <a:xfrm flipV="1">
            <a:off x="2018663" y="5636856"/>
            <a:ext cx="210669" cy="2594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1" name="TextBox 1220"/>
          <p:cNvSpPr txBox="1"/>
          <p:nvPr/>
        </p:nvSpPr>
        <p:spPr>
          <a:xfrm>
            <a:off x="1399731" y="5948559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Case i): 30 mm</a:t>
            </a:r>
          </a:p>
        </p:txBody>
      </p:sp>
      <p:sp>
        <p:nvSpPr>
          <p:cNvPr id="1222" name="TextBox 1221"/>
          <p:cNvSpPr txBox="1"/>
          <p:nvPr/>
        </p:nvSpPr>
        <p:spPr>
          <a:xfrm>
            <a:off x="34290" y="736600"/>
            <a:ext cx="2057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m: detector module</a:t>
            </a:r>
          </a:p>
          <a:p>
            <a:r>
              <a:rPr lang="en-GB">
                <a:solidFill>
                  <a:srgbClr val="3366FF"/>
                </a:solidFill>
              </a:rPr>
              <a:t>s: steel plate</a:t>
            </a:r>
          </a:p>
        </p:txBody>
      </p:sp>
      <p:sp>
        <p:nvSpPr>
          <p:cNvPr id="1223" name="TextBox 1222"/>
          <p:cNvSpPr txBox="1"/>
          <p:nvPr/>
        </p:nvSpPr>
        <p:spPr>
          <a:xfrm>
            <a:off x="5639562" y="5968352"/>
            <a:ext cx="1021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Except this Fe plate:</a:t>
            </a:r>
          </a:p>
          <a:p>
            <a:r>
              <a:rPr lang="en-GB" sz="800"/>
              <a:t>90 mm</a:t>
            </a:r>
          </a:p>
        </p:txBody>
      </p:sp>
      <p:cxnSp>
        <p:nvCxnSpPr>
          <p:cNvPr id="1224" name="Straight Arrow Connector 1223"/>
          <p:cNvCxnSpPr/>
          <p:nvPr/>
        </p:nvCxnSpPr>
        <p:spPr>
          <a:xfrm flipV="1">
            <a:off x="6320869" y="5852791"/>
            <a:ext cx="51782" cy="11556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16" name="Group 1315"/>
          <p:cNvGrpSpPr/>
          <p:nvPr/>
        </p:nvGrpSpPr>
        <p:grpSpPr>
          <a:xfrm>
            <a:off x="322054" y="2028722"/>
            <a:ext cx="83297" cy="3790675"/>
            <a:chOff x="8522066" y="2028722"/>
            <a:chExt cx="83297" cy="3790675"/>
          </a:xfrm>
        </p:grpSpPr>
        <p:sp>
          <p:nvSpPr>
            <p:cNvPr id="1317" name="Rectangle 1316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318" name="Rectangle 1317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9" name="Rectangle 1318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0" name="Rectangle 1319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1" name="Rectangle 1320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2" name="Rectangle 1321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3" name="Rectangle 1322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4" name="Rectangle 1323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5" name="Rectangle 1324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6" name="Rectangle 1325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7" name="Rectangle 1326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8" name="Rectangle 1327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9" name="Rectangle 1328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0" name="Rectangle 1329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1" name="Rectangle 1330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2" name="Rectangle 1331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3" name="Rectangle 1332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4" name="Rectangle 1333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5" name="Rectangle 1334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6" name="Rectangle 1335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7" name="Rectangle 1336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8" name="Rectangle 1337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9" name="Rectangle 1338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0" name="Rectangle 1339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1" name="Rectangle 1340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2" name="Rectangle 1341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3" name="Rectangle 1342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44" name="Group 1343"/>
          <p:cNvGrpSpPr/>
          <p:nvPr/>
        </p:nvGrpSpPr>
        <p:grpSpPr>
          <a:xfrm>
            <a:off x="883451" y="2028722"/>
            <a:ext cx="83297" cy="3790675"/>
            <a:chOff x="8522066" y="2028722"/>
            <a:chExt cx="83297" cy="3790675"/>
          </a:xfrm>
        </p:grpSpPr>
        <p:sp>
          <p:nvSpPr>
            <p:cNvPr id="1345" name="Rectangle 1344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346" name="Rectangle 1345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7" name="Rectangle 1346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8" name="Rectangle 1347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9" name="Rectangle 1348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0" name="Rectangle 1349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1" name="Rectangle 1350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2" name="Rectangle 1351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3" name="Rectangle 1352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4" name="Rectangle 1353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5" name="Rectangle 1354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6" name="Rectangle 1355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7" name="Rectangle 1356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8" name="Rectangle 1357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9" name="Rectangle 1358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0" name="Rectangle 1359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1" name="Rectangle 1360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2" name="Rectangle 1361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3" name="Rectangle 1362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4" name="Rectangle 1363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5" name="Rectangle 1364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6" name="Rectangle 1365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7" name="Rectangle 1366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8" name="Rectangle 1367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9" name="Rectangle 1368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0" name="Rectangle 1369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1" name="Rectangle 1370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74" name="Group 1373"/>
          <p:cNvGrpSpPr/>
          <p:nvPr/>
        </p:nvGrpSpPr>
        <p:grpSpPr>
          <a:xfrm>
            <a:off x="989069" y="3961083"/>
            <a:ext cx="106902" cy="1862112"/>
            <a:chOff x="8399277" y="3957285"/>
            <a:chExt cx="106902" cy="1862112"/>
          </a:xfrm>
        </p:grpSpPr>
        <p:grpSp>
          <p:nvGrpSpPr>
            <p:cNvPr id="1375" name="Group 1374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379" name="Rectangle 137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0" name="Rectangle 137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1" name="Rectangle 138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2" name="Rectangle 138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76" name="Group 1375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377" name="Oval 1376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8" name="Oval 1377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83" name="Group 1382"/>
          <p:cNvGrpSpPr/>
          <p:nvPr/>
        </p:nvGrpSpPr>
        <p:grpSpPr>
          <a:xfrm>
            <a:off x="990200" y="2028722"/>
            <a:ext cx="106902" cy="1862112"/>
            <a:chOff x="8399289" y="2028722"/>
            <a:chExt cx="106902" cy="1862112"/>
          </a:xfrm>
        </p:grpSpPr>
        <p:grpSp>
          <p:nvGrpSpPr>
            <p:cNvPr id="1384" name="Group 1383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389" name="Rectangle 138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0" name="Rectangle 138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1" name="Rectangle 139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2" name="Rectangle 139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5" name="Group 1384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386" name="Oval 1385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7" name="Straight Connector 1386"/>
              <p:cNvCxnSpPr>
                <a:stCxn id="1386" idx="1"/>
                <a:endCxn id="1386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8" name="Straight Connector 1387"/>
              <p:cNvCxnSpPr>
                <a:stCxn id="1386" idx="7"/>
                <a:endCxn id="1386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93" name="Group 1392"/>
          <p:cNvGrpSpPr/>
          <p:nvPr/>
        </p:nvGrpSpPr>
        <p:grpSpPr>
          <a:xfrm>
            <a:off x="1117656" y="2028722"/>
            <a:ext cx="83297" cy="3790675"/>
            <a:chOff x="8522066" y="2028722"/>
            <a:chExt cx="83297" cy="3790675"/>
          </a:xfrm>
        </p:grpSpPr>
        <p:sp>
          <p:nvSpPr>
            <p:cNvPr id="1394" name="Rectangle 1393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395" name="Rectangle 1394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6" name="Rectangle 1395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7" name="Rectangle 1396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8" name="Rectangle 1397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9" name="Rectangle 1398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0" name="Rectangle 1399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1" name="Rectangle 1400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2" name="Rectangle 1401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3" name="Rectangle 1402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4" name="Rectangle 1403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5" name="Rectangle 1404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6" name="Rectangle 1405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7" name="Rectangle 1406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8" name="Rectangle 1407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9" name="Rectangle 1408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0" name="Rectangle 1409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1" name="Rectangle 1410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2" name="Rectangle 1411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3" name="Rectangle 1412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4" name="Rectangle 1413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5" name="Rectangle 1414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6" name="Rectangle 1415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7" name="Rectangle 1416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8" name="Rectangle 1417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9" name="Rectangle 1418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0" name="Rectangle 1419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21" name="Group 1420"/>
          <p:cNvGrpSpPr/>
          <p:nvPr/>
        </p:nvGrpSpPr>
        <p:grpSpPr>
          <a:xfrm>
            <a:off x="1694105" y="2028722"/>
            <a:ext cx="83297" cy="3790675"/>
            <a:chOff x="8522066" y="2028722"/>
            <a:chExt cx="83297" cy="3790675"/>
          </a:xfrm>
        </p:grpSpPr>
        <p:sp>
          <p:nvSpPr>
            <p:cNvPr id="1422" name="Rectangle 1421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423" name="Rectangle 1422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4" name="Rectangle 1423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5" name="Rectangle 1424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6" name="Rectangle 1425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7" name="Rectangle 1426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8" name="Rectangle 1427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9" name="Rectangle 1428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0" name="Rectangle 1429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1" name="Rectangle 1430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2" name="Rectangle 1431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3" name="Rectangle 1432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4" name="Rectangle 1433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5" name="Rectangle 1434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6" name="Rectangle 1435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7" name="Rectangle 1436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8" name="Rectangle 1437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9" name="Rectangle 1438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0" name="Rectangle 1439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1" name="Rectangle 1440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2" name="Rectangle 1441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3" name="Rectangle 1442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4" name="Rectangle 1443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5" name="Rectangle 1444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6" name="Rectangle 1445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7" name="Rectangle 1446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8" name="Rectangle 1447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49" name="Group 1448"/>
          <p:cNvGrpSpPr/>
          <p:nvPr/>
        </p:nvGrpSpPr>
        <p:grpSpPr>
          <a:xfrm>
            <a:off x="1799737" y="3954733"/>
            <a:ext cx="106902" cy="1862112"/>
            <a:chOff x="8399277" y="3957285"/>
            <a:chExt cx="106902" cy="1862112"/>
          </a:xfrm>
        </p:grpSpPr>
        <p:grpSp>
          <p:nvGrpSpPr>
            <p:cNvPr id="1450" name="Group 1449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454" name="Rectangle 1453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5" name="Rectangle 1454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6" name="Rectangle 1455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7" name="Rectangle 1456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51" name="Group 1450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452" name="Oval 1451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3" name="Oval 1452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458" name="Group 1457"/>
          <p:cNvGrpSpPr/>
          <p:nvPr/>
        </p:nvGrpSpPr>
        <p:grpSpPr>
          <a:xfrm>
            <a:off x="1797237" y="2028722"/>
            <a:ext cx="106902" cy="1862112"/>
            <a:chOff x="8399289" y="2028722"/>
            <a:chExt cx="106902" cy="1862112"/>
          </a:xfrm>
        </p:grpSpPr>
        <p:grpSp>
          <p:nvGrpSpPr>
            <p:cNvPr id="1459" name="Group 1458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464" name="Rectangle 1463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5" name="Rectangle 1464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6" name="Rectangle 1465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7" name="Rectangle 1466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0" name="Group 1459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461" name="Oval 1460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62" name="Straight Connector 1461"/>
              <p:cNvCxnSpPr>
                <a:stCxn id="1461" idx="1"/>
                <a:endCxn id="1461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3" name="Straight Connector 1462"/>
              <p:cNvCxnSpPr>
                <a:stCxn id="1461" idx="7"/>
                <a:endCxn id="1461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68" name="Group 1467"/>
          <p:cNvGrpSpPr/>
          <p:nvPr/>
        </p:nvGrpSpPr>
        <p:grpSpPr>
          <a:xfrm>
            <a:off x="1925995" y="2028722"/>
            <a:ext cx="83297" cy="3790675"/>
            <a:chOff x="8522066" y="2028722"/>
            <a:chExt cx="83297" cy="3790675"/>
          </a:xfrm>
        </p:grpSpPr>
        <p:sp>
          <p:nvSpPr>
            <p:cNvPr id="1469" name="Rectangle 1468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470" name="Rectangle 1469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1" name="Rectangle 1470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2" name="Rectangle 1471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3" name="Rectangle 1472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4" name="Rectangle 1473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5" name="Rectangle 1474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6" name="Rectangle 1475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7" name="Rectangle 1476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8" name="Rectangle 1477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9" name="Rectangle 1478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0" name="Rectangle 1479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1" name="Rectangle 1480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2" name="Rectangle 1481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3" name="Rectangle 1482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4" name="Rectangle 1483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5" name="Rectangle 1484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6" name="Rectangle 1485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7" name="Rectangle 1486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8" name="Rectangle 1487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9" name="Rectangle 1488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0" name="Rectangle 1489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1" name="Rectangle 1490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2" name="Rectangle 1491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3" name="Rectangle 1492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4" name="Rectangle 1493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5" name="Rectangle 1494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96" name="Group 1495"/>
          <p:cNvGrpSpPr/>
          <p:nvPr/>
        </p:nvGrpSpPr>
        <p:grpSpPr>
          <a:xfrm>
            <a:off x="2238323" y="2028722"/>
            <a:ext cx="83297" cy="3790675"/>
            <a:chOff x="8522066" y="2028722"/>
            <a:chExt cx="83297" cy="3790675"/>
          </a:xfrm>
        </p:grpSpPr>
        <p:sp>
          <p:nvSpPr>
            <p:cNvPr id="1497" name="Rectangle 1496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498" name="Rectangle 1497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9" name="Rectangle 1498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0" name="Rectangle 1499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1" name="Rectangle 1500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2" name="Rectangle 1501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3" name="Rectangle 1502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4" name="Rectangle 1503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5" name="Rectangle 1504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6" name="Rectangle 1505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7" name="Rectangle 1506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8" name="Rectangle 1507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9" name="Rectangle 1508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0" name="Rectangle 1509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1" name="Rectangle 1510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2" name="Rectangle 1511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3" name="Rectangle 1512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4" name="Rectangle 1513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5" name="Rectangle 1514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6" name="Rectangle 1515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7" name="Rectangle 1516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8" name="Rectangle 1517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9" name="Rectangle 1518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0" name="Rectangle 1519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1" name="Rectangle 1520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2" name="Rectangle 1521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3" name="Rectangle 1522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24" name="Group 1523"/>
          <p:cNvGrpSpPr/>
          <p:nvPr/>
        </p:nvGrpSpPr>
        <p:grpSpPr>
          <a:xfrm>
            <a:off x="2341768" y="2028722"/>
            <a:ext cx="106902" cy="1862112"/>
            <a:chOff x="8399289" y="2028722"/>
            <a:chExt cx="106902" cy="1862112"/>
          </a:xfrm>
        </p:grpSpPr>
        <p:grpSp>
          <p:nvGrpSpPr>
            <p:cNvPr id="1525" name="Group 1524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530" name="Rectangle 152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1" name="Rectangle 153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2" name="Rectangle 153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3" name="Rectangle 153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26" name="Group 1525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527" name="Oval 1526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28" name="Straight Connector 1527"/>
              <p:cNvCxnSpPr>
                <a:stCxn id="1527" idx="1"/>
                <a:endCxn id="1527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9" name="Straight Connector 1528"/>
              <p:cNvCxnSpPr>
                <a:stCxn id="1527" idx="7"/>
                <a:endCxn id="1527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4" name="Group 1533"/>
          <p:cNvGrpSpPr/>
          <p:nvPr/>
        </p:nvGrpSpPr>
        <p:grpSpPr>
          <a:xfrm>
            <a:off x="2340943" y="3954733"/>
            <a:ext cx="106902" cy="1862112"/>
            <a:chOff x="8399277" y="3957285"/>
            <a:chExt cx="106902" cy="1862112"/>
          </a:xfrm>
        </p:grpSpPr>
        <p:grpSp>
          <p:nvGrpSpPr>
            <p:cNvPr id="1535" name="Group 1534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539" name="Rectangle 153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0" name="Rectangle 153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1" name="Rectangle 154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2" name="Rectangle 154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36" name="Group 1535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537" name="Oval 1536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8" name="Oval 1537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43" name="Group 1542"/>
          <p:cNvGrpSpPr/>
          <p:nvPr/>
        </p:nvGrpSpPr>
        <p:grpSpPr>
          <a:xfrm>
            <a:off x="2467670" y="2028722"/>
            <a:ext cx="83297" cy="3790675"/>
            <a:chOff x="8522066" y="2028722"/>
            <a:chExt cx="83297" cy="3790675"/>
          </a:xfrm>
        </p:grpSpPr>
        <p:sp>
          <p:nvSpPr>
            <p:cNvPr id="1544" name="Rectangle 1543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545" name="Rectangle 1544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6" name="Rectangle 1545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7" name="Rectangle 1546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8" name="Rectangle 1547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9" name="Rectangle 1548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0" name="Rectangle 1549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1" name="Rectangle 1550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2" name="Rectangle 1551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3" name="Rectangle 1552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4" name="Rectangle 1553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5" name="Rectangle 1554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6" name="Rectangle 1555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7" name="Rectangle 1556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8" name="Rectangle 1557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9" name="Rectangle 1558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0" name="Rectangle 1559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1" name="Rectangle 1560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2" name="Rectangle 1561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3" name="Rectangle 1562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4" name="Rectangle 1563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5" name="Rectangle 1564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6" name="Rectangle 1565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7" name="Rectangle 1566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8" name="Rectangle 1567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9" name="Rectangle 1568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0" name="Rectangle 1569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1" name="Group 1570"/>
          <p:cNvGrpSpPr/>
          <p:nvPr/>
        </p:nvGrpSpPr>
        <p:grpSpPr>
          <a:xfrm>
            <a:off x="2569860" y="2028722"/>
            <a:ext cx="106902" cy="1862112"/>
            <a:chOff x="8399289" y="2028722"/>
            <a:chExt cx="106902" cy="1862112"/>
          </a:xfrm>
        </p:grpSpPr>
        <p:grpSp>
          <p:nvGrpSpPr>
            <p:cNvPr id="1572" name="Group 1571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577" name="Rectangle 1576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8" name="Rectangle 1577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9" name="Rectangle 1578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0" name="Rectangle 1579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73" name="Group 1572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574" name="Oval 1573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75" name="Straight Connector 1574"/>
              <p:cNvCxnSpPr>
                <a:stCxn id="1574" idx="1"/>
                <a:endCxn id="1574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6" name="Straight Connector 1575"/>
              <p:cNvCxnSpPr>
                <a:stCxn id="1574" idx="7"/>
                <a:endCxn id="1574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81" name="Group 1580"/>
          <p:cNvGrpSpPr/>
          <p:nvPr/>
        </p:nvGrpSpPr>
        <p:grpSpPr>
          <a:xfrm>
            <a:off x="2569860" y="3954733"/>
            <a:ext cx="106902" cy="1862112"/>
            <a:chOff x="8399277" y="3957285"/>
            <a:chExt cx="106902" cy="1862112"/>
          </a:xfrm>
        </p:grpSpPr>
        <p:grpSp>
          <p:nvGrpSpPr>
            <p:cNvPr id="1582" name="Group 1581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586" name="Rectangle 158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7" name="Rectangle 158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8" name="Rectangle 158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9" name="Rectangle 158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83" name="Group 1582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584" name="Oval 1583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5" name="Oval 1584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90" name="Group 1589"/>
          <p:cNvGrpSpPr/>
          <p:nvPr/>
        </p:nvGrpSpPr>
        <p:grpSpPr>
          <a:xfrm>
            <a:off x="2692504" y="2028722"/>
            <a:ext cx="83297" cy="3790675"/>
            <a:chOff x="8522066" y="2028722"/>
            <a:chExt cx="83297" cy="3790675"/>
          </a:xfrm>
        </p:grpSpPr>
        <p:sp>
          <p:nvSpPr>
            <p:cNvPr id="1591" name="Rectangle 1590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592" name="Rectangle 1591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3" name="Rectangle 1592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4" name="Rectangle 1593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5" name="Rectangle 1594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6" name="Rectangle 1595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7" name="Rectangle 1596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8" name="Rectangle 1597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9" name="Rectangle 1598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0" name="Rectangle 1599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1" name="Rectangle 1600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2" name="Rectangle 1601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3" name="Rectangle 1602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4" name="Rectangle 1603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5" name="Rectangle 1604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6" name="Rectangle 1605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7" name="Rectangle 1606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8" name="Rectangle 1607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9" name="Rectangle 1608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0" name="Rectangle 1609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1" name="Rectangle 1610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2" name="Rectangle 1611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3" name="Rectangle 1612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4" name="Rectangle 1613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5" name="Rectangle 1614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6" name="Rectangle 1615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7" name="Rectangle 1616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18" name="Group 1617"/>
          <p:cNvGrpSpPr/>
          <p:nvPr/>
        </p:nvGrpSpPr>
        <p:grpSpPr>
          <a:xfrm>
            <a:off x="2793391" y="3961083"/>
            <a:ext cx="106902" cy="1862112"/>
            <a:chOff x="8399277" y="3957285"/>
            <a:chExt cx="106902" cy="1862112"/>
          </a:xfrm>
        </p:grpSpPr>
        <p:grpSp>
          <p:nvGrpSpPr>
            <p:cNvPr id="1619" name="Group 1618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623" name="Rectangle 1622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4" name="Rectangle 1623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5" name="Rectangle 1624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6" name="Rectangle 1625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0" name="Group 1619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621" name="Oval 1620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2" name="Oval 1621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27" name="Group 1626"/>
          <p:cNvGrpSpPr/>
          <p:nvPr/>
        </p:nvGrpSpPr>
        <p:grpSpPr>
          <a:xfrm>
            <a:off x="2791836" y="2028722"/>
            <a:ext cx="106902" cy="1862112"/>
            <a:chOff x="8399289" y="2028722"/>
            <a:chExt cx="106902" cy="1862112"/>
          </a:xfrm>
        </p:grpSpPr>
        <p:grpSp>
          <p:nvGrpSpPr>
            <p:cNvPr id="1628" name="Group 1627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633" name="Rectangle 1632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4" name="Rectangle 1633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5" name="Rectangle 1634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6" name="Rectangle 1635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29" name="Group 1628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630" name="Oval 1629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31" name="Straight Connector 1630"/>
              <p:cNvCxnSpPr>
                <a:stCxn id="1630" idx="1"/>
                <a:endCxn id="1630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2" name="Straight Connector 1631"/>
              <p:cNvCxnSpPr>
                <a:stCxn id="1630" idx="7"/>
                <a:endCxn id="1630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37" name="Group 1636"/>
          <p:cNvGrpSpPr/>
          <p:nvPr/>
        </p:nvGrpSpPr>
        <p:grpSpPr>
          <a:xfrm>
            <a:off x="3041828" y="2029896"/>
            <a:ext cx="83297" cy="3790675"/>
            <a:chOff x="8522066" y="2028722"/>
            <a:chExt cx="83297" cy="3790675"/>
          </a:xfrm>
        </p:grpSpPr>
        <p:sp>
          <p:nvSpPr>
            <p:cNvPr id="1638" name="Rectangle 1637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639" name="Rectangle 1638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0" name="Rectangle 1639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1" name="Rectangle 1640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2" name="Rectangle 1641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3" name="Rectangle 1642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4" name="Rectangle 1643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5" name="Rectangle 1644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6" name="Rectangle 1645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7" name="Rectangle 1646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8" name="Rectangle 1647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9" name="Rectangle 1648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0" name="Rectangle 1649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1" name="Rectangle 1650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2" name="Rectangle 1651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3" name="Rectangle 1652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4" name="Rectangle 1653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5" name="Rectangle 1654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6" name="Rectangle 1655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7" name="Rectangle 1656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8" name="Rectangle 1657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9" name="Rectangle 1658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0" name="Rectangle 1659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1" name="Rectangle 1660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2" name="Rectangle 1661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3" name="Rectangle 1662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4" name="Rectangle 1663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84" name="Group 1683"/>
          <p:cNvGrpSpPr/>
          <p:nvPr/>
        </p:nvGrpSpPr>
        <p:grpSpPr>
          <a:xfrm>
            <a:off x="2917796" y="2028722"/>
            <a:ext cx="106902" cy="1862112"/>
            <a:chOff x="8399289" y="2028722"/>
            <a:chExt cx="106902" cy="1862112"/>
          </a:xfrm>
        </p:grpSpPr>
        <p:grpSp>
          <p:nvGrpSpPr>
            <p:cNvPr id="1685" name="Group 1684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690" name="Rectangle 168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1" name="Rectangle 169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2" name="Rectangle 169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3" name="Rectangle 169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86" name="Group 1685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687" name="Oval 1686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88" name="Straight Connector 1687"/>
              <p:cNvCxnSpPr>
                <a:stCxn id="1687" idx="1"/>
                <a:endCxn id="1687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9" name="Straight Connector 1688"/>
              <p:cNvCxnSpPr>
                <a:stCxn id="1687" idx="7"/>
                <a:endCxn id="1687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4" name="Group 1693"/>
          <p:cNvGrpSpPr/>
          <p:nvPr/>
        </p:nvGrpSpPr>
        <p:grpSpPr>
          <a:xfrm>
            <a:off x="3152231" y="2028722"/>
            <a:ext cx="106902" cy="1862112"/>
            <a:chOff x="8399289" y="2028722"/>
            <a:chExt cx="106902" cy="1862112"/>
          </a:xfrm>
        </p:grpSpPr>
        <p:grpSp>
          <p:nvGrpSpPr>
            <p:cNvPr id="1695" name="Group 1694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700" name="Rectangle 169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1" name="Rectangle 170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2" name="Rectangle 170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3" name="Rectangle 170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96" name="Group 1695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697" name="Oval 1696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98" name="Straight Connector 1697"/>
              <p:cNvCxnSpPr>
                <a:stCxn id="1697" idx="1"/>
                <a:endCxn id="1697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9" name="Straight Connector 1698"/>
              <p:cNvCxnSpPr>
                <a:stCxn id="1697" idx="7"/>
                <a:endCxn id="1697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04" name="Group 1703"/>
          <p:cNvGrpSpPr/>
          <p:nvPr/>
        </p:nvGrpSpPr>
        <p:grpSpPr>
          <a:xfrm>
            <a:off x="2914226" y="3961083"/>
            <a:ext cx="106902" cy="1862112"/>
            <a:chOff x="8399277" y="3957285"/>
            <a:chExt cx="106902" cy="1862112"/>
          </a:xfrm>
        </p:grpSpPr>
        <p:grpSp>
          <p:nvGrpSpPr>
            <p:cNvPr id="1705" name="Group 1704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709" name="Rectangle 170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0" name="Rectangle 170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1" name="Rectangle 171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2" name="Rectangle 171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06" name="Group 1705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707" name="Oval 1706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8" name="Oval 1707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13" name="Group 1712"/>
          <p:cNvGrpSpPr/>
          <p:nvPr/>
        </p:nvGrpSpPr>
        <p:grpSpPr>
          <a:xfrm>
            <a:off x="3150525" y="3961083"/>
            <a:ext cx="106902" cy="1862112"/>
            <a:chOff x="8399277" y="3957285"/>
            <a:chExt cx="106902" cy="1862112"/>
          </a:xfrm>
        </p:grpSpPr>
        <p:grpSp>
          <p:nvGrpSpPr>
            <p:cNvPr id="1714" name="Group 1713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718" name="Rectangle 171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9" name="Rectangle 171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0" name="Rectangle 171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1" name="Rectangle 172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15" name="Group 1714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716" name="Oval 1715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7" name="Oval 1716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22" name="Group 1721"/>
          <p:cNvGrpSpPr/>
          <p:nvPr/>
        </p:nvGrpSpPr>
        <p:grpSpPr>
          <a:xfrm>
            <a:off x="3525511" y="2028722"/>
            <a:ext cx="83297" cy="3790675"/>
            <a:chOff x="8522066" y="2028722"/>
            <a:chExt cx="83297" cy="3790675"/>
          </a:xfrm>
        </p:grpSpPr>
        <p:sp>
          <p:nvSpPr>
            <p:cNvPr id="1723" name="Rectangle 1722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724" name="Rectangle 1723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5" name="Rectangle 1724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6" name="Rectangle 1725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7" name="Rectangle 1726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8" name="Rectangle 1727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9" name="Rectangle 1728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0" name="Rectangle 1729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1" name="Rectangle 1730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2" name="Rectangle 1731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3" name="Rectangle 1732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4" name="Rectangle 1733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5" name="Rectangle 1734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6" name="Rectangle 1735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7" name="Rectangle 1736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8" name="Rectangle 1737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9" name="Rectangle 1738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0" name="Rectangle 1739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1" name="Rectangle 1740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2" name="Rectangle 1741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3" name="Rectangle 1742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4" name="Rectangle 1743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5" name="Rectangle 1744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6" name="Rectangle 1745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7" name="Rectangle 1746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8" name="Rectangle 1747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9" name="Rectangle 1748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50" name="Group 1749"/>
          <p:cNvGrpSpPr/>
          <p:nvPr/>
        </p:nvGrpSpPr>
        <p:grpSpPr>
          <a:xfrm>
            <a:off x="3276041" y="2028722"/>
            <a:ext cx="106902" cy="1862112"/>
            <a:chOff x="8399289" y="2028722"/>
            <a:chExt cx="106902" cy="1862112"/>
          </a:xfrm>
        </p:grpSpPr>
        <p:grpSp>
          <p:nvGrpSpPr>
            <p:cNvPr id="1751" name="Group 1750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756" name="Rectangle 175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7" name="Rectangle 175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8" name="Rectangle 175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9" name="Rectangle 175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52" name="Group 1751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753" name="Oval 1752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54" name="Straight Connector 1753"/>
              <p:cNvCxnSpPr>
                <a:stCxn id="1753" idx="1"/>
                <a:endCxn id="1753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5" name="Straight Connector 1754"/>
              <p:cNvCxnSpPr>
                <a:stCxn id="1753" idx="7"/>
                <a:endCxn id="1753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60" name="Group 1759"/>
          <p:cNvGrpSpPr/>
          <p:nvPr/>
        </p:nvGrpSpPr>
        <p:grpSpPr>
          <a:xfrm>
            <a:off x="3402002" y="2028722"/>
            <a:ext cx="106902" cy="1862112"/>
            <a:chOff x="8399289" y="2028722"/>
            <a:chExt cx="106902" cy="1862112"/>
          </a:xfrm>
        </p:grpSpPr>
        <p:grpSp>
          <p:nvGrpSpPr>
            <p:cNvPr id="1761" name="Group 1760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766" name="Rectangle 176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7" name="Rectangle 176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8" name="Rectangle 176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9" name="Rectangle 176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62" name="Group 1761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763" name="Oval 1762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64" name="Straight Connector 1763"/>
              <p:cNvCxnSpPr>
                <a:stCxn id="1763" idx="1"/>
                <a:endCxn id="1763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5" name="Straight Connector 1764"/>
              <p:cNvCxnSpPr>
                <a:stCxn id="1763" idx="7"/>
                <a:endCxn id="1763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70" name="Group 1769"/>
          <p:cNvGrpSpPr/>
          <p:nvPr/>
        </p:nvGrpSpPr>
        <p:grpSpPr>
          <a:xfrm>
            <a:off x="3276170" y="3961083"/>
            <a:ext cx="106902" cy="1862112"/>
            <a:chOff x="8399277" y="3957285"/>
            <a:chExt cx="106902" cy="1862112"/>
          </a:xfrm>
        </p:grpSpPr>
        <p:grpSp>
          <p:nvGrpSpPr>
            <p:cNvPr id="1771" name="Group 1770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775" name="Rectangle 177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6" name="Rectangle 177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7" name="Rectangle 177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8" name="Rectangle 177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72" name="Group 1771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773" name="Oval 1772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4" name="Oval 1773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79" name="Group 1778"/>
          <p:cNvGrpSpPr/>
          <p:nvPr/>
        </p:nvGrpSpPr>
        <p:grpSpPr>
          <a:xfrm>
            <a:off x="3400917" y="3961083"/>
            <a:ext cx="106902" cy="1862112"/>
            <a:chOff x="8399277" y="3957285"/>
            <a:chExt cx="106902" cy="1862112"/>
          </a:xfrm>
        </p:grpSpPr>
        <p:grpSp>
          <p:nvGrpSpPr>
            <p:cNvPr id="1780" name="Group 1779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784" name="Rectangle 1783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5" name="Rectangle 1784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6" name="Rectangle 1785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7" name="Rectangle 1786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81" name="Group 1780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782" name="Oval 1781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3" name="Oval 1782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88" name="Group 1787"/>
          <p:cNvGrpSpPr/>
          <p:nvPr/>
        </p:nvGrpSpPr>
        <p:grpSpPr>
          <a:xfrm>
            <a:off x="3627607" y="2028722"/>
            <a:ext cx="106902" cy="1862112"/>
            <a:chOff x="8399289" y="2028722"/>
            <a:chExt cx="106902" cy="1862112"/>
          </a:xfrm>
        </p:grpSpPr>
        <p:grpSp>
          <p:nvGrpSpPr>
            <p:cNvPr id="1789" name="Group 1788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794" name="Rectangle 1793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5" name="Rectangle 1794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6" name="Rectangle 1795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7" name="Rectangle 1796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90" name="Group 1789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791" name="Oval 1790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92" name="Straight Connector 1791"/>
              <p:cNvCxnSpPr>
                <a:stCxn id="1791" idx="1"/>
                <a:endCxn id="1791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3" name="Straight Connector 1792"/>
              <p:cNvCxnSpPr>
                <a:stCxn id="1791" idx="7"/>
                <a:endCxn id="1791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98" name="Group 1797"/>
          <p:cNvGrpSpPr/>
          <p:nvPr/>
        </p:nvGrpSpPr>
        <p:grpSpPr>
          <a:xfrm>
            <a:off x="3626773" y="3961083"/>
            <a:ext cx="106902" cy="1862112"/>
            <a:chOff x="8399277" y="3957285"/>
            <a:chExt cx="106902" cy="1862112"/>
          </a:xfrm>
        </p:grpSpPr>
        <p:grpSp>
          <p:nvGrpSpPr>
            <p:cNvPr id="1799" name="Group 1798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803" name="Rectangle 1802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4" name="Rectangle 1803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5" name="Rectangle 1804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6" name="Rectangle 1805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00" name="Group 1799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801" name="Oval 1800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2" name="Oval 1801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07" name="Group 1806"/>
          <p:cNvGrpSpPr/>
          <p:nvPr/>
        </p:nvGrpSpPr>
        <p:grpSpPr>
          <a:xfrm>
            <a:off x="4866275" y="2028582"/>
            <a:ext cx="83297" cy="3790675"/>
            <a:chOff x="8522066" y="2028722"/>
            <a:chExt cx="83297" cy="3790675"/>
          </a:xfrm>
        </p:grpSpPr>
        <p:sp>
          <p:nvSpPr>
            <p:cNvPr id="1808" name="Rectangle 1807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809" name="Rectangle 1808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0" name="Rectangle 1809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1" name="Rectangle 1810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2" name="Rectangle 1811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3" name="Rectangle 1812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4" name="Rectangle 1813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5" name="Rectangle 1814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6" name="Rectangle 1815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7" name="Rectangle 1816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8" name="Rectangle 1817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9" name="Rectangle 1818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0" name="Rectangle 1819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1" name="Rectangle 1820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2" name="Rectangle 1821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3" name="Rectangle 1822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4" name="Rectangle 1823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5" name="Rectangle 1824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6" name="Rectangle 1825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7" name="Rectangle 1826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8" name="Rectangle 1827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9" name="Rectangle 1828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0" name="Rectangle 1829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1" name="Rectangle 1830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2" name="Rectangle 1831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3" name="Rectangle 1832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4" name="Rectangle 1833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35" name="Group 1834"/>
          <p:cNvGrpSpPr/>
          <p:nvPr/>
        </p:nvGrpSpPr>
        <p:grpSpPr>
          <a:xfrm>
            <a:off x="3756843" y="2028722"/>
            <a:ext cx="106902" cy="1862112"/>
            <a:chOff x="8399289" y="2028722"/>
            <a:chExt cx="106902" cy="1862112"/>
          </a:xfrm>
        </p:grpSpPr>
        <p:grpSp>
          <p:nvGrpSpPr>
            <p:cNvPr id="1836" name="Group 183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841" name="Rectangle 184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2" name="Rectangle 184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3" name="Rectangle 184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4" name="Rectangle 184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37" name="Group 183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838" name="Oval 183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39" name="Straight Connector 1838"/>
              <p:cNvCxnSpPr>
                <a:stCxn id="1838" idx="1"/>
                <a:endCxn id="183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0" name="Straight Connector 1839"/>
              <p:cNvCxnSpPr>
                <a:stCxn id="1838" idx="7"/>
                <a:endCxn id="183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45" name="Group 1844"/>
          <p:cNvGrpSpPr/>
          <p:nvPr/>
        </p:nvGrpSpPr>
        <p:grpSpPr>
          <a:xfrm>
            <a:off x="3882804" y="2028722"/>
            <a:ext cx="106902" cy="1862112"/>
            <a:chOff x="8399289" y="2028722"/>
            <a:chExt cx="106902" cy="1862112"/>
          </a:xfrm>
        </p:grpSpPr>
        <p:grpSp>
          <p:nvGrpSpPr>
            <p:cNvPr id="1846" name="Group 184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851" name="Rectangle 185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2" name="Rectangle 185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3" name="Rectangle 185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4" name="Rectangle 185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47" name="Group 184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848" name="Oval 184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49" name="Straight Connector 1848"/>
              <p:cNvCxnSpPr>
                <a:stCxn id="1848" idx="1"/>
                <a:endCxn id="184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0" name="Straight Connector 1849"/>
              <p:cNvCxnSpPr>
                <a:stCxn id="1848" idx="7"/>
                <a:endCxn id="184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55" name="Group 1854"/>
          <p:cNvGrpSpPr/>
          <p:nvPr/>
        </p:nvGrpSpPr>
        <p:grpSpPr>
          <a:xfrm>
            <a:off x="4009295" y="2028722"/>
            <a:ext cx="106902" cy="1862112"/>
            <a:chOff x="8399289" y="2028722"/>
            <a:chExt cx="106902" cy="1862112"/>
          </a:xfrm>
        </p:grpSpPr>
        <p:grpSp>
          <p:nvGrpSpPr>
            <p:cNvPr id="1856" name="Group 185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861" name="Rectangle 186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2" name="Rectangle 186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3" name="Rectangle 186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4" name="Rectangle 186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57" name="Group 185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858" name="Oval 185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59" name="Straight Connector 1858"/>
              <p:cNvCxnSpPr>
                <a:stCxn id="1858" idx="1"/>
                <a:endCxn id="185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0" name="Straight Connector 1859"/>
              <p:cNvCxnSpPr>
                <a:stCxn id="1858" idx="7"/>
                <a:endCxn id="185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65" name="Group 1864"/>
          <p:cNvGrpSpPr/>
          <p:nvPr/>
        </p:nvGrpSpPr>
        <p:grpSpPr>
          <a:xfrm>
            <a:off x="3749397" y="3954733"/>
            <a:ext cx="106902" cy="1862112"/>
            <a:chOff x="8399277" y="3957285"/>
            <a:chExt cx="106902" cy="1862112"/>
          </a:xfrm>
        </p:grpSpPr>
        <p:grpSp>
          <p:nvGrpSpPr>
            <p:cNvPr id="1866" name="Group 1865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870" name="Rectangle 186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1" name="Rectangle 187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2" name="Rectangle 187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3" name="Rectangle 187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67" name="Group 1866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868" name="Oval 1867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9" name="Oval 1868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74" name="Group 1873"/>
          <p:cNvGrpSpPr/>
          <p:nvPr/>
        </p:nvGrpSpPr>
        <p:grpSpPr>
          <a:xfrm>
            <a:off x="3874144" y="3954733"/>
            <a:ext cx="106902" cy="1862112"/>
            <a:chOff x="8399277" y="3957285"/>
            <a:chExt cx="106902" cy="1862112"/>
          </a:xfrm>
        </p:grpSpPr>
        <p:grpSp>
          <p:nvGrpSpPr>
            <p:cNvPr id="1875" name="Group 1874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879" name="Rectangle 187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0" name="Rectangle 187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1" name="Rectangle 188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2" name="Rectangle 188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76" name="Group 1875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877" name="Oval 1876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8" name="Oval 1877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83" name="Group 1882"/>
          <p:cNvGrpSpPr/>
          <p:nvPr/>
        </p:nvGrpSpPr>
        <p:grpSpPr>
          <a:xfrm>
            <a:off x="4000886" y="3954733"/>
            <a:ext cx="106902" cy="1862112"/>
            <a:chOff x="8399277" y="3957285"/>
            <a:chExt cx="106902" cy="1862112"/>
          </a:xfrm>
        </p:grpSpPr>
        <p:grpSp>
          <p:nvGrpSpPr>
            <p:cNvPr id="1884" name="Group 1883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888" name="Rectangle 188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9" name="Rectangle 188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0" name="Rectangle 188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1" name="Rectangle 189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85" name="Group 1884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886" name="Oval 1885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7" name="Oval 1886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92" name="Group 1891"/>
          <p:cNvGrpSpPr/>
          <p:nvPr/>
        </p:nvGrpSpPr>
        <p:grpSpPr>
          <a:xfrm>
            <a:off x="4139670" y="2028722"/>
            <a:ext cx="83297" cy="3790675"/>
            <a:chOff x="8522066" y="2028722"/>
            <a:chExt cx="83297" cy="3790675"/>
          </a:xfrm>
        </p:grpSpPr>
        <p:sp>
          <p:nvSpPr>
            <p:cNvPr id="1893" name="Rectangle 1892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894" name="Rectangle 1893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5" name="Rectangle 1894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6" name="Rectangle 1895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7" name="Rectangle 1896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8" name="Rectangle 1897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9" name="Rectangle 1898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0" name="Rectangle 1899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1" name="Rectangle 1900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2" name="Rectangle 1901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3" name="Rectangle 1902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4" name="Rectangle 1903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5" name="Rectangle 1904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6" name="Rectangle 1905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7" name="Rectangle 1906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8" name="Rectangle 1907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9" name="Rectangle 1908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0" name="Rectangle 1909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1" name="Rectangle 1910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2" name="Rectangle 1911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3" name="Rectangle 1912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4" name="Rectangle 1913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5" name="Rectangle 1914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6" name="Rectangle 1915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7" name="Rectangle 1916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8" name="Rectangle 1917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9" name="Rectangle 1918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20" name="Group 1919"/>
          <p:cNvGrpSpPr/>
          <p:nvPr/>
        </p:nvGrpSpPr>
        <p:grpSpPr>
          <a:xfrm>
            <a:off x="4241008" y="2028722"/>
            <a:ext cx="106902" cy="1862112"/>
            <a:chOff x="8399289" y="2028722"/>
            <a:chExt cx="106902" cy="1862112"/>
          </a:xfrm>
        </p:grpSpPr>
        <p:grpSp>
          <p:nvGrpSpPr>
            <p:cNvPr id="1921" name="Group 1920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926" name="Rectangle 192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7" name="Rectangle 192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8" name="Rectangle 192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9" name="Rectangle 192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22" name="Group 1921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923" name="Oval 1922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24" name="Straight Connector 1923"/>
              <p:cNvCxnSpPr>
                <a:stCxn id="1923" idx="1"/>
                <a:endCxn id="1923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5" name="Straight Connector 1924"/>
              <p:cNvCxnSpPr>
                <a:stCxn id="1923" idx="7"/>
                <a:endCxn id="1923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30" name="Group 1929"/>
          <p:cNvGrpSpPr/>
          <p:nvPr/>
        </p:nvGrpSpPr>
        <p:grpSpPr>
          <a:xfrm>
            <a:off x="4366969" y="2028722"/>
            <a:ext cx="106902" cy="1862112"/>
            <a:chOff x="8399289" y="2028722"/>
            <a:chExt cx="106902" cy="1862112"/>
          </a:xfrm>
        </p:grpSpPr>
        <p:grpSp>
          <p:nvGrpSpPr>
            <p:cNvPr id="1931" name="Group 1930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936" name="Rectangle 193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7" name="Rectangle 193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8" name="Rectangle 193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9" name="Rectangle 193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32" name="Group 1931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933" name="Oval 1932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34" name="Straight Connector 1933"/>
              <p:cNvCxnSpPr>
                <a:stCxn id="1933" idx="1"/>
                <a:endCxn id="1933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5" name="Straight Connector 1934"/>
              <p:cNvCxnSpPr>
                <a:stCxn id="1933" idx="7"/>
                <a:endCxn id="1933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0" name="Group 1939"/>
          <p:cNvGrpSpPr/>
          <p:nvPr/>
        </p:nvGrpSpPr>
        <p:grpSpPr>
          <a:xfrm>
            <a:off x="4493460" y="2028722"/>
            <a:ext cx="106902" cy="1862112"/>
            <a:chOff x="8399289" y="2028722"/>
            <a:chExt cx="106902" cy="1862112"/>
          </a:xfrm>
        </p:grpSpPr>
        <p:grpSp>
          <p:nvGrpSpPr>
            <p:cNvPr id="1941" name="Group 1940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946" name="Rectangle 194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7" name="Rectangle 194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8" name="Rectangle 194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9" name="Rectangle 194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42" name="Group 1941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943" name="Oval 1942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44" name="Straight Connector 1943"/>
              <p:cNvCxnSpPr>
                <a:stCxn id="1943" idx="1"/>
                <a:endCxn id="1943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5" name="Straight Connector 1944"/>
              <p:cNvCxnSpPr>
                <a:stCxn id="1943" idx="7"/>
                <a:endCxn id="1943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50" name="Group 1949"/>
          <p:cNvGrpSpPr/>
          <p:nvPr/>
        </p:nvGrpSpPr>
        <p:grpSpPr>
          <a:xfrm>
            <a:off x="4243713" y="3954733"/>
            <a:ext cx="106902" cy="1862112"/>
            <a:chOff x="8399277" y="3957285"/>
            <a:chExt cx="106902" cy="1862112"/>
          </a:xfrm>
        </p:grpSpPr>
        <p:grpSp>
          <p:nvGrpSpPr>
            <p:cNvPr id="1951" name="Group 1950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955" name="Rectangle 195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6" name="Rectangle 195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7" name="Rectangle 195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8" name="Rectangle 195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52" name="Group 1951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953" name="Oval 1952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4" name="Oval 1953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959" name="Group 1958"/>
          <p:cNvGrpSpPr/>
          <p:nvPr/>
        </p:nvGrpSpPr>
        <p:grpSpPr>
          <a:xfrm>
            <a:off x="4368460" y="3954733"/>
            <a:ext cx="106902" cy="1862112"/>
            <a:chOff x="8399277" y="3957285"/>
            <a:chExt cx="106902" cy="1862112"/>
          </a:xfrm>
        </p:grpSpPr>
        <p:grpSp>
          <p:nvGrpSpPr>
            <p:cNvPr id="1960" name="Group 1959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964" name="Rectangle 1963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5" name="Rectangle 1964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6" name="Rectangle 1965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7" name="Rectangle 1966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61" name="Group 1960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962" name="Oval 1961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3" name="Oval 1962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968" name="Group 1967"/>
          <p:cNvGrpSpPr/>
          <p:nvPr/>
        </p:nvGrpSpPr>
        <p:grpSpPr>
          <a:xfrm>
            <a:off x="4495202" y="3954733"/>
            <a:ext cx="106902" cy="1862112"/>
            <a:chOff x="8399277" y="3957285"/>
            <a:chExt cx="106902" cy="1862112"/>
          </a:xfrm>
        </p:grpSpPr>
        <p:grpSp>
          <p:nvGrpSpPr>
            <p:cNvPr id="1969" name="Group 1968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973" name="Rectangle 1972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4" name="Rectangle 1973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5" name="Rectangle 1974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6" name="Rectangle 1975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70" name="Group 1969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971" name="Oval 1970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2" name="Oval 1971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05" name="Group 2004"/>
          <p:cNvGrpSpPr/>
          <p:nvPr/>
        </p:nvGrpSpPr>
        <p:grpSpPr>
          <a:xfrm>
            <a:off x="4614924" y="2028722"/>
            <a:ext cx="106902" cy="1862112"/>
            <a:chOff x="8399289" y="2028722"/>
            <a:chExt cx="106902" cy="1862112"/>
          </a:xfrm>
        </p:grpSpPr>
        <p:grpSp>
          <p:nvGrpSpPr>
            <p:cNvPr id="2006" name="Group 200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2011" name="Rectangle 201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2" name="Rectangle 201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3" name="Rectangle 201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4" name="Rectangle 201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07" name="Group 200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2008" name="Oval 200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09" name="Straight Connector 2008"/>
              <p:cNvCxnSpPr>
                <a:stCxn id="2008" idx="1"/>
                <a:endCxn id="200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0" name="Straight Connector 2009"/>
              <p:cNvCxnSpPr>
                <a:stCxn id="2008" idx="7"/>
                <a:endCxn id="200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15" name="Group 2014"/>
          <p:cNvGrpSpPr/>
          <p:nvPr/>
        </p:nvGrpSpPr>
        <p:grpSpPr>
          <a:xfrm>
            <a:off x="4740885" y="2028722"/>
            <a:ext cx="106902" cy="1862112"/>
            <a:chOff x="8399289" y="2028722"/>
            <a:chExt cx="106902" cy="1862112"/>
          </a:xfrm>
        </p:grpSpPr>
        <p:grpSp>
          <p:nvGrpSpPr>
            <p:cNvPr id="2016" name="Group 201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2021" name="Rectangle 202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2" name="Rectangle 202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3" name="Rectangle 202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4" name="Rectangle 202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17" name="Group 201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2018" name="Oval 201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19" name="Straight Connector 2018"/>
              <p:cNvCxnSpPr>
                <a:stCxn id="2018" idx="1"/>
                <a:endCxn id="201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0" name="Straight Connector 2019"/>
              <p:cNvCxnSpPr>
                <a:stCxn id="2018" idx="7"/>
                <a:endCxn id="201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35" name="TextBox 2034"/>
          <p:cNvSpPr txBox="1"/>
          <p:nvPr/>
        </p:nvSpPr>
        <p:spPr>
          <a:xfrm>
            <a:off x="5053195" y="1755279"/>
            <a:ext cx="466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s19-23</a:t>
            </a:r>
          </a:p>
        </p:txBody>
      </p:sp>
      <p:grpSp>
        <p:nvGrpSpPr>
          <p:cNvPr id="2036" name="Group 2035"/>
          <p:cNvGrpSpPr/>
          <p:nvPr/>
        </p:nvGrpSpPr>
        <p:grpSpPr>
          <a:xfrm>
            <a:off x="4613311" y="3954733"/>
            <a:ext cx="106902" cy="1862112"/>
            <a:chOff x="8399277" y="3957285"/>
            <a:chExt cx="106902" cy="1862112"/>
          </a:xfrm>
        </p:grpSpPr>
        <p:grpSp>
          <p:nvGrpSpPr>
            <p:cNvPr id="2037" name="Group 2036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2041" name="Rectangle 204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2" name="Rectangle 204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3" name="Rectangle 204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4" name="Rectangle 204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38" name="Group 2037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2039" name="Oval 2038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0" name="Oval 2039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45" name="Group 2044"/>
          <p:cNvGrpSpPr/>
          <p:nvPr/>
        </p:nvGrpSpPr>
        <p:grpSpPr>
          <a:xfrm>
            <a:off x="4738058" y="3954733"/>
            <a:ext cx="106902" cy="1862112"/>
            <a:chOff x="8399277" y="3957285"/>
            <a:chExt cx="106902" cy="1862112"/>
          </a:xfrm>
        </p:grpSpPr>
        <p:grpSp>
          <p:nvGrpSpPr>
            <p:cNvPr id="2046" name="Group 2045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2050" name="Rectangle 204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1" name="Rectangle 205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2" name="Rectangle 205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3" name="Rectangle 205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47" name="Group 2046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2048" name="Oval 2047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9" name="Oval 2048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91" name="Group 2090"/>
          <p:cNvGrpSpPr/>
          <p:nvPr/>
        </p:nvGrpSpPr>
        <p:grpSpPr>
          <a:xfrm>
            <a:off x="7009574" y="2034700"/>
            <a:ext cx="83297" cy="3790675"/>
            <a:chOff x="8522066" y="2028722"/>
            <a:chExt cx="83297" cy="3790675"/>
          </a:xfrm>
        </p:grpSpPr>
        <p:sp>
          <p:nvSpPr>
            <p:cNvPr id="2092" name="Rectangle 2091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2093" name="Rectangle 2092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4" name="Rectangle 2093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5" name="Rectangle 2094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6" name="Rectangle 2095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7" name="Rectangle 2096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8" name="Rectangle 2097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9" name="Rectangle 2098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0" name="Rectangle 2099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1" name="Rectangle 2100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2" name="Rectangle 2101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3" name="Rectangle 2102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4" name="Rectangle 2103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5" name="Rectangle 2104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6" name="Rectangle 2105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7" name="Rectangle 2106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8" name="Rectangle 2107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9" name="Rectangle 2108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0" name="Rectangle 2109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1" name="Rectangle 2110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2" name="Rectangle 2111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3" name="Rectangle 2112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4" name="Rectangle 2113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5" name="Rectangle 2114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6" name="Rectangle 2115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7" name="Rectangle 2116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8" name="Rectangle 2117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19" name="TextBox 2118"/>
          <p:cNvSpPr txBox="1"/>
          <p:nvPr/>
        </p:nvSpPr>
        <p:spPr>
          <a:xfrm>
            <a:off x="6587326" y="5384382"/>
            <a:ext cx="3406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500</a:t>
            </a:r>
          </a:p>
        </p:txBody>
      </p:sp>
      <p:grpSp>
        <p:nvGrpSpPr>
          <p:cNvPr id="2120" name="Group 2119"/>
          <p:cNvGrpSpPr/>
          <p:nvPr/>
        </p:nvGrpSpPr>
        <p:grpSpPr>
          <a:xfrm>
            <a:off x="7111921" y="3960897"/>
            <a:ext cx="106902" cy="1862112"/>
            <a:chOff x="8399277" y="3957285"/>
            <a:chExt cx="106902" cy="1862112"/>
          </a:xfrm>
        </p:grpSpPr>
        <p:grpSp>
          <p:nvGrpSpPr>
            <p:cNvPr id="2121" name="Group 2120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2125" name="Rectangle 212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6" name="Rectangle 212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7" name="Rectangle 212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8" name="Rectangle 212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22" name="Group 2121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2123" name="Oval 2122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4" name="Oval 2123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129" name="Group 2128"/>
          <p:cNvGrpSpPr/>
          <p:nvPr/>
        </p:nvGrpSpPr>
        <p:grpSpPr>
          <a:xfrm>
            <a:off x="7113734" y="2034886"/>
            <a:ext cx="106902" cy="1862112"/>
            <a:chOff x="8399289" y="2028722"/>
            <a:chExt cx="106902" cy="1862112"/>
          </a:xfrm>
        </p:grpSpPr>
        <p:grpSp>
          <p:nvGrpSpPr>
            <p:cNvPr id="2130" name="Group 2129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2135" name="Rectangle 213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6" name="Rectangle 213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7" name="Rectangle 213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8" name="Rectangle 213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31" name="Group 2130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2132" name="Oval 2131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33" name="Straight Connector 2132"/>
              <p:cNvCxnSpPr>
                <a:stCxn id="2132" idx="1"/>
                <a:endCxn id="2132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4" name="Straight Connector 2133"/>
              <p:cNvCxnSpPr>
                <a:stCxn id="2132" idx="7"/>
                <a:endCxn id="2132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9" name="TextBox 2138"/>
          <p:cNvSpPr txBox="1"/>
          <p:nvPr/>
        </p:nvSpPr>
        <p:spPr>
          <a:xfrm>
            <a:off x="5757049" y="1754741"/>
            <a:ext cx="466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rgbClr val="3366FF"/>
                </a:solidFill>
              </a:rPr>
              <a:t>s24-29</a:t>
            </a:r>
          </a:p>
        </p:txBody>
      </p:sp>
      <p:grpSp>
        <p:nvGrpSpPr>
          <p:cNvPr id="2140" name="Group 2139"/>
          <p:cNvGrpSpPr/>
          <p:nvPr/>
        </p:nvGrpSpPr>
        <p:grpSpPr>
          <a:xfrm>
            <a:off x="7244494" y="2034700"/>
            <a:ext cx="83297" cy="3790675"/>
            <a:chOff x="8522066" y="2028722"/>
            <a:chExt cx="83297" cy="3790675"/>
          </a:xfrm>
        </p:grpSpPr>
        <p:sp>
          <p:nvSpPr>
            <p:cNvPr id="2141" name="Rectangle 2140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2142" name="Rectangle 2141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3" name="Rectangle 2142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4" name="Rectangle 2143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5" name="Rectangle 2144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6" name="Rectangle 2145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7" name="Rectangle 2146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8" name="Rectangle 2147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9" name="Rectangle 2148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0" name="Rectangle 2149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1" name="Rectangle 2150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2" name="Rectangle 2151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3" name="Rectangle 2152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4" name="Rectangle 2153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5" name="Rectangle 2154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6" name="Rectangle 2155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7" name="Rectangle 2156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8" name="Rectangle 2157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9" name="Rectangle 2158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0" name="Rectangle 2159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1" name="Rectangle 2160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2" name="Rectangle 2161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3" name="Rectangle 2162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4" name="Rectangle 2163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5" name="Rectangle 2164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6" name="Rectangle 2165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7" name="Rectangle 2166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69" name="Straight Arrow Connector 2168"/>
          <p:cNvCxnSpPr/>
          <p:nvPr/>
        </p:nvCxnSpPr>
        <p:spPr>
          <a:xfrm>
            <a:off x="6546276" y="5643019"/>
            <a:ext cx="447962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0" name="Straight Arrow Connector 2169"/>
          <p:cNvCxnSpPr/>
          <p:nvPr/>
        </p:nvCxnSpPr>
        <p:spPr>
          <a:xfrm>
            <a:off x="7334141" y="5643019"/>
            <a:ext cx="447962" cy="0"/>
          </a:xfrm>
          <a:prstGeom prst="straightConnector1">
            <a:avLst/>
          </a:prstGeom>
          <a:ln w="12700" cmpd="sng">
            <a:solidFill>
              <a:srgbClr val="000000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71" name="Group 2170"/>
          <p:cNvGrpSpPr/>
          <p:nvPr/>
        </p:nvGrpSpPr>
        <p:grpSpPr>
          <a:xfrm>
            <a:off x="7794803" y="2028350"/>
            <a:ext cx="83297" cy="3790675"/>
            <a:chOff x="8522066" y="2028722"/>
            <a:chExt cx="83297" cy="3790675"/>
          </a:xfrm>
        </p:grpSpPr>
        <p:sp>
          <p:nvSpPr>
            <p:cNvPr id="2172" name="Rectangle 2171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2173" name="Rectangle 2172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4" name="Rectangle 2173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5" name="Rectangle 2174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6" name="Rectangle 2175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7" name="Rectangle 2176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8" name="Rectangle 2177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9" name="Rectangle 2178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0" name="Rectangle 2179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1" name="Rectangle 2180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2" name="Rectangle 2181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3" name="Rectangle 2182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4" name="Rectangle 2183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5" name="Rectangle 2184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6" name="Rectangle 2185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7" name="Rectangle 2186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8" name="Rectangle 2187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9" name="Rectangle 2188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0" name="Rectangle 2189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1" name="Rectangle 2190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2" name="Rectangle 2191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3" name="Rectangle 2192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4" name="Rectangle 2193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5" name="Rectangle 2194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6" name="Rectangle 2195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7" name="Rectangle 2196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8" name="Rectangle 2197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00" name="TextBox 2199"/>
          <p:cNvSpPr txBox="1"/>
          <p:nvPr/>
        </p:nvSpPr>
        <p:spPr>
          <a:xfrm>
            <a:off x="7356521" y="5384382"/>
            <a:ext cx="3406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500</a:t>
            </a:r>
          </a:p>
        </p:txBody>
      </p:sp>
      <p:sp>
        <p:nvSpPr>
          <p:cNvPr id="2201" name="TextBox 2200"/>
          <p:cNvSpPr txBox="1"/>
          <p:nvPr/>
        </p:nvSpPr>
        <p:spPr>
          <a:xfrm>
            <a:off x="6715553" y="5966328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Case i): 30 mm</a:t>
            </a:r>
          </a:p>
        </p:txBody>
      </p:sp>
      <p:cxnSp>
        <p:nvCxnSpPr>
          <p:cNvPr id="2202" name="Straight Arrow Connector 2201"/>
          <p:cNvCxnSpPr/>
          <p:nvPr/>
        </p:nvCxnSpPr>
        <p:spPr>
          <a:xfrm flipV="1">
            <a:off x="7124879" y="5876316"/>
            <a:ext cx="51782" cy="11556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58" name="Group 957"/>
          <p:cNvGrpSpPr/>
          <p:nvPr/>
        </p:nvGrpSpPr>
        <p:grpSpPr>
          <a:xfrm>
            <a:off x="5591167" y="2034746"/>
            <a:ext cx="83297" cy="3790675"/>
            <a:chOff x="8522066" y="2028722"/>
            <a:chExt cx="83297" cy="3790675"/>
          </a:xfrm>
        </p:grpSpPr>
        <p:sp>
          <p:nvSpPr>
            <p:cNvPr id="959" name="Rectangle 958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960" name="Rectangle 959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1" name="Rectangle 960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2" name="Rectangle 961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3" name="Rectangle 962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4" name="Rectangle 963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5" name="Rectangle 974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6" name="Rectangle 975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7" name="Rectangle 976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8" name="Rectangle 977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9" name="Rectangle 978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0" name="Rectangle 979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1" name="Rectangle 980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2" name="Rectangle 981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3" name="Rectangle 982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4" name="Rectangle 983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Rectangle 984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6" name="Rectangle 985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7" name="Rectangle 986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8" name="Rectangle 987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9" name="Rectangle 988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0" name="Rectangle 989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1" name="Rectangle 990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2" name="Rectangle 991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3" name="Rectangle 992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4" name="Rectangle 993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5" name="Rectangle 994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96" name="Group 995"/>
          <p:cNvGrpSpPr/>
          <p:nvPr/>
        </p:nvGrpSpPr>
        <p:grpSpPr>
          <a:xfrm>
            <a:off x="4965900" y="2034886"/>
            <a:ext cx="106902" cy="1862112"/>
            <a:chOff x="8399289" y="2028722"/>
            <a:chExt cx="106902" cy="1862112"/>
          </a:xfrm>
        </p:grpSpPr>
        <p:grpSp>
          <p:nvGrpSpPr>
            <p:cNvPr id="997" name="Group 996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002" name="Rectangle 1001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3" name="Rectangle 1002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4" name="Rectangle 1003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5" name="Rectangle 1004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98" name="Group 997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999" name="Oval 998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00" name="Straight Connector 999"/>
              <p:cNvCxnSpPr>
                <a:stCxn id="999" idx="1"/>
                <a:endCxn id="999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1" name="Straight Connector 1000"/>
              <p:cNvCxnSpPr>
                <a:stCxn id="999" idx="7"/>
                <a:endCxn id="999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06" name="Group 1005"/>
          <p:cNvGrpSpPr/>
          <p:nvPr/>
        </p:nvGrpSpPr>
        <p:grpSpPr>
          <a:xfrm>
            <a:off x="5091861" y="2034886"/>
            <a:ext cx="106902" cy="1862112"/>
            <a:chOff x="8399289" y="2028722"/>
            <a:chExt cx="106902" cy="1862112"/>
          </a:xfrm>
        </p:grpSpPr>
        <p:grpSp>
          <p:nvGrpSpPr>
            <p:cNvPr id="1007" name="Group 1006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012" name="Rectangle 1011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3" name="Rectangle 1012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4" name="Rectangle 1013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5" name="Rectangle 1014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08" name="Group 1007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009" name="Oval 1008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10" name="Straight Connector 1009"/>
              <p:cNvCxnSpPr>
                <a:stCxn id="1009" idx="1"/>
                <a:endCxn id="1009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1" name="Straight Connector 1010"/>
              <p:cNvCxnSpPr>
                <a:stCxn id="1009" idx="7"/>
                <a:endCxn id="1009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6" name="Group 1015"/>
          <p:cNvGrpSpPr/>
          <p:nvPr/>
        </p:nvGrpSpPr>
        <p:grpSpPr>
          <a:xfrm>
            <a:off x="5218352" y="2034886"/>
            <a:ext cx="106902" cy="1862112"/>
            <a:chOff x="8399289" y="2028722"/>
            <a:chExt cx="106902" cy="1862112"/>
          </a:xfrm>
        </p:grpSpPr>
        <p:grpSp>
          <p:nvGrpSpPr>
            <p:cNvPr id="1017" name="Group 1016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022" name="Rectangle 1021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3" name="Rectangle 1022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4" name="Rectangle 1023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5" name="Rectangle 1024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18" name="Group 1017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019" name="Oval 1018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20" name="Straight Connector 1019"/>
              <p:cNvCxnSpPr>
                <a:stCxn id="1019" idx="1"/>
                <a:endCxn id="1019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1" name="Straight Connector 1020"/>
              <p:cNvCxnSpPr>
                <a:stCxn id="1019" idx="7"/>
                <a:endCxn id="1019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" name="Group 1025"/>
          <p:cNvGrpSpPr/>
          <p:nvPr/>
        </p:nvGrpSpPr>
        <p:grpSpPr>
          <a:xfrm>
            <a:off x="4968605" y="3960897"/>
            <a:ext cx="106902" cy="1862112"/>
            <a:chOff x="8399277" y="3957285"/>
            <a:chExt cx="106902" cy="1862112"/>
          </a:xfrm>
        </p:grpSpPr>
        <p:grpSp>
          <p:nvGrpSpPr>
            <p:cNvPr id="1027" name="Group 1026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031" name="Rectangle 103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2" name="Rectangle 103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3" name="Rectangle 103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4" name="Rectangle 103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8" name="Group 1027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029" name="Oval 1028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0" name="Oval 1029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35" name="Group 1034"/>
          <p:cNvGrpSpPr/>
          <p:nvPr/>
        </p:nvGrpSpPr>
        <p:grpSpPr>
          <a:xfrm>
            <a:off x="5093352" y="3960897"/>
            <a:ext cx="106902" cy="1862112"/>
            <a:chOff x="8399277" y="3957285"/>
            <a:chExt cx="106902" cy="1862112"/>
          </a:xfrm>
        </p:grpSpPr>
        <p:grpSp>
          <p:nvGrpSpPr>
            <p:cNvPr id="1036" name="Group 1035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040" name="Rectangle 103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1" name="Rectangle 104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2" name="Rectangle 104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3" name="Rectangle 104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7" name="Group 1036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038" name="Oval 1037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9" name="Oval 1038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44" name="Group 1043"/>
          <p:cNvGrpSpPr/>
          <p:nvPr/>
        </p:nvGrpSpPr>
        <p:grpSpPr>
          <a:xfrm>
            <a:off x="5220094" y="3960897"/>
            <a:ext cx="106902" cy="1862112"/>
            <a:chOff x="8399277" y="3957285"/>
            <a:chExt cx="106902" cy="1862112"/>
          </a:xfrm>
        </p:grpSpPr>
        <p:grpSp>
          <p:nvGrpSpPr>
            <p:cNvPr id="1045" name="Group 1044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049" name="Rectangle 104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0" name="Rectangle 104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1" name="Rectangle 105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2" name="Rectangle 105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46" name="Group 1045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047" name="Oval 1046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8" name="Oval 1047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53" name="Group 1052"/>
          <p:cNvGrpSpPr/>
          <p:nvPr/>
        </p:nvGrpSpPr>
        <p:grpSpPr>
          <a:xfrm>
            <a:off x="5339816" y="2034886"/>
            <a:ext cx="106902" cy="1862112"/>
            <a:chOff x="8399289" y="2028722"/>
            <a:chExt cx="106902" cy="1862112"/>
          </a:xfrm>
        </p:grpSpPr>
        <p:grpSp>
          <p:nvGrpSpPr>
            <p:cNvPr id="1054" name="Group 1053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059" name="Rectangle 105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0" name="Rectangle 105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1" name="Rectangle 106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2" name="Rectangle 106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5" name="Group 1054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056" name="Oval 1055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57" name="Straight Connector 1056"/>
              <p:cNvCxnSpPr>
                <a:stCxn id="1056" idx="1"/>
                <a:endCxn id="1056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Straight Connector 1057"/>
              <p:cNvCxnSpPr>
                <a:stCxn id="1056" idx="7"/>
                <a:endCxn id="1056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63" name="Group 1062"/>
          <p:cNvGrpSpPr/>
          <p:nvPr/>
        </p:nvGrpSpPr>
        <p:grpSpPr>
          <a:xfrm>
            <a:off x="5465777" y="2034886"/>
            <a:ext cx="106902" cy="1862112"/>
            <a:chOff x="8399289" y="2028722"/>
            <a:chExt cx="106902" cy="1862112"/>
          </a:xfrm>
        </p:grpSpPr>
        <p:grpSp>
          <p:nvGrpSpPr>
            <p:cNvPr id="1064" name="Group 1063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069" name="Rectangle 1068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0" name="Rectangle 106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1" name="Rectangle 107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2" name="Rectangle 107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5" name="Group 1064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066" name="Oval 1065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67" name="Straight Connector 1066"/>
              <p:cNvCxnSpPr>
                <a:stCxn id="1066" idx="1"/>
                <a:endCxn id="1066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Straight Connector 1067"/>
              <p:cNvCxnSpPr>
                <a:stCxn id="1066" idx="7"/>
                <a:endCxn id="1066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3" name="Group 1072"/>
          <p:cNvGrpSpPr/>
          <p:nvPr/>
        </p:nvGrpSpPr>
        <p:grpSpPr>
          <a:xfrm>
            <a:off x="5338203" y="3960897"/>
            <a:ext cx="106902" cy="1862112"/>
            <a:chOff x="8399277" y="3957285"/>
            <a:chExt cx="106902" cy="1862112"/>
          </a:xfrm>
        </p:grpSpPr>
        <p:grpSp>
          <p:nvGrpSpPr>
            <p:cNvPr id="1074" name="Group 1073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078" name="Rectangle 107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9" name="Rectangle 107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0" name="Rectangle 107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1" name="Rectangle 108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5" name="Group 1074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076" name="Oval 1075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7" name="Oval 1076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82" name="Group 1081"/>
          <p:cNvGrpSpPr/>
          <p:nvPr/>
        </p:nvGrpSpPr>
        <p:grpSpPr>
          <a:xfrm>
            <a:off x="5462950" y="3960897"/>
            <a:ext cx="106902" cy="1862112"/>
            <a:chOff x="8399277" y="3957285"/>
            <a:chExt cx="106902" cy="1862112"/>
          </a:xfrm>
        </p:grpSpPr>
        <p:grpSp>
          <p:nvGrpSpPr>
            <p:cNvPr id="1083" name="Group 1082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087" name="Rectangle 1086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8" name="Rectangle 1087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9" name="Rectangle 1088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0" name="Rectangle 1089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84" name="Group 1083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085" name="Oval 1084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6" name="Oval 1085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91" name="Group 1090"/>
          <p:cNvGrpSpPr/>
          <p:nvPr/>
        </p:nvGrpSpPr>
        <p:grpSpPr>
          <a:xfrm>
            <a:off x="6446001" y="2034746"/>
            <a:ext cx="83297" cy="3790675"/>
            <a:chOff x="8522066" y="2028722"/>
            <a:chExt cx="83297" cy="3790675"/>
          </a:xfrm>
        </p:grpSpPr>
        <p:sp>
          <p:nvSpPr>
            <p:cNvPr id="1092" name="Rectangle 1091"/>
            <p:cNvSpPr/>
            <p:nvPr/>
          </p:nvSpPr>
          <p:spPr>
            <a:xfrm>
              <a:off x="8522066" y="2028722"/>
              <a:ext cx="83297" cy="3790675"/>
            </a:xfrm>
            <a:prstGeom prst="rect">
              <a:avLst/>
            </a:prstGeom>
            <a:solidFill>
              <a:schemeClr val="accent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093" name="Rectangle 1092"/>
            <p:cNvSpPr/>
            <p:nvPr/>
          </p:nvSpPr>
          <p:spPr>
            <a:xfrm>
              <a:off x="8525242" y="392528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4" name="Rectangle 1093"/>
            <p:cNvSpPr/>
            <p:nvPr/>
          </p:nvSpPr>
          <p:spPr>
            <a:xfrm>
              <a:off x="8525242" y="423969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5" name="Rectangle 1094"/>
            <p:cNvSpPr/>
            <p:nvPr/>
          </p:nvSpPr>
          <p:spPr>
            <a:xfrm>
              <a:off x="8525242" y="455410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6" name="Rectangle 1095"/>
            <p:cNvSpPr/>
            <p:nvPr/>
          </p:nvSpPr>
          <p:spPr>
            <a:xfrm>
              <a:off x="8525242" y="486851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7" name="Rectangle 1096"/>
            <p:cNvSpPr/>
            <p:nvPr/>
          </p:nvSpPr>
          <p:spPr>
            <a:xfrm>
              <a:off x="8525242" y="518291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8" name="Rectangle 1097"/>
            <p:cNvSpPr/>
            <p:nvPr/>
          </p:nvSpPr>
          <p:spPr>
            <a:xfrm>
              <a:off x="8525242" y="549732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9" name="Rectangle 1098"/>
            <p:cNvSpPr/>
            <p:nvPr/>
          </p:nvSpPr>
          <p:spPr>
            <a:xfrm>
              <a:off x="8550308" y="408249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0" name="Rectangle 1099"/>
            <p:cNvSpPr/>
            <p:nvPr/>
          </p:nvSpPr>
          <p:spPr>
            <a:xfrm>
              <a:off x="8550308" y="439689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1" name="Rectangle 1100"/>
            <p:cNvSpPr/>
            <p:nvPr/>
          </p:nvSpPr>
          <p:spPr>
            <a:xfrm>
              <a:off x="8550308" y="471130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2" name="Rectangle 1101"/>
            <p:cNvSpPr/>
            <p:nvPr/>
          </p:nvSpPr>
          <p:spPr>
            <a:xfrm>
              <a:off x="8550308" y="5025714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3" name="Rectangle 1102"/>
            <p:cNvSpPr/>
            <p:nvPr/>
          </p:nvSpPr>
          <p:spPr>
            <a:xfrm>
              <a:off x="8550308" y="5333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4" name="Rectangle 1103"/>
            <p:cNvSpPr/>
            <p:nvPr/>
          </p:nvSpPr>
          <p:spPr>
            <a:xfrm>
              <a:off x="8550308" y="5648241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5" name="Rectangle 1104"/>
            <p:cNvSpPr/>
            <p:nvPr/>
          </p:nvSpPr>
          <p:spPr>
            <a:xfrm>
              <a:off x="8576563" y="2035150"/>
              <a:ext cx="28800" cy="3777711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6" name="Rectangle 1105"/>
            <p:cNvSpPr/>
            <p:nvPr/>
          </p:nvSpPr>
          <p:spPr>
            <a:xfrm>
              <a:off x="8550007" y="3768758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7" name="Rectangle 1106"/>
            <p:cNvSpPr/>
            <p:nvPr/>
          </p:nvSpPr>
          <p:spPr>
            <a:xfrm>
              <a:off x="8550308" y="345483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8" name="Rectangle 1107"/>
            <p:cNvSpPr/>
            <p:nvPr/>
          </p:nvSpPr>
          <p:spPr>
            <a:xfrm>
              <a:off x="8550308" y="314042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9" name="Rectangle 1108"/>
            <p:cNvSpPr/>
            <p:nvPr/>
          </p:nvSpPr>
          <p:spPr>
            <a:xfrm>
              <a:off x="8550308" y="282601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0" name="Rectangle 1109"/>
            <p:cNvSpPr/>
            <p:nvPr/>
          </p:nvSpPr>
          <p:spPr>
            <a:xfrm>
              <a:off x="8550308" y="2511612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1" name="Rectangle 1110"/>
            <p:cNvSpPr/>
            <p:nvPr/>
          </p:nvSpPr>
          <p:spPr>
            <a:xfrm>
              <a:off x="8550308" y="2197205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2" name="Rectangle 1111"/>
            <p:cNvSpPr/>
            <p:nvPr/>
          </p:nvSpPr>
          <p:spPr>
            <a:xfrm>
              <a:off x="8525242" y="361101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3" name="Rectangle 1112"/>
            <p:cNvSpPr/>
            <p:nvPr/>
          </p:nvSpPr>
          <p:spPr>
            <a:xfrm>
              <a:off x="8525242" y="3295493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8525242" y="2981086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5" name="Rectangle 1114"/>
            <p:cNvSpPr/>
            <p:nvPr/>
          </p:nvSpPr>
          <p:spPr>
            <a:xfrm>
              <a:off x="8525242" y="2666679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6" name="Rectangle 1115"/>
            <p:cNvSpPr/>
            <p:nvPr/>
          </p:nvSpPr>
          <p:spPr>
            <a:xfrm>
              <a:off x="8524941" y="2350821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7" name="Rectangle 1116"/>
            <p:cNvSpPr/>
            <p:nvPr/>
          </p:nvSpPr>
          <p:spPr>
            <a:xfrm>
              <a:off x="8524941" y="2035150"/>
              <a:ext cx="25066" cy="314407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8" name="Rectangle 1117"/>
            <p:cNvSpPr/>
            <p:nvPr/>
          </p:nvSpPr>
          <p:spPr>
            <a:xfrm>
              <a:off x="8550308" y="2035072"/>
              <a:ext cx="25066" cy="163492"/>
            </a:xfrm>
            <a:prstGeom prst="rect">
              <a:avLst/>
            </a:prstGeom>
            <a:solidFill>
              <a:schemeClr val="accent5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9" name="Group 1118"/>
          <p:cNvGrpSpPr/>
          <p:nvPr/>
        </p:nvGrpSpPr>
        <p:grpSpPr>
          <a:xfrm>
            <a:off x="5693734" y="2034886"/>
            <a:ext cx="106902" cy="1862112"/>
            <a:chOff x="8399289" y="2028722"/>
            <a:chExt cx="106902" cy="1862112"/>
          </a:xfrm>
        </p:grpSpPr>
        <p:grpSp>
          <p:nvGrpSpPr>
            <p:cNvPr id="1120" name="Group 1119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125" name="Rectangle 112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6" name="Rectangle 112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7" name="Rectangle 112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8" name="Rectangle 112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21" name="Group 1120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122" name="Oval 1121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23" name="Straight Connector 1122"/>
              <p:cNvCxnSpPr>
                <a:stCxn id="1122" idx="1"/>
                <a:endCxn id="1122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4" name="Straight Connector 1123"/>
              <p:cNvCxnSpPr>
                <a:stCxn id="1122" idx="7"/>
                <a:endCxn id="1122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29" name="Group 1128"/>
          <p:cNvGrpSpPr/>
          <p:nvPr/>
        </p:nvGrpSpPr>
        <p:grpSpPr>
          <a:xfrm>
            <a:off x="5819695" y="2034886"/>
            <a:ext cx="106902" cy="1862112"/>
            <a:chOff x="8399289" y="2028722"/>
            <a:chExt cx="106902" cy="1862112"/>
          </a:xfrm>
        </p:grpSpPr>
        <p:grpSp>
          <p:nvGrpSpPr>
            <p:cNvPr id="1130" name="Group 1129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135" name="Rectangle 1134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6" name="Rectangle 1135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7" name="Rectangle 1136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8" name="Rectangle 1137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31" name="Group 1130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132" name="Oval 1131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33" name="Straight Connector 1132"/>
              <p:cNvCxnSpPr>
                <a:stCxn id="1132" idx="1"/>
                <a:endCxn id="1132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4" name="Straight Connector 1133"/>
              <p:cNvCxnSpPr>
                <a:stCxn id="1132" idx="7"/>
                <a:endCxn id="1132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39" name="Group 1138"/>
          <p:cNvGrpSpPr/>
          <p:nvPr/>
        </p:nvGrpSpPr>
        <p:grpSpPr>
          <a:xfrm>
            <a:off x="5946186" y="2034886"/>
            <a:ext cx="106902" cy="1862112"/>
            <a:chOff x="8399289" y="2028722"/>
            <a:chExt cx="106902" cy="1862112"/>
          </a:xfrm>
        </p:grpSpPr>
        <p:grpSp>
          <p:nvGrpSpPr>
            <p:cNvPr id="1140" name="Group 1139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148" name="Rectangle 114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0" name="Rectangle 1149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1" name="Rectangle 1150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2" name="Rectangle 1151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1" name="Group 1140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142" name="Oval 1141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43" name="Straight Connector 1142"/>
              <p:cNvCxnSpPr>
                <a:stCxn id="1142" idx="1"/>
                <a:endCxn id="1142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5" name="Straight Connector 1144"/>
              <p:cNvCxnSpPr>
                <a:stCxn id="1142" idx="7"/>
                <a:endCxn id="1142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53" name="Group 1152"/>
          <p:cNvGrpSpPr/>
          <p:nvPr/>
        </p:nvGrpSpPr>
        <p:grpSpPr>
          <a:xfrm>
            <a:off x="5696439" y="3960897"/>
            <a:ext cx="106902" cy="1862112"/>
            <a:chOff x="8399277" y="3957285"/>
            <a:chExt cx="106902" cy="1862112"/>
          </a:xfrm>
        </p:grpSpPr>
        <p:grpSp>
          <p:nvGrpSpPr>
            <p:cNvPr id="1154" name="Group 1153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158" name="Rectangle 115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9" name="Rectangle 115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0" name="Rectangle 115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1" name="Rectangle 116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55" name="Group 1154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156" name="Oval 1155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7" name="Oval 1156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62" name="Group 1161"/>
          <p:cNvGrpSpPr/>
          <p:nvPr/>
        </p:nvGrpSpPr>
        <p:grpSpPr>
          <a:xfrm>
            <a:off x="5821186" y="3960897"/>
            <a:ext cx="106902" cy="1862112"/>
            <a:chOff x="8399277" y="3957285"/>
            <a:chExt cx="106902" cy="1862112"/>
          </a:xfrm>
        </p:grpSpPr>
        <p:grpSp>
          <p:nvGrpSpPr>
            <p:cNvPr id="1163" name="Group 1162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167" name="Rectangle 1166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8" name="Rectangle 1167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9" name="Rectangle 1168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0" name="Rectangle 1169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64" name="Group 1163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165" name="Oval 1164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6" name="Oval 1165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71" name="Group 1170"/>
          <p:cNvGrpSpPr/>
          <p:nvPr/>
        </p:nvGrpSpPr>
        <p:grpSpPr>
          <a:xfrm>
            <a:off x="5947928" y="3960897"/>
            <a:ext cx="106902" cy="1862112"/>
            <a:chOff x="8399277" y="3957285"/>
            <a:chExt cx="106902" cy="1862112"/>
          </a:xfrm>
        </p:grpSpPr>
        <p:grpSp>
          <p:nvGrpSpPr>
            <p:cNvPr id="1172" name="Group 1171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176" name="Rectangle 1175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7" name="Rectangle 1176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8" name="Rectangle 1177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9" name="Rectangle 1178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73" name="Group 1172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174" name="Oval 1173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5" name="Oval 1174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80" name="Group 1179"/>
          <p:cNvGrpSpPr/>
          <p:nvPr/>
        </p:nvGrpSpPr>
        <p:grpSpPr>
          <a:xfrm>
            <a:off x="6067650" y="2034886"/>
            <a:ext cx="106902" cy="1862112"/>
            <a:chOff x="8399289" y="2028722"/>
            <a:chExt cx="106902" cy="1862112"/>
          </a:xfrm>
        </p:grpSpPr>
        <p:grpSp>
          <p:nvGrpSpPr>
            <p:cNvPr id="1183" name="Group 1182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188" name="Rectangle 118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9" name="Rectangle 118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0" name="Rectangle 118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1" name="Rectangle 119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4" name="Group 1183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185" name="Oval 1184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86" name="Straight Connector 1185"/>
              <p:cNvCxnSpPr>
                <a:stCxn id="1185" idx="1"/>
                <a:endCxn id="1185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7" name="Straight Connector 1186"/>
              <p:cNvCxnSpPr>
                <a:stCxn id="1185" idx="7"/>
                <a:endCxn id="1185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92" name="Group 1191"/>
          <p:cNvGrpSpPr/>
          <p:nvPr/>
        </p:nvGrpSpPr>
        <p:grpSpPr>
          <a:xfrm>
            <a:off x="6193611" y="2034886"/>
            <a:ext cx="106902" cy="1862112"/>
            <a:chOff x="8399289" y="2028722"/>
            <a:chExt cx="106902" cy="1862112"/>
          </a:xfrm>
        </p:grpSpPr>
        <p:grpSp>
          <p:nvGrpSpPr>
            <p:cNvPr id="1193" name="Group 1192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198" name="Rectangle 1197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9" name="Rectangle 1198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0" name="Rectangle 1199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1" name="Rectangle 1200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94" name="Group 1193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195" name="Oval 1194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96" name="Straight Connector 1195"/>
              <p:cNvCxnSpPr>
                <a:stCxn id="1195" idx="1"/>
                <a:endCxn id="1195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7" name="Straight Connector 1196"/>
              <p:cNvCxnSpPr>
                <a:stCxn id="1195" idx="7"/>
                <a:endCxn id="1195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2" name="Group 1201"/>
          <p:cNvGrpSpPr/>
          <p:nvPr/>
        </p:nvGrpSpPr>
        <p:grpSpPr>
          <a:xfrm>
            <a:off x="6066037" y="3960897"/>
            <a:ext cx="106902" cy="1862112"/>
            <a:chOff x="8399277" y="3957285"/>
            <a:chExt cx="106902" cy="1862112"/>
          </a:xfrm>
        </p:grpSpPr>
        <p:grpSp>
          <p:nvGrpSpPr>
            <p:cNvPr id="1203" name="Group 1202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207" name="Rectangle 1206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8" name="Rectangle 1207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9" name="Rectangle 1208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0" name="Rectangle 1209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04" name="Group 1203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205" name="Oval 1204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6" name="Oval 1205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11" name="Group 1210"/>
          <p:cNvGrpSpPr/>
          <p:nvPr/>
        </p:nvGrpSpPr>
        <p:grpSpPr>
          <a:xfrm>
            <a:off x="6190784" y="3960897"/>
            <a:ext cx="106902" cy="1862112"/>
            <a:chOff x="8399277" y="3957285"/>
            <a:chExt cx="106902" cy="1862112"/>
          </a:xfrm>
        </p:grpSpPr>
        <p:grpSp>
          <p:nvGrpSpPr>
            <p:cNvPr id="1212" name="Group 1211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217" name="Rectangle 1216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8" name="Rectangle 1217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9" name="Rectangle 1218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0" name="Rectangle 1219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13" name="Group 1212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214" name="Oval 1213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6" name="Oval 1215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25" name="Group 1224"/>
          <p:cNvGrpSpPr/>
          <p:nvPr/>
        </p:nvGrpSpPr>
        <p:grpSpPr>
          <a:xfrm>
            <a:off x="6320049" y="2032570"/>
            <a:ext cx="106902" cy="1862112"/>
            <a:chOff x="8399289" y="2028722"/>
            <a:chExt cx="106902" cy="1862112"/>
          </a:xfrm>
        </p:grpSpPr>
        <p:grpSp>
          <p:nvGrpSpPr>
            <p:cNvPr id="1226" name="Group 1225"/>
            <p:cNvGrpSpPr/>
            <p:nvPr/>
          </p:nvGrpSpPr>
          <p:grpSpPr>
            <a:xfrm>
              <a:off x="8399289" y="2028722"/>
              <a:ext cx="106902" cy="1862112"/>
              <a:chOff x="853440" y="1942914"/>
              <a:chExt cx="187960" cy="1901588"/>
            </a:xfrm>
          </p:grpSpPr>
          <p:sp>
            <p:nvSpPr>
              <p:cNvPr id="1231" name="Rectangle 1230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2" name="Rectangle 1231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3" name="Rectangle 1232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4" name="Rectangle 1233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7" name="Group 1226"/>
            <p:cNvGrpSpPr/>
            <p:nvPr/>
          </p:nvGrpSpPr>
          <p:grpSpPr>
            <a:xfrm>
              <a:off x="8409313" y="2913148"/>
              <a:ext cx="90528" cy="85284"/>
              <a:chOff x="3904383" y="4526006"/>
              <a:chExt cx="292100" cy="291584"/>
            </a:xfrm>
          </p:grpSpPr>
          <p:sp>
            <p:nvSpPr>
              <p:cNvPr id="1228" name="Oval 1227"/>
              <p:cNvSpPr/>
              <p:nvPr/>
            </p:nvSpPr>
            <p:spPr>
              <a:xfrm>
                <a:off x="3904383" y="4526006"/>
                <a:ext cx="292100" cy="2915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29" name="Straight Connector 1228"/>
              <p:cNvCxnSpPr>
                <a:stCxn id="1228" idx="1"/>
                <a:endCxn id="1228" idx="5"/>
              </p:cNvCxnSpPr>
              <p:nvPr/>
            </p:nvCxnSpPr>
            <p:spPr>
              <a:xfrm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" name="Straight Connector 1229"/>
              <p:cNvCxnSpPr>
                <a:stCxn id="1228" idx="7"/>
                <a:endCxn id="1228" idx="3"/>
              </p:cNvCxnSpPr>
              <p:nvPr/>
            </p:nvCxnSpPr>
            <p:spPr>
              <a:xfrm flipH="1">
                <a:off x="3947160" y="4568707"/>
                <a:ext cx="206546" cy="20618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35" name="Group 1234"/>
          <p:cNvGrpSpPr/>
          <p:nvPr/>
        </p:nvGrpSpPr>
        <p:grpSpPr>
          <a:xfrm>
            <a:off x="6321540" y="3958581"/>
            <a:ext cx="106902" cy="1862112"/>
            <a:chOff x="8399277" y="3957285"/>
            <a:chExt cx="106902" cy="1862112"/>
          </a:xfrm>
        </p:grpSpPr>
        <p:grpSp>
          <p:nvGrpSpPr>
            <p:cNvPr id="1236" name="Group 1235"/>
            <p:cNvGrpSpPr/>
            <p:nvPr/>
          </p:nvGrpSpPr>
          <p:grpSpPr>
            <a:xfrm>
              <a:off x="8399277" y="3957285"/>
              <a:ext cx="106902" cy="1862112"/>
              <a:chOff x="853440" y="1942914"/>
              <a:chExt cx="187960" cy="1901588"/>
            </a:xfrm>
          </p:grpSpPr>
          <p:sp>
            <p:nvSpPr>
              <p:cNvPr id="1240" name="Rectangle 1239"/>
              <p:cNvSpPr/>
              <p:nvPr/>
            </p:nvSpPr>
            <p:spPr>
              <a:xfrm>
                <a:off x="876223" y="1955614"/>
                <a:ext cx="142394" cy="1873364"/>
              </a:xfrm>
              <a:prstGeom prst="rect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1" name="Rectangle 1240"/>
              <p:cNvSpPr/>
              <p:nvPr/>
            </p:nvSpPr>
            <p:spPr>
              <a:xfrm>
                <a:off x="864832" y="1947147"/>
                <a:ext cx="168025" cy="1885886"/>
              </a:xfrm>
              <a:prstGeom prst="rect">
                <a:avLst/>
              </a:prstGeom>
              <a:noFill/>
              <a:ln w="12700" cmpd="sng"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2" name="Rectangle 1241"/>
              <p:cNvSpPr/>
              <p:nvPr/>
            </p:nvSpPr>
            <p:spPr>
              <a:xfrm>
                <a:off x="853440" y="1942914"/>
                <a:ext cx="187960" cy="1901588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3" name="Rectangle 1242"/>
              <p:cNvSpPr/>
              <p:nvPr/>
            </p:nvSpPr>
            <p:spPr>
              <a:xfrm>
                <a:off x="876223" y="1951381"/>
                <a:ext cx="142393" cy="1881511"/>
              </a:xfrm>
              <a:prstGeom prst="rect">
                <a:avLst/>
              </a:prstGeom>
              <a:noFill/>
              <a:ln w="1270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37" name="Group 1236"/>
            <p:cNvGrpSpPr/>
            <p:nvPr/>
          </p:nvGrpSpPr>
          <p:grpSpPr>
            <a:xfrm>
              <a:off x="8409477" y="4817242"/>
              <a:ext cx="90528" cy="85284"/>
              <a:chOff x="1804404" y="3007183"/>
              <a:chExt cx="90528" cy="85284"/>
            </a:xfrm>
          </p:grpSpPr>
          <p:sp>
            <p:nvSpPr>
              <p:cNvPr id="1238" name="Oval 1237"/>
              <p:cNvSpPr/>
              <p:nvPr/>
            </p:nvSpPr>
            <p:spPr>
              <a:xfrm>
                <a:off x="1804404" y="3007183"/>
                <a:ext cx="90528" cy="85284"/>
              </a:xfrm>
              <a:prstGeom prst="ellipse">
                <a:avLst/>
              </a:prstGeom>
              <a:solidFill>
                <a:schemeClr val="bg1"/>
              </a:solidFill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9" name="Oval 1238"/>
              <p:cNvSpPr/>
              <p:nvPr/>
            </p:nvSpPr>
            <p:spPr>
              <a:xfrm>
                <a:off x="1827263" y="3026525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840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Meeting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10</a:t>
            </a:r>
            <a:r>
              <a:rPr lang="en-GB" baseline="30000"/>
              <a:t>th</a:t>
            </a:r>
            <a:r>
              <a:rPr lang="en-GB"/>
              <a:t> June meeting goals:</a:t>
            </a:r>
          </a:p>
          <a:p>
            <a:pPr lvl="1"/>
            <a:r>
              <a:rPr lang="en-GB" b="1" i="1" u="sng">
                <a:solidFill>
                  <a:srgbClr val="FF0000"/>
                </a:solidFill>
              </a:rPr>
              <a:t>M</a:t>
            </a:r>
            <a:r>
              <a:rPr lang="en-GB" b="1" i="1" u="sng">
                <a:solidFill>
                  <a:srgbClr val="FF0000"/>
                </a:solidFill>
              </a:rPr>
              <a:t>agnet design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/>
              <a:t>endorsement</a:t>
            </a:r>
          </a:p>
          <a:p>
            <a:pPr lvl="1"/>
            <a:r>
              <a:rPr lang="en-GB"/>
              <a:t>Choice of </a:t>
            </a:r>
            <a:r>
              <a:rPr lang="en-GB" b="1" i="1" u="sng">
                <a:solidFill>
                  <a:srgbClr val="FF0000"/>
                </a:solidFill>
              </a:rPr>
              <a:t>coil option</a:t>
            </a:r>
          </a:p>
          <a:p>
            <a:pPr lvl="1"/>
            <a:r>
              <a:rPr lang="en-GB" b="1" i="1" u="sng">
                <a:solidFill>
                  <a:srgbClr val="FF0000"/>
                </a:solidFill>
              </a:rPr>
              <a:t>Steel procurement </a:t>
            </a:r>
            <a:r>
              <a:rPr lang="en-GB"/>
              <a:t>strategy</a:t>
            </a:r>
          </a:p>
          <a:p>
            <a:pPr lvl="1"/>
            <a:r>
              <a:rPr lang="en-GB"/>
              <a:t>Review </a:t>
            </a:r>
            <a:r>
              <a:rPr lang="en-GB" b="1" i="1" u="sng">
                <a:solidFill>
                  <a:srgbClr val="FF0000"/>
                </a:solidFill>
              </a:rPr>
              <a:t>timeline</a:t>
            </a:r>
          </a:p>
          <a:p>
            <a:pPr lvl="1"/>
            <a:r>
              <a:rPr lang="en-GB" b="1" i="1" u="sng">
                <a:solidFill>
                  <a:srgbClr val="FF0000"/>
                </a:solidFill>
              </a:rPr>
              <a:t>Resources</a:t>
            </a:r>
            <a:r>
              <a:rPr lang="en-GB"/>
              <a:t> commitment</a:t>
            </a:r>
          </a:p>
          <a:p>
            <a:pPr lvl="2"/>
            <a:r>
              <a:rPr lang="en-GB"/>
              <a:t>integration of detector modules and magnet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618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91100" cy="969962"/>
          </a:xfrm>
        </p:spPr>
        <p:txBody>
          <a:bodyPr>
            <a:normAutofit/>
          </a:bodyPr>
          <a:lstStyle/>
          <a:p>
            <a:r>
              <a:rPr lang="en-GB"/>
              <a:t>Documents and info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/>
              <a:t>Baby-MIND magnet </a:t>
            </a:r>
            <a:r>
              <a:rPr lang="en-GB" b="1">
                <a:solidFill>
                  <a:srgbClr val="0000FF"/>
                </a:solidFill>
              </a:rPr>
              <a:t>technical description</a:t>
            </a:r>
            <a:r>
              <a:rPr lang="en-GB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GB" i="1">
                <a:solidFill>
                  <a:srgbClr val="FF0000"/>
                </a:solidFill>
              </a:rPr>
              <a:t>to be reviewed (EDMS 1464949)</a:t>
            </a:r>
          </a:p>
          <a:p>
            <a:r>
              <a:rPr lang="en-GB" b="1">
                <a:solidFill>
                  <a:srgbClr val="0000FF"/>
                </a:solidFill>
              </a:rPr>
              <a:t>Coil options:</a:t>
            </a:r>
          </a:p>
          <a:p>
            <a:pPr lvl="1"/>
            <a:r>
              <a:rPr lang="en-GB"/>
              <a:t>Aluminium folded strip option:  </a:t>
            </a:r>
            <a:br>
              <a:rPr lang="en-GB"/>
            </a:br>
            <a:r>
              <a:rPr lang="en-GB" i="1">
                <a:solidFill>
                  <a:srgbClr val="FF0000"/>
                </a:solidFill>
              </a:rPr>
              <a:t>slides (EDMS 15166866)</a:t>
            </a:r>
          </a:p>
          <a:p>
            <a:pPr lvl="1"/>
            <a:r>
              <a:rPr lang="en-GB"/>
              <a:t>Integral coil option:  </a:t>
            </a:r>
            <a:br>
              <a:rPr lang="en-GB"/>
            </a:br>
            <a:r>
              <a:rPr lang="en-GB" i="1">
                <a:solidFill>
                  <a:srgbClr val="FF0000"/>
                </a:solidFill>
              </a:rPr>
              <a:t>slides (EDMS 1516863) and video</a:t>
            </a:r>
          </a:p>
          <a:p>
            <a:pPr lvl="1"/>
            <a:r>
              <a:rPr lang="en-GB"/>
              <a:t>Criteria for choice: </a:t>
            </a:r>
            <a:r>
              <a:rPr lang="en-GB" i="1">
                <a:solidFill>
                  <a:srgbClr val="FF0000"/>
                </a:solidFill>
              </a:rPr>
              <a:t>one slide</a:t>
            </a:r>
          </a:p>
          <a:p>
            <a:r>
              <a:rPr lang="en-GB" b="1">
                <a:solidFill>
                  <a:srgbClr val="0000FF"/>
                </a:solidFill>
              </a:rPr>
              <a:t>Steel procurement:</a:t>
            </a:r>
          </a:p>
          <a:p>
            <a:pPr lvl="1"/>
            <a:r>
              <a:rPr lang="en-GB"/>
              <a:t>procedure to follow</a:t>
            </a:r>
          </a:p>
          <a:p>
            <a:pPr lvl="1"/>
            <a:r>
              <a:rPr lang="en-GB"/>
              <a:t>technical specifications</a:t>
            </a:r>
          </a:p>
          <a:p>
            <a:pPr lvl="1"/>
            <a:r>
              <a:rPr lang="en-GB"/>
              <a:t>list of suppliers</a:t>
            </a:r>
          </a:p>
          <a:p>
            <a:pPr lvl="1"/>
            <a:r>
              <a:rPr lang="en-GB"/>
              <a:t>how to pay (team account vs CERN account)</a:t>
            </a:r>
          </a:p>
          <a:p>
            <a:r>
              <a:rPr lang="en-GB" b="1">
                <a:solidFill>
                  <a:srgbClr val="0000FF"/>
                </a:solidFill>
              </a:rPr>
              <a:t>Project timeline: </a:t>
            </a:r>
          </a:p>
          <a:p>
            <a:r>
              <a:rPr lang="en-GB" b="1">
                <a:solidFill>
                  <a:srgbClr val="0000FF"/>
                </a:solidFill>
              </a:rPr>
              <a:t>Resources:</a:t>
            </a:r>
            <a:endParaRPr lang="en-GB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270" y="173038"/>
            <a:ext cx="3010729" cy="629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761815">
            <a:off x="4481666" y="1059933"/>
            <a:ext cx="193326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/>
              <a:t>Use EDMS for now</a:t>
            </a:r>
          </a:p>
        </p:txBody>
      </p:sp>
    </p:spTree>
    <p:extLst>
      <p:ext uri="{BB962C8B-B14F-4D97-AF65-F5344CB8AC3E}">
        <p14:creationId xmlns:p14="http://schemas.microsoft.com/office/powerpoint/2010/main" val="397241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1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/>
              <a:t>Magnet design constraints and concept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21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design constraints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09" y="2311375"/>
            <a:ext cx="3219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>
                <a:solidFill>
                  <a:srgbClr val="FF0000"/>
                </a:solidFill>
              </a:rPr>
              <a:t>Size and cost:</a:t>
            </a:r>
          </a:p>
          <a:p>
            <a:r>
              <a:rPr lang="en-GB"/>
              <a:t>Fe depth: 1 m (stop 1 GeV </a:t>
            </a:r>
            <a:r>
              <a:rPr lang="en-GB">
                <a:latin typeface="Symbol" charset="2"/>
                <a:cs typeface="Symbol" charset="2"/>
              </a:rPr>
              <a:t>m</a:t>
            </a:r>
            <a:r>
              <a:rPr lang="en-GB"/>
              <a:t>)</a:t>
            </a:r>
          </a:p>
          <a:p>
            <a:r>
              <a:rPr lang="en-GB"/>
              <a:t>Fe ~ 60 t  (3.5 x 2 x 1 m roughly)</a:t>
            </a:r>
          </a:p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571" y="2013466"/>
            <a:ext cx="2658269" cy="2501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8665" y="1402200"/>
            <a:ext cx="234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>
                <a:solidFill>
                  <a:srgbClr val="FF0000"/>
                </a:solidFill>
              </a:rPr>
              <a:t>Peak field: </a:t>
            </a:r>
            <a:r>
              <a:rPr lang="en-GB"/>
              <a:t>1.5 T (1.4 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69251" y="483493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>
                <a:solidFill>
                  <a:srgbClr val="FF0000"/>
                </a:solidFill>
              </a:rPr>
              <a:t>Power: </a:t>
            </a:r>
            <a:r>
              <a:rPr lang="en-GB"/>
              <a:t>&lt; 10 kW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4093" y="1217534"/>
            <a:ext cx="255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>
                <a:solidFill>
                  <a:srgbClr val="FF0000"/>
                </a:solidFill>
              </a:rPr>
              <a:t>Handling: </a:t>
            </a:r>
            <a:r>
              <a:rPr lang="en-GB"/>
              <a:t>access to shaft</a:t>
            </a: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294" y="5204262"/>
            <a:ext cx="2336800" cy="1235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83661" y="1828800"/>
            <a:ext cx="3766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>
                <a:solidFill>
                  <a:srgbClr val="FF0000"/>
                </a:solidFill>
              </a:rPr>
              <a:t>Knowledge of B field </a:t>
            </a:r>
            <a:r>
              <a:rPr lang="en-GB"/>
              <a:t>in steel to few %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340980" y="3861518"/>
            <a:ext cx="1412120" cy="817201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26" y="3847764"/>
            <a:ext cx="3832654" cy="26352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559589" y="3463937"/>
            <a:ext cx="126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Baby-MIND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14226" y="3821919"/>
            <a:ext cx="187774" cy="32658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0327" y="3779167"/>
            <a:ext cx="960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Wagasci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211009" y="4029565"/>
            <a:ext cx="843473" cy="62752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983661" y="5578546"/>
            <a:ext cx="336188" cy="86174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319849" y="5902476"/>
            <a:ext cx="971209" cy="5378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4BF7D4-0EE9-FE4D-8A7A-58E63D4C946C}" type="slidenum">
              <a:rPr lang="en-US"/>
              <a:t>5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726" y="6440288"/>
            <a:ext cx="1187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Side MRDs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987" y="1696482"/>
            <a:ext cx="1944500" cy="10033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217" y="4575096"/>
            <a:ext cx="1877983" cy="217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8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7599677" y="3533100"/>
            <a:ext cx="312458" cy="851574"/>
          </a:xfrm>
          <a:custGeom>
            <a:avLst/>
            <a:gdLst/>
            <a:ahLst/>
            <a:cxnLst/>
            <a:rect l="l" t="t" r="r" b="b"/>
            <a:pathLst>
              <a:path w="312458" h="851574">
                <a:moveTo>
                  <a:pt x="168277" y="0"/>
                </a:moveTo>
                <a:lnTo>
                  <a:pt x="312458" y="0"/>
                </a:lnTo>
                <a:lnTo>
                  <a:pt x="312458" y="851574"/>
                </a:lnTo>
                <a:lnTo>
                  <a:pt x="168277" y="851574"/>
                </a:lnTo>
                <a:lnTo>
                  <a:pt x="168277" y="475804"/>
                </a:lnTo>
                <a:lnTo>
                  <a:pt x="0" y="475804"/>
                </a:lnTo>
                <a:lnTo>
                  <a:pt x="0" y="375166"/>
                </a:lnTo>
                <a:lnTo>
                  <a:pt x="168277" y="375166"/>
                </a:lnTo>
                <a:close/>
              </a:path>
            </a:pathLst>
          </a:custGeom>
          <a:solidFill>
            <a:srgbClr val="0000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1"/>
          <p:cNvSpPr/>
          <p:nvPr/>
        </p:nvSpPr>
        <p:spPr>
          <a:xfrm flipV="1">
            <a:off x="7594600" y="4030661"/>
            <a:ext cx="306705" cy="2322513"/>
          </a:xfrm>
          <a:custGeom>
            <a:avLst/>
            <a:gdLst/>
            <a:ahLst/>
            <a:cxnLst/>
            <a:rect l="l" t="t" r="r" b="b"/>
            <a:pathLst>
              <a:path w="306705" h="2322513">
                <a:moveTo>
                  <a:pt x="0" y="0"/>
                </a:moveTo>
                <a:lnTo>
                  <a:pt x="306705" y="0"/>
                </a:lnTo>
                <a:lnTo>
                  <a:pt x="306705" y="1939367"/>
                </a:lnTo>
                <a:lnTo>
                  <a:pt x="152400" y="1939367"/>
                </a:lnTo>
                <a:lnTo>
                  <a:pt x="152400" y="2322513"/>
                </a:lnTo>
                <a:lnTo>
                  <a:pt x="0" y="2322513"/>
                </a:lnTo>
                <a:close/>
              </a:path>
            </a:pathLst>
          </a:cu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/>
          <p:cNvSpPr/>
          <p:nvPr/>
        </p:nvSpPr>
        <p:spPr>
          <a:xfrm>
            <a:off x="7594600" y="1565274"/>
            <a:ext cx="306705" cy="2322513"/>
          </a:xfrm>
          <a:custGeom>
            <a:avLst/>
            <a:gdLst/>
            <a:ahLst/>
            <a:cxnLst/>
            <a:rect l="l" t="t" r="r" b="b"/>
            <a:pathLst>
              <a:path w="306705" h="2322513">
                <a:moveTo>
                  <a:pt x="0" y="0"/>
                </a:moveTo>
                <a:lnTo>
                  <a:pt x="306705" y="0"/>
                </a:lnTo>
                <a:lnTo>
                  <a:pt x="306705" y="1939367"/>
                </a:lnTo>
                <a:lnTo>
                  <a:pt x="152400" y="1939367"/>
                </a:lnTo>
                <a:lnTo>
                  <a:pt x="152400" y="2322513"/>
                </a:lnTo>
                <a:lnTo>
                  <a:pt x="0" y="2322513"/>
                </a:lnTo>
                <a:close/>
              </a:path>
            </a:pathLst>
          </a:cu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/>
          <p:cNvSpPr/>
          <p:nvPr/>
        </p:nvSpPr>
        <p:spPr>
          <a:xfrm>
            <a:off x="1371600" y="4014787"/>
            <a:ext cx="5321300" cy="2322513"/>
          </a:xfrm>
          <a:prstGeom prst="rect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371600" y="1539080"/>
            <a:ext cx="5321300" cy="2322513"/>
          </a:xfrm>
          <a:prstGeom prst="rect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arallelogram 4"/>
          <p:cNvSpPr/>
          <p:nvPr/>
        </p:nvSpPr>
        <p:spPr>
          <a:xfrm>
            <a:off x="263207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Parallelogram 5"/>
          <p:cNvSpPr/>
          <p:nvPr/>
        </p:nvSpPr>
        <p:spPr>
          <a:xfrm>
            <a:off x="271780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arallelogram 6"/>
          <p:cNvSpPr/>
          <p:nvPr/>
        </p:nvSpPr>
        <p:spPr>
          <a:xfrm>
            <a:off x="280670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arallelogram 7"/>
          <p:cNvSpPr/>
          <p:nvPr/>
        </p:nvSpPr>
        <p:spPr>
          <a:xfrm>
            <a:off x="289560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arallelogram 8"/>
          <p:cNvSpPr/>
          <p:nvPr/>
        </p:nvSpPr>
        <p:spPr>
          <a:xfrm>
            <a:off x="298767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Parallelogram 9"/>
          <p:cNvSpPr/>
          <p:nvPr/>
        </p:nvSpPr>
        <p:spPr>
          <a:xfrm>
            <a:off x="307657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/>
          <p:cNvSpPr/>
          <p:nvPr/>
        </p:nvSpPr>
        <p:spPr>
          <a:xfrm>
            <a:off x="315912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arallelogram 11"/>
          <p:cNvSpPr/>
          <p:nvPr/>
        </p:nvSpPr>
        <p:spPr>
          <a:xfrm>
            <a:off x="324485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arallelogram 12"/>
          <p:cNvSpPr/>
          <p:nvPr/>
        </p:nvSpPr>
        <p:spPr>
          <a:xfrm>
            <a:off x="333375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arallelogram 13"/>
          <p:cNvSpPr/>
          <p:nvPr/>
        </p:nvSpPr>
        <p:spPr>
          <a:xfrm>
            <a:off x="342265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arallelogram 14"/>
          <p:cNvSpPr/>
          <p:nvPr/>
        </p:nvSpPr>
        <p:spPr>
          <a:xfrm>
            <a:off x="351472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Parallelogram 15"/>
          <p:cNvSpPr/>
          <p:nvPr/>
        </p:nvSpPr>
        <p:spPr>
          <a:xfrm>
            <a:off x="360362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arallelogram 16"/>
          <p:cNvSpPr/>
          <p:nvPr/>
        </p:nvSpPr>
        <p:spPr>
          <a:xfrm>
            <a:off x="370205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arallelogram 17"/>
          <p:cNvSpPr/>
          <p:nvPr/>
        </p:nvSpPr>
        <p:spPr>
          <a:xfrm>
            <a:off x="378777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Parallelogram 18"/>
          <p:cNvSpPr/>
          <p:nvPr/>
        </p:nvSpPr>
        <p:spPr>
          <a:xfrm>
            <a:off x="387667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Parallelogram 19"/>
          <p:cNvSpPr/>
          <p:nvPr/>
        </p:nvSpPr>
        <p:spPr>
          <a:xfrm>
            <a:off x="3965575" y="1479551"/>
            <a:ext cx="222250" cy="2444748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Parallelogram 20"/>
          <p:cNvSpPr/>
          <p:nvPr/>
        </p:nvSpPr>
        <p:spPr>
          <a:xfrm>
            <a:off x="4057650" y="1479551"/>
            <a:ext cx="222250" cy="2444748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arallelogram 21"/>
          <p:cNvSpPr/>
          <p:nvPr/>
        </p:nvSpPr>
        <p:spPr>
          <a:xfrm>
            <a:off x="4146550" y="1479551"/>
            <a:ext cx="222250" cy="2444748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arallelogram 22"/>
          <p:cNvSpPr/>
          <p:nvPr/>
        </p:nvSpPr>
        <p:spPr>
          <a:xfrm>
            <a:off x="4876800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arallelogram 23"/>
          <p:cNvSpPr/>
          <p:nvPr/>
        </p:nvSpPr>
        <p:spPr>
          <a:xfrm>
            <a:off x="496252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Parallelogram 24"/>
          <p:cNvSpPr/>
          <p:nvPr/>
        </p:nvSpPr>
        <p:spPr>
          <a:xfrm>
            <a:off x="505142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Parallelogram 25"/>
          <p:cNvSpPr/>
          <p:nvPr/>
        </p:nvSpPr>
        <p:spPr>
          <a:xfrm>
            <a:off x="5140325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Parallelogram 26"/>
          <p:cNvSpPr/>
          <p:nvPr/>
        </p:nvSpPr>
        <p:spPr>
          <a:xfrm>
            <a:off x="523240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Parallelogram 27"/>
          <p:cNvSpPr/>
          <p:nvPr/>
        </p:nvSpPr>
        <p:spPr>
          <a:xfrm>
            <a:off x="5321300" y="1479550"/>
            <a:ext cx="222250" cy="2444749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2619375" y="1060450"/>
            <a:ext cx="0" cy="280035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543550" y="1060450"/>
            <a:ext cx="0" cy="280035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619375" y="1212850"/>
            <a:ext cx="2924175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07528" y="901184"/>
            <a:ext cx="10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1800 mm</a:t>
            </a:r>
          </a:p>
        </p:txBody>
      </p:sp>
      <p:sp>
        <p:nvSpPr>
          <p:cNvPr id="36" name="Parallelogram 35"/>
          <p:cNvSpPr/>
          <p:nvPr/>
        </p:nvSpPr>
        <p:spPr>
          <a:xfrm>
            <a:off x="26320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Parallelogram 36"/>
          <p:cNvSpPr/>
          <p:nvPr/>
        </p:nvSpPr>
        <p:spPr>
          <a:xfrm>
            <a:off x="27178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Parallelogram 37"/>
          <p:cNvSpPr/>
          <p:nvPr/>
        </p:nvSpPr>
        <p:spPr>
          <a:xfrm>
            <a:off x="28067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Parallelogram 38"/>
          <p:cNvSpPr/>
          <p:nvPr/>
        </p:nvSpPr>
        <p:spPr>
          <a:xfrm>
            <a:off x="28956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Parallelogram 39"/>
          <p:cNvSpPr/>
          <p:nvPr/>
        </p:nvSpPr>
        <p:spPr>
          <a:xfrm>
            <a:off x="29876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Parallelogram 40"/>
          <p:cNvSpPr/>
          <p:nvPr/>
        </p:nvSpPr>
        <p:spPr>
          <a:xfrm>
            <a:off x="30765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arallelogram 41"/>
          <p:cNvSpPr/>
          <p:nvPr/>
        </p:nvSpPr>
        <p:spPr>
          <a:xfrm>
            <a:off x="31591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Parallelogram 42"/>
          <p:cNvSpPr/>
          <p:nvPr/>
        </p:nvSpPr>
        <p:spPr>
          <a:xfrm>
            <a:off x="32448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Parallelogram 43"/>
          <p:cNvSpPr/>
          <p:nvPr/>
        </p:nvSpPr>
        <p:spPr>
          <a:xfrm>
            <a:off x="33337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Parallelogram 44"/>
          <p:cNvSpPr/>
          <p:nvPr/>
        </p:nvSpPr>
        <p:spPr>
          <a:xfrm>
            <a:off x="34226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arallelogram 45"/>
          <p:cNvSpPr/>
          <p:nvPr/>
        </p:nvSpPr>
        <p:spPr>
          <a:xfrm>
            <a:off x="35147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Parallelogram 46"/>
          <p:cNvSpPr/>
          <p:nvPr/>
        </p:nvSpPr>
        <p:spPr>
          <a:xfrm>
            <a:off x="36036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Parallelogram 47"/>
          <p:cNvSpPr/>
          <p:nvPr/>
        </p:nvSpPr>
        <p:spPr>
          <a:xfrm>
            <a:off x="37020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Parallelogram 48"/>
          <p:cNvSpPr/>
          <p:nvPr/>
        </p:nvSpPr>
        <p:spPr>
          <a:xfrm>
            <a:off x="37877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Parallelogram 49"/>
          <p:cNvSpPr/>
          <p:nvPr/>
        </p:nvSpPr>
        <p:spPr>
          <a:xfrm>
            <a:off x="38766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Parallelogram 50"/>
          <p:cNvSpPr/>
          <p:nvPr/>
        </p:nvSpPr>
        <p:spPr>
          <a:xfrm>
            <a:off x="39655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Parallelogram 51"/>
          <p:cNvSpPr/>
          <p:nvPr/>
        </p:nvSpPr>
        <p:spPr>
          <a:xfrm>
            <a:off x="40576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Parallelogram 52"/>
          <p:cNvSpPr/>
          <p:nvPr/>
        </p:nvSpPr>
        <p:spPr>
          <a:xfrm>
            <a:off x="41465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Parallelogram 53"/>
          <p:cNvSpPr/>
          <p:nvPr/>
        </p:nvSpPr>
        <p:spPr>
          <a:xfrm>
            <a:off x="48768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Parallelogram 54"/>
          <p:cNvSpPr/>
          <p:nvPr/>
        </p:nvSpPr>
        <p:spPr>
          <a:xfrm>
            <a:off x="49625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Parallelogram 55"/>
          <p:cNvSpPr/>
          <p:nvPr/>
        </p:nvSpPr>
        <p:spPr>
          <a:xfrm>
            <a:off x="50514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Parallelogram 56"/>
          <p:cNvSpPr/>
          <p:nvPr/>
        </p:nvSpPr>
        <p:spPr>
          <a:xfrm>
            <a:off x="51403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Parallelogram 57"/>
          <p:cNvSpPr/>
          <p:nvPr/>
        </p:nvSpPr>
        <p:spPr>
          <a:xfrm>
            <a:off x="52324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Parallelogram 58"/>
          <p:cNvSpPr/>
          <p:nvPr/>
        </p:nvSpPr>
        <p:spPr>
          <a:xfrm>
            <a:off x="532130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5565775" y="3502024"/>
            <a:ext cx="1127125" cy="869950"/>
          </a:xfrm>
          <a:prstGeom prst="rect">
            <a:avLst/>
          </a:prstGeom>
          <a:solidFill>
            <a:srgbClr val="3366FF">
              <a:alpha val="68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1371600" y="3502024"/>
            <a:ext cx="1127125" cy="869950"/>
          </a:xfrm>
          <a:prstGeom prst="rect">
            <a:avLst/>
          </a:prstGeom>
          <a:solidFill>
            <a:srgbClr val="3366FF">
              <a:alpha val="68000"/>
            </a:srgb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7594996" y="3576952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7592658" y="4079079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7607098" y="3595683"/>
            <a:ext cx="299719" cy="45719"/>
          </a:xfrm>
          <a:prstGeom prst="rect">
            <a:avLst/>
          </a:prstGeom>
          <a:solidFill>
            <a:srgbClr val="8EB4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7604125" y="4099079"/>
            <a:ext cx="299719" cy="45719"/>
          </a:xfrm>
          <a:prstGeom prst="rect">
            <a:avLst/>
          </a:prstGeom>
          <a:solidFill>
            <a:srgbClr val="8EB4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7870587" y="3576952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7868249" y="4079079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5654675" y="3552825"/>
            <a:ext cx="947736" cy="755650"/>
            <a:chOff x="5946775" y="3717925"/>
            <a:chExt cx="947736" cy="755650"/>
          </a:xfrm>
        </p:grpSpPr>
        <p:sp>
          <p:nvSpPr>
            <p:cNvPr id="83" name="Hexagon 82"/>
            <p:cNvSpPr/>
            <p:nvPr/>
          </p:nvSpPr>
          <p:spPr>
            <a:xfrm>
              <a:off x="5946775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Hexagon 83"/>
            <p:cNvSpPr/>
            <p:nvPr/>
          </p:nvSpPr>
          <p:spPr>
            <a:xfrm>
              <a:off x="6159103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Hexagon 84"/>
            <p:cNvSpPr/>
            <p:nvPr/>
          </p:nvSpPr>
          <p:spPr>
            <a:xfrm>
              <a:off x="6371431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Hexagon 85"/>
            <p:cNvSpPr/>
            <p:nvPr/>
          </p:nvSpPr>
          <p:spPr>
            <a:xfrm>
              <a:off x="6583759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Hexagon 86"/>
            <p:cNvSpPr/>
            <p:nvPr/>
          </p:nvSpPr>
          <p:spPr>
            <a:xfrm>
              <a:off x="6796086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Hexagon 87"/>
            <p:cNvSpPr/>
            <p:nvPr/>
          </p:nvSpPr>
          <p:spPr>
            <a:xfrm>
              <a:off x="5946775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Hexagon 88"/>
            <p:cNvSpPr/>
            <p:nvPr/>
          </p:nvSpPr>
          <p:spPr>
            <a:xfrm>
              <a:off x="6159103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Hexagon 89"/>
            <p:cNvSpPr/>
            <p:nvPr/>
          </p:nvSpPr>
          <p:spPr>
            <a:xfrm>
              <a:off x="6371431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Hexagon 90"/>
            <p:cNvSpPr/>
            <p:nvPr/>
          </p:nvSpPr>
          <p:spPr>
            <a:xfrm>
              <a:off x="6583759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Hexagon 91"/>
            <p:cNvSpPr/>
            <p:nvPr/>
          </p:nvSpPr>
          <p:spPr>
            <a:xfrm>
              <a:off x="6796086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Hexagon 92"/>
            <p:cNvSpPr/>
            <p:nvPr/>
          </p:nvSpPr>
          <p:spPr>
            <a:xfrm>
              <a:off x="6063059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Hexagon 93"/>
            <p:cNvSpPr/>
            <p:nvPr/>
          </p:nvSpPr>
          <p:spPr>
            <a:xfrm>
              <a:off x="6275387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Hexagon 94"/>
            <p:cNvSpPr/>
            <p:nvPr/>
          </p:nvSpPr>
          <p:spPr>
            <a:xfrm>
              <a:off x="6487715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Hexagon 95"/>
            <p:cNvSpPr/>
            <p:nvPr/>
          </p:nvSpPr>
          <p:spPr>
            <a:xfrm>
              <a:off x="6700042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Hexagon 96"/>
            <p:cNvSpPr/>
            <p:nvPr/>
          </p:nvSpPr>
          <p:spPr>
            <a:xfrm>
              <a:off x="6060678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Hexagon 97"/>
            <p:cNvSpPr/>
            <p:nvPr/>
          </p:nvSpPr>
          <p:spPr>
            <a:xfrm>
              <a:off x="6273006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Hexagon 98"/>
            <p:cNvSpPr/>
            <p:nvPr/>
          </p:nvSpPr>
          <p:spPr>
            <a:xfrm>
              <a:off x="6485334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Hexagon 99"/>
            <p:cNvSpPr/>
            <p:nvPr/>
          </p:nvSpPr>
          <p:spPr>
            <a:xfrm>
              <a:off x="6697661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7594960" y="3747768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7607062" y="3766499"/>
            <a:ext cx="299719" cy="45719"/>
          </a:xfrm>
          <a:prstGeom prst="rect">
            <a:avLst/>
          </a:prstGeom>
          <a:solidFill>
            <a:srgbClr val="8EB4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7870551" y="3747768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7592658" y="4230842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7604125" y="4250842"/>
            <a:ext cx="299719" cy="45719"/>
          </a:xfrm>
          <a:prstGeom prst="rect">
            <a:avLst/>
          </a:prstGeom>
          <a:solidFill>
            <a:srgbClr val="8EB4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7868249" y="4230842"/>
            <a:ext cx="45719" cy="85725"/>
          </a:xfrm>
          <a:prstGeom prst="rect">
            <a:avLst/>
          </a:prstGeom>
          <a:solidFill>
            <a:srgbClr val="8EB4E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3" name="Straight Connector 112"/>
          <p:cNvCxnSpPr/>
          <p:nvPr/>
        </p:nvCxnSpPr>
        <p:spPr>
          <a:xfrm>
            <a:off x="7912136" y="1219716"/>
            <a:ext cx="0" cy="19950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7592658" y="1219716"/>
            <a:ext cx="0" cy="19950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8249954" y="1219716"/>
            <a:ext cx="0" cy="19950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316595" y="1219716"/>
            <a:ext cx="0" cy="19950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604125" y="1314450"/>
            <a:ext cx="308011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319732" y="1314450"/>
            <a:ext cx="208318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H="1">
            <a:off x="8027704" y="1314450"/>
            <a:ext cx="222214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/>
          <p:cNvGrpSpPr/>
          <p:nvPr/>
        </p:nvGrpSpPr>
        <p:grpSpPr>
          <a:xfrm>
            <a:off x="1449389" y="3552825"/>
            <a:ext cx="947736" cy="755650"/>
            <a:chOff x="5946775" y="3717925"/>
            <a:chExt cx="947736" cy="755650"/>
          </a:xfrm>
        </p:grpSpPr>
        <p:sp>
          <p:nvSpPr>
            <p:cNvPr id="121" name="Hexagon 120"/>
            <p:cNvSpPr/>
            <p:nvPr/>
          </p:nvSpPr>
          <p:spPr>
            <a:xfrm>
              <a:off x="5946775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Hexagon 121"/>
            <p:cNvSpPr/>
            <p:nvPr/>
          </p:nvSpPr>
          <p:spPr>
            <a:xfrm>
              <a:off x="6159103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Hexagon 122"/>
            <p:cNvSpPr/>
            <p:nvPr/>
          </p:nvSpPr>
          <p:spPr>
            <a:xfrm>
              <a:off x="6371431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Hexagon 123"/>
            <p:cNvSpPr/>
            <p:nvPr/>
          </p:nvSpPr>
          <p:spPr>
            <a:xfrm>
              <a:off x="6583759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Hexagon 124"/>
            <p:cNvSpPr/>
            <p:nvPr/>
          </p:nvSpPr>
          <p:spPr>
            <a:xfrm>
              <a:off x="6796086" y="371792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Hexagon 125"/>
            <p:cNvSpPr/>
            <p:nvPr/>
          </p:nvSpPr>
          <p:spPr>
            <a:xfrm>
              <a:off x="5946775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Hexagon 126"/>
            <p:cNvSpPr/>
            <p:nvPr/>
          </p:nvSpPr>
          <p:spPr>
            <a:xfrm>
              <a:off x="6159103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Hexagon 127"/>
            <p:cNvSpPr/>
            <p:nvPr/>
          </p:nvSpPr>
          <p:spPr>
            <a:xfrm>
              <a:off x="6371431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Hexagon 128"/>
            <p:cNvSpPr/>
            <p:nvPr/>
          </p:nvSpPr>
          <p:spPr>
            <a:xfrm>
              <a:off x="6583759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Hexagon 129"/>
            <p:cNvSpPr/>
            <p:nvPr/>
          </p:nvSpPr>
          <p:spPr>
            <a:xfrm>
              <a:off x="6796086" y="438785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Hexagon 130"/>
            <p:cNvSpPr/>
            <p:nvPr/>
          </p:nvSpPr>
          <p:spPr>
            <a:xfrm>
              <a:off x="6063059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Hexagon 131"/>
            <p:cNvSpPr/>
            <p:nvPr/>
          </p:nvSpPr>
          <p:spPr>
            <a:xfrm>
              <a:off x="6275387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Hexagon 132"/>
            <p:cNvSpPr/>
            <p:nvPr/>
          </p:nvSpPr>
          <p:spPr>
            <a:xfrm>
              <a:off x="6487715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Hexagon 133"/>
            <p:cNvSpPr/>
            <p:nvPr/>
          </p:nvSpPr>
          <p:spPr>
            <a:xfrm>
              <a:off x="6700042" y="4229100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Hexagon 134"/>
            <p:cNvSpPr/>
            <p:nvPr/>
          </p:nvSpPr>
          <p:spPr>
            <a:xfrm>
              <a:off x="6060678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Hexagon 135"/>
            <p:cNvSpPr/>
            <p:nvPr/>
          </p:nvSpPr>
          <p:spPr>
            <a:xfrm>
              <a:off x="6273006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Hexagon 136"/>
            <p:cNvSpPr/>
            <p:nvPr/>
          </p:nvSpPr>
          <p:spPr>
            <a:xfrm>
              <a:off x="6485334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Hexagon 137"/>
            <p:cNvSpPr/>
            <p:nvPr/>
          </p:nvSpPr>
          <p:spPr>
            <a:xfrm>
              <a:off x="6697661" y="3889375"/>
              <a:ext cx="98425" cy="85725"/>
            </a:xfrm>
            <a:prstGeom prst="hexag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7507928" y="784224"/>
            <a:ext cx="510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/>
              <a:t>45</a:t>
            </a:r>
          </a:p>
          <a:p>
            <a:r>
              <a:rPr lang="en-GB" sz="1200" b="1"/>
              <a:t>or 90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157586" y="3585843"/>
            <a:ext cx="0" cy="285434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1157586" y="3998427"/>
            <a:ext cx="0" cy="285434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1028700" y="3871277"/>
            <a:ext cx="279400" cy="381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>
            <a:off x="1028700" y="3996204"/>
            <a:ext cx="27940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93700" y="4371974"/>
            <a:ext cx="90039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>
            <a:off x="393700" y="3502024"/>
            <a:ext cx="90039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665666" y="3711973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20</a:t>
            </a:r>
          </a:p>
        </p:txBody>
      </p:sp>
      <p:cxnSp>
        <p:nvCxnSpPr>
          <p:cNvPr id="147" name="Straight Connector 146"/>
          <p:cNvCxnSpPr/>
          <p:nvPr/>
        </p:nvCxnSpPr>
        <p:spPr>
          <a:xfrm>
            <a:off x="535286" y="3502024"/>
            <a:ext cx="0" cy="86995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-24954" y="371423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200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298591" y="1995139"/>
            <a:ext cx="1087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3366FF"/>
                </a:solidFill>
              </a:rPr>
              <a:t>Upper </a:t>
            </a:r>
          </a:p>
          <a:p>
            <a:r>
              <a:rPr lang="en-GB">
                <a:solidFill>
                  <a:srgbClr val="3366FF"/>
                </a:solidFill>
              </a:rPr>
              <a:t>half-plate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350980" y="5329019"/>
            <a:ext cx="1087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3366FF"/>
                </a:solidFill>
              </a:rPr>
              <a:t>Lower </a:t>
            </a:r>
          </a:p>
          <a:p>
            <a:r>
              <a:rPr lang="en-GB">
                <a:solidFill>
                  <a:srgbClr val="3366FF"/>
                </a:solidFill>
              </a:rPr>
              <a:t>half-plate</a:t>
            </a:r>
          </a:p>
        </p:txBody>
      </p:sp>
      <p:sp>
        <p:nvSpPr>
          <p:cNvPr id="151" name="Slide Number Placeholder 21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B9CED9-6710-504A-8AB8-EA3F7F40D32E}" type="slidenum">
              <a:rPr lang="en-US"/>
              <a:t>6</a:t>
            </a:fld>
            <a:endParaRPr lang="en-US"/>
          </a:p>
        </p:txBody>
      </p:sp>
      <p:cxnSp>
        <p:nvCxnSpPr>
          <p:cNvPr id="153" name="Straight Connector 152"/>
          <p:cNvCxnSpPr/>
          <p:nvPr/>
        </p:nvCxnSpPr>
        <p:spPr>
          <a:xfrm>
            <a:off x="1384300" y="894834"/>
            <a:ext cx="5308600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6692900" y="894834"/>
            <a:ext cx="0" cy="280035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1371600" y="839787"/>
            <a:ext cx="0" cy="280035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3815646" y="565150"/>
            <a:ext cx="10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3500 mm</a:t>
            </a:r>
          </a:p>
        </p:txBody>
      </p:sp>
      <p:cxnSp>
        <p:nvCxnSpPr>
          <p:cNvPr id="158" name="Straight Connector 157"/>
          <p:cNvCxnSpPr/>
          <p:nvPr/>
        </p:nvCxnSpPr>
        <p:spPr>
          <a:xfrm>
            <a:off x="6096036" y="1539874"/>
            <a:ext cx="1142964" cy="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6096036" y="6340474"/>
            <a:ext cx="1142964" cy="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6969089" y="1558924"/>
            <a:ext cx="0" cy="476885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 rot="5400000">
            <a:off x="6616945" y="3676134"/>
            <a:ext cx="10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2020 mm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8311179" y="1554797"/>
            <a:ext cx="334643" cy="2318703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/>
          <p:cNvSpPr/>
          <p:nvPr/>
        </p:nvSpPr>
        <p:spPr>
          <a:xfrm>
            <a:off x="8315325" y="4011612"/>
            <a:ext cx="334643" cy="2318703"/>
          </a:xfrm>
          <a:prstGeom prst="rect">
            <a:avLst/>
          </a:prstGeom>
          <a:solidFill>
            <a:srgbClr val="3366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Rectangle 186"/>
          <p:cNvSpPr/>
          <p:nvPr/>
        </p:nvSpPr>
        <p:spPr>
          <a:xfrm>
            <a:off x="8243568" y="1492251"/>
            <a:ext cx="465439" cy="2444749"/>
          </a:xfrm>
          <a:custGeom>
            <a:avLst/>
            <a:gdLst/>
            <a:ahLst/>
            <a:cxnLst/>
            <a:rect l="l" t="t" r="r" b="b"/>
            <a:pathLst>
              <a:path w="465439" h="2444749">
                <a:moveTo>
                  <a:pt x="57114" y="50800"/>
                </a:moveTo>
                <a:lnTo>
                  <a:pt x="57114" y="2393949"/>
                </a:lnTo>
                <a:lnTo>
                  <a:pt x="408325" y="2393949"/>
                </a:lnTo>
                <a:lnTo>
                  <a:pt x="408325" y="50800"/>
                </a:lnTo>
                <a:close/>
                <a:moveTo>
                  <a:pt x="1" y="0"/>
                </a:moveTo>
                <a:lnTo>
                  <a:pt x="465439" y="0"/>
                </a:lnTo>
                <a:lnTo>
                  <a:pt x="465439" y="15874"/>
                </a:lnTo>
                <a:lnTo>
                  <a:pt x="465439" y="50800"/>
                </a:lnTo>
                <a:lnTo>
                  <a:pt x="465439" y="2393949"/>
                </a:lnTo>
                <a:lnTo>
                  <a:pt x="465439" y="2444749"/>
                </a:lnTo>
                <a:lnTo>
                  <a:pt x="408325" y="2444749"/>
                </a:lnTo>
                <a:lnTo>
                  <a:pt x="57114" y="2444749"/>
                </a:lnTo>
                <a:lnTo>
                  <a:pt x="1" y="2444749"/>
                </a:lnTo>
                <a:lnTo>
                  <a:pt x="0" y="2444749"/>
                </a:lnTo>
                <a:lnTo>
                  <a:pt x="0" y="15874"/>
                </a:lnTo>
                <a:lnTo>
                  <a:pt x="1" y="15874"/>
                </a:lnTo>
                <a:close/>
              </a:path>
            </a:pathLst>
          </a:cu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TextBox 187"/>
          <p:cNvSpPr txBox="1"/>
          <p:nvPr/>
        </p:nvSpPr>
        <p:spPr>
          <a:xfrm>
            <a:off x="7554780" y="2341859"/>
            <a:ext cx="40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Fe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8267097" y="2331005"/>
            <a:ext cx="40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Fe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8319732" y="558800"/>
            <a:ext cx="827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Coil: Al + insulation</a:t>
            </a:r>
          </a:p>
        </p:txBody>
      </p:sp>
      <p:cxnSp>
        <p:nvCxnSpPr>
          <p:cNvPr id="193" name="Straight Connector 192"/>
          <p:cNvCxnSpPr>
            <a:endCxn id="192" idx="2"/>
          </p:cNvCxnSpPr>
          <p:nvPr/>
        </p:nvCxnSpPr>
        <p:spPr>
          <a:xfrm flipV="1">
            <a:off x="8645822" y="1020465"/>
            <a:ext cx="87465" cy="471785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7" name="Rectangle 186"/>
          <p:cNvSpPr/>
          <p:nvPr/>
        </p:nvSpPr>
        <p:spPr>
          <a:xfrm>
            <a:off x="8248047" y="3949465"/>
            <a:ext cx="465439" cy="2444749"/>
          </a:xfrm>
          <a:custGeom>
            <a:avLst/>
            <a:gdLst/>
            <a:ahLst/>
            <a:cxnLst/>
            <a:rect l="l" t="t" r="r" b="b"/>
            <a:pathLst>
              <a:path w="465439" h="2444749">
                <a:moveTo>
                  <a:pt x="57114" y="50800"/>
                </a:moveTo>
                <a:lnTo>
                  <a:pt x="57114" y="2393949"/>
                </a:lnTo>
                <a:lnTo>
                  <a:pt x="408325" y="2393949"/>
                </a:lnTo>
                <a:lnTo>
                  <a:pt x="408325" y="50800"/>
                </a:lnTo>
                <a:close/>
                <a:moveTo>
                  <a:pt x="1" y="0"/>
                </a:moveTo>
                <a:lnTo>
                  <a:pt x="465439" y="0"/>
                </a:lnTo>
                <a:lnTo>
                  <a:pt x="465439" y="15874"/>
                </a:lnTo>
                <a:lnTo>
                  <a:pt x="465439" y="50800"/>
                </a:lnTo>
                <a:lnTo>
                  <a:pt x="465439" y="2393949"/>
                </a:lnTo>
                <a:lnTo>
                  <a:pt x="465439" y="2444749"/>
                </a:lnTo>
                <a:lnTo>
                  <a:pt x="408325" y="2444749"/>
                </a:lnTo>
                <a:lnTo>
                  <a:pt x="57114" y="2444749"/>
                </a:lnTo>
                <a:lnTo>
                  <a:pt x="1" y="2444749"/>
                </a:lnTo>
                <a:lnTo>
                  <a:pt x="0" y="2444749"/>
                </a:lnTo>
                <a:lnTo>
                  <a:pt x="0" y="15874"/>
                </a:lnTo>
                <a:lnTo>
                  <a:pt x="1" y="15874"/>
                </a:lnTo>
                <a:close/>
              </a:path>
            </a:pathLst>
          </a:cu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>
            <a:off x="8109704" y="922337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10</a:t>
            </a:r>
          </a:p>
        </p:txBody>
      </p:sp>
      <p:sp>
        <p:nvSpPr>
          <p:cNvPr id="159" name="Parallelogram 158"/>
          <p:cNvSpPr/>
          <p:nvPr/>
        </p:nvSpPr>
        <p:spPr>
          <a:xfrm>
            <a:off x="4794250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Parallelogram 159"/>
          <p:cNvSpPr/>
          <p:nvPr/>
        </p:nvSpPr>
        <p:spPr>
          <a:xfrm>
            <a:off x="470511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Parallelogram 160"/>
          <p:cNvSpPr/>
          <p:nvPr/>
        </p:nvSpPr>
        <p:spPr>
          <a:xfrm>
            <a:off x="461327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Parallelogram 163"/>
          <p:cNvSpPr/>
          <p:nvPr/>
        </p:nvSpPr>
        <p:spPr>
          <a:xfrm>
            <a:off x="4521200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Parallelogram 165"/>
          <p:cNvSpPr/>
          <p:nvPr/>
        </p:nvSpPr>
        <p:spPr>
          <a:xfrm>
            <a:off x="4422775" y="1479550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Parallelogram 166"/>
          <p:cNvSpPr/>
          <p:nvPr/>
        </p:nvSpPr>
        <p:spPr>
          <a:xfrm>
            <a:off x="4327525" y="1476116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Parallelogram 167"/>
          <p:cNvSpPr/>
          <p:nvPr/>
        </p:nvSpPr>
        <p:spPr>
          <a:xfrm>
            <a:off x="4235450" y="1479551"/>
            <a:ext cx="222250" cy="2444750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Parallelogram 168"/>
          <p:cNvSpPr/>
          <p:nvPr/>
        </p:nvSpPr>
        <p:spPr>
          <a:xfrm>
            <a:off x="477814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Parallelogram 169"/>
          <p:cNvSpPr/>
          <p:nvPr/>
        </p:nvSpPr>
        <p:spPr>
          <a:xfrm>
            <a:off x="46831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Parallelogram 170"/>
          <p:cNvSpPr/>
          <p:nvPr/>
        </p:nvSpPr>
        <p:spPr>
          <a:xfrm>
            <a:off x="42322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Parallelogram 171"/>
          <p:cNvSpPr/>
          <p:nvPr/>
        </p:nvSpPr>
        <p:spPr>
          <a:xfrm>
            <a:off x="450215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Parallelogram 172"/>
          <p:cNvSpPr/>
          <p:nvPr/>
        </p:nvSpPr>
        <p:spPr>
          <a:xfrm>
            <a:off x="441007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Parallelogram 173"/>
          <p:cNvSpPr/>
          <p:nvPr/>
        </p:nvSpPr>
        <p:spPr>
          <a:xfrm>
            <a:off x="4327525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Parallelogram 174"/>
          <p:cNvSpPr/>
          <p:nvPr/>
        </p:nvSpPr>
        <p:spPr>
          <a:xfrm>
            <a:off x="4593990" y="3953932"/>
            <a:ext cx="222250" cy="2455335"/>
          </a:xfrm>
          <a:prstGeom prst="parallelogram">
            <a:avLst>
              <a:gd name="adj" fmla="val 77830"/>
            </a:avLst>
          </a:prstGeom>
          <a:solidFill>
            <a:srgbClr val="00009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TextBox 176"/>
          <p:cNvSpPr txBox="1"/>
          <p:nvPr/>
        </p:nvSpPr>
        <p:spPr>
          <a:xfrm>
            <a:off x="312983" y="2858310"/>
            <a:ext cx="1009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Dimensions to be confirmed</a:t>
            </a:r>
          </a:p>
        </p:txBody>
      </p:sp>
      <p:sp>
        <p:nvSpPr>
          <p:cNvPr id="69" name="Oval 68"/>
          <p:cNvSpPr/>
          <p:nvPr/>
        </p:nvSpPr>
        <p:spPr>
          <a:xfrm>
            <a:off x="1460500" y="16097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1587500" y="16097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1460500" y="17240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1587500" y="17240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6388100" y="16224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6515100" y="16224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6388100" y="17367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6515100" y="1736725"/>
            <a:ext cx="76200" cy="695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2" name="Group 71"/>
          <p:cNvGrpSpPr/>
          <p:nvPr/>
        </p:nvGrpSpPr>
        <p:grpSpPr>
          <a:xfrm>
            <a:off x="6388100" y="6073140"/>
            <a:ext cx="203200" cy="183891"/>
            <a:chOff x="6400800" y="2422525"/>
            <a:chExt cx="203200" cy="183891"/>
          </a:xfrm>
        </p:grpSpPr>
        <p:sp>
          <p:nvSpPr>
            <p:cNvPr id="190" name="Oval 189"/>
            <p:cNvSpPr/>
            <p:nvPr/>
          </p:nvSpPr>
          <p:spPr>
            <a:xfrm>
              <a:off x="6400800" y="24225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Oval 190"/>
            <p:cNvSpPr/>
            <p:nvPr/>
          </p:nvSpPr>
          <p:spPr>
            <a:xfrm>
              <a:off x="6527800" y="24225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Oval 193"/>
            <p:cNvSpPr/>
            <p:nvPr/>
          </p:nvSpPr>
          <p:spPr>
            <a:xfrm>
              <a:off x="6400800" y="25368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Oval 194"/>
            <p:cNvSpPr/>
            <p:nvPr/>
          </p:nvSpPr>
          <p:spPr>
            <a:xfrm>
              <a:off x="6527800" y="25368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447800" y="6095494"/>
            <a:ext cx="203200" cy="183891"/>
            <a:chOff x="6540500" y="1939925"/>
            <a:chExt cx="203200" cy="183891"/>
          </a:xfrm>
        </p:grpSpPr>
        <p:sp>
          <p:nvSpPr>
            <p:cNvPr id="196" name="Oval 195"/>
            <p:cNvSpPr/>
            <p:nvPr/>
          </p:nvSpPr>
          <p:spPr>
            <a:xfrm>
              <a:off x="6540500" y="19399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Oval 198"/>
            <p:cNvSpPr/>
            <p:nvPr/>
          </p:nvSpPr>
          <p:spPr>
            <a:xfrm>
              <a:off x="6667500" y="19399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Oval 199"/>
            <p:cNvSpPr/>
            <p:nvPr/>
          </p:nvSpPr>
          <p:spPr>
            <a:xfrm>
              <a:off x="6540500" y="20542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Oval 200"/>
            <p:cNvSpPr/>
            <p:nvPr/>
          </p:nvSpPr>
          <p:spPr>
            <a:xfrm>
              <a:off x="6667500" y="2054225"/>
              <a:ext cx="76200" cy="695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6" name="Straight Connector 205"/>
          <p:cNvCxnSpPr/>
          <p:nvPr/>
        </p:nvCxnSpPr>
        <p:spPr>
          <a:xfrm>
            <a:off x="1993504" y="1052136"/>
            <a:ext cx="0" cy="5515727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1954558" y="6317615"/>
            <a:ext cx="36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a)</a:t>
            </a:r>
          </a:p>
        </p:txBody>
      </p:sp>
      <p:cxnSp>
        <p:nvCxnSpPr>
          <p:cNvPr id="208" name="Straight Connector 207"/>
          <p:cNvCxnSpPr/>
          <p:nvPr/>
        </p:nvCxnSpPr>
        <p:spPr>
          <a:xfrm>
            <a:off x="3054350" y="1040648"/>
            <a:ext cx="0" cy="5515727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3056881" y="6327774"/>
            <a:ext cx="375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b)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3079725" y="2183921"/>
            <a:ext cx="1866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F00"/>
                </a:solidFill>
              </a:rPr>
              <a:t>Upper Aluminium coil:</a:t>
            </a:r>
          </a:p>
          <a:p>
            <a:r>
              <a:rPr lang="en-GB" sz="1200">
                <a:solidFill>
                  <a:srgbClr val="FFFF00"/>
                </a:solidFill>
              </a:rPr>
              <a:t>20 to 100 turns</a:t>
            </a:r>
          </a:p>
        </p:txBody>
      </p:sp>
      <p:sp>
        <p:nvSpPr>
          <p:cNvPr id="2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81400" cy="482600"/>
          </a:xfrm>
        </p:spPr>
        <p:txBody>
          <a:bodyPr>
            <a:normAutofit/>
          </a:bodyPr>
          <a:lstStyle/>
          <a:p>
            <a:pPr algn="l"/>
            <a:r>
              <a:rPr lang="en-GB" sz="2000"/>
              <a:t>Magnetized steel plates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2660650" y="-14069"/>
            <a:ext cx="457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/>
              <a:t>Inserts that connect the two plates: to be optimised for mechanical rigidity and flux lines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3067025" y="4640002"/>
            <a:ext cx="1866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F00"/>
                </a:solidFill>
              </a:rPr>
              <a:t>Lower Aluminium coil:</a:t>
            </a:r>
          </a:p>
          <a:p>
            <a:r>
              <a:rPr lang="en-GB" sz="1200">
                <a:solidFill>
                  <a:srgbClr val="FFFF00"/>
                </a:solidFill>
              </a:rPr>
              <a:t>20 to 100 turns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541588" y="6317615"/>
            <a:ext cx="36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a)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8152113" y="6332397"/>
            <a:ext cx="375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b)</a:t>
            </a:r>
          </a:p>
        </p:txBody>
      </p:sp>
      <p:sp>
        <p:nvSpPr>
          <p:cNvPr id="216" name="Rectangle 215"/>
          <p:cNvSpPr/>
          <p:nvPr/>
        </p:nvSpPr>
        <p:spPr>
          <a:xfrm>
            <a:off x="7499356" y="88900"/>
            <a:ext cx="1606544" cy="6730319"/>
          </a:xfrm>
          <a:prstGeom prst="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7727188" y="165100"/>
            <a:ext cx="107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69869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9038"/>
            <a:ext cx="8229600" cy="1143000"/>
          </a:xfrm>
        </p:spPr>
        <p:txBody>
          <a:bodyPr/>
          <a:lstStyle/>
          <a:p>
            <a:r>
              <a:rPr lang="en-GB"/>
              <a:t>Coil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07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arallelogram 43"/>
          <p:cNvSpPr/>
          <p:nvPr/>
        </p:nvSpPr>
        <p:spPr>
          <a:xfrm>
            <a:off x="5941604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arallelogram 45"/>
          <p:cNvSpPr/>
          <p:nvPr/>
        </p:nvSpPr>
        <p:spPr>
          <a:xfrm>
            <a:off x="6296049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Parallelogram 47"/>
          <p:cNvSpPr/>
          <p:nvPr/>
        </p:nvSpPr>
        <p:spPr>
          <a:xfrm>
            <a:off x="6644148" y="584248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Parallelogram 51"/>
          <p:cNvSpPr/>
          <p:nvPr/>
        </p:nvSpPr>
        <p:spPr>
          <a:xfrm>
            <a:off x="6997017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Parallelogram 49"/>
          <p:cNvSpPr/>
          <p:nvPr/>
        </p:nvSpPr>
        <p:spPr>
          <a:xfrm>
            <a:off x="7349885" y="584248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87069" y="664209"/>
            <a:ext cx="2892425" cy="55370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2507765" y="4185184"/>
            <a:ext cx="633529" cy="0"/>
          </a:xfrm>
          <a:prstGeom prst="line">
            <a:avLst/>
          </a:prstGeom>
          <a:ln>
            <a:solidFill>
              <a:srgbClr val="1F497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582068" y="3827915"/>
            <a:ext cx="54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NO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16421" y="1524000"/>
            <a:ext cx="1711158" cy="622299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Preparation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 fix steel thickness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procedure &amp; tooling 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25712" y="3314239"/>
            <a:ext cx="1711158" cy="461380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Coil thickness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2.5 + </a:t>
            </a:r>
            <a:r>
              <a:rPr lang="en-GB" sz="1200" i="1">
                <a:solidFill>
                  <a:srgbClr val="000000"/>
                </a:solidFill>
              </a:rPr>
              <a:t>n</a:t>
            </a:r>
            <a:r>
              <a:rPr lang="en-GB" sz="1200">
                <a:solidFill>
                  <a:srgbClr val="000000"/>
                </a:solidFill>
              </a:rPr>
              <a:t> [mm]</a:t>
            </a:r>
          </a:p>
        </p:txBody>
      </p:sp>
      <p:sp>
        <p:nvSpPr>
          <p:cNvPr id="89" name="Rectangle 88"/>
          <p:cNvSpPr/>
          <p:nvPr/>
        </p:nvSpPr>
        <p:spPr>
          <a:xfrm>
            <a:off x="825712" y="3968614"/>
            <a:ext cx="1692577" cy="397045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Feasibility</a:t>
            </a:r>
          </a:p>
        </p:txBody>
      </p:sp>
      <p:cxnSp>
        <p:nvCxnSpPr>
          <p:cNvPr id="91" name="Straight Connector 90"/>
          <p:cNvCxnSpPr/>
          <p:nvPr/>
        </p:nvCxnSpPr>
        <p:spPr>
          <a:xfrm flipH="1" flipV="1">
            <a:off x="3141295" y="3561889"/>
            <a:ext cx="1" cy="623296"/>
          </a:xfrm>
          <a:prstGeom prst="line">
            <a:avLst/>
          </a:prstGeom>
          <a:ln>
            <a:solidFill>
              <a:srgbClr val="1F497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2527580" y="3561889"/>
            <a:ext cx="633529" cy="0"/>
          </a:xfrm>
          <a:prstGeom prst="line">
            <a:avLst/>
          </a:prstGeom>
          <a:ln>
            <a:solidFill>
              <a:srgbClr val="1F497D"/>
            </a:solidFill>
            <a:prstDash val="sysDash"/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672001" y="4368802"/>
            <a:ext cx="0" cy="82302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227110" y="4360348"/>
            <a:ext cx="57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000000"/>
                </a:solidFill>
              </a:rPr>
              <a:t>YES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483958" y="4368802"/>
            <a:ext cx="1711158" cy="780340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Selection criteria [TBC]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1672001" y="4451104"/>
            <a:ext cx="1811957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2642993" y="861452"/>
            <a:ext cx="711200" cy="109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2640801" y="631027"/>
            <a:ext cx="930970" cy="613441"/>
          </a:xfrm>
          <a:prstGeom prst="rect">
            <a:avLst/>
          </a:prstGeom>
          <a:pattFill prst="dkVert">
            <a:fgClr>
              <a:schemeClr val="tx2">
                <a:lumMod val="75000"/>
              </a:schemeClr>
            </a:fgClr>
            <a:bgClr>
              <a:schemeClr val="accent1">
                <a:lumMod val="20000"/>
                <a:lumOff val="80000"/>
              </a:schemeClr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0" y="4964476"/>
            <a:ext cx="129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Prototyping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39369" y="5375439"/>
            <a:ext cx="8939531" cy="0"/>
          </a:xfrm>
          <a:prstGeom prst="line">
            <a:avLst/>
          </a:prstGeom>
          <a:ln>
            <a:solidFill>
              <a:schemeClr val="tx2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0" y="5375439"/>
            <a:ext cx="1217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Production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1563033" y="4943637"/>
            <a:ext cx="1711158" cy="8011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Design</a:t>
            </a:r>
          </a:p>
          <a:p>
            <a:pPr algn="ctr"/>
            <a:r>
              <a:rPr lang="en-GB">
                <a:solidFill>
                  <a:schemeClr val="tx1"/>
                </a:solidFill>
              </a:rPr>
              <a:t>Validation </a:t>
            </a:r>
          </a:p>
          <a:p>
            <a:pPr algn="ctr"/>
            <a:r>
              <a:rPr lang="en-GB">
                <a:solidFill>
                  <a:schemeClr val="tx1"/>
                </a:solidFill>
              </a:rPr>
              <a:t>[cost estimate]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2092365" y="5876378"/>
            <a:ext cx="1711158" cy="7803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949244" y="5197830"/>
            <a:ext cx="1669231" cy="7803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Fe plate engineering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114028" y="5876378"/>
            <a:ext cx="1711158" cy="7803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Plate module production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7358069" y="4432302"/>
            <a:ext cx="0" cy="1155698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7035800" y="5588000"/>
            <a:ext cx="616972" cy="288378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x40</a:t>
            </a:r>
          </a:p>
        </p:txBody>
      </p:sp>
      <p:cxnSp>
        <p:nvCxnSpPr>
          <p:cNvPr id="126" name="Straight Connector 125"/>
          <p:cNvCxnSpPr/>
          <p:nvPr/>
        </p:nvCxnSpPr>
        <p:spPr>
          <a:xfrm flipV="1">
            <a:off x="4590312" y="4445002"/>
            <a:ext cx="2767757" cy="2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4590312" y="4360348"/>
            <a:ext cx="0" cy="8465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463800" y="4734281"/>
            <a:ext cx="1020158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463799" y="4734281"/>
            <a:ext cx="1" cy="217666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784349" y="5723978"/>
            <a:ext cx="0" cy="54257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>
            <a:endCxn id="111" idx="1"/>
          </p:cNvCxnSpPr>
          <p:nvPr/>
        </p:nvCxnSpPr>
        <p:spPr>
          <a:xfrm>
            <a:off x="1784349" y="6266548"/>
            <a:ext cx="308016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endCxn id="113" idx="1"/>
          </p:cNvCxnSpPr>
          <p:nvPr/>
        </p:nvCxnSpPr>
        <p:spPr>
          <a:xfrm>
            <a:off x="3803523" y="6266548"/>
            <a:ext cx="2310505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35572" y="-71219"/>
            <a:ext cx="2597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Integral coil wrapped on independent jig: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512467" y="994441"/>
            <a:ext cx="113052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460433" y="4451108"/>
            <a:ext cx="1214473" cy="0"/>
          </a:xfrm>
          <a:prstGeom prst="line">
            <a:avLst/>
          </a:prstGeom>
          <a:ln>
            <a:solidFill>
              <a:srgbClr val="FF0000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820253" y="68600"/>
            <a:ext cx="918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mechanical bolting + welding</a:t>
            </a:r>
          </a:p>
        </p:txBody>
      </p:sp>
      <p:cxnSp>
        <p:nvCxnSpPr>
          <p:cNvPr id="55" name="Straight Connector 54"/>
          <p:cNvCxnSpPr>
            <a:endCxn id="54" idx="1"/>
          </p:cNvCxnSpPr>
          <p:nvPr/>
        </p:nvCxnSpPr>
        <p:spPr>
          <a:xfrm flipV="1">
            <a:off x="7322051" y="391766"/>
            <a:ext cx="498202" cy="142463"/>
          </a:xfrm>
          <a:prstGeom prst="line">
            <a:avLst/>
          </a:prstGeom>
          <a:ln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Parallelogram 44"/>
          <p:cNvSpPr/>
          <p:nvPr/>
        </p:nvSpPr>
        <p:spPr>
          <a:xfrm flipH="1">
            <a:off x="5765170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Parallelogram 46"/>
          <p:cNvSpPr/>
          <p:nvPr/>
        </p:nvSpPr>
        <p:spPr>
          <a:xfrm flipH="1">
            <a:off x="6119614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Parallelogram 48"/>
          <p:cNvSpPr/>
          <p:nvPr/>
        </p:nvSpPr>
        <p:spPr>
          <a:xfrm flipH="1">
            <a:off x="6467714" y="584248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Parallelogram 52"/>
          <p:cNvSpPr/>
          <p:nvPr/>
        </p:nvSpPr>
        <p:spPr>
          <a:xfrm flipH="1">
            <a:off x="6820582" y="582326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Parallelogram 50"/>
          <p:cNvSpPr/>
          <p:nvPr/>
        </p:nvSpPr>
        <p:spPr>
          <a:xfrm flipH="1">
            <a:off x="7173451" y="584248"/>
            <a:ext cx="352868" cy="648287"/>
          </a:xfrm>
          <a:prstGeom prst="parallelogram">
            <a:avLst>
              <a:gd name="adj" fmla="val 49324"/>
            </a:avLst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210611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7276332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934079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6854704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6569854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6502113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6217206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6147356" y="598170"/>
            <a:ext cx="45719" cy="45719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816422" y="2310702"/>
            <a:ext cx="1711158" cy="800101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Engineering</a:t>
            </a:r>
          </a:p>
          <a:p>
            <a:pPr algn="ctr"/>
            <a:r>
              <a:rPr lang="en-GB" sz="1000">
                <a:solidFill>
                  <a:srgbClr val="000000"/>
                </a:solidFill>
              </a:rPr>
              <a:t>Aluminium coil </a:t>
            </a:r>
          </a:p>
          <a:p>
            <a:pPr algn="ctr"/>
            <a:r>
              <a:rPr lang="en-GB" sz="1000">
                <a:solidFill>
                  <a:srgbClr val="000000"/>
                </a:solidFill>
              </a:rPr>
              <a:t>Insulator tape</a:t>
            </a:r>
          </a:p>
          <a:p>
            <a:pPr algn="ctr"/>
            <a:r>
              <a:rPr lang="en-GB" sz="1000">
                <a:solidFill>
                  <a:srgbClr val="000000"/>
                </a:solidFill>
              </a:rPr>
              <a:t>Structural materials</a:t>
            </a:r>
          </a:p>
        </p:txBody>
      </p:sp>
      <p:cxnSp>
        <p:nvCxnSpPr>
          <p:cNvPr id="79" name="Straight Connector 78"/>
          <p:cNvCxnSpPr/>
          <p:nvPr/>
        </p:nvCxnSpPr>
        <p:spPr>
          <a:xfrm>
            <a:off x="1672001" y="3115941"/>
            <a:ext cx="0" cy="178608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672001" y="2132094"/>
            <a:ext cx="0" cy="178608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672001" y="3790006"/>
            <a:ext cx="0" cy="178608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345333" y="-71219"/>
            <a:ext cx="2597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Folded strip option: </a:t>
            </a:r>
          </a:p>
          <a:p>
            <a:r>
              <a:rPr lang="en-GB" b="1" u="sng"/>
              <a:t>one per turn: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40777" y="664910"/>
            <a:ext cx="2892425" cy="55370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/>
          <p:cNvSpPr/>
          <p:nvPr/>
        </p:nvSpPr>
        <p:spPr>
          <a:xfrm>
            <a:off x="6133606" y="1509795"/>
            <a:ext cx="1711158" cy="622299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Preparation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 Purchase steel plate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6137560" y="2514138"/>
            <a:ext cx="1711158" cy="800101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Engineering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 Coil element design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Insulation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Connectivity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6148210" y="3872899"/>
            <a:ext cx="1692577" cy="397045"/>
          </a:xfrm>
          <a:prstGeom prst="rect">
            <a:avLst/>
          </a:prstGeom>
          <a:solidFill>
            <a:schemeClr val="tx2">
              <a:lumMod val="60000"/>
              <a:lumOff val="40000"/>
              <a:alpha val="51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000000"/>
                </a:solidFill>
              </a:rPr>
              <a:t>Feasibility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4590312" y="4178876"/>
            <a:ext cx="1529302" cy="6309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598613" y="4180640"/>
            <a:ext cx="0" cy="178608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101712" y="3833768"/>
            <a:ext cx="57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000000"/>
                </a:solidFill>
              </a:rPr>
              <a:t>YES</a:t>
            </a: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7825186" y="4038998"/>
            <a:ext cx="633529" cy="0"/>
          </a:xfrm>
          <a:prstGeom prst="line">
            <a:avLst/>
          </a:prstGeom>
          <a:ln>
            <a:solidFill>
              <a:srgbClr val="1F497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 flipV="1">
            <a:off x="8458714" y="3110803"/>
            <a:ext cx="2" cy="928195"/>
          </a:xfrm>
          <a:prstGeom prst="line">
            <a:avLst/>
          </a:prstGeom>
          <a:ln>
            <a:solidFill>
              <a:srgbClr val="1F497D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H="1">
            <a:off x="7848718" y="3116692"/>
            <a:ext cx="633529" cy="0"/>
          </a:xfrm>
          <a:prstGeom prst="line">
            <a:avLst/>
          </a:prstGeom>
          <a:ln>
            <a:solidFill>
              <a:srgbClr val="1F497D"/>
            </a:solidFill>
            <a:prstDash val="sysDash"/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891212" y="3687183"/>
            <a:ext cx="54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NO</a:t>
            </a:r>
          </a:p>
        </p:txBody>
      </p:sp>
      <p:cxnSp>
        <p:nvCxnSpPr>
          <p:cNvPr id="118" name="Straight Connector 117"/>
          <p:cNvCxnSpPr>
            <a:stCxn id="98" idx="2"/>
            <a:endCxn id="100" idx="0"/>
          </p:cNvCxnSpPr>
          <p:nvPr/>
        </p:nvCxnSpPr>
        <p:spPr>
          <a:xfrm>
            <a:off x="6989185" y="2132094"/>
            <a:ext cx="3954" cy="382044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endCxn id="102" idx="0"/>
          </p:cNvCxnSpPr>
          <p:nvPr/>
        </p:nvCxnSpPr>
        <p:spPr>
          <a:xfrm>
            <a:off x="6989185" y="3314239"/>
            <a:ext cx="5314" cy="55866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88577" y="1625600"/>
            <a:ext cx="106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scale 1:1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045131" y="1625600"/>
            <a:ext cx="106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scale 1:y</a:t>
            </a:r>
          </a:p>
        </p:txBody>
      </p:sp>
      <p:cxnSp>
        <p:nvCxnSpPr>
          <p:cNvPr id="77" name="Straight Connector 76"/>
          <p:cNvCxnSpPr>
            <a:endCxn id="112" idx="1"/>
          </p:cNvCxnSpPr>
          <p:nvPr/>
        </p:nvCxnSpPr>
        <p:spPr>
          <a:xfrm>
            <a:off x="3590820" y="5588000"/>
            <a:ext cx="358424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593891" y="5594097"/>
            <a:ext cx="0" cy="261444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045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207632"/>
              </p:ext>
            </p:extLst>
          </p:nvPr>
        </p:nvGraphicFramePr>
        <p:xfrm>
          <a:off x="251265" y="779928"/>
          <a:ext cx="8435535" cy="5532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9135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Integral coil 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Folded</a:t>
                      </a:r>
                      <a:r>
                        <a:rPr lang="en-GB" baseline="0"/>
                        <a:t> strip</a:t>
                      </a:r>
                      <a:r>
                        <a:rPr lang="en-GB"/>
                        <a:t> option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Prototyping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Partially 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Partially completed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Tooling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Substantial (but</a:t>
                      </a:r>
                      <a:r>
                        <a:rPr lang="en-GB" baseline="0">
                          <a:solidFill>
                            <a:srgbClr val="000090"/>
                          </a:solidFill>
                        </a:rPr>
                        <a:t> available)</a:t>
                      </a:r>
                      <a:endParaRPr lang="en-GB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Light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Process 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Complex winding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Multiple connections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Process scalability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Not trivial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Excellent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Aluminium</a:t>
                      </a:r>
                      <a:r>
                        <a:rPr lang="en-GB" baseline="0"/>
                        <a:t> engineering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None required – straight</a:t>
                      </a:r>
                      <a:r>
                        <a:rPr lang="en-GB" baseline="0"/>
                        <a:t> off reel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Strip, folding and contact</a:t>
                      </a:r>
                      <a:r>
                        <a:rPr lang="en-GB" baseline="0"/>
                        <a:t> design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Steel plate procurement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Not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Steel required?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Insulation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Well understood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Validation</a:t>
                      </a:r>
                      <a:r>
                        <a:rPr lang="en-GB" baseline="0"/>
                        <a:t> required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Completed coil production rate (incl. insertion on steel)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2-3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1</a:t>
                      </a:r>
                      <a:r>
                        <a:rPr lang="en-GB" baseline="0">
                          <a:solidFill>
                            <a:srgbClr val="000090"/>
                          </a:solidFill>
                        </a:rPr>
                        <a:t> day</a:t>
                      </a:r>
                      <a:endParaRPr lang="en-GB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Manpower for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x2 people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x1 person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Hardware</a:t>
                      </a:r>
                      <a:r>
                        <a:rPr lang="en-GB" baseline="0">
                          <a:solidFill>
                            <a:srgbClr val="000090"/>
                          </a:solidFill>
                        </a:rPr>
                        <a:t> costs</a:t>
                      </a:r>
                      <a:endParaRPr lang="en-GB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Al: &lt; 10 kCHF</a:t>
                      </a:r>
                    </a:p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Insulator:</a:t>
                      </a:r>
                      <a:r>
                        <a:rPr lang="en-GB" baseline="0">
                          <a:solidFill>
                            <a:srgbClr val="000090"/>
                          </a:solidFill>
                        </a:rPr>
                        <a:t> &lt; 10 kCHF</a:t>
                      </a:r>
                    </a:p>
                    <a:p>
                      <a:r>
                        <a:rPr lang="en-GB" baseline="0">
                          <a:solidFill>
                            <a:srgbClr val="000090"/>
                          </a:solidFill>
                        </a:rPr>
                        <a:t>Tooling: 10 kCHF</a:t>
                      </a:r>
                      <a:endParaRPr lang="en-GB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Al machined: ??</a:t>
                      </a:r>
                    </a:p>
                    <a:p>
                      <a:r>
                        <a:rPr lang="en-GB">
                          <a:solidFill>
                            <a:srgbClr val="000090"/>
                          </a:solidFill>
                        </a:rPr>
                        <a:t>Insulator: ??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Handling</a:t>
                      </a:r>
                      <a:r>
                        <a:rPr lang="en-GB" baseline="0"/>
                        <a:t> and storage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More</a:t>
                      </a:r>
                      <a:r>
                        <a:rPr lang="en-GB" baseline="0"/>
                        <a:t> steps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Fewer</a:t>
                      </a:r>
                      <a:r>
                        <a:rPr lang="en-GB" baseline="0"/>
                        <a:t> steps</a:t>
                      </a:r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297A-13DA-514E-8DB8-4359653F7F78}" type="slidenum">
              <a:t>9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81400" cy="482600"/>
          </a:xfrm>
        </p:spPr>
        <p:txBody>
          <a:bodyPr>
            <a:normAutofit/>
          </a:bodyPr>
          <a:lstStyle/>
          <a:p>
            <a:pPr algn="l"/>
            <a:r>
              <a:rPr lang="en-GB" sz="2000"/>
              <a:t>Comparing coil options</a:t>
            </a:r>
          </a:p>
        </p:txBody>
      </p:sp>
    </p:spTree>
    <p:extLst>
      <p:ext uri="{BB962C8B-B14F-4D97-AF65-F5344CB8AC3E}">
        <p14:creationId xmlns:p14="http://schemas.microsoft.com/office/powerpoint/2010/main" val="278672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1112</Words>
  <Application>Microsoft Macintosh PowerPoint</Application>
  <PresentationFormat>On-screen Show (4:3)</PresentationFormat>
  <Paragraphs>461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Baby MIND Magnet 10th June Meeting</vt:lpstr>
      <vt:lpstr>Meeting goals</vt:lpstr>
      <vt:lpstr>Documents and info </vt:lpstr>
      <vt:lpstr>Magnet design constraints and concept</vt:lpstr>
      <vt:lpstr>Magnet design constraints</vt:lpstr>
      <vt:lpstr>Magnetized steel plates</vt:lpstr>
      <vt:lpstr>Coil options</vt:lpstr>
      <vt:lpstr>PowerPoint Presentation</vt:lpstr>
      <vt:lpstr>Comparing coil options</vt:lpstr>
      <vt:lpstr>Steel procurement</vt:lpstr>
      <vt:lpstr>Steel specifications</vt:lpstr>
      <vt:lpstr>Timeline (Apr. 2015)</vt:lpstr>
      <vt:lpstr>Back-up</vt:lpstr>
      <vt:lpstr>Planned use of Baby-MIND type detector</vt:lpstr>
      <vt:lpstr>CAD of steel plate (to be updated)</vt:lpstr>
      <vt:lpstr>PowerPoint Presentation</vt:lpstr>
      <vt:lpstr>Magnetized steel plates: B-field</vt:lpstr>
      <vt:lpstr>Costing</vt:lpstr>
      <vt:lpstr>Case i): Module and Fe plate configuration</vt:lpstr>
    </vt:vector>
  </TitlesOfParts>
  <Company>European Spallation Source ESS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MIND Preparation for 10th June Meeting</dc:title>
  <dc:creator>Etam Noah</dc:creator>
  <cp:lastModifiedBy>Etam Noah</cp:lastModifiedBy>
  <cp:revision>64</cp:revision>
  <dcterms:created xsi:type="dcterms:W3CDTF">2015-06-03T20:20:14Z</dcterms:created>
  <dcterms:modified xsi:type="dcterms:W3CDTF">2015-06-10T07:47:30Z</dcterms:modified>
</cp:coreProperties>
</file>