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4" r:id="rId3"/>
    <p:sldId id="275" r:id="rId4"/>
    <p:sldId id="261" r:id="rId5"/>
    <p:sldId id="276" r:id="rId6"/>
    <p:sldId id="279" r:id="rId7"/>
    <p:sldId id="278" r:id="rId8"/>
    <p:sldId id="277" r:id="rId9"/>
    <p:sldId id="282" r:id="rId10"/>
    <p:sldId id="280" r:id="rId11"/>
    <p:sldId id="281" r:id="rId12"/>
    <p:sldId id="283" r:id="rId13"/>
    <p:sldId id="284" r:id="rId14"/>
    <p:sldId id="28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lder Filipe Pais Da Silva" initials="HFPDS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9302" autoAdjust="0"/>
  </p:normalViewPr>
  <p:slideViewPr>
    <p:cSldViewPr>
      <p:cViewPr varScale="1">
        <p:scale>
          <a:sx n="78" d="100"/>
          <a:sy n="78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E2386-7D87-4E31-AB66-308A9384F282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D07BC-CDAD-49CD-BF5C-A2CC73CE79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64508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FCFCA-77FB-4D69-AAB6-68A9E3B06D9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7969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FCFCA-77FB-4D69-AAB6-68A9E3B06D9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7969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7935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611645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81372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77197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109999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12018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2495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57143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86721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92751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482836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82234-9725-4676-995A-503A84F4D156}" type="datetimeFigureOut">
              <a:rPr lang="en-GB" smtClean="0"/>
              <a:pPr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ECD42-C465-4AA2-8FFE-80E5C064690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7259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058" y="1844824"/>
            <a:ext cx="8640960" cy="792089"/>
          </a:xfrm>
        </p:spPr>
        <p:txBody>
          <a:bodyPr>
            <a:normAutofit/>
          </a:bodyPr>
          <a:lstStyle/>
          <a:p>
            <a:r>
              <a:rPr lang="en-GB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Baby MIND magnet </a:t>
            </a:r>
            <a:r>
              <a:rPr lang="en-GB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7138" y="2708920"/>
            <a:ext cx="6400800" cy="910952"/>
          </a:xfrm>
        </p:spPr>
        <p:txBody>
          <a:bodyPr/>
          <a:lstStyle/>
          <a:p>
            <a:r>
              <a:rPr lang="en-GB" sz="2400" b="1" i="1" dirty="0">
                <a:solidFill>
                  <a:schemeClr val="tx1"/>
                </a:solidFill>
              </a:rPr>
              <a:t>o</a:t>
            </a:r>
            <a:r>
              <a:rPr lang="en-GB" sz="2400" b="1" i="1" dirty="0" smtClean="0">
                <a:solidFill>
                  <a:schemeClr val="tx1"/>
                </a:solidFill>
              </a:rPr>
              <a:t>r </a:t>
            </a:r>
          </a:p>
          <a:p>
            <a:r>
              <a:rPr lang="en-GB" sz="2400" b="1" i="1" dirty="0" smtClean="0">
                <a:solidFill>
                  <a:schemeClr val="tx1"/>
                </a:solidFill>
              </a:rPr>
              <a:t>“</a:t>
            </a:r>
            <a:r>
              <a:rPr lang="en-GB" sz="2400" b="1" i="1" dirty="0">
                <a:solidFill>
                  <a:schemeClr val="tx1"/>
                </a:solidFill>
              </a:rPr>
              <a:t>h</a:t>
            </a:r>
            <a:r>
              <a:rPr lang="en-GB" sz="2400" b="1" i="1" dirty="0" smtClean="0">
                <a:solidFill>
                  <a:schemeClr val="tx1"/>
                </a:solidFill>
              </a:rPr>
              <a:t>ow to best magnetise a steel plate”</a:t>
            </a: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32520" cy="83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375362" y="4293096"/>
            <a:ext cx="4424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 dirty="0"/>
              <a:t>Alexey, </a:t>
            </a:r>
            <a:r>
              <a:rPr lang="en-GB" sz="2000" b="1" dirty="0" smtClean="0"/>
              <a:t>Etam, </a:t>
            </a:r>
            <a:r>
              <a:rPr lang="en-GB" sz="2000" b="1" dirty="0"/>
              <a:t>Gabriella, Helder, </a:t>
            </a:r>
            <a:r>
              <a:rPr lang="en-GB" sz="2000" b="1" dirty="0" smtClean="0"/>
              <a:t>Herman</a:t>
            </a:r>
          </a:p>
          <a:p>
            <a:pPr algn="ctr"/>
            <a:endParaRPr lang="en-GB" sz="2000" i="1" dirty="0" smtClean="0"/>
          </a:p>
          <a:p>
            <a:pPr algn="ctr"/>
            <a:r>
              <a:rPr lang="en-GB" sz="2000" dirty="0" smtClean="0"/>
              <a:t>Baby Mind Magnet Meeting @ CERN</a:t>
            </a:r>
          </a:p>
          <a:p>
            <a:pPr algn="ctr"/>
            <a:r>
              <a:rPr lang="en-GB" sz="2000" dirty="0" smtClean="0"/>
              <a:t>June 10, 2015</a:t>
            </a:r>
            <a:endParaRPr lang="en-GB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8468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344" y="4052303"/>
            <a:ext cx="3873704" cy="24482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12" y="144016"/>
            <a:ext cx="9144000" cy="692696"/>
          </a:xfrm>
        </p:spPr>
        <p:txBody>
          <a:bodyPr>
            <a:noAutofit/>
          </a:bodyPr>
          <a:lstStyle/>
          <a:p>
            <a:pPr algn="l"/>
            <a:r>
              <a:rPr lang="en-GB" sz="2500" b="1" i="1" dirty="0" smtClean="0">
                <a:solidFill>
                  <a:srgbClr val="FF0000"/>
                </a:solidFill>
              </a:rPr>
              <a:t>9. Single plate no gap </a:t>
            </a:r>
            <a:r>
              <a:rPr lang="en-GB" sz="2500" i="1" dirty="0" smtClean="0">
                <a:solidFill>
                  <a:srgbClr val="FF0000"/>
                </a:solidFill>
              </a:rPr>
              <a:t>(</a:t>
            </a:r>
            <a:r>
              <a:rPr lang="en-GB" sz="2500" i="1" dirty="0">
                <a:solidFill>
                  <a:srgbClr val="FF0000"/>
                </a:solidFill>
              </a:rPr>
              <a:t>top)</a:t>
            </a:r>
            <a:r>
              <a:rPr lang="en-GB" sz="2500" b="1" i="1" dirty="0">
                <a:solidFill>
                  <a:srgbClr val="FF0000"/>
                </a:solidFill>
              </a:rPr>
              <a:t> vs </a:t>
            </a:r>
            <a:r>
              <a:rPr lang="en-GB" sz="2500" b="1" i="1" dirty="0" smtClean="0">
                <a:solidFill>
                  <a:srgbClr val="FF0000"/>
                </a:solidFill>
              </a:rPr>
              <a:t>two </a:t>
            </a:r>
            <a:r>
              <a:rPr lang="en-GB" sz="2500" b="1" i="1" dirty="0">
                <a:solidFill>
                  <a:srgbClr val="FF0000"/>
                </a:solidFill>
              </a:rPr>
              <a:t>plates with </a:t>
            </a:r>
            <a:r>
              <a:rPr lang="en-GB" sz="2500" b="1" i="1" dirty="0" smtClean="0">
                <a:solidFill>
                  <a:srgbClr val="FF0000"/>
                </a:solidFill>
              </a:rPr>
              <a:t>shim, 2 mm gap</a:t>
            </a:r>
            <a:r>
              <a:rPr lang="en-GB" sz="2500" b="1" i="1" dirty="0">
                <a:solidFill>
                  <a:srgbClr val="FF0000"/>
                </a:solidFill>
              </a:rPr>
              <a:t>,</a:t>
            </a:r>
            <a:r>
              <a:rPr lang="en-GB" sz="2500" b="1" i="1" dirty="0" smtClean="0">
                <a:solidFill>
                  <a:srgbClr val="FF0000"/>
                </a:solidFill>
              </a:rPr>
              <a:t> </a:t>
            </a:r>
            <a:br>
              <a:rPr lang="en-GB" sz="2500" b="1" i="1" dirty="0" smtClean="0">
                <a:solidFill>
                  <a:srgbClr val="FF0000"/>
                </a:solidFill>
              </a:rPr>
            </a:br>
            <a:r>
              <a:rPr lang="en-GB" sz="2500" b="1" i="1" dirty="0">
                <a:solidFill>
                  <a:srgbClr val="FF0000"/>
                </a:solidFill>
              </a:rPr>
              <a:t> </a:t>
            </a:r>
            <a:r>
              <a:rPr lang="en-GB" sz="2500" b="1" i="1" dirty="0" smtClean="0">
                <a:solidFill>
                  <a:srgbClr val="FF0000"/>
                </a:solidFill>
              </a:rPr>
              <a:t>   and 10 </a:t>
            </a:r>
            <a:r>
              <a:rPr lang="en-GB" sz="2500" b="1" i="1" dirty="0">
                <a:solidFill>
                  <a:srgbClr val="FF0000"/>
                </a:solidFill>
              </a:rPr>
              <a:t>mm </a:t>
            </a:r>
            <a:r>
              <a:rPr lang="en-GB" sz="2500" b="1" i="1" dirty="0" smtClean="0">
                <a:solidFill>
                  <a:srgbClr val="FF0000"/>
                </a:solidFill>
              </a:rPr>
              <a:t>extra side plates </a:t>
            </a:r>
            <a:r>
              <a:rPr lang="en-GB" sz="2500" i="1" dirty="0" smtClean="0">
                <a:solidFill>
                  <a:srgbClr val="FF0000"/>
                </a:solidFill>
              </a:rPr>
              <a:t>(bottom</a:t>
            </a:r>
            <a:r>
              <a:rPr lang="en-GB" sz="2500" i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6" y="5445224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800" dirty="0" smtClean="0"/>
          </a:p>
          <a:p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04" y="1149772"/>
            <a:ext cx="3498389" cy="23762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036" y="1149772"/>
            <a:ext cx="3600400" cy="23042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69668"/>
            <a:ext cx="3536392" cy="2736304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13904" y="3420740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2.0</a:t>
            </a:r>
            <a:r>
              <a:rPr lang="en-GB" sz="2000" dirty="0" smtClean="0"/>
              <a:t> m coils with no gap at current of </a:t>
            </a:r>
            <a:r>
              <a:rPr lang="en-GB" sz="2000" b="1" dirty="0" smtClean="0">
                <a:solidFill>
                  <a:srgbClr val="FF0000"/>
                </a:solidFill>
              </a:rPr>
              <a:t>2*1500 A</a:t>
            </a:r>
            <a:endParaRPr lang="en-GB" sz="2800" b="1" dirty="0" smtClean="0">
              <a:solidFill>
                <a:srgbClr val="FF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16496" y="6353944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2.0</a:t>
            </a:r>
            <a:r>
              <a:rPr lang="en-GB" sz="2000" dirty="0" smtClean="0"/>
              <a:t> m coils with current of  </a:t>
            </a:r>
            <a:r>
              <a:rPr lang="en-GB" sz="2000" b="1" dirty="0" smtClean="0">
                <a:solidFill>
                  <a:srgbClr val="00B050"/>
                </a:solidFill>
              </a:rPr>
              <a:t>2*800 A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7908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140968"/>
            <a:ext cx="4844689" cy="35788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9516" y="196578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10. Baby MIND detector module </a:t>
            </a:r>
            <a:r>
              <a:rPr lang="en-US" sz="2800" i="1" dirty="0" smtClean="0">
                <a:solidFill>
                  <a:srgbClr val="FF0000"/>
                </a:solidFill>
              </a:rPr>
              <a:t>(for 3.5 m)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83568" y="1391298"/>
            <a:ext cx="7560840" cy="1670154"/>
            <a:chOff x="683568" y="1391298"/>
            <a:chExt cx="7560840" cy="1670154"/>
          </a:xfrm>
        </p:grpSpPr>
        <p:sp>
          <p:nvSpPr>
            <p:cNvPr id="3" name="Rectangle 2"/>
            <p:cNvSpPr/>
            <p:nvPr/>
          </p:nvSpPr>
          <p:spPr>
            <a:xfrm>
              <a:off x="683568" y="1627453"/>
              <a:ext cx="1104392" cy="1360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140016" y="1627453"/>
              <a:ext cx="1104392" cy="1360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83568" y="2171513"/>
              <a:ext cx="1104392" cy="6800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140016" y="2171513"/>
              <a:ext cx="1104392" cy="6800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87960" y="1627453"/>
              <a:ext cx="5352055" cy="68007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683568" y="1763468"/>
              <a:ext cx="7560840" cy="4080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907704" y="2307528"/>
              <a:ext cx="5112568" cy="54406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474830">
              <a:off x="3962851" y="1391298"/>
              <a:ext cx="849533" cy="1670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99992" y="2348880"/>
              <a:ext cx="28083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</a:rPr>
                <a:t>d</a:t>
              </a:r>
              <a:r>
                <a:rPr lang="en-GB" sz="2800" b="1" dirty="0" smtClean="0">
                  <a:solidFill>
                    <a:schemeClr val="bg1"/>
                  </a:solidFill>
                </a:rPr>
                <a:t>etector panel</a:t>
              </a:r>
              <a:endParaRPr lang="en-GB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79712" y="2348880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chemeClr val="bg1"/>
                  </a:solidFill>
                </a:rPr>
                <a:t>2.8 m for</a:t>
              </a:r>
              <a:endParaRPr lang="en-GB" sz="2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1275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76" y="1052736"/>
            <a:ext cx="3847967" cy="22961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836712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11. Variants to be selected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6" y="6237312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800" dirty="0" smtClean="0"/>
          </a:p>
          <a:p>
            <a:endParaRPr lang="en-GB" sz="28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55576" y="6237312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8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55576" y="3212976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2.8</a:t>
            </a:r>
            <a:r>
              <a:rPr lang="en-GB" sz="2000" dirty="0" smtClean="0"/>
              <a:t> m coils with current of  </a:t>
            </a:r>
            <a:r>
              <a:rPr lang="en-GB" sz="2000" b="1" dirty="0">
                <a:solidFill>
                  <a:srgbClr val="FF0000"/>
                </a:solidFill>
              </a:rPr>
              <a:t>2*1500 </a:t>
            </a:r>
            <a:r>
              <a:rPr lang="en-GB" sz="2000" b="1" dirty="0" smtClean="0">
                <a:solidFill>
                  <a:srgbClr val="FF0000"/>
                </a:solidFill>
              </a:rPr>
              <a:t>A</a:t>
            </a:r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580" y="865878"/>
            <a:ext cx="3923928" cy="23470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44" y="4058730"/>
            <a:ext cx="3995936" cy="2382898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755576" y="6237312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2.6</a:t>
            </a:r>
            <a:r>
              <a:rPr lang="en-GB" sz="2000" dirty="0" smtClean="0"/>
              <a:t> m coils with current of  </a:t>
            </a:r>
            <a:r>
              <a:rPr lang="en-GB" sz="2000" b="1" dirty="0" smtClean="0">
                <a:solidFill>
                  <a:srgbClr val="00B050"/>
                </a:solidFill>
              </a:rPr>
              <a:t>2*1200 A</a:t>
            </a:r>
            <a:endParaRPr lang="en-GB" sz="28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320" y="3874906"/>
            <a:ext cx="4032448" cy="2362406"/>
          </a:xfrm>
          <a:prstGeom prst="rect">
            <a:avLst/>
          </a:prstGeom>
        </p:spPr>
      </p:pic>
      <p:sp>
        <p:nvSpPr>
          <p:cNvPr id="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8460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12. </a:t>
            </a:r>
            <a:r>
              <a:rPr lang="en-GB" sz="2800" b="1" i="1" dirty="0">
                <a:solidFill>
                  <a:srgbClr val="FF0000"/>
                </a:solidFill>
              </a:rPr>
              <a:t>C</a:t>
            </a:r>
            <a:r>
              <a:rPr lang="en-GB" sz="2800" b="1" i="1" dirty="0" smtClean="0">
                <a:solidFill>
                  <a:srgbClr val="FF0000"/>
                </a:solidFill>
              </a:rPr>
              <a:t>urrent, voltage and power consumption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5"/>
            <a:ext cx="8219256" cy="302433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z="2400" b="1" i="1" dirty="0" smtClean="0">
                <a:solidFill>
                  <a:srgbClr val="00B050"/>
                </a:solidFill>
              </a:rPr>
              <a:t>For all cases the power dissipation is less than 100 W per module if the conductor thickness is &gt;2 mm.</a:t>
            </a:r>
          </a:p>
          <a:p>
            <a:pPr>
              <a:spcAft>
                <a:spcPts val="600"/>
              </a:spcAft>
            </a:pPr>
            <a:r>
              <a:rPr lang="en-GB" sz="2400" b="1" i="1" dirty="0" smtClean="0">
                <a:solidFill>
                  <a:srgbClr val="00B050"/>
                </a:solidFill>
              </a:rPr>
              <a:t>Operating current depends on number of turns but it will be less than 100 A.</a:t>
            </a:r>
          </a:p>
          <a:p>
            <a:pPr>
              <a:spcAft>
                <a:spcPts val="600"/>
              </a:spcAft>
            </a:pPr>
            <a:r>
              <a:rPr lang="en-GB" sz="2400" b="1" i="1" dirty="0" smtClean="0">
                <a:solidFill>
                  <a:srgbClr val="00B050"/>
                </a:solidFill>
              </a:rPr>
              <a:t>Voltage is also low and stays within a few volt, a single power supply can charge all modules.</a:t>
            </a:r>
            <a:endParaRPr lang="en-GB" sz="24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9552" y="4653136"/>
            <a:ext cx="8136904" cy="13681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i="1" dirty="0" smtClean="0"/>
              <a:t>Example:</a:t>
            </a:r>
            <a:r>
              <a:rPr lang="en-GB" sz="2400" dirty="0" smtClean="0"/>
              <a:t> </a:t>
            </a:r>
          </a:p>
          <a:p>
            <a:r>
              <a:rPr lang="en-GB" sz="2400" b="1" dirty="0" smtClean="0"/>
              <a:t>In the case of two 2.6 m coils with 2*1.2 kA the power dissipation per module is less than 40 W or less than 1 kW for the entire magnet.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6158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13. Conclusion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208912" cy="540059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z="2400" dirty="0" smtClean="0"/>
              <a:t>Magnetic design made based on using raw iron plates with minimum machining. </a:t>
            </a:r>
          </a:p>
          <a:p>
            <a:pPr>
              <a:spcAft>
                <a:spcPts val="600"/>
              </a:spcAft>
            </a:pPr>
            <a:r>
              <a:rPr lang="en-GB" sz="2400" dirty="0" smtClean="0"/>
              <a:t>Effect of slit size and gaps between the two plates in one module analysed. </a:t>
            </a:r>
          </a:p>
          <a:p>
            <a:pPr>
              <a:spcAft>
                <a:spcPts val="600"/>
              </a:spcAft>
            </a:pPr>
            <a:r>
              <a:rPr lang="en-GB" sz="2400" dirty="0" smtClean="0"/>
              <a:t>Optimum flux return, and thus most uniform field across detector surface is achieved by adding extra side plates adjacent to the coils. 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rgbClr val="FF0000"/>
                </a:solidFill>
              </a:rPr>
              <a:t>Magnetic </a:t>
            </a:r>
            <a:r>
              <a:rPr lang="en-GB" sz="2400" dirty="0">
                <a:solidFill>
                  <a:srgbClr val="FF0000"/>
                </a:solidFill>
              </a:rPr>
              <a:t>design </a:t>
            </a:r>
            <a:r>
              <a:rPr lang="en-GB" sz="2400" dirty="0" smtClean="0">
                <a:solidFill>
                  <a:srgbClr val="FF0000"/>
                </a:solidFill>
              </a:rPr>
              <a:t>is </a:t>
            </a:r>
            <a:r>
              <a:rPr lang="en-GB" sz="2400" dirty="0">
                <a:solidFill>
                  <a:srgbClr val="FF0000"/>
                </a:solidFill>
              </a:rPr>
              <a:t>fully </a:t>
            </a:r>
            <a:r>
              <a:rPr lang="en-GB" sz="2400" dirty="0" smtClean="0">
                <a:solidFill>
                  <a:srgbClr val="FF0000"/>
                </a:solidFill>
              </a:rPr>
              <a:t>understood and can be optimised.</a:t>
            </a:r>
            <a:endParaRPr lang="en-GB" sz="2400" dirty="0"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400" dirty="0" smtClean="0"/>
              <a:t>Final dimensions to be agreed, where after the design can be frozen and production start. </a:t>
            </a:r>
          </a:p>
          <a:p>
            <a:endParaRPr lang="en-GB" sz="2400" dirty="0" smtClean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9215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1. Constrains and goals 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Plate length is 3500 mm (size of the vertical pit) </a:t>
            </a:r>
          </a:p>
          <a:p>
            <a:r>
              <a:rPr lang="en-GB" sz="2400" dirty="0" smtClean="0"/>
              <a:t>Plate thickness is 30 mm (optimized for physics)</a:t>
            </a:r>
          </a:p>
          <a:p>
            <a:r>
              <a:rPr lang="en-GB" sz="2400" dirty="0" smtClean="0"/>
              <a:t>Plate height is 2000 mm</a:t>
            </a:r>
          </a:p>
          <a:p>
            <a:r>
              <a:rPr lang="en-GB" sz="2400" dirty="0" smtClean="0"/>
              <a:t>Coil thickness less than 10 mm</a:t>
            </a:r>
          </a:p>
          <a:p>
            <a:r>
              <a:rPr lang="en-GB" sz="2400" dirty="0" smtClean="0"/>
              <a:t>Power dissipation to be minimised (stacking and no active cooling)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 algn="ctr">
              <a:buNone/>
            </a:pPr>
            <a:r>
              <a:rPr lang="en-GB" sz="2400" b="1" i="1" dirty="0" smtClean="0">
                <a:solidFill>
                  <a:srgbClr val="00B050"/>
                </a:solidFill>
              </a:rPr>
              <a:t>The plate has to be magnetised by low current and predictable (homogeneous) field (around 1.5 T) distribution has to be guaranteed</a:t>
            </a:r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endParaRPr lang="en-GB" sz="2800" dirty="0" smtClean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4780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2. Magnetisation of a steel plate 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8316416" cy="4392488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95536" y="5445224"/>
            <a:ext cx="8424936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For an infinitively long plate with good properties, a </a:t>
            </a:r>
            <a:r>
              <a:rPr lang="en-GB" sz="2400" b="1" dirty="0" smtClean="0">
                <a:solidFill>
                  <a:srgbClr val="00B050"/>
                </a:solidFill>
              </a:rPr>
              <a:t>&lt; 300 A/m</a:t>
            </a:r>
            <a:r>
              <a:rPr lang="en-GB" sz="2400" dirty="0" smtClean="0"/>
              <a:t> coil will do the job, but when plate properties are only as “as guaranteed”, the power dissipation will be </a:t>
            </a:r>
            <a:r>
              <a:rPr lang="en-GB" sz="2400" b="1" dirty="0" smtClean="0">
                <a:solidFill>
                  <a:srgbClr val="FF0000"/>
                </a:solidFill>
              </a:rPr>
              <a:t>40 times higher</a:t>
            </a:r>
            <a:r>
              <a:rPr lang="en-GB" sz="2400" dirty="0" smtClean="0"/>
              <a:t>! </a:t>
            </a:r>
            <a:endParaRPr lang="en-GB" sz="2800" dirty="0" smtClean="0"/>
          </a:p>
          <a:p>
            <a:endParaRPr lang="en-GB" sz="2800" dirty="0"/>
          </a:p>
        </p:txBody>
      </p:sp>
      <p:sp>
        <p:nvSpPr>
          <p:cNvPr id="7" name="Right Arrow 6"/>
          <p:cNvSpPr/>
          <p:nvPr/>
        </p:nvSpPr>
        <p:spPr>
          <a:xfrm>
            <a:off x="611560" y="2060848"/>
            <a:ext cx="576064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860032" y="2420888"/>
            <a:ext cx="0" cy="237626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123728" y="2492896"/>
            <a:ext cx="0" cy="2304256"/>
          </a:xfrm>
          <a:prstGeom prst="straightConnector1">
            <a:avLst/>
          </a:prstGeom>
          <a:ln w="635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6273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3. “Ideal” plate with no gap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50215"/>
            <a:ext cx="3834779" cy="3492388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27386" y="5085184"/>
            <a:ext cx="8465093" cy="12241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300 A / 1 m of coil (4 mm thick Al) corresponds to </a:t>
            </a:r>
            <a:r>
              <a:rPr lang="en-GB" sz="2400" dirty="0"/>
              <a:t>a</a:t>
            </a:r>
            <a:r>
              <a:rPr lang="en-GB" sz="2400" dirty="0" smtClean="0"/>
              <a:t> power dissipation of less than </a:t>
            </a:r>
            <a:r>
              <a:rPr lang="en-GB" sz="2400" b="1" dirty="0" smtClean="0">
                <a:solidFill>
                  <a:srgbClr val="00B050"/>
                </a:solidFill>
              </a:rPr>
              <a:t>3 W/m</a:t>
            </a:r>
          </a:p>
          <a:p>
            <a:pPr marL="0" indent="0">
              <a:buNone/>
            </a:pPr>
            <a:r>
              <a:rPr lang="en-GB" sz="2400" dirty="0" smtClean="0"/>
              <a:t>     </a:t>
            </a:r>
            <a:r>
              <a:rPr lang="en-GB" sz="2400" b="1" dirty="0" smtClean="0">
                <a:solidFill>
                  <a:srgbClr val="FF0000"/>
                </a:solidFill>
              </a:rPr>
              <a:t>but with a total of 50 kA it will be more than 6 kW/m!</a:t>
            </a:r>
            <a:endParaRPr lang="en-GB" sz="24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336" y="1340768"/>
            <a:ext cx="4489648" cy="3111283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3392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4. Repulsion force between neighbouring plates</a:t>
            </a:r>
            <a:r>
              <a:rPr lang="en-GB" sz="2800" i="1" dirty="0" smtClean="0">
                <a:solidFill>
                  <a:srgbClr val="FF0000"/>
                </a:solidFill>
              </a:rPr>
              <a:t> </a:t>
            </a:r>
            <a:endParaRPr lang="en-GB" sz="2800" i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3403438" cy="2736304"/>
          </a:xfrm>
        </p:spPr>
      </p:pic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3340386" cy="2736304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0" y="908720"/>
            <a:ext cx="4392488" cy="2736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“Plus” and “Minus” current make “Zero” field outside the plate.</a:t>
            </a:r>
          </a:p>
          <a:p>
            <a:r>
              <a:rPr lang="en-GB" sz="2400" dirty="0" smtClean="0"/>
              <a:t>The only  interaction is due to effects at the plate edges where the field lines go outside. </a:t>
            </a:r>
          </a:p>
          <a:p>
            <a:r>
              <a:rPr lang="en-GB" sz="2400" b="1" dirty="0" smtClean="0">
                <a:solidFill>
                  <a:srgbClr val="00B050"/>
                </a:solidFill>
              </a:rPr>
              <a:t>But even in the case of no flux return it is small and affordable.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800" dirty="0" smtClean="0"/>
          </a:p>
          <a:p>
            <a:endParaRPr lang="en-GB" sz="2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5289" y="4296864"/>
            <a:ext cx="3744416" cy="2281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i="1" dirty="0" smtClean="0"/>
              <a:t>Example:</a:t>
            </a:r>
            <a:r>
              <a:rPr lang="en-GB" sz="2200" dirty="0" smtClean="0"/>
              <a:t> </a:t>
            </a:r>
          </a:p>
          <a:p>
            <a:r>
              <a:rPr lang="en-GB" sz="2200" dirty="0" smtClean="0"/>
              <a:t>Force between two plates with 100 kA total current  and no gap between coils is only </a:t>
            </a:r>
            <a:r>
              <a:rPr lang="en-GB" sz="2200" b="1" dirty="0" smtClean="0">
                <a:solidFill>
                  <a:srgbClr val="00B050"/>
                </a:solidFill>
              </a:rPr>
              <a:t>650 kg.</a:t>
            </a:r>
            <a:endParaRPr lang="en-GB" sz="2200" dirty="0" smtClean="0"/>
          </a:p>
          <a:p>
            <a:endParaRPr lang="en-GB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861048"/>
            <a:ext cx="4499992" cy="2785101"/>
          </a:xfrm>
          <a:prstGeom prst="rect">
            <a:avLst/>
          </a:prstGeom>
        </p:spPr>
      </p:pic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776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494076"/>
            <a:ext cx="6445742" cy="509396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498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5. Flux return</a:t>
            </a:r>
            <a:endParaRPr lang="en-GB" sz="2800" i="1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987824" y="2627604"/>
            <a:ext cx="4176464" cy="2736304"/>
            <a:chOff x="2987824" y="2780928"/>
            <a:chExt cx="3456384" cy="2160240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3275856" y="2780928"/>
              <a:ext cx="2952328" cy="57606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3275856" y="4149080"/>
              <a:ext cx="2952328" cy="7920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2987824" y="3429000"/>
              <a:ext cx="72008" cy="15121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6444208" y="2780928"/>
              <a:ext cx="0" cy="122413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478227" y="903646"/>
            <a:ext cx="6527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Magnetic circuit is like in a “transformer”.</a:t>
            </a:r>
            <a:endParaRPr lang="en-US" sz="2400"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7162800" y="6645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3E1A67-4734-4A8F-8971-AC9401A8049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21078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6. Single plate with 20 mm slot </a:t>
            </a:r>
            <a:endParaRPr lang="en-GB" sz="2800" b="1" i="1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6" y="5445224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800" dirty="0" smtClean="0"/>
          </a:p>
          <a:p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02" y="1014432"/>
            <a:ext cx="3456384" cy="23477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736" y="877923"/>
            <a:ext cx="3600400" cy="23042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76" y="3897052"/>
            <a:ext cx="3498389" cy="23762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938" y="3897052"/>
            <a:ext cx="3600400" cy="2304256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773311" y="6201308"/>
            <a:ext cx="4114800" cy="3960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/>
              <a:t>2.0</a:t>
            </a:r>
            <a:r>
              <a:rPr lang="en-GB" sz="2000" dirty="0" smtClean="0"/>
              <a:t> m coils with current of </a:t>
            </a:r>
            <a:r>
              <a:rPr lang="en-GB" sz="2000" b="1" dirty="0" smtClean="0">
                <a:solidFill>
                  <a:srgbClr val="FF0000"/>
                </a:solidFill>
              </a:rPr>
              <a:t>2*1500 A</a:t>
            </a:r>
            <a:endParaRPr lang="en-GB" sz="28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773311" y="3138145"/>
            <a:ext cx="4006788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/>
              <a:t>1.5</a:t>
            </a:r>
            <a:r>
              <a:rPr lang="en-GB" sz="2000" dirty="0" smtClean="0"/>
              <a:t> m coils with current of  </a:t>
            </a:r>
            <a:r>
              <a:rPr lang="en-GB" sz="2000" b="1" dirty="0" smtClean="0">
                <a:solidFill>
                  <a:srgbClr val="00B050"/>
                </a:solidFill>
              </a:rPr>
              <a:t>2*800 A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170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836712"/>
          </a:xfrm>
        </p:spPr>
        <p:txBody>
          <a:bodyPr>
            <a:noAutofit/>
          </a:bodyPr>
          <a:lstStyle/>
          <a:p>
            <a:pPr algn="l"/>
            <a:r>
              <a:rPr lang="en-GB" sz="2800" b="1" i="1" dirty="0" smtClean="0">
                <a:solidFill>
                  <a:srgbClr val="FF0000"/>
                </a:solidFill>
              </a:rPr>
              <a:t>7. Single plate </a:t>
            </a:r>
            <a:r>
              <a:rPr lang="en-GB" sz="2800" i="1" dirty="0" smtClean="0">
                <a:solidFill>
                  <a:srgbClr val="FF0000"/>
                </a:solidFill>
              </a:rPr>
              <a:t>(top)</a:t>
            </a:r>
            <a:r>
              <a:rPr lang="en-GB" sz="2800" b="1" i="1" dirty="0" smtClean="0">
                <a:solidFill>
                  <a:srgbClr val="FF0000"/>
                </a:solidFill>
              </a:rPr>
              <a:t> vs two plates with gap 1 mm </a:t>
            </a:r>
            <a:r>
              <a:rPr lang="en-GB" sz="2800" i="1" dirty="0" smtClean="0">
                <a:solidFill>
                  <a:srgbClr val="FF0000"/>
                </a:solidFill>
              </a:rPr>
              <a:t>(bottom)</a:t>
            </a:r>
            <a:endParaRPr lang="en-GB" sz="2800" i="1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6" y="6237312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800" dirty="0" smtClean="0"/>
          </a:p>
          <a:p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01" y="1101320"/>
            <a:ext cx="3456384" cy="23477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695" y="908720"/>
            <a:ext cx="3672408" cy="2304256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73224" y="6263981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1.5</a:t>
            </a:r>
            <a:r>
              <a:rPr lang="en-GB" sz="2000" dirty="0" smtClean="0"/>
              <a:t> m coil with current of </a:t>
            </a:r>
            <a:r>
              <a:rPr lang="en-GB" sz="2000" b="1" dirty="0" smtClean="0">
                <a:solidFill>
                  <a:srgbClr val="FF0000"/>
                </a:solidFill>
              </a:rPr>
              <a:t>2*1500 A</a:t>
            </a:r>
            <a:endParaRPr lang="en-GB" sz="28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56718" y="3232083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smtClean="0"/>
              <a:t>1.5</a:t>
            </a:r>
            <a:r>
              <a:rPr lang="en-GB" sz="2000" dirty="0" smtClean="0"/>
              <a:t> m coils with current of  </a:t>
            </a:r>
            <a:r>
              <a:rPr lang="en-GB" sz="2000" b="1" dirty="0" smtClean="0">
                <a:solidFill>
                  <a:srgbClr val="00B050"/>
                </a:solidFill>
              </a:rPr>
              <a:t>2*800 A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70" y="3870340"/>
            <a:ext cx="3507942" cy="22322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465" y="3757682"/>
            <a:ext cx="3579510" cy="21602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35896" y="585056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1 mm gap</a:t>
            </a:r>
            <a:endParaRPr lang="en-GB" b="1" i="1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234575" y="4986464"/>
            <a:ext cx="1296144" cy="8640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211960" y="4725144"/>
            <a:ext cx="3672408" cy="115212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136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593E1A67-4734-4A8F-8971-AC9401A8049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5516" y="197202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</a:rPr>
              <a:t>8. To return flux properly extra material has to be added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259632" y="3573016"/>
            <a:ext cx="6480720" cy="1166098"/>
            <a:chOff x="611560" y="2276872"/>
            <a:chExt cx="7560840" cy="1886178"/>
          </a:xfrm>
        </p:grpSpPr>
        <p:sp>
          <p:nvSpPr>
            <p:cNvPr id="3" name="Rectangle 2"/>
            <p:cNvSpPr/>
            <p:nvPr/>
          </p:nvSpPr>
          <p:spPr>
            <a:xfrm>
              <a:off x="611560" y="2276872"/>
              <a:ext cx="1104392" cy="1561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068008" y="2708921"/>
              <a:ext cx="1104392" cy="1561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11560" y="3789040"/>
              <a:ext cx="1104392" cy="1558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68008" y="3273111"/>
              <a:ext cx="1104392" cy="1558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15952" y="2729051"/>
              <a:ext cx="5352055" cy="68007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611560" y="2865066"/>
              <a:ext cx="7560840" cy="4080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474830">
              <a:off x="3890843" y="2492896"/>
              <a:ext cx="849533" cy="1670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07704" y="3450478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chemeClr val="bg1"/>
                  </a:solidFill>
                </a:rPr>
                <a:t>2.8 m for</a:t>
              </a:r>
              <a:endParaRPr lang="en-GB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987824" y="5517232"/>
            <a:ext cx="2916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10 mm plates to stay within coil envelope</a:t>
            </a:r>
            <a:endParaRPr lang="en-GB" sz="2000" b="1" dirty="0"/>
          </a:p>
        </p:txBody>
      </p:sp>
      <p:cxnSp>
        <p:nvCxnSpPr>
          <p:cNvPr id="19" name="Straight Arrow Connector 18"/>
          <p:cNvCxnSpPr>
            <a:stCxn id="14" idx="0"/>
          </p:cNvCxnSpPr>
          <p:nvPr/>
        </p:nvCxnSpPr>
        <p:spPr>
          <a:xfrm flipV="1">
            <a:off x="4445986" y="4221088"/>
            <a:ext cx="3006334" cy="129614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4" idx="0"/>
            <a:endCxn id="9" idx="2"/>
          </p:cNvCxnSpPr>
          <p:nvPr/>
        </p:nvCxnSpPr>
        <p:spPr>
          <a:xfrm flipH="1" flipV="1">
            <a:off x="1732943" y="4604265"/>
            <a:ext cx="2713043" cy="91296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27784" y="1124849"/>
            <a:ext cx="3094915" cy="2445863"/>
          </a:xfrm>
          <a:prstGeom prst="rect">
            <a:avLst/>
          </a:prstGeom>
        </p:spPr>
      </p:pic>
      <p:sp>
        <p:nvSpPr>
          <p:cNvPr id="22" name="Slide Number Placeholder 7"/>
          <p:cNvSpPr txBox="1">
            <a:spLocks/>
          </p:cNvSpPr>
          <p:nvPr/>
        </p:nvSpPr>
        <p:spPr>
          <a:xfrm>
            <a:off x="7162800" y="6645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3E1A67-4734-4A8F-8971-AC9401A8049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1359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1733</TotalTime>
  <Words>651</Words>
  <Application>Microsoft Office PowerPoint</Application>
  <PresentationFormat>On-screen Show (4:3)</PresentationFormat>
  <Paragraphs>81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Baby MIND magnet design</vt:lpstr>
      <vt:lpstr>1. Constrains and goals </vt:lpstr>
      <vt:lpstr>2. Magnetisation of a steel plate </vt:lpstr>
      <vt:lpstr>3. “Ideal” plate with no gap</vt:lpstr>
      <vt:lpstr>4. Repulsion force between neighbouring plates </vt:lpstr>
      <vt:lpstr>5. Flux return</vt:lpstr>
      <vt:lpstr>6. Single plate with 20 mm slot </vt:lpstr>
      <vt:lpstr>7. Single plate (top) vs two plates with gap 1 mm (bottom)</vt:lpstr>
      <vt:lpstr>Slide 9</vt:lpstr>
      <vt:lpstr>9. Single plate no gap (top) vs two plates with shim, 2 mm gap,      and 10 mm extra side plates (bottom)</vt:lpstr>
      <vt:lpstr>Slide 11</vt:lpstr>
      <vt:lpstr>11. Variants to be selected</vt:lpstr>
      <vt:lpstr>12. Current, voltage and power consumption</vt:lpstr>
      <vt:lpstr>13. 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Baby MIND coil assembly</dc:title>
  <dc:creator>Alexey Dudarev</dc:creator>
  <cp:lastModifiedBy>dudarev</cp:lastModifiedBy>
  <cp:revision>96</cp:revision>
  <dcterms:created xsi:type="dcterms:W3CDTF">2015-04-20T06:36:40Z</dcterms:created>
  <dcterms:modified xsi:type="dcterms:W3CDTF">2015-06-09T22:16:49Z</dcterms:modified>
</cp:coreProperties>
</file>