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431" r:id="rId3"/>
    <p:sldId id="429" r:id="rId4"/>
    <p:sldId id="432" r:id="rId5"/>
    <p:sldId id="433" r:id="rId6"/>
    <p:sldId id="434" r:id="rId7"/>
    <p:sldId id="435" r:id="rId8"/>
    <p:sldId id="436" r:id="rId9"/>
    <p:sldId id="326" r:id="rId10"/>
    <p:sldId id="442" r:id="rId11"/>
    <p:sldId id="423" r:id="rId12"/>
    <p:sldId id="428" r:id="rId13"/>
    <p:sldId id="426" r:id="rId14"/>
    <p:sldId id="43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12DC"/>
    <a:srgbClr val="009900"/>
    <a:srgbClr val="04656A"/>
    <a:srgbClr val="0099CC"/>
    <a:srgbClr val="008000"/>
    <a:srgbClr val="095665"/>
    <a:srgbClr val="FF0101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30" autoAdjust="0"/>
  </p:normalViewPr>
  <p:slideViewPr>
    <p:cSldViewPr snapToGrid="0">
      <p:cViewPr varScale="1">
        <p:scale>
          <a:sx n="56" d="100"/>
          <a:sy n="56" d="100"/>
        </p:scale>
        <p:origin x="-13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1854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fld id="{EF6C24E9-2440-134E-8AB4-974F82E26F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07976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/>
              <a:t>Click to edit Master text styles</a:t>
            </a:r>
          </a:p>
          <a:p>
            <a:pPr lvl="1"/>
            <a:r>
              <a:rPr lang="en-US" altLang="zh-CN" noProof="0"/>
              <a:t>Second level</a:t>
            </a:r>
          </a:p>
          <a:p>
            <a:pPr lvl="2"/>
            <a:r>
              <a:rPr lang="en-US" altLang="zh-CN" noProof="0"/>
              <a:t>Third level</a:t>
            </a:r>
          </a:p>
          <a:p>
            <a:pPr lvl="3"/>
            <a:r>
              <a:rPr lang="en-US" altLang="zh-CN" noProof="0"/>
              <a:t>Fourth level</a:t>
            </a:r>
          </a:p>
          <a:p>
            <a:pPr lvl="4"/>
            <a:r>
              <a:rPr lang="en-US" altLang="zh-CN" noProof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fld id="{2E26EB5E-DB7F-B840-B676-7EF1573F970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29402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dirty="0">
              <a:latin typeface="Times New Roman" charset="0"/>
              <a:ea typeface="宋体" charset="0"/>
              <a:cs typeface="宋体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059234-B5B5-F04C-8BB0-45D74D74EC1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965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zh-CN" dirty="0">
              <a:latin typeface="Times New Roman" charset="0"/>
              <a:ea typeface="宋体" charset="0"/>
              <a:cs typeface="宋体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"/>
            <a:ext cx="7239000" cy="1371600"/>
          </a:xfr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200" b="1" dirty="0">
                <a:solidFill>
                  <a:srgbClr val="009900"/>
                </a:solidFill>
                <a:latin typeface="Lucida Sans" pitchFamily="34" charset="0"/>
                <a:ea typeface="+mj-ea"/>
                <a:cs typeface="Lucida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buFontTx/>
              <a:buBlip>
                <a:blip r:embed="rId2"/>
              </a:buBlip>
              <a:defRPr/>
            </a:lvl1pPr>
            <a:lvl2pPr>
              <a:buFontTx/>
              <a:buBlip>
                <a:blip r:embed="rId2"/>
              </a:buBlip>
              <a:defRPr/>
            </a:lvl2pPr>
            <a:lvl3pPr>
              <a:buFontTx/>
              <a:buBlip>
                <a:blip r:embed="rId2"/>
              </a:buBlip>
              <a:defRPr/>
            </a:lvl3pPr>
            <a:lvl4pPr>
              <a:buFontTx/>
              <a:buBlip>
                <a:blip r:embed="rId2"/>
              </a:buBlip>
              <a:defRPr/>
            </a:lvl4pPr>
            <a:lvl5pPr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819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913" y="1100138"/>
            <a:ext cx="4314825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138" y="1100138"/>
            <a:ext cx="4316412" cy="4373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3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4509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04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3100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8586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9867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232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05625" y="76200"/>
            <a:ext cx="2238375" cy="5397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913" y="76200"/>
            <a:ext cx="6564312" cy="5397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5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3200" b="1" kern="1200" dirty="0">
                <a:solidFill>
                  <a:srgbClr val="009900"/>
                </a:solidFill>
                <a:latin typeface="Lucida Sans" pitchFamily="34" charset="0"/>
                <a:ea typeface="+mj-ea"/>
                <a:cs typeface="Lucida Sans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1138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96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4034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467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5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467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52600"/>
            <a:ext cx="38862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52600"/>
            <a:ext cx="3886200" cy="21097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14788"/>
            <a:ext cx="3886200" cy="21113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038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5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71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6819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76200"/>
            <a:ext cx="7467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52600"/>
            <a:ext cx="79248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200" b="1" kern="1200" dirty="0">
          <a:solidFill>
            <a:srgbClr val="009900"/>
          </a:solidFill>
          <a:latin typeface="Lucida Sans" pitchFamily="34" charset="0"/>
          <a:ea typeface="ＭＳ Ｐゴシック" charset="0"/>
          <a:cs typeface="Lucida Sans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Lucida Sans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Lucida Sans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Lucida Sans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9900"/>
          </a:solidFill>
          <a:latin typeface="Lucida Sans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tx1"/>
        </a:buClr>
        <a:buBlip>
          <a:blip r:embed="rId8"/>
        </a:buBlip>
        <a:defRPr lang="en-US" sz="2800" b="1" kern="1200" dirty="0">
          <a:solidFill>
            <a:schemeClr val="tx1"/>
          </a:solidFill>
          <a:latin typeface="Lucida Sans" pitchFamily="34" charset="0"/>
          <a:ea typeface="ＭＳ Ｐゴシック" charset="0"/>
          <a:cs typeface="Lucida Sans" pitchFamily="34" charset="0"/>
        </a:defRPr>
      </a:lvl1pPr>
      <a:lvl2pPr marL="577850" indent="-228600" algn="l" rtl="0" eaLnBrk="0" fontAlgn="base" hangingPunct="0">
        <a:spcBef>
          <a:spcPts val="1200"/>
        </a:spcBef>
        <a:spcAft>
          <a:spcPct val="0"/>
        </a:spcAft>
        <a:buBlip>
          <a:blip r:embed="rId8"/>
        </a:buBlip>
        <a:defRPr lang="en-US" sz="2400" b="1" kern="1200" dirty="0">
          <a:solidFill>
            <a:schemeClr val="tx1"/>
          </a:solidFill>
          <a:latin typeface="Lucida Sans" pitchFamily="34" charset="0"/>
          <a:ea typeface="ＭＳ Ｐゴシック" charset="0"/>
          <a:cs typeface="Lucida Sans" pitchFamily="34" charset="0"/>
        </a:defRPr>
      </a:lvl2pPr>
      <a:lvl3pPr marL="806450" indent="-228600" algn="l" rtl="0" eaLnBrk="0" fontAlgn="base" hangingPunct="0">
        <a:spcBef>
          <a:spcPts val="1200"/>
        </a:spcBef>
        <a:spcAft>
          <a:spcPct val="0"/>
        </a:spcAft>
        <a:buClr>
          <a:srgbClr val="A47C0C"/>
        </a:buClr>
        <a:buBlip>
          <a:blip r:embed="rId8"/>
        </a:buBlip>
        <a:defRPr lang="en-US" sz="2000" b="1" kern="1200" dirty="0">
          <a:solidFill>
            <a:srgbClr val="5F5F5F"/>
          </a:solidFill>
          <a:latin typeface="Lucida Sans" pitchFamily="34" charset="0"/>
          <a:ea typeface="ＭＳ Ｐゴシック" charset="0"/>
          <a:cs typeface="Lucida Sans" pitchFamily="34" charset="0"/>
        </a:defRPr>
      </a:lvl3pPr>
      <a:lvl4pPr marL="1035050" indent="-228600" algn="l" rtl="0" eaLnBrk="0" fontAlgn="base" hangingPunct="0">
        <a:spcBef>
          <a:spcPts val="1200"/>
        </a:spcBef>
        <a:spcAft>
          <a:spcPct val="0"/>
        </a:spcAft>
        <a:buClr>
          <a:schemeClr val="accent2"/>
        </a:buClr>
        <a:buBlip>
          <a:blip r:embed="rId8"/>
        </a:buBlip>
        <a:defRPr lang="en-US" b="1" kern="1200" dirty="0">
          <a:solidFill>
            <a:srgbClr val="5F5F5F"/>
          </a:solidFill>
          <a:latin typeface="Lucida Sans" pitchFamily="34" charset="0"/>
          <a:ea typeface="ＭＳ Ｐゴシック" charset="0"/>
          <a:cs typeface="Lucida Sans" pitchFamily="34" charset="0"/>
        </a:defRPr>
      </a:lvl4pPr>
      <a:lvl5pPr marL="1263650" indent="-228600" algn="l" rtl="0" eaLnBrk="0" fontAlgn="base" hangingPunct="0">
        <a:spcBef>
          <a:spcPts val="1200"/>
        </a:spcBef>
        <a:spcAft>
          <a:spcPct val="0"/>
        </a:spcAft>
        <a:buClr>
          <a:srgbClr val="255775"/>
        </a:buClr>
        <a:buBlip>
          <a:blip r:embed="rId8"/>
        </a:buBlip>
        <a:defRPr lang="en-US" sz="1600" b="1" kern="1200" dirty="0">
          <a:solidFill>
            <a:srgbClr val="5F5F5F"/>
          </a:solidFill>
          <a:latin typeface="Lucida Sans" pitchFamily="34" charset="0"/>
          <a:ea typeface="ＭＳ Ｐゴシック" charset="0"/>
          <a:cs typeface="Lucida Sans" pitchFamily="34" charset="0"/>
        </a:defRPr>
      </a:lvl5pPr>
      <a:lvl6pPr marL="1492250" indent="-228600" algn="l" defTabSz="914400" rtl="0" eaLnBrk="1" latinLnBrk="0" hangingPunct="1">
        <a:spcBef>
          <a:spcPts val="1200"/>
        </a:spcBef>
        <a:buClr>
          <a:schemeClr val="accent5"/>
        </a:buClr>
        <a:buFont typeface="Wingdings" pitchFamily="2" charset="2"/>
        <a:buChar char="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1720850" indent="-228600" algn="l" defTabSz="914400" rtl="0" eaLnBrk="1" latinLnBrk="0" hangingPunct="1">
        <a:spcBef>
          <a:spcPts val="1200"/>
        </a:spcBef>
        <a:buClr>
          <a:schemeClr val="accent6"/>
        </a:buClr>
        <a:buFont typeface="Wingdings" pitchFamily="2" charset="2"/>
        <a:buChar char="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1949450" indent="-228600" algn="l" defTabSz="914400" rtl="0" eaLnBrk="1" latinLnBrk="0" hangingPunct="1">
        <a:spcBef>
          <a:spcPts val="1200"/>
        </a:spcBef>
        <a:buFont typeface="Wingdings" pitchFamily="2" charset="2"/>
        <a:buChar char=""/>
        <a:defRPr sz="1600" kern="1200" baseline="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2178050" indent="-228600" algn="l" defTabSz="914400" rtl="0" eaLnBrk="1" latinLnBrk="0" hangingPunct="1">
        <a:spcBef>
          <a:spcPts val="1200"/>
        </a:spcBef>
        <a:buFont typeface="Wingdings" pitchFamily="2" charset="2"/>
        <a:buChar char=""/>
        <a:defRPr sz="1600" kern="1200" baseline="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D:\Data\SHTS\JCPROG\Data\OST-2212-CS-April2010-fromJianyi-134x134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7938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ChangeArrowheads="1"/>
          </p:cNvSpPr>
          <p:nvPr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eaLnBrk="0" hangingPunct="0"/>
            <a:endParaRPr lang="en-US" sz="180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38200" y="6680200"/>
            <a:ext cx="6477000" cy="1524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>
            <a:lvl1pPr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zh-CN" alt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Very High Field Superconducting Magnet Collaboration – DOE review April 21, 2010 Fermilab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76200" y="6648450"/>
            <a:ext cx="1066800" cy="214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zh-CN" altLang="en-US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t> </a:t>
            </a:r>
            <a:r>
              <a:rPr lang="en-US" altLang="zh-CN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t>Slide </a:t>
            </a:r>
            <a:fld id="{E2191699-AA5F-1948-BA4C-56830BFAEBFD}" type="slidenum">
              <a:rPr lang="en-US" altLang="zh-CN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pPr algn="l">
                <a:spcBef>
                  <a:spcPct val="50000"/>
                </a:spcBef>
                <a:defRPr/>
              </a:pPr>
              <a:t>‹#›</a:t>
            </a:fld>
            <a:endParaRPr lang="en-US" altLang="zh-CN" sz="800" b="1" smtClean="0">
              <a:solidFill>
                <a:schemeClr val="bg1"/>
              </a:solidFill>
              <a:ea typeface="宋体" charset="0"/>
              <a:cs typeface="宋体" charset="0"/>
            </a:endParaRPr>
          </a:p>
        </p:txBody>
      </p:sp>
      <p:sp>
        <p:nvSpPr>
          <p:cNvPr id="2054" name="Rectangle 2"/>
          <p:cNvSpPr>
            <a:spLocks noChangeArrowheads="1"/>
          </p:cNvSpPr>
          <p:nvPr/>
        </p:nvSpPr>
        <p:spPr bwMode="auto">
          <a:xfrm rot="10800000">
            <a:off x="0" y="6629400"/>
            <a:ext cx="9142413" cy="231775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100000">
                <a:srgbClr val="B6B6B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eaLnBrk="0" hangingPunct="0"/>
            <a:endParaRPr lang="en-US" sz="180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838200" y="6680200"/>
            <a:ext cx="6477000" cy="1524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lIns="0" tIns="0" rIns="0" bIns="0">
            <a:spAutoFit/>
          </a:bodyPr>
          <a:lstStyle>
            <a:lvl1pPr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zh-CN" altLang="en-US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Very High Field Superconducting Magnet Collaboration – DOE review April 20, 2010 Fermilab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6200" y="6648450"/>
            <a:ext cx="1066800" cy="2143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ctr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  <a:defRPr/>
            </a:pPr>
            <a:r>
              <a:rPr lang="zh-CN" altLang="en-US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t> </a:t>
            </a:r>
            <a:r>
              <a:rPr lang="en-US" altLang="zh-CN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t>Slide </a:t>
            </a:r>
            <a:fld id="{B8ABCCEB-FAA1-AF40-BAB7-7CDB478E3964}" type="slidenum">
              <a:rPr lang="en-US" altLang="zh-CN" sz="800" b="1" smtClean="0">
                <a:solidFill>
                  <a:schemeClr val="bg1"/>
                </a:solidFill>
                <a:ea typeface="宋体" charset="0"/>
                <a:cs typeface="宋体" charset="0"/>
              </a:rPr>
              <a:pPr algn="l">
                <a:spcBef>
                  <a:spcPct val="50000"/>
                </a:spcBef>
                <a:defRPr/>
              </a:pPr>
              <a:t>‹#›</a:t>
            </a:fld>
            <a:endParaRPr lang="en-US" altLang="zh-CN" sz="800" b="1" smtClean="0">
              <a:solidFill>
                <a:schemeClr val="bg1"/>
              </a:solidFill>
              <a:ea typeface="宋体" charset="0"/>
              <a:cs typeface="宋体" charset="0"/>
            </a:endParaRPr>
          </a:p>
        </p:txBody>
      </p:sp>
      <p:sp>
        <p:nvSpPr>
          <p:cNvPr id="2057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76200"/>
            <a:ext cx="8077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  <a:endParaRPr lang="en-US"/>
          </a:p>
        </p:txBody>
      </p:sp>
      <p:sp>
        <p:nvSpPr>
          <p:cNvPr id="2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8913" y="1100138"/>
            <a:ext cx="8783637" cy="437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en-US"/>
          </a:p>
        </p:txBody>
      </p:sp>
      <p:sp>
        <p:nvSpPr>
          <p:cNvPr id="86027" name="Rectangle 11"/>
          <p:cNvSpPr>
            <a:spLocks noChangeArrowheads="1"/>
          </p:cNvSpPr>
          <p:nvPr/>
        </p:nvSpPr>
        <p:spPr bwMode="auto">
          <a:xfrm>
            <a:off x="0" y="1000125"/>
            <a:ext cx="9142413" cy="73025"/>
          </a:xfrm>
          <a:prstGeom prst="rect">
            <a:avLst/>
          </a:prstGeom>
          <a:gradFill rotWithShape="1">
            <a:gsLst>
              <a:gs pos="0">
                <a:srgbClr val="000099"/>
              </a:gs>
              <a:gs pos="100000">
                <a:srgbClr val="FF990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666699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pic>
        <p:nvPicPr>
          <p:cNvPr id="2060" name="Picture 6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475" y="6059488"/>
            <a:ext cx="1204913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Lucida Sans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Clr>
          <a:schemeClr val="tx1"/>
        </a:buClr>
        <a:buSzPct val="120000"/>
        <a:buBlip>
          <a:blip r:embed="rId15"/>
        </a:buBlip>
        <a:defRPr sz="2000" b="1">
          <a:solidFill>
            <a:schemeClr val="hlink"/>
          </a:solidFill>
          <a:latin typeface="+mn-lt"/>
          <a:ea typeface="+mn-ea"/>
          <a:cs typeface="ＭＳ Ｐゴシック" charset="0"/>
        </a:defRPr>
      </a:lvl1pPr>
      <a:lvl2pPr marL="577850" indent="-228600" algn="l" rtl="0" eaLnBrk="0" fontAlgn="base" hangingPunct="0">
        <a:spcBef>
          <a:spcPts val="500"/>
        </a:spcBef>
        <a:spcAft>
          <a:spcPct val="0"/>
        </a:spcAft>
        <a:buSzPct val="90000"/>
        <a:buBlip>
          <a:blip r:embed="rId15"/>
        </a:buBlip>
        <a:defRPr b="1">
          <a:solidFill>
            <a:srgbClr val="5F5F5F"/>
          </a:solidFill>
          <a:latin typeface="+mn-lt"/>
          <a:ea typeface="+mn-ea"/>
        </a:defRPr>
      </a:lvl2pPr>
      <a:lvl3pPr marL="806450" indent="-228600" algn="l" rtl="0" eaLnBrk="0" fontAlgn="base" hangingPunct="0">
        <a:spcBef>
          <a:spcPts val="300"/>
        </a:spcBef>
        <a:spcAft>
          <a:spcPct val="0"/>
        </a:spcAft>
        <a:buClr>
          <a:srgbClr val="A47C0C"/>
        </a:buClr>
        <a:buSzPct val="95000"/>
        <a:buBlip>
          <a:blip r:embed="rId15"/>
        </a:buBlip>
        <a:defRPr b="1">
          <a:solidFill>
            <a:srgbClr val="5F5F5F"/>
          </a:solidFill>
          <a:latin typeface="+mn-lt"/>
          <a:ea typeface="+mn-ea"/>
        </a:defRPr>
      </a:lvl3pPr>
      <a:lvl4pPr marL="1035050" indent="-228600" algn="l" rtl="0" eaLnBrk="0" fontAlgn="base" hangingPunct="0">
        <a:spcBef>
          <a:spcPts val="200"/>
        </a:spcBef>
        <a:spcAft>
          <a:spcPct val="0"/>
        </a:spcAft>
        <a:buClr>
          <a:schemeClr val="accent2"/>
        </a:buClr>
        <a:buBlip>
          <a:blip r:embed="rId15"/>
        </a:buBlip>
        <a:defRPr b="1">
          <a:solidFill>
            <a:srgbClr val="5F5F5F"/>
          </a:solidFill>
          <a:latin typeface="+mn-lt"/>
          <a:ea typeface="+mn-ea"/>
        </a:defRPr>
      </a:lvl4pPr>
      <a:lvl5pPr marL="1263650" indent="-228600" algn="l" rtl="0" eaLnBrk="0" fontAlgn="base" hangingPunct="0">
        <a:spcBef>
          <a:spcPts val="200"/>
        </a:spcBef>
        <a:spcAft>
          <a:spcPct val="0"/>
        </a:spcAft>
        <a:buClr>
          <a:srgbClr val="255775"/>
        </a:buClr>
        <a:buSzPct val="90000"/>
        <a:buBlip>
          <a:blip r:embed="rId15"/>
        </a:buBlip>
        <a:defRPr sz="1600" b="1">
          <a:solidFill>
            <a:srgbClr val="5F5F5F"/>
          </a:solidFill>
          <a:latin typeface="+mn-lt"/>
          <a:ea typeface="+mn-ea"/>
        </a:defRPr>
      </a:lvl5pPr>
      <a:lvl6pPr marL="1720850" indent="-228600" algn="l" rtl="0" fontAlgn="base">
        <a:spcBef>
          <a:spcPts val="200"/>
        </a:spcBef>
        <a:spcAft>
          <a:spcPct val="0"/>
        </a:spcAft>
        <a:buClr>
          <a:srgbClr val="255775"/>
        </a:buClr>
        <a:buSzPct val="90000"/>
        <a:buBlip>
          <a:blip r:embed="rId15"/>
        </a:buBlip>
        <a:defRPr sz="1600" b="1">
          <a:solidFill>
            <a:srgbClr val="5F5F5F"/>
          </a:solidFill>
          <a:latin typeface="+mn-lt"/>
          <a:ea typeface="+mn-ea"/>
        </a:defRPr>
      </a:lvl6pPr>
      <a:lvl7pPr marL="2178050" indent="-228600" algn="l" rtl="0" fontAlgn="base">
        <a:spcBef>
          <a:spcPts val="200"/>
        </a:spcBef>
        <a:spcAft>
          <a:spcPct val="0"/>
        </a:spcAft>
        <a:buClr>
          <a:srgbClr val="255775"/>
        </a:buClr>
        <a:buSzPct val="90000"/>
        <a:buBlip>
          <a:blip r:embed="rId15"/>
        </a:buBlip>
        <a:defRPr sz="1600" b="1">
          <a:solidFill>
            <a:srgbClr val="5F5F5F"/>
          </a:solidFill>
          <a:latin typeface="+mn-lt"/>
          <a:ea typeface="+mn-ea"/>
        </a:defRPr>
      </a:lvl7pPr>
      <a:lvl8pPr marL="2635250" indent="-228600" algn="l" rtl="0" fontAlgn="base">
        <a:spcBef>
          <a:spcPts val="200"/>
        </a:spcBef>
        <a:spcAft>
          <a:spcPct val="0"/>
        </a:spcAft>
        <a:buClr>
          <a:srgbClr val="255775"/>
        </a:buClr>
        <a:buSzPct val="90000"/>
        <a:buBlip>
          <a:blip r:embed="rId15"/>
        </a:buBlip>
        <a:defRPr sz="1600" b="1">
          <a:solidFill>
            <a:srgbClr val="5F5F5F"/>
          </a:solidFill>
          <a:latin typeface="+mn-lt"/>
          <a:ea typeface="+mn-ea"/>
        </a:defRPr>
      </a:lvl8pPr>
      <a:lvl9pPr marL="3092450" indent="-228600" algn="l" rtl="0" fontAlgn="base">
        <a:spcBef>
          <a:spcPts val="200"/>
        </a:spcBef>
        <a:spcAft>
          <a:spcPct val="0"/>
        </a:spcAft>
        <a:buClr>
          <a:srgbClr val="255775"/>
        </a:buClr>
        <a:buSzPct val="90000"/>
        <a:buBlip>
          <a:blip r:embed="rId15"/>
        </a:buBlip>
        <a:defRPr sz="1600" b="1">
          <a:solidFill>
            <a:srgbClr val="5F5F5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0.jpeg"/><Relationship Id="rId5" Type="http://schemas.openxmlformats.org/officeDocument/2006/relationships/image" Target="../media/image29.tiff"/><Relationship Id="rId4" Type="http://schemas.openxmlformats.org/officeDocument/2006/relationships/image" Target="../media/image28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3.jpeg"/><Relationship Id="rId5" Type="http://schemas.openxmlformats.org/officeDocument/2006/relationships/image" Target="../media/image3.jpeg"/><Relationship Id="rId4" Type="http://schemas.openxmlformats.org/officeDocument/2006/relationships/image" Target="../media/image3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tiff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jpe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jpeg"/><Relationship Id="rId4" Type="http://schemas.openxmlformats.org/officeDocument/2006/relationships/image" Target="../media/image2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ctrTitle"/>
          </p:nvPr>
        </p:nvSpPr>
        <p:spPr>
          <a:xfrm>
            <a:off x="548557" y="927230"/>
            <a:ext cx="8039100" cy="1470025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Lucida Sans" charset="0"/>
                <a:ea typeface="宋体" charset="0"/>
                <a:cs typeface="宋体" charset="0"/>
              </a:rPr>
              <a:t>Quench protection of Bi-2212 magnets</a:t>
            </a:r>
            <a:endParaRPr lang="en-US" altLang="zh-CN" sz="3600" dirty="0">
              <a:solidFill>
                <a:schemeClr val="bg2">
                  <a:lumMod val="50000"/>
                </a:schemeClr>
              </a:solidFill>
              <a:latin typeface="Lucida Sans" charset="0"/>
              <a:ea typeface="宋体" charset="0"/>
              <a:cs typeface="宋体" charset="0"/>
            </a:endParaRP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3006413" y="2405348"/>
            <a:ext cx="2466957" cy="38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CN" sz="2400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Tengming </a:t>
            </a:r>
            <a:r>
              <a:rPr lang="en-US" altLang="zh-CN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Shen</a:t>
            </a:r>
            <a:endParaRPr lang="zh-CN" altLang="en-US" sz="1800" dirty="0">
              <a:solidFill>
                <a:srgbClr val="008000"/>
              </a:solidFill>
              <a:ea typeface="宋体" charset="0"/>
              <a:cs typeface="宋体" charset="0"/>
            </a:endParaRP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-109242" y="2800895"/>
            <a:ext cx="9144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Fermi National Accelerator Laboratory</a:t>
            </a:r>
          </a:p>
          <a:p>
            <a:pPr algn="ctr">
              <a:defRPr/>
            </a:pPr>
            <a:r>
              <a:rPr lang="en-US" altLang="zh-CN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WAMHTS-3, Lyon, France, Sept 11, 2015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1</a:t>
            </a:fld>
            <a:endParaRPr lang="en-US" sz="1000" dirty="0"/>
          </a:p>
        </p:txBody>
      </p:sp>
      <p:sp>
        <p:nvSpPr>
          <p:cNvPr id="10" name="Subtitle 4"/>
          <p:cNvSpPr txBox="1">
            <a:spLocks/>
          </p:cNvSpPr>
          <p:nvPr/>
        </p:nvSpPr>
        <p:spPr bwMode="auto">
          <a:xfrm>
            <a:off x="425512" y="5408624"/>
            <a:ext cx="8518777" cy="1091761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600" dirty="0">
                <a:latin typeface="Calibri"/>
                <a:cs typeface="Calibri"/>
              </a:rPr>
              <a:t>W</a:t>
            </a:r>
            <a:r>
              <a:rPr lang="en-US" sz="1600" dirty="0" smtClean="0">
                <a:latin typeface="Calibri"/>
                <a:cs typeface="Calibri"/>
              </a:rPr>
              <a:t>ork supported by U.S. DOE-OHEP through a U.S. DOE </a:t>
            </a:r>
            <a:r>
              <a:rPr lang="en-US" sz="1600" dirty="0">
                <a:latin typeface="Calibri"/>
                <a:cs typeface="Calibri"/>
              </a:rPr>
              <a:t>E</a:t>
            </a:r>
            <a:r>
              <a:rPr lang="en-US" sz="1600" dirty="0" smtClean="0">
                <a:latin typeface="Calibri"/>
                <a:cs typeface="Calibri"/>
              </a:rPr>
              <a:t>arly </a:t>
            </a:r>
            <a:r>
              <a:rPr lang="en-US" sz="1600" dirty="0">
                <a:latin typeface="Calibri"/>
                <a:cs typeface="Calibri"/>
              </a:rPr>
              <a:t>C</a:t>
            </a:r>
            <a:r>
              <a:rPr lang="en-US" sz="1600" dirty="0" smtClean="0">
                <a:latin typeface="Calibri"/>
                <a:cs typeface="Calibri"/>
              </a:rPr>
              <a:t>areer Award, and performed in collaboration with my colleagues </a:t>
            </a:r>
            <a:r>
              <a:rPr lang="en-US" sz="1600" dirty="0">
                <a:latin typeface="Calibri"/>
                <a:cs typeface="Calibri"/>
              </a:rPr>
              <a:t>at Fermilab including </a:t>
            </a:r>
            <a:r>
              <a:rPr lang="en-US" sz="1600" dirty="0" smtClean="0">
                <a:latin typeface="Calibri"/>
                <a:cs typeface="Calibri"/>
              </a:rPr>
              <a:t>Pei Li, Liyang Ye, Dan </a:t>
            </a:r>
            <a:r>
              <a:rPr lang="en-US" sz="1600" dirty="0" err="1" smtClean="0">
                <a:latin typeface="Calibri"/>
                <a:cs typeface="Calibri"/>
              </a:rPr>
              <a:t>Assell</a:t>
            </a:r>
            <a:r>
              <a:rPr lang="en-US" sz="1600" dirty="0" smtClean="0">
                <a:latin typeface="Calibri"/>
                <a:cs typeface="Calibri"/>
              </a:rPr>
              <a:t>, and Dan </a:t>
            </a:r>
            <a:r>
              <a:rPr lang="en-US" sz="1600" dirty="0" err="1" smtClean="0">
                <a:latin typeface="Calibri"/>
                <a:cs typeface="Calibri"/>
              </a:rPr>
              <a:t>Turrioni</a:t>
            </a:r>
            <a:r>
              <a:rPr lang="en-US" sz="1600" dirty="0" smtClean="0">
                <a:latin typeface="Calibri"/>
                <a:cs typeface="Calibri"/>
              </a:rPr>
              <a:t>, members of BSCCo especially the FSU 2212 group and Arup Ghosh with BNL, and other university and industry partners, especially Justin Schwartz with NCSU.</a:t>
            </a:r>
            <a:endParaRPr lang="en-US" sz="1600" dirty="0">
              <a:solidFill>
                <a:srgbClr val="FFFF00"/>
              </a:solidFill>
              <a:latin typeface="Calibri"/>
              <a:cs typeface="Calibri"/>
            </a:endParaRPr>
          </a:p>
        </p:txBody>
      </p:sp>
      <p:pic>
        <p:nvPicPr>
          <p:cNvPr id="2" name="Picture 1" descr="WP10_WAM_logo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48" y="3498294"/>
            <a:ext cx="4406900" cy="1803400"/>
          </a:xfrm>
          <a:prstGeom prst="rect">
            <a:avLst/>
          </a:prstGeom>
        </p:spPr>
      </p:pic>
      <p:grpSp>
        <p:nvGrpSpPr>
          <p:cNvPr id="9" name="Group 53"/>
          <p:cNvGrpSpPr/>
          <p:nvPr/>
        </p:nvGrpSpPr>
        <p:grpSpPr>
          <a:xfrm>
            <a:off x="4848878" y="3799798"/>
            <a:ext cx="3317348" cy="1025699"/>
            <a:chOff x="0" y="0"/>
            <a:chExt cx="7401533" cy="2072639"/>
          </a:xfrm>
        </p:grpSpPr>
        <p:pic>
          <p:nvPicPr>
            <p:cNvPr id="12" name="image9.png"/>
            <p:cNvPicPr/>
            <p:nvPr/>
          </p:nvPicPr>
          <p:blipFill>
            <a:blip r:embed="rId4">
              <a:extLst/>
            </a:blip>
            <a:srcRect r="82199"/>
            <a:stretch>
              <a:fillRect/>
            </a:stretch>
          </p:blipFill>
          <p:spPr>
            <a:xfrm>
              <a:off x="5203578" y="0"/>
              <a:ext cx="2197956" cy="20726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image10.png" descr="FermiLogo_RGB_NALBlue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566653"/>
              <a:ext cx="4997279" cy="903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01055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3776"/>
            <a:ext cx="6947027" cy="181973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measurement using ITER barrels </a:t>
            </a:r>
            <a:r>
              <a:rPr lang="en-US" sz="2000" dirty="0" smtClean="0"/>
              <a:t>–</a:t>
            </a:r>
            <a:r>
              <a:rPr lang="en-US" dirty="0" smtClean="0"/>
              <a:t> </a:t>
            </a:r>
            <a:r>
              <a:rPr lang="en-US" sz="2000" dirty="0" smtClean="0"/>
              <a:t>results consistent with standard I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 measurement of short straight samples on G-10 sample holders</a:t>
            </a:r>
            <a:br>
              <a:rPr lang="en-US" sz="2000" dirty="0" smtClean="0"/>
            </a:br>
            <a:r>
              <a:rPr lang="en-US" dirty="0" smtClean="0"/>
              <a:t>OP produces high J</a:t>
            </a:r>
            <a:r>
              <a:rPr lang="en-US" baseline="-25000" dirty="0" smtClean="0"/>
              <a:t>c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3945393"/>
              </p:ext>
            </p:extLst>
          </p:nvPr>
        </p:nvGraphicFramePr>
        <p:xfrm>
          <a:off x="0" y="1871327"/>
          <a:ext cx="5604512" cy="4330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5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871327"/>
                        <a:ext cx="5604512" cy="43305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Content Placeholder 3" descr="Bi-2212 wire_transverse.ti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0" b="77"/>
          <a:stretch/>
        </p:blipFill>
        <p:spPr bwMode="auto">
          <a:xfrm>
            <a:off x="5451221" y="4813184"/>
            <a:ext cx="1748366" cy="1755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8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10</a:t>
            </a:fld>
            <a:endParaRPr lang="en-US" sz="1000" dirty="0"/>
          </a:p>
        </p:txBody>
      </p:sp>
      <p:pic>
        <p:nvPicPr>
          <p:cNvPr id="9" name="Picture 3" descr="C:\Users\tshen.FERMI\Dropbox\Quench-2212.wire.under.large.axial.stress\WP_20150519_08_26_44_Pro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272" r="16573" b="1272"/>
          <a:stretch/>
        </p:blipFill>
        <p:spPr bwMode="auto">
          <a:xfrm>
            <a:off x="5434330" y="2249296"/>
            <a:ext cx="3126624" cy="181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790161" y="2284785"/>
            <a:ext cx="3063240" cy="4394327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434330" y="4271808"/>
            <a:ext cx="3007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PMM101108-2, 37x18, 0.8 mm, </a:t>
            </a:r>
          </a:p>
          <a:p>
            <a:r>
              <a:rPr lang="en-US" sz="1400" b="1" dirty="0" err="1" smtClean="0"/>
              <a:t>Nexans</a:t>
            </a:r>
            <a:r>
              <a:rPr lang="en-US" sz="1400" b="1" dirty="0" smtClean="0"/>
              <a:t>’ 521 composition powder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34330" y="2249296"/>
            <a:ext cx="3709670" cy="3231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Force pointing inward, hoop </a:t>
            </a:r>
            <a:r>
              <a:rPr lang="en-US" sz="1500" b="1" dirty="0"/>
              <a:t>stress ≈ </a:t>
            </a:r>
            <a:r>
              <a:rPr lang="en-US" sz="1500" b="1" dirty="0" smtClean="0"/>
              <a:t>0</a:t>
            </a:r>
            <a:endParaRPr lang="en-US" sz="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8247" y="6153116"/>
            <a:ext cx="433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  <a:latin typeface="Calibri"/>
                <a:cs typeface="Calibri"/>
              </a:rPr>
              <a:t>With collaborations with Arup </a:t>
            </a:r>
            <a:r>
              <a:rPr lang="en-US" sz="1800" b="1" dirty="0" err="1" smtClean="0">
                <a:solidFill>
                  <a:srgbClr val="0000FF"/>
                </a:solidFill>
                <a:latin typeface="Calibri"/>
                <a:cs typeface="Calibri"/>
              </a:rPr>
              <a:t>Ghosh@BNL</a:t>
            </a:r>
            <a:endParaRPr lang="en-US" sz="1800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802" y="6446872"/>
            <a:ext cx="313861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rgbClr val="0000FF"/>
                </a:solidFill>
                <a:latin typeface="Calibri"/>
                <a:cs typeface="Calibri"/>
              </a:rPr>
              <a:t>Ye, Li, </a:t>
            </a:r>
            <a:r>
              <a:rPr lang="en-US" sz="1500" dirty="0" err="1" smtClean="0">
                <a:solidFill>
                  <a:srgbClr val="0000FF"/>
                </a:solidFill>
                <a:latin typeface="Calibri"/>
                <a:cs typeface="Calibri"/>
              </a:rPr>
              <a:t>Ghosh</a:t>
            </a:r>
            <a:r>
              <a:rPr lang="en-US" sz="1500" dirty="0" smtClean="0">
                <a:solidFill>
                  <a:srgbClr val="0000FF"/>
                </a:solidFill>
                <a:latin typeface="Calibri"/>
                <a:cs typeface="Calibri"/>
              </a:rPr>
              <a:t>, </a:t>
            </a:r>
            <a:r>
              <a:rPr lang="en-US" sz="1500" dirty="0" err="1" smtClean="0">
                <a:solidFill>
                  <a:srgbClr val="0000FF"/>
                </a:solidFill>
                <a:latin typeface="Calibri"/>
                <a:cs typeface="Calibri"/>
              </a:rPr>
              <a:t>Shen</a:t>
            </a:r>
            <a:r>
              <a:rPr lang="en-US" sz="1500" dirty="0" smtClean="0">
                <a:solidFill>
                  <a:srgbClr val="0000FF"/>
                </a:solidFill>
                <a:latin typeface="Calibri"/>
                <a:cs typeface="Calibri"/>
              </a:rPr>
              <a:t>, ICMC2015, poster</a:t>
            </a:r>
            <a:endParaRPr lang="en-US" sz="15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15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017" y="-32436"/>
            <a:ext cx="8818074" cy="1371600"/>
          </a:xfrm>
        </p:spPr>
        <p:txBody>
          <a:bodyPr/>
          <a:lstStyle/>
          <a:p>
            <a:r>
              <a:rPr lang="en-US" dirty="0" smtClean="0"/>
              <a:t>Determining axial stress limit using ITER barrels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11</a:t>
            </a:fld>
            <a:endParaRPr lang="en-US" sz="1000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704548" y="1309812"/>
            <a:ext cx="6755505" cy="112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tx1"/>
              </a:buClr>
              <a:buBlip>
                <a:blip r:embed="rId2"/>
              </a:buBlip>
              <a:defRPr lang="en-US" sz="1800" b="1" kern="1200">
                <a:solidFill>
                  <a:schemeClr val="tx1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1pPr>
            <a:lvl2pPr marL="5778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Blip>
                <a:blip r:embed="rId2"/>
              </a:buBlip>
              <a:defRPr lang="en-US" sz="1600" b="1" kern="1200">
                <a:solidFill>
                  <a:schemeClr val="tx1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2pPr>
            <a:lvl3pPr marL="8064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A47C0C"/>
              </a:buClr>
              <a:buBlip>
                <a:blip r:embed="rId2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3pPr>
            <a:lvl4pPr marL="10350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2"/>
              </a:buClr>
              <a:buBlip>
                <a:blip r:embed="rId2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4pPr>
            <a:lvl5pPr marL="12636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255775"/>
              </a:buClr>
              <a:buBlip>
                <a:blip r:embed="rId2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5pPr>
            <a:lvl6pPr marL="1492250" indent="-2286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6pPr>
            <a:lvl7pPr marL="1720850" indent="-228600" algn="l" defTabSz="914400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7pPr>
            <a:lvl8pPr marL="1949450" indent="-228600" algn="l" defTabSz="914400" rtl="0" eaLnBrk="1" latinLnBrk="0" hangingPunct="1">
              <a:spcBef>
                <a:spcPts val="1200"/>
              </a:spcBef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8pPr>
            <a:lvl9pPr marL="2178050" indent="-228600" algn="l" defTabSz="914400" rtl="0" eaLnBrk="1" latinLnBrk="0" hangingPunct="1">
              <a:spcBef>
                <a:spcPts val="1200"/>
              </a:spcBef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5% I</a:t>
            </a:r>
            <a:r>
              <a:rPr lang="en-US" baseline="-25000" dirty="0" smtClean="0"/>
              <a:t>c</a:t>
            </a:r>
            <a:r>
              <a:rPr lang="en-US" dirty="0" smtClean="0"/>
              <a:t> degradation at 156 MPa @4.2K and 15 T for 25 bar OP PMM101108-2</a:t>
            </a:r>
          </a:p>
          <a:p>
            <a:endParaRPr lang="en-US" dirty="0"/>
          </a:p>
        </p:txBody>
      </p:sp>
      <p:pic>
        <p:nvPicPr>
          <p:cNvPr id="16436" name="Picture 52" descr="C:\Users\tshen.FERMI\Desktop\Je-n-value-stres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191" y="1985068"/>
            <a:ext cx="6030422" cy="4664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shen.FERMI\Dropbox\Quench-2212.wire.under.large.axial.stress\WP_20150519_08_26_44_Pro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1272" r="16573" b="1272"/>
          <a:stretch/>
        </p:blipFill>
        <p:spPr bwMode="auto">
          <a:xfrm>
            <a:off x="2353898" y="4019748"/>
            <a:ext cx="2920452" cy="1716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53898" y="3671395"/>
            <a:ext cx="2879630" cy="69670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Force pointing outward</a:t>
            </a:r>
          </a:p>
          <a:p>
            <a:r>
              <a:rPr lang="en-US" sz="1500" b="1" dirty="0" smtClean="0"/>
              <a:t>Hoop stress ≈ </a:t>
            </a:r>
            <a:r>
              <a:rPr lang="en-US" sz="1500" b="1" i="1" dirty="0" smtClean="0"/>
              <a:t>BJR</a:t>
            </a:r>
            <a:endParaRPr lang="en-US" sz="1500" b="1" i="1" dirty="0"/>
          </a:p>
        </p:txBody>
      </p:sp>
    </p:spTree>
    <p:extLst>
      <p:ext uri="{BB962C8B-B14F-4D97-AF65-F5344CB8AC3E}">
        <p14:creationId xmlns:p14="http://schemas.microsoft.com/office/powerpoint/2010/main" val="8290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31" y="-14330"/>
            <a:ext cx="8483097" cy="13716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Dependence of quench degradation temperature limit on axial stress up to 145 MPa in a 25 bar OP Bi-2212 wire at 4.2 K in field of 15-30 T</a:t>
            </a:r>
            <a:endParaRPr lang="en-US" sz="22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256170"/>
              </p:ext>
            </p:extLst>
          </p:nvPr>
        </p:nvGraphicFramePr>
        <p:xfrm>
          <a:off x="0" y="2192516"/>
          <a:ext cx="5136866" cy="3725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85" name="Graph" r:id="rId3" imgW="4044960" imgH="2933280" progId="Origin50.Graph">
                  <p:embed/>
                </p:oleObj>
              </mc:Choice>
              <mc:Fallback>
                <p:oleObj name="Graph" r:id="rId3" imgW="4044960" imgH="29332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2192516"/>
                        <a:ext cx="5136866" cy="37256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12</a:t>
            </a:fld>
            <a:endParaRPr lang="en-US" sz="1000" dirty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2177357" y="4743342"/>
            <a:ext cx="1027570" cy="276999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200" b="1" dirty="0" smtClean="0">
                <a:latin typeface="Lucida Sans" charset="0"/>
                <a:ea typeface="宋体" charset="0"/>
                <a:cs typeface="Arial" charset="0"/>
              </a:rPr>
              <a:t>4.2K, 15T</a:t>
            </a:r>
            <a:endParaRPr lang="zh-CN" altLang="en-US" sz="1200" b="1" dirty="0">
              <a:latin typeface="Lucida Sans" charset="0"/>
              <a:ea typeface="宋体" charset="0"/>
              <a:cs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177357" y="4301906"/>
            <a:ext cx="312346" cy="36213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691142" y="4157050"/>
            <a:ext cx="0" cy="52359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358020" y="3666655"/>
            <a:ext cx="1131683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505372" y="1436560"/>
            <a:ext cx="6755505" cy="899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ts val="2000"/>
              </a:spcBef>
              <a:spcAft>
                <a:spcPct val="0"/>
              </a:spcAft>
              <a:buClr>
                <a:schemeClr val="tx1"/>
              </a:buClr>
              <a:buBlip>
                <a:blip r:embed="rId5"/>
              </a:buBlip>
              <a:defRPr lang="en-US" sz="1800" b="1" kern="1200">
                <a:solidFill>
                  <a:schemeClr val="tx1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1pPr>
            <a:lvl2pPr marL="5778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Blip>
                <a:blip r:embed="rId5"/>
              </a:buBlip>
              <a:defRPr lang="en-US" sz="1600" b="1" kern="1200">
                <a:solidFill>
                  <a:schemeClr val="tx1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2pPr>
            <a:lvl3pPr marL="8064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A47C0C"/>
              </a:buClr>
              <a:buBlip>
                <a:blip r:embed="rId5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3pPr>
            <a:lvl4pPr marL="10350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accent2"/>
              </a:buClr>
              <a:buBlip>
                <a:blip r:embed="rId5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4pPr>
            <a:lvl5pPr marL="1263650" indent="-228600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rgbClr val="255775"/>
              </a:buClr>
              <a:buBlip>
                <a:blip r:embed="rId5"/>
              </a:buBlip>
              <a:defRPr lang="en-US" sz="1600" b="1" kern="1200">
                <a:solidFill>
                  <a:srgbClr val="5F5F5F"/>
                </a:solidFill>
                <a:latin typeface="Lucida Sans" pitchFamily="34" charset="0"/>
                <a:ea typeface="ＭＳ Ｐゴシック" charset="0"/>
                <a:cs typeface="Lucida Sans" pitchFamily="34" charset="0"/>
              </a:defRPr>
            </a:lvl5pPr>
            <a:lvl6pPr marL="1492250" indent="-228600" algn="l" defTabSz="914400" rtl="0" eaLnBrk="1" latinLnBrk="0" hangingPunct="1">
              <a:spcBef>
                <a:spcPts val="1200"/>
              </a:spcBef>
              <a:buClr>
                <a:schemeClr val="accent5"/>
              </a:buClr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6pPr>
            <a:lvl7pPr marL="1720850" indent="-228600" algn="l" defTabSz="914400" rtl="0" eaLnBrk="1" latinLnBrk="0" hangingPunct="1">
              <a:spcBef>
                <a:spcPts val="1200"/>
              </a:spcBef>
              <a:buClr>
                <a:schemeClr val="accent6"/>
              </a:buClr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7pPr>
            <a:lvl8pPr marL="1949450" indent="-228600" algn="l" defTabSz="914400" rtl="0" eaLnBrk="1" latinLnBrk="0" hangingPunct="1">
              <a:spcBef>
                <a:spcPts val="1200"/>
              </a:spcBef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8pPr>
            <a:lvl9pPr marL="2178050" indent="-228600" algn="l" defTabSz="914400" rtl="0" eaLnBrk="1" latinLnBrk="0" hangingPunct="1">
              <a:spcBef>
                <a:spcPts val="1200"/>
              </a:spcBef>
              <a:buFont typeface="Wingdings" pitchFamily="2" charset="2"/>
              <a:buChar char=""/>
              <a:defRPr sz="1600" kern="12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Decreasing from 500 K at zero hoop stress to ~150 K with increasing hoop stress to 146 MPa at 4.2 K and 15 T</a:t>
            </a:r>
          </a:p>
          <a:p>
            <a:endParaRPr lang="en-US" dirty="0"/>
          </a:p>
        </p:txBody>
      </p:sp>
      <p:pic>
        <p:nvPicPr>
          <p:cNvPr id="15565" name="Picture 205" descr="C:\Users\tshen.FERMI\Desktop\Tmax vs stres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720" y="2299582"/>
            <a:ext cx="4522473" cy="349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661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-196900"/>
            <a:ext cx="6803679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1988" y="1074717"/>
            <a:ext cx="7494387" cy="4721340"/>
          </a:xfrm>
        </p:spPr>
        <p:txBody>
          <a:bodyPr/>
          <a:lstStyle/>
          <a:p>
            <a:r>
              <a:rPr lang="en-US" dirty="0" smtClean="0"/>
              <a:t>For 2212/HTS magnets, hot spot temperature at which a normal zone can be detected depends strongly on voltage detection criterion, operating current density, and fabrication methods such as insulation used</a:t>
            </a:r>
          </a:p>
          <a:p>
            <a:pPr lvl="2"/>
            <a:r>
              <a:rPr lang="en-US" dirty="0" smtClean="0"/>
              <a:t>So is quench detection and protection </a:t>
            </a:r>
            <a:endParaRPr lang="en-US" dirty="0"/>
          </a:p>
          <a:p>
            <a:pPr lvl="2"/>
            <a:r>
              <a:rPr lang="en-US" dirty="0"/>
              <a:t>M</a:t>
            </a:r>
            <a:r>
              <a:rPr lang="en-US" dirty="0" smtClean="0"/>
              <a:t>any other implications</a:t>
            </a:r>
            <a:r>
              <a:rPr lang="en-US" dirty="0"/>
              <a:t> </a:t>
            </a:r>
            <a:r>
              <a:rPr lang="en-US" dirty="0" smtClean="0"/>
              <a:t>such as thin insulation or non-insulation winding method that promote 3-D propagation are strongly encouraged.</a:t>
            </a:r>
          </a:p>
          <a:p>
            <a:r>
              <a:rPr lang="en-US" dirty="0" smtClean="0"/>
              <a:t>Quench degradation temperature limit for Bi-2212 wires.</a:t>
            </a:r>
          </a:p>
          <a:p>
            <a:pPr lvl="2"/>
            <a:r>
              <a:rPr lang="en-US" dirty="0"/>
              <a:t>Strongly </a:t>
            </a:r>
            <a:r>
              <a:rPr lang="en-US" dirty="0" smtClean="0"/>
              <a:t>depends </a:t>
            </a:r>
            <a:r>
              <a:rPr lang="en-US" dirty="0"/>
              <a:t>on the axial stress/strain states.</a:t>
            </a:r>
          </a:p>
          <a:p>
            <a:pPr lvl="2"/>
            <a:r>
              <a:rPr lang="en-US" dirty="0" smtClean="0"/>
              <a:t>&gt;500 K when not stressed, 320 K with 100 MPa axial stress, 160 K with 140 MPa axial stress. Axial stress limit~156 MPa for a high J</a:t>
            </a:r>
            <a:r>
              <a:rPr lang="en-US" baseline="-25000" dirty="0" smtClean="0"/>
              <a:t>c</a:t>
            </a:r>
            <a:r>
              <a:rPr lang="en-US" dirty="0" smtClean="0"/>
              <a:t> OP wire.</a:t>
            </a:r>
          </a:p>
          <a:p>
            <a:pPr lvl="2"/>
            <a:r>
              <a:rPr lang="en-US" dirty="0" smtClean="0"/>
              <a:t>Good news for dipole magnets.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13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246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101" y="76200"/>
            <a:ext cx="7497777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Designing a quench protection system depends crucially on knowing: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2748" y="1924238"/>
            <a:ext cx="7395300" cy="2937472"/>
          </a:xfrm>
        </p:spPr>
        <p:txBody>
          <a:bodyPr/>
          <a:lstStyle/>
          <a:p>
            <a:r>
              <a:rPr lang="en-US" dirty="0" smtClean="0"/>
              <a:t>At what hot spot temperature can a normal zone be detected?</a:t>
            </a:r>
          </a:p>
          <a:p>
            <a:pPr lvl="2"/>
            <a:r>
              <a:rPr lang="en-US" dirty="0" smtClean="0"/>
              <a:t>NZPV at cm/s gives small normal zones with a length of ~10s cm or less</a:t>
            </a:r>
          </a:p>
          <a:p>
            <a:r>
              <a:rPr lang="en-US" dirty="0" smtClean="0"/>
              <a:t> Quench degradation limits of Bi-2212 wires</a:t>
            </a:r>
          </a:p>
          <a:p>
            <a:pPr lvl="2"/>
            <a:r>
              <a:rPr lang="en-US" dirty="0" smtClean="0"/>
              <a:t>What role does stress/strain have?</a:t>
            </a:r>
          </a:p>
          <a:p>
            <a:r>
              <a:rPr lang="en-US" dirty="0" smtClean="0"/>
              <a:t>They determine the time constant of quench protection.</a:t>
            </a:r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83540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085" y="238648"/>
            <a:ext cx="8623289" cy="641739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Samples - two 6-layer, epoxy impregnated Bi-2212 solenoids (1 bar HT) made from 1.2 mm OST wire</a:t>
            </a:r>
            <a:endParaRPr lang="en-US" sz="2800" dirty="0"/>
          </a:p>
        </p:txBody>
      </p:sp>
      <p:pic>
        <p:nvPicPr>
          <p:cNvPr id="19" name="Picture 18" descr="DSC_101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3" t="-690" r="6269" b="6370"/>
          <a:stretch/>
        </p:blipFill>
        <p:spPr>
          <a:xfrm>
            <a:off x="7674673" y="2839737"/>
            <a:ext cx="1332773" cy="2401507"/>
          </a:xfrm>
          <a:prstGeom prst="rect">
            <a:avLst/>
          </a:prstGeom>
        </p:spPr>
      </p:pic>
      <p:pic>
        <p:nvPicPr>
          <p:cNvPr id="5" name="Picture 4" descr="DSC_0957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4" t="9690" r="13351" b="8092"/>
          <a:stretch/>
        </p:blipFill>
        <p:spPr>
          <a:xfrm>
            <a:off x="5777744" y="2424870"/>
            <a:ext cx="1833773" cy="3676612"/>
          </a:xfrm>
          <a:prstGeom prst="rect">
            <a:avLst/>
          </a:prstGeom>
        </p:spPr>
      </p:pic>
      <p:pic>
        <p:nvPicPr>
          <p:cNvPr id="11" name="Picture 10" descr="IMG_0680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50" t="16633" r="9973" b="6127"/>
          <a:stretch/>
        </p:blipFill>
        <p:spPr>
          <a:xfrm>
            <a:off x="2287776" y="2471475"/>
            <a:ext cx="1753669" cy="3657600"/>
          </a:xfrm>
          <a:prstGeom prst="rect">
            <a:avLst/>
          </a:prstGeom>
        </p:spPr>
      </p:pic>
      <p:pic>
        <p:nvPicPr>
          <p:cNvPr id="13" name="Picture 12" descr="IMG_085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3" t="5611" r="18314" b="10207"/>
          <a:stretch/>
        </p:blipFill>
        <p:spPr>
          <a:xfrm>
            <a:off x="4134801" y="2935727"/>
            <a:ext cx="1146122" cy="24048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24527" y="1599937"/>
            <a:ext cx="31816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Coil A: </a:t>
            </a:r>
            <a:r>
              <a:rPr lang="en-US" b="1" dirty="0" smtClean="0">
                <a:solidFill>
                  <a:srgbClr val="4918FC"/>
                </a:solidFill>
              </a:rPr>
              <a:t>mullite insulation 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(~</a:t>
            </a:r>
            <a:r>
              <a:rPr lang="en-US" b="1" dirty="0" smtClean="0">
                <a:solidFill>
                  <a:srgbClr val="4918FC"/>
                </a:solidFill>
              </a:rPr>
              <a:t>100 </a:t>
            </a:r>
            <a:r>
              <a:rPr lang="en-US" b="1" dirty="0" smtClean="0">
                <a:solidFill>
                  <a:srgbClr val="4918FC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 smtClean="0">
                <a:solidFill>
                  <a:srgbClr val="4918FC"/>
                </a:solidFill>
              </a:rPr>
              <a:t>m </a:t>
            </a:r>
            <a:r>
              <a:rPr lang="en-US" b="1" dirty="0" smtClean="0">
                <a:solidFill>
                  <a:srgbClr val="000000"/>
                </a:solidFill>
              </a:rPr>
              <a:t>thick)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30922" y="1513948"/>
            <a:ext cx="36130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Coil B: nGimat/NCSU </a:t>
            </a:r>
            <a:r>
              <a:rPr lang="en-US" b="1" dirty="0" smtClean="0">
                <a:solidFill>
                  <a:srgbClr val="4918FC"/>
                </a:solidFill>
              </a:rPr>
              <a:t>TiO</a:t>
            </a:r>
            <a:r>
              <a:rPr lang="en-US" b="1" baseline="-25000" dirty="0" smtClean="0">
                <a:solidFill>
                  <a:srgbClr val="4918FC"/>
                </a:solidFill>
              </a:rPr>
              <a:t>2</a:t>
            </a:r>
            <a:r>
              <a:rPr lang="en-US" b="1" dirty="0" smtClean="0">
                <a:solidFill>
                  <a:srgbClr val="4918FC"/>
                </a:solidFill>
              </a:rPr>
              <a:t> insulation </a:t>
            </a:r>
            <a:r>
              <a:rPr lang="en-US" b="1" dirty="0" smtClean="0">
                <a:solidFill>
                  <a:srgbClr val="000000"/>
                </a:solidFill>
              </a:rPr>
              <a:t>(~</a:t>
            </a:r>
            <a:r>
              <a:rPr lang="en-US" b="1" dirty="0" smtClean="0">
                <a:solidFill>
                  <a:srgbClr val="4918FC"/>
                </a:solidFill>
              </a:rPr>
              <a:t>22 </a:t>
            </a:r>
            <a:r>
              <a:rPr lang="en-US" b="1" dirty="0" smtClean="0">
                <a:solidFill>
                  <a:srgbClr val="4918FC"/>
                </a:solidFill>
                <a:latin typeface="Symbol" charset="2"/>
                <a:cs typeface="Symbol" charset="2"/>
              </a:rPr>
              <a:t>m</a:t>
            </a:r>
            <a:r>
              <a:rPr lang="en-US" b="1" dirty="0" smtClean="0">
                <a:solidFill>
                  <a:srgbClr val="4918FC"/>
                </a:solidFill>
              </a:rPr>
              <a:t>m </a:t>
            </a:r>
            <a:r>
              <a:rPr lang="en-US" b="1" dirty="0" smtClean="0">
                <a:solidFill>
                  <a:srgbClr val="000000"/>
                </a:solidFill>
              </a:rPr>
              <a:t>thick)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4" name="Picture 3" descr="C:\Users\tshen\Documents\My research work\2010-2013 data and papers\2212 FNAL-development\2212-small deff and magnetization effects\PMM110106-2 green_no layer_edited.t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9" y="3142680"/>
            <a:ext cx="1742493" cy="170469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-1" y="2394636"/>
            <a:ext cx="2021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OST, Φ1.2 mm, 85x18 wire, </a:t>
            </a:r>
            <a:endParaRPr lang="en-US" b="1" dirty="0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3</a:t>
            </a:fld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1" y="6382383"/>
            <a:ext cx="1663574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Pei Li, Dan </a:t>
            </a:r>
            <a:r>
              <a:rPr lang="en-US" sz="1400" b="1" dirty="0" err="1" smtClean="0"/>
              <a:t>Assell</a:t>
            </a:r>
            <a:r>
              <a:rPr lang="en-US" sz="1400" b="1" dirty="0" smtClean="0"/>
              <a:t>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681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491" y="-93396"/>
            <a:ext cx="8014909" cy="1371600"/>
          </a:xfrm>
        </p:spPr>
        <p:txBody>
          <a:bodyPr/>
          <a:lstStyle/>
          <a:p>
            <a:r>
              <a:rPr lang="en-US" sz="3200" i="1" dirty="0"/>
              <a:t>I</a:t>
            </a:r>
            <a:r>
              <a:rPr lang="en-US" sz="3200" baseline="-25000" dirty="0"/>
              <a:t>c</a:t>
            </a:r>
            <a:r>
              <a:rPr lang="en-US" sz="3200" dirty="0"/>
              <a:t>-</a:t>
            </a:r>
            <a:r>
              <a:rPr lang="en-US" sz="3200" i="1" dirty="0"/>
              <a:t>B</a:t>
            </a:r>
            <a:r>
              <a:rPr lang="en-US" sz="3200" dirty="0"/>
              <a:t> </a:t>
            </a:r>
            <a:r>
              <a:rPr lang="en-US" sz="3200" dirty="0" smtClean="0"/>
              <a:t>of </a:t>
            </a:r>
            <a:r>
              <a:rPr lang="en-US" sz="3200" dirty="0"/>
              <a:t>these </a:t>
            </a:r>
            <a:r>
              <a:rPr lang="en-US" sz="3200" dirty="0" smtClean="0"/>
              <a:t>coils and uniformity of </a:t>
            </a:r>
            <a:r>
              <a:rPr lang="en-US" sz="3200" i="1" dirty="0" smtClean="0"/>
              <a:t>I</a:t>
            </a:r>
            <a:r>
              <a:rPr lang="en-US" sz="3200" baseline="-25000" dirty="0" smtClean="0"/>
              <a:t>c</a:t>
            </a:r>
            <a:endParaRPr lang="en-US" sz="3200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4918513"/>
              </p:ext>
            </p:extLst>
          </p:nvPr>
        </p:nvGraphicFramePr>
        <p:xfrm>
          <a:off x="0" y="1686563"/>
          <a:ext cx="4552406" cy="3517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686563"/>
                        <a:ext cx="4552406" cy="35176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 descr="C:\Users\tshen.FERMI\Desktop\FNAL243_coil_15_0112\Ic test_2015_02_03\14T_E-J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834" y="1505769"/>
            <a:ext cx="4786165" cy="369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68125" y="1244302"/>
            <a:ext cx="2058920" cy="46166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Coil B@14 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99916" y="5221668"/>
            <a:ext cx="28893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</a:t>
            </a:r>
            <a:r>
              <a:rPr lang="en-US" b="1" dirty="0" smtClean="0"/>
              <a:t>o electric shorts.  </a:t>
            </a:r>
          </a:p>
          <a:p>
            <a:r>
              <a:rPr lang="en-US" b="1" dirty="0" smtClean="0"/>
              <a:t>Quite uniform </a:t>
            </a:r>
            <a:r>
              <a:rPr lang="en-US" b="1" i="1" dirty="0" smtClean="0"/>
              <a:t>I</a:t>
            </a:r>
            <a:r>
              <a:rPr lang="en-US" b="1" baseline="-25000" dirty="0" smtClean="0"/>
              <a:t>c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9491" y="5189022"/>
            <a:ext cx="3251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Coil A quenched during </a:t>
            </a:r>
          </a:p>
          <a:p>
            <a:r>
              <a:rPr lang="en-US" b="1" i="1" dirty="0" smtClean="0"/>
              <a:t>I</a:t>
            </a:r>
            <a:r>
              <a:rPr lang="en-US" b="1" baseline="-25000" dirty="0" smtClean="0"/>
              <a:t>c</a:t>
            </a:r>
            <a:r>
              <a:rPr lang="en-US" b="1" dirty="0" smtClean="0"/>
              <a:t> measurements.</a:t>
            </a:r>
            <a:endParaRPr lang="en-US" b="1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4</a:t>
            </a:fld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6382383"/>
            <a:ext cx="2324477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Liyang</a:t>
            </a:r>
            <a:r>
              <a:rPr lang="en-US" sz="1400" b="1" dirty="0" smtClean="0"/>
              <a:t> Ye, Dan </a:t>
            </a:r>
            <a:r>
              <a:rPr lang="en-US" sz="1400" b="1" dirty="0" err="1" smtClean="0"/>
              <a:t>Turrioni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34507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0640"/>
            <a:ext cx="8686800" cy="641739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Heater induced quench experiments and temperature measurement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64265"/>
            <a:ext cx="7924800" cy="4373563"/>
          </a:xfrm>
        </p:spPr>
        <p:txBody>
          <a:bodyPr/>
          <a:lstStyle/>
          <a:p>
            <a:endParaRPr lang="en-US"/>
          </a:p>
        </p:txBody>
      </p:sp>
      <p:pic>
        <p:nvPicPr>
          <p:cNvPr id="6" name="Content Placeholder 5" descr="DSC_100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1" t="-1829" r="12844" b="-910"/>
          <a:stretch/>
        </p:blipFill>
        <p:spPr>
          <a:xfrm>
            <a:off x="381000" y="2446857"/>
            <a:ext cx="3185501" cy="30711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2065857"/>
            <a:ext cx="1445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Epoxy heater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504257"/>
            <a:ext cx="3237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err="1" smtClean="0">
                <a:solidFill>
                  <a:schemeClr val="bg1"/>
                </a:solidFill>
                <a:latin typeface="Calibri"/>
                <a:cs typeface="Calibri"/>
              </a:rPr>
              <a:t>Kapton</a:t>
            </a:r>
            <a:r>
              <a:rPr lang="en-US" sz="1800" b="1" dirty="0" smtClean="0">
                <a:solidFill>
                  <a:schemeClr val="bg1"/>
                </a:solidFill>
                <a:latin typeface="Calibri"/>
                <a:cs typeface="Calibri"/>
              </a:rPr>
              <a:t> (33 mm thick) separates </a:t>
            </a:r>
          </a:p>
          <a:p>
            <a:r>
              <a:rPr lang="en-US" sz="1800" b="1" dirty="0">
                <a:solidFill>
                  <a:schemeClr val="bg1"/>
                </a:solidFill>
                <a:latin typeface="Calibri"/>
                <a:cs typeface="Calibri"/>
              </a:rPr>
              <a:t>h</a:t>
            </a:r>
            <a:r>
              <a:rPr lang="en-US" sz="1800" b="1" dirty="0" smtClean="0">
                <a:solidFill>
                  <a:schemeClr val="bg1"/>
                </a:solidFill>
                <a:latin typeface="Calibri"/>
                <a:cs typeface="Calibri"/>
              </a:rPr>
              <a:t>eater and coil windings except </a:t>
            </a:r>
          </a:p>
          <a:p>
            <a:r>
              <a:rPr lang="en-US" sz="1800" b="1" dirty="0" smtClean="0">
                <a:solidFill>
                  <a:schemeClr val="bg1"/>
                </a:solidFill>
                <a:latin typeface="Calibri"/>
                <a:cs typeface="Calibri"/>
              </a:rPr>
              <a:t>the turn to be quenched.</a:t>
            </a:r>
            <a:endParaRPr lang="en-US" sz="18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447800" y="4351857"/>
            <a:ext cx="228600" cy="3048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461" y="1873420"/>
            <a:ext cx="1986079" cy="1553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3991334"/>
              </p:ext>
            </p:extLst>
          </p:nvPr>
        </p:nvGraphicFramePr>
        <p:xfrm>
          <a:off x="4662393" y="2504254"/>
          <a:ext cx="4419210" cy="3413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1" name="Graph" r:id="rId5" imgW="4023360" imgH="3108960" progId="Origin50.Graph">
                  <p:embed/>
                </p:oleObj>
              </mc:Choice>
              <mc:Fallback>
                <p:oleObj name="Graph" r:id="rId5" imgW="4023360" imgH="310896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2393" y="2504254"/>
                        <a:ext cx="4419210" cy="3413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85128" y="1098755"/>
            <a:ext cx="8562539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Coils A + B have survived more than 100 quenches without degradation. </a:t>
            </a:r>
            <a:endParaRPr lang="en-US" sz="2200" b="1" dirty="0"/>
          </a:p>
        </p:txBody>
      </p:sp>
      <p:sp>
        <p:nvSpPr>
          <p:cNvPr id="14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5</a:t>
            </a:fld>
            <a:endParaRPr lang="en-US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1" y="6382383"/>
            <a:ext cx="1093206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Liyang</a:t>
            </a:r>
            <a:r>
              <a:rPr lang="en-US" sz="1400" b="1" dirty="0" smtClean="0"/>
              <a:t> Ye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83565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320869"/>
            <a:ext cx="8686800" cy="641739"/>
          </a:xfrm>
        </p:spPr>
        <p:txBody>
          <a:bodyPr>
            <a:noAutofit/>
          </a:bodyPr>
          <a:lstStyle/>
          <a:p>
            <a:r>
              <a:rPr lang="en-US" sz="2400" dirty="0" smtClean="0"/>
              <a:t>Coil A: High hot spot temperature is needed to see 0.1 – 1 V for high J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operation.  Strong influence of J</a:t>
            </a:r>
            <a:r>
              <a:rPr lang="en-US" sz="2400" baseline="-25000" dirty="0" smtClean="0"/>
              <a:t>o</a:t>
            </a:r>
            <a:r>
              <a:rPr lang="en-US" sz="2400" dirty="0" smtClean="0"/>
              <a:t> on quench detection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870507" y="4560623"/>
            <a:ext cx="382697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Coil A – 100 </a:t>
            </a:r>
            <a:r>
              <a:rPr lang="en-US" sz="1800" b="1" dirty="0" smtClean="0">
                <a:latin typeface="Symbol" charset="2"/>
                <a:cs typeface="Symbol" charset="2"/>
              </a:rPr>
              <a:t>m</a:t>
            </a:r>
            <a:r>
              <a:rPr lang="en-US" sz="1800" b="1" dirty="0" smtClean="0"/>
              <a:t>m </a:t>
            </a:r>
            <a:r>
              <a:rPr lang="en-US" sz="1800" b="1" dirty="0" err="1" smtClean="0"/>
              <a:t>mullite</a:t>
            </a:r>
            <a:r>
              <a:rPr lang="en-US" sz="1800" b="1" dirty="0" smtClean="0"/>
              <a:t> insulation</a:t>
            </a:r>
            <a:endParaRPr lang="en-US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5999437"/>
            <a:ext cx="782759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Temperature from voltage measurement, not from TCs.  TCs tend to underestimate T</a:t>
            </a:r>
            <a:r>
              <a:rPr lang="en-US" sz="1400" b="1" baseline="-25000" dirty="0" smtClean="0"/>
              <a:t>max</a:t>
            </a:r>
            <a:r>
              <a:rPr lang="en-US" sz="1400" b="1" dirty="0"/>
              <a:t> </a:t>
            </a:r>
            <a:r>
              <a:rPr lang="en-US" sz="1400" b="1" dirty="0" smtClean="0"/>
              <a:t>when </a:t>
            </a:r>
            <a:r>
              <a:rPr lang="en-US" sz="1400" b="1" dirty="0" err="1" smtClean="0"/>
              <a:t>dT</a:t>
            </a:r>
            <a:r>
              <a:rPr lang="en-US" sz="1400" b="1" dirty="0" smtClean="0"/>
              <a:t>/</a:t>
            </a:r>
            <a:r>
              <a:rPr lang="en-US" sz="1400" b="1" dirty="0" err="1" smtClean="0"/>
              <a:t>dt</a:t>
            </a:r>
            <a:r>
              <a:rPr lang="en-US" sz="1400" b="1" dirty="0" smtClean="0"/>
              <a:t>&gt;10 K/s.</a:t>
            </a:r>
            <a:endParaRPr lang="en-US" sz="1400" b="1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8047401"/>
              </p:ext>
            </p:extLst>
          </p:nvPr>
        </p:nvGraphicFramePr>
        <p:xfrm>
          <a:off x="-259248" y="1359175"/>
          <a:ext cx="5866470" cy="4532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Graph" r:id="rId4" imgW="4023360" imgH="3108960" progId="Origin50.Graph">
                  <p:embed/>
                </p:oleObj>
              </mc:Choice>
              <mc:Fallback>
                <p:oleObj name="Graph" r:id="rId4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59248" y="1359175"/>
                        <a:ext cx="5866470" cy="4532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 descr="IMG_0851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3" t="5611" r="18314" b="10207"/>
          <a:stretch/>
        </p:blipFill>
        <p:spPr>
          <a:xfrm>
            <a:off x="6628347" y="1770105"/>
            <a:ext cx="1690567" cy="3547267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6</a:t>
            </a:fld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245799" y="1420074"/>
            <a:ext cx="415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Shen, Ye, Li, Turrioni, </a:t>
            </a:r>
            <a:r>
              <a:rPr lang="en-US" sz="1200" dirty="0" err="1" smtClean="0">
                <a:latin typeface="Calibri"/>
                <a:cs typeface="Calibri"/>
              </a:rPr>
              <a:t>Supercond</a:t>
            </a:r>
            <a:r>
              <a:rPr lang="en-US" sz="1200" dirty="0">
                <a:latin typeface="Calibri"/>
                <a:cs typeface="Calibri"/>
              </a:rPr>
              <a:t>. Sci. Technol. 28 (2015) 075014</a:t>
            </a:r>
          </a:p>
        </p:txBody>
      </p:sp>
    </p:spTree>
    <p:extLst>
      <p:ext uri="{BB962C8B-B14F-4D97-AF65-F5344CB8AC3E}">
        <p14:creationId xmlns:p14="http://schemas.microsoft.com/office/powerpoint/2010/main" val="393685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930192"/>
              </p:ext>
            </p:extLst>
          </p:nvPr>
        </p:nvGraphicFramePr>
        <p:xfrm>
          <a:off x="-184300" y="1145292"/>
          <a:ext cx="7006847" cy="5081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Graph" r:id="rId3" imgW="4044960" imgH="2933280" progId="Origin50.Graph">
                  <p:embed/>
                </p:oleObj>
              </mc:Choice>
              <mc:Fallback>
                <p:oleObj name="Graph" r:id="rId3" imgW="4044960" imgH="29332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84300" y="1145292"/>
                        <a:ext cx="7006847" cy="5081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65061" y="4596006"/>
            <a:ext cx="2823573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Coil B – 20 </a:t>
            </a:r>
            <a:r>
              <a:rPr lang="en-US" sz="1800" b="1" dirty="0" smtClean="0">
                <a:latin typeface="Symbol" charset="2"/>
                <a:cs typeface="Symbol" charset="2"/>
              </a:rPr>
              <a:t>m</a:t>
            </a:r>
            <a:r>
              <a:rPr lang="en-US" sz="1800" b="1" dirty="0" smtClean="0"/>
              <a:t>m </a:t>
            </a:r>
            <a:r>
              <a:rPr lang="en-US" sz="1800" b="1" dirty="0" err="1" smtClean="0"/>
              <a:t>nGimat</a:t>
            </a:r>
            <a:r>
              <a:rPr lang="en-US" sz="1800" b="1" dirty="0" smtClean="0"/>
              <a:t> TiO</a:t>
            </a:r>
            <a:r>
              <a:rPr lang="en-US" sz="1800" b="1" baseline="-25000" dirty="0" smtClean="0"/>
              <a:t>2</a:t>
            </a:r>
            <a:endParaRPr lang="en-US" sz="1800" b="1" baseline="-25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3620" y="264622"/>
            <a:ext cx="7978386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lang="en-US" sz="2400" b="1" kern="1200" smtClean="0">
                <a:solidFill>
                  <a:srgbClr val="074184"/>
                </a:solidFill>
                <a:latin typeface="Calibri"/>
                <a:ea typeface="ＭＳ Ｐゴシック" charset="0"/>
                <a:cs typeface="Calibri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Coil B: Moderate hot spot temperature is needed to see 0.1 – 1 V.  Small influence of J</a:t>
            </a:r>
            <a:r>
              <a:rPr lang="en-US" baseline="-25000" dirty="0" smtClean="0"/>
              <a:t>o</a:t>
            </a:r>
            <a:r>
              <a:rPr lang="en-US" dirty="0" smtClean="0"/>
              <a:t> on quench detection</a:t>
            </a:r>
            <a:endParaRPr lang="en-US" dirty="0"/>
          </a:p>
        </p:txBody>
      </p:sp>
      <p:pic>
        <p:nvPicPr>
          <p:cNvPr id="9" name="Picture 8" descr="DSC_1014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3" t="-690" r="6269" b="6370"/>
          <a:stretch/>
        </p:blipFill>
        <p:spPr>
          <a:xfrm>
            <a:off x="6601017" y="1602234"/>
            <a:ext cx="2040423" cy="36766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7133" y="6227181"/>
            <a:ext cx="7827597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Note: Temperature from voltage measurement, not from TCs.  TCs tend to underestimate T</a:t>
            </a:r>
            <a:r>
              <a:rPr lang="en-US" sz="1400" b="1" baseline="-25000" dirty="0" smtClean="0"/>
              <a:t>max</a:t>
            </a:r>
            <a:r>
              <a:rPr lang="en-US" sz="1400" b="1" dirty="0"/>
              <a:t> </a:t>
            </a:r>
            <a:r>
              <a:rPr lang="en-US" sz="1400" b="1" dirty="0" smtClean="0"/>
              <a:t>when </a:t>
            </a:r>
            <a:r>
              <a:rPr lang="en-US" sz="1400" b="1" dirty="0" err="1" smtClean="0"/>
              <a:t>dT</a:t>
            </a:r>
            <a:r>
              <a:rPr lang="en-US" sz="1400" b="1" dirty="0" smtClean="0"/>
              <a:t>/</a:t>
            </a:r>
            <a:r>
              <a:rPr lang="en-US" sz="1400" b="1" dirty="0" err="1" smtClean="0"/>
              <a:t>dt</a:t>
            </a:r>
            <a:r>
              <a:rPr lang="en-US" sz="1400" b="1" dirty="0" smtClean="0"/>
              <a:t>&gt;10 K/s.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9768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/>
          </p:cNvSpPr>
          <p:nvPr>
            <p:ph type="ctrTitle"/>
          </p:nvPr>
        </p:nvSpPr>
        <p:spPr>
          <a:xfrm>
            <a:off x="575867" y="1306336"/>
            <a:ext cx="8039100" cy="1470025"/>
          </a:xfrm>
        </p:spPr>
        <p:txBody>
          <a:bodyPr/>
          <a:lstStyle/>
          <a:p>
            <a:pPr eaLnBrk="1" hangingPunct="1"/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Lucida Sans" charset="0"/>
                <a:ea typeface="宋体" charset="0"/>
                <a:cs typeface="宋体" charset="0"/>
              </a:rPr>
              <a:t>Dependence of quench degradation limit of Bi-2212 wires on axial stress up to 160 MPa </a:t>
            </a:r>
            <a:b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Lucida Sans" charset="0"/>
                <a:ea typeface="宋体" charset="0"/>
                <a:cs typeface="宋体" charset="0"/>
              </a:rPr>
            </a:br>
            <a:r>
              <a:rPr lang="en-US" sz="2400" dirty="0" smtClean="0">
                <a:solidFill>
                  <a:schemeClr val="bg2">
                    <a:lumMod val="50000"/>
                  </a:schemeClr>
                </a:solidFill>
                <a:latin typeface="Lucida Sans" charset="0"/>
                <a:ea typeface="宋体" charset="0"/>
                <a:cs typeface="宋体" charset="0"/>
              </a:rPr>
              <a:t>for high critical current density, overpressure processed Bi-2212 wires*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Lucida Sans" charset="0"/>
              <a:ea typeface="宋体" charset="0"/>
              <a:cs typeface="宋体" charset="0"/>
            </a:endParaRPr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536736" y="3036978"/>
            <a:ext cx="760541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CN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Liyang Ye</a:t>
            </a:r>
            <a:r>
              <a:rPr lang="en-US" altLang="zh-CN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1,2</a:t>
            </a:r>
            <a:r>
              <a:rPr lang="en-US" altLang="zh-CN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, Pei Li</a:t>
            </a:r>
            <a:r>
              <a:rPr lang="en-US" altLang="zh-CN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1</a:t>
            </a:r>
            <a:r>
              <a:rPr lang="en-US" altLang="zh-CN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, Jan Jaroszynski</a:t>
            </a:r>
            <a:r>
              <a:rPr lang="en-US" altLang="zh-CN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3</a:t>
            </a:r>
            <a:r>
              <a:rPr lang="en-US" altLang="zh-CN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, Justin Schwartz</a:t>
            </a:r>
            <a:r>
              <a:rPr lang="en-US" altLang="zh-CN" b="1" baseline="30000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2</a:t>
            </a:r>
            <a:r>
              <a:rPr lang="en-US" altLang="zh-CN" b="1" dirty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, and </a:t>
            </a:r>
            <a:endParaRPr lang="en-US" altLang="zh-CN" b="1" dirty="0" smtClean="0">
              <a:solidFill>
                <a:srgbClr val="008000"/>
              </a:solidFill>
              <a:effectLst>
                <a:outerShdw blurRad="38100" dist="38100" dir="2700000" algn="tl">
                  <a:srgbClr val="DDDDDD"/>
                </a:outerShdw>
              </a:effectLst>
              <a:ea typeface="宋体" charset="0"/>
              <a:cs typeface="宋体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CN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Tengming Shen</a:t>
            </a:r>
            <a:r>
              <a:rPr lang="en-US" altLang="zh-CN" b="1" baseline="30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1</a:t>
            </a:r>
            <a:r>
              <a:rPr lang="en-US" altLang="zh-CN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宋体" charset="0"/>
                <a:cs typeface="宋体" charset="0"/>
              </a:rPr>
              <a:t> </a:t>
            </a:r>
            <a:endParaRPr lang="zh-CN" altLang="en-US" baseline="30000" dirty="0">
              <a:solidFill>
                <a:srgbClr val="008000"/>
              </a:solidFill>
              <a:ea typeface="宋体" charset="0"/>
              <a:cs typeface="宋体" charset="0"/>
            </a:endParaRP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1522003" y="3819607"/>
            <a:ext cx="624229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algn="ctr">
              <a:buAutoNum type="arabicPeriod"/>
              <a:defRPr/>
            </a:pPr>
            <a:r>
              <a:rPr lang="en-US" altLang="zh-CN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Fermi National Accelerator Laboratory</a:t>
            </a:r>
          </a:p>
          <a:p>
            <a:pPr marL="457200" indent="-457200" algn="ctr">
              <a:buAutoNum type="arabicPeriod"/>
              <a:defRPr/>
            </a:pPr>
            <a:r>
              <a:rPr lang="en-US" altLang="zh-CN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North Carolina State University</a:t>
            </a:r>
          </a:p>
          <a:p>
            <a:pPr marL="457200" indent="-457200" algn="ctr">
              <a:buAutoNum type="arabicPeriod"/>
              <a:defRPr/>
            </a:pPr>
            <a:r>
              <a:rPr lang="en-US" altLang="zh-CN" sz="16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National High Magnetic Field Laboratory</a:t>
            </a:r>
          </a:p>
          <a:p>
            <a:pPr algn="ctr">
              <a:defRPr/>
            </a:pPr>
            <a:r>
              <a:rPr lang="en-US" altLang="zh-CN" sz="12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Lucida Sans" charset="0"/>
                <a:ea typeface="宋体" charset="0"/>
                <a:cs typeface="Arial" charset="0"/>
              </a:rPr>
              <a:t>* Will be included in L Ye NCSU PhD thesis work</a:t>
            </a:r>
            <a:endParaRPr lang="zh-CN" altLang="en-US" sz="1200" dirty="0">
              <a:latin typeface="Lucida Sans" charset="0"/>
              <a:ea typeface="宋体" charset="0"/>
              <a:cs typeface="Arial" charset="0"/>
            </a:endParaRP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8339667" y="6536272"/>
            <a:ext cx="804333" cy="203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BE24E5FE-BCAD-444E-92C0-F84A65F9C8A1}" type="slidenum">
              <a:rPr lang="en-US" sz="1000" smtClean="0"/>
              <a:pPr>
                <a:defRPr/>
              </a:pPr>
              <a:t>8</a:t>
            </a:fld>
            <a:endParaRPr lang="en-US" sz="1000" dirty="0"/>
          </a:p>
        </p:txBody>
      </p:sp>
      <p:sp>
        <p:nvSpPr>
          <p:cNvPr id="10" name="Subtitle 4"/>
          <p:cNvSpPr txBox="1">
            <a:spLocks/>
          </p:cNvSpPr>
          <p:nvPr/>
        </p:nvSpPr>
        <p:spPr bwMode="auto">
          <a:xfrm>
            <a:off x="420647" y="5337788"/>
            <a:ext cx="8299460" cy="1065194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500" dirty="0">
                <a:latin typeface="Calibri"/>
                <a:cs typeface="Calibri"/>
              </a:rPr>
              <a:t>W</a:t>
            </a:r>
            <a:r>
              <a:rPr lang="en-US" sz="1500" dirty="0" smtClean="0">
                <a:latin typeface="Calibri"/>
                <a:cs typeface="Calibri"/>
              </a:rPr>
              <a:t>ork was supported by U.S. DOE-OHEP through a U.S. DOE early career award. LY </a:t>
            </a:r>
            <a:r>
              <a:rPr lang="en-US" sz="1500" dirty="0">
                <a:latin typeface="Calibri"/>
                <a:cs typeface="Calibri"/>
              </a:rPr>
              <a:t>thanks </a:t>
            </a:r>
            <a:r>
              <a:rPr lang="en-US" altLang="zh-CN" sz="1500" dirty="0">
                <a:latin typeface="Calibri"/>
                <a:cs typeface="Calibri"/>
              </a:rPr>
              <a:t>Joint University-Fermilab Doctoral Program in Accelerator Physics and </a:t>
            </a:r>
            <a:r>
              <a:rPr lang="en-US" altLang="zh-CN" sz="1500" dirty="0" smtClean="0">
                <a:latin typeface="Calibri"/>
                <a:cs typeface="Calibri"/>
              </a:rPr>
              <a:t>Technology. TS thanks NHMFL for 31 T DC magnet time. Special thanks go to Dan </a:t>
            </a:r>
            <a:r>
              <a:rPr lang="en-US" altLang="zh-CN" sz="1500" dirty="0" err="1" smtClean="0">
                <a:latin typeface="Calibri"/>
                <a:cs typeface="Calibri"/>
              </a:rPr>
              <a:t>Assell</a:t>
            </a:r>
            <a:r>
              <a:rPr lang="en-US" altLang="zh-CN" sz="1500" dirty="0" smtClean="0">
                <a:latin typeface="Calibri"/>
                <a:cs typeface="Calibri"/>
              </a:rPr>
              <a:t> with Fermilab and NHMFL staffs especially </a:t>
            </a:r>
            <a:r>
              <a:rPr lang="en-US" altLang="zh-CN" sz="1500" dirty="0" err="1" smtClean="0">
                <a:latin typeface="Calibri"/>
                <a:cs typeface="Calibri"/>
              </a:rPr>
              <a:t>Dima</a:t>
            </a:r>
            <a:r>
              <a:rPr lang="en-US" altLang="zh-CN" sz="1500" dirty="0" smtClean="0">
                <a:latin typeface="Calibri"/>
                <a:cs typeface="Calibri"/>
              </a:rPr>
              <a:t>  </a:t>
            </a:r>
            <a:r>
              <a:rPr lang="en-US" altLang="zh-CN" sz="1500" dirty="0" err="1" smtClean="0">
                <a:latin typeface="Calibri"/>
                <a:cs typeface="Calibri"/>
              </a:rPr>
              <a:t>Abraimov</a:t>
            </a:r>
            <a:r>
              <a:rPr lang="en-US" altLang="zh-CN" sz="1500" dirty="0" smtClean="0">
                <a:latin typeface="Calibri"/>
                <a:cs typeface="Calibri"/>
              </a:rPr>
              <a:t>, Ulf </a:t>
            </a:r>
            <a:r>
              <a:rPr lang="en-US" altLang="zh-CN" sz="1500" dirty="0" err="1" smtClean="0">
                <a:latin typeface="Calibri"/>
                <a:cs typeface="Calibri"/>
              </a:rPr>
              <a:t>Trociewitz</a:t>
            </a:r>
            <a:r>
              <a:rPr lang="en-US" altLang="zh-CN" sz="1500" dirty="0" smtClean="0">
                <a:latin typeface="Calibri"/>
                <a:cs typeface="Calibri"/>
              </a:rPr>
              <a:t>, David </a:t>
            </a:r>
            <a:r>
              <a:rPr lang="en-US" altLang="zh-CN" sz="1500" dirty="0" err="1" smtClean="0">
                <a:latin typeface="Calibri"/>
                <a:cs typeface="Calibri"/>
              </a:rPr>
              <a:t>Labarlestier</a:t>
            </a:r>
            <a:r>
              <a:rPr lang="en-US" altLang="zh-CN" sz="1500" dirty="0" smtClean="0">
                <a:latin typeface="Calibri"/>
                <a:cs typeface="Calibri"/>
              </a:rPr>
              <a:t>.</a:t>
            </a:r>
            <a:endParaRPr lang="en-US" sz="1500" dirty="0">
              <a:latin typeface="Calibri"/>
              <a:cs typeface="Calibri"/>
            </a:endParaRPr>
          </a:p>
        </p:txBody>
      </p:sp>
      <p:grpSp>
        <p:nvGrpSpPr>
          <p:cNvPr id="8" name="Group 53"/>
          <p:cNvGrpSpPr/>
          <p:nvPr/>
        </p:nvGrpSpPr>
        <p:grpSpPr>
          <a:xfrm>
            <a:off x="689150" y="240937"/>
            <a:ext cx="2673711" cy="739701"/>
            <a:chOff x="0" y="0"/>
            <a:chExt cx="7401533" cy="2072639"/>
          </a:xfrm>
        </p:grpSpPr>
        <p:pic>
          <p:nvPicPr>
            <p:cNvPr id="9" name="image9.png"/>
            <p:cNvPicPr/>
            <p:nvPr/>
          </p:nvPicPr>
          <p:blipFill>
            <a:blip r:embed="rId3">
              <a:extLst/>
            </a:blip>
            <a:srcRect r="82199"/>
            <a:stretch>
              <a:fillRect/>
            </a:stretch>
          </p:blipFill>
          <p:spPr>
            <a:xfrm>
              <a:off x="5203578" y="0"/>
              <a:ext cx="2197956" cy="207264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2" name="image10.png" descr="FermiLogo_RGB_NALBlue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66653"/>
              <a:ext cx="4997279" cy="903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3" name="Picture 3649" descr="http://brand.ncsu.edu/img/logo/brick2x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968" y="46038"/>
            <a:ext cx="7051779" cy="279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649" descr="http://brand.ncsu.edu/img/logo/brick2x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0368" y="198438"/>
            <a:ext cx="7051779" cy="279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649" descr="http://brand.ncsu.edu/img/logo/brick2x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768" y="350838"/>
            <a:ext cx="7051779" cy="279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649" descr="http://brand.ncsu.edu/img/logo/brick2x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53" y="232470"/>
            <a:ext cx="1910795" cy="75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8" name="Picture 2" descr="C:\Users\tshen.FERMI\Pictures\maglab_banner_fullname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476" y="158582"/>
            <a:ext cx="2992437" cy="84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43" y="63374"/>
            <a:ext cx="8090669" cy="1122630"/>
          </a:xfrm>
        </p:spPr>
        <p:txBody>
          <a:bodyPr>
            <a:noAutofit/>
          </a:bodyPr>
          <a:lstStyle/>
          <a:p>
            <a:r>
              <a:rPr lang="en-US" sz="2000" dirty="0"/>
              <a:t>E</a:t>
            </a:r>
            <a:r>
              <a:rPr lang="en-US" sz="2000" dirty="0" smtClean="0"/>
              <a:t>arlier Ye thesis works investigating quench degradation limits and degradation mechanisms provide strong motivation for examining the role of strain state on quench degradation limit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352" y="1640439"/>
            <a:ext cx="4130311" cy="3936496"/>
          </a:xfrm>
        </p:spPr>
        <p:txBody>
          <a:bodyPr/>
          <a:lstStyle/>
          <a:p>
            <a:r>
              <a:rPr lang="en-US" dirty="0" smtClean="0"/>
              <a:t>Quench </a:t>
            </a:r>
            <a:r>
              <a:rPr lang="en-US" dirty="0"/>
              <a:t>degradation </a:t>
            </a:r>
            <a:r>
              <a:rPr lang="en-US" dirty="0" smtClean="0"/>
              <a:t>is driven </a:t>
            </a:r>
            <a:r>
              <a:rPr lang="en-US" dirty="0"/>
              <a:t>by local straining of 2212 </a:t>
            </a:r>
            <a:r>
              <a:rPr lang="en-US" dirty="0" smtClean="0"/>
              <a:t>filaments with T</a:t>
            </a:r>
            <a:r>
              <a:rPr lang="en-US" baseline="-25000" dirty="0" smtClean="0"/>
              <a:t>max</a:t>
            </a:r>
            <a:r>
              <a:rPr lang="en-US" dirty="0" smtClean="0"/>
              <a:t> limit close to 500 K.</a:t>
            </a:r>
          </a:p>
          <a:p>
            <a:pPr lvl="2"/>
            <a:r>
              <a:rPr lang="en-US" dirty="0" smtClean="0"/>
              <a:t>Irrespective </a:t>
            </a:r>
            <a:r>
              <a:rPr lang="en-US" dirty="0"/>
              <a:t>of </a:t>
            </a:r>
            <a:r>
              <a:rPr lang="en-US" dirty="0" err="1"/>
              <a:t>dT</a:t>
            </a:r>
            <a:r>
              <a:rPr lang="en-US" baseline="-25000" dirty="0" err="1"/>
              <a:t>max</a:t>
            </a:r>
            <a:r>
              <a:rPr lang="en-US" dirty="0"/>
              <a:t>/dx, conductor design, heat treatment, porosity levels et al.</a:t>
            </a:r>
          </a:p>
          <a:p>
            <a:pPr lvl="2"/>
            <a:r>
              <a:rPr lang="en-US" dirty="0"/>
              <a:t>Quenched degraded filaments develop cracks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Reversible and irreversible behavior consistent with J</a:t>
            </a:r>
            <a:r>
              <a:rPr lang="en-US" baseline="-25000" dirty="0" smtClean="0"/>
              <a:t>c</a:t>
            </a:r>
            <a:r>
              <a:rPr lang="en-US" dirty="0" smtClean="0"/>
              <a:t> dependence on T</a:t>
            </a:r>
            <a:r>
              <a:rPr lang="en-US" baseline="-25000" dirty="0" smtClean="0"/>
              <a:t>max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5878" y="5705633"/>
            <a:ext cx="8562539" cy="76944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How strongly would quench degradation limit depend on axial stress/strain states of conductor?</a:t>
            </a:r>
            <a:endParaRPr lang="en-US" sz="2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4444" y="1317274"/>
            <a:ext cx="79868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solidFill>
                  <a:srgbClr val="0000FF"/>
                </a:solidFill>
                <a:latin typeface="Calibri"/>
                <a:cs typeface="Calibri"/>
              </a:rPr>
              <a:t>L. Ye et al., manuscript in final preparation.</a:t>
            </a:r>
            <a:endParaRPr lang="en-US" sz="1500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0135" y="1424653"/>
            <a:ext cx="45947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i="1" dirty="0">
                <a:solidFill>
                  <a:srgbClr val="C00000"/>
                </a:solidFill>
                <a:latin typeface="Calibri" pitchFamily="34" charset="0"/>
              </a:rPr>
              <a:t>I</a:t>
            </a:r>
            <a:r>
              <a:rPr lang="en-US" sz="1500" b="1" baseline="-25000" dirty="0">
                <a:solidFill>
                  <a:srgbClr val="C00000"/>
                </a:solidFill>
                <a:latin typeface="Calibri" pitchFamily="34" charset="0"/>
              </a:rPr>
              <a:t>c</a:t>
            </a:r>
            <a:r>
              <a:rPr lang="en-US" sz="1500" b="1" dirty="0">
                <a:solidFill>
                  <a:srgbClr val="C00000"/>
                </a:solidFill>
                <a:latin typeface="Calibri" pitchFamily="34" charset="0"/>
              </a:rPr>
              <a:t>-axial strain of Bi-2212 </a:t>
            </a:r>
            <a:r>
              <a:rPr lang="en-US" sz="1500" b="1" dirty="0" smtClean="0">
                <a:solidFill>
                  <a:srgbClr val="C00000"/>
                </a:solidFill>
                <a:latin typeface="Calibri" pitchFamily="34" charset="0"/>
              </a:rPr>
              <a:t>wires (ten </a:t>
            </a:r>
            <a:r>
              <a:rPr lang="en-US" sz="1500" b="1" dirty="0" err="1" smtClean="0">
                <a:solidFill>
                  <a:srgbClr val="C00000"/>
                </a:solidFill>
                <a:latin typeface="Calibri" pitchFamily="34" charset="0"/>
              </a:rPr>
              <a:t>Haken</a:t>
            </a:r>
            <a:r>
              <a:rPr lang="en-US" sz="1500" b="1" dirty="0" smtClean="0">
                <a:solidFill>
                  <a:srgbClr val="C00000"/>
                </a:solidFill>
                <a:latin typeface="Calibri" pitchFamily="34" charset="0"/>
              </a:rPr>
              <a:t> and ten Kate, </a:t>
            </a:r>
          </a:p>
          <a:p>
            <a:r>
              <a:rPr lang="en-US" sz="1500" b="1" dirty="0" err="1" smtClean="0">
                <a:solidFill>
                  <a:srgbClr val="C00000"/>
                </a:solidFill>
                <a:latin typeface="Calibri" pitchFamily="34" charset="0"/>
              </a:rPr>
              <a:t>Cheggour</a:t>
            </a:r>
            <a:r>
              <a:rPr lang="en-US" sz="1500" b="1" dirty="0">
                <a:solidFill>
                  <a:srgbClr val="C00000"/>
                </a:solidFill>
                <a:latin typeface="Calibri" pitchFamily="34" charset="0"/>
              </a:rPr>
              <a:t>, </a:t>
            </a:r>
            <a:r>
              <a:rPr lang="en-US" sz="1500" b="1" dirty="0" err="1" smtClean="0">
                <a:solidFill>
                  <a:srgbClr val="C00000"/>
                </a:solidFill>
                <a:latin typeface="Calibri" pitchFamily="34" charset="0"/>
              </a:rPr>
              <a:t>Godeke</a:t>
            </a:r>
            <a:r>
              <a:rPr lang="en-US" sz="1500" b="1" dirty="0" smtClean="0">
                <a:solidFill>
                  <a:srgbClr val="C00000"/>
                </a:solidFill>
                <a:latin typeface="Calibri" pitchFamily="34" charset="0"/>
              </a:rPr>
              <a:t>)</a:t>
            </a:r>
            <a:endParaRPr lang="en-US" sz="15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3214387"/>
              </p:ext>
            </p:extLst>
          </p:nvPr>
        </p:nvGraphicFramePr>
        <p:xfrm>
          <a:off x="4313300" y="1978651"/>
          <a:ext cx="4725117" cy="3651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3300" y="1978651"/>
                        <a:ext cx="4725117" cy="3651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Straight Arrow Connector 15"/>
          <p:cNvCxnSpPr/>
          <p:nvPr/>
        </p:nvCxnSpPr>
        <p:spPr>
          <a:xfrm>
            <a:off x="7093527" y="2484585"/>
            <a:ext cx="618837" cy="0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107387" y="2618513"/>
            <a:ext cx="618837" cy="0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084896" y="3135748"/>
            <a:ext cx="107759" cy="752761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597236" y="2911767"/>
            <a:ext cx="626532" cy="459506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6035963" y="3532912"/>
            <a:ext cx="618837" cy="0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049823" y="3666840"/>
            <a:ext cx="618837" cy="0"/>
          </a:xfrm>
          <a:prstGeom prst="straightConnector1">
            <a:avLst/>
          </a:prstGeom>
          <a:ln w="25400">
            <a:solidFill>
              <a:srgbClr val="4712D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013294" y="2135736"/>
            <a:ext cx="954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712DC"/>
                </a:solidFill>
                <a:latin typeface="Calibri" pitchFamily="34" charset="0"/>
              </a:rPr>
              <a:t>Reversible</a:t>
            </a:r>
            <a:endParaRPr lang="en-US" sz="1400" b="1" dirty="0">
              <a:solidFill>
                <a:srgbClr val="4712D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21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HFSMC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VHFSMC">
  <a:themeElements>
    <a:clrScheme name="1_VHFSMC 1">
      <a:dk1>
        <a:srgbClr val="000000"/>
      </a:dk1>
      <a:lt1>
        <a:srgbClr val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FFFFFF"/>
      </a:accent3>
      <a:accent4>
        <a:srgbClr val="000000"/>
      </a:accent4>
      <a:accent5>
        <a:srgbClr val="D3AAAA"/>
      </a:accent5>
      <a:accent6>
        <a:srgbClr val="593E72"/>
      </a:accent6>
      <a:hlink>
        <a:srgbClr val="0000FF"/>
      </a:hlink>
      <a:folHlink>
        <a:srgbClr val="800080"/>
      </a:folHlink>
    </a:clrScheme>
    <a:fontScheme name="1_VHFSMC">
      <a:majorFont>
        <a:latin typeface="Lucida Sans"/>
        <a:ea typeface="ＭＳ Ｐゴシック"/>
        <a:cs typeface=""/>
      </a:majorFont>
      <a:minorFont>
        <a:latin typeface="Lucida San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VHFSMC 1">
        <a:dk1>
          <a:srgbClr val="000000"/>
        </a:dk1>
        <a:lt1>
          <a:srgbClr val="FFFFFF"/>
        </a:lt1>
        <a:dk2>
          <a:srgbClr val="241F00"/>
        </a:dk2>
        <a:lt2>
          <a:srgbClr val="E5E9F7"/>
        </a:lt2>
        <a:accent1>
          <a:srgbClr val="AE0000"/>
        </a:accent1>
        <a:accent2>
          <a:srgbClr val="63457F"/>
        </a:accent2>
        <a:accent3>
          <a:srgbClr val="FFFFFF"/>
        </a:accent3>
        <a:accent4>
          <a:srgbClr val="000000"/>
        </a:accent4>
        <a:accent5>
          <a:srgbClr val="D3AAAA"/>
        </a:accent5>
        <a:accent6>
          <a:srgbClr val="593E72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VHFSMC</Template>
  <TotalTime>43353</TotalTime>
  <Words>896</Words>
  <Application>Microsoft Office PowerPoint</Application>
  <PresentationFormat>On-screen Show (4:3)</PresentationFormat>
  <Paragraphs>89</Paragraphs>
  <Slides>13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VHFSMC</vt:lpstr>
      <vt:lpstr>1_VHFSMC</vt:lpstr>
      <vt:lpstr>Graph</vt:lpstr>
      <vt:lpstr>Quench protection of Bi-2212 magnets</vt:lpstr>
      <vt:lpstr>Designing a quench protection system depends crucially on knowing: </vt:lpstr>
      <vt:lpstr>Samples - two 6-layer, epoxy impregnated Bi-2212 solenoids (1 bar HT) made from 1.2 mm OST wire</vt:lpstr>
      <vt:lpstr>Ic-B of these coils and uniformity of Ic</vt:lpstr>
      <vt:lpstr>Heater induced quench experiments and temperature measurement</vt:lpstr>
      <vt:lpstr>Coil A: High hot spot temperature is needed to see 0.1 – 1 V for high Jo operation.  Strong influence of Jo on quench detection</vt:lpstr>
      <vt:lpstr>PowerPoint Presentation</vt:lpstr>
      <vt:lpstr>Dependence of quench degradation limit of Bi-2212 wires on axial stress up to 160 MPa  for high critical current density, overpressure processed Bi-2212 wires*</vt:lpstr>
      <vt:lpstr>Earlier Ye thesis works investigating quench degradation limits and degradation mechanisms provide strong motivation for examining the role of strain state on quench degradation limit</vt:lpstr>
      <vt:lpstr>Ic measurement using ITER barrels – results consistent with standard Ic measurement of short straight samples on G-10 sample holders OP produces high Jc</vt:lpstr>
      <vt:lpstr>Determining axial stress limit using ITER barrels</vt:lpstr>
      <vt:lpstr>Dependence of quench degradation temperature limit on axial stress up to 145 MPa in a 25 bar OP Bi-2212 wire at 4.2 K in field of 15-30 T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Larbalestier</dc:creator>
  <cp:lastModifiedBy>Julia Double</cp:lastModifiedBy>
  <cp:revision>455</cp:revision>
  <dcterms:created xsi:type="dcterms:W3CDTF">2010-04-17T21:32:27Z</dcterms:created>
  <dcterms:modified xsi:type="dcterms:W3CDTF">2015-09-11T12:22:50Z</dcterms:modified>
</cp:coreProperties>
</file>