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4"/>
  </p:notesMasterIdLst>
  <p:sldIdLst>
    <p:sldId id="256" r:id="rId2"/>
    <p:sldId id="288" r:id="rId3"/>
    <p:sldId id="316" r:id="rId4"/>
    <p:sldId id="334" r:id="rId5"/>
    <p:sldId id="315" r:id="rId6"/>
    <p:sldId id="324" r:id="rId7"/>
    <p:sldId id="323" r:id="rId8"/>
    <p:sldId id="319" r:id="rId9"/>
    <p:sldId id="325" r:id="rId10"/>
    <p:sldId id="332" r:id="rId11"/>
    <p:sldId id="292" r:id="rId12"/>
    <p:sldId id="314" r:id="rId13"/>
    <p:sldId id="333" r:id="rId14"/>
    <p:sldId id="330" r:id="rId15"/>
    <p:sldId id="336" r:id="rId16"/>
    <p:sldId id="313" r:id="rId17"/>
    <p:sldId id="337" r:id="rId18"/>
    <p:sldId id="338" r:id="rId19"/>
    <p:sldId id="328" r:id="rId20"/>
    <p:sldId id="310" r:id="rId21"/>
    <p:sldId id="327" r:id="rId22"/>
    <p:sldId id="331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0D5"/>
    <a:srgbClr val="FF1971"/>
    <a:srgbClr val="784C84"/>
    <a:srgbClr val="1ABCEE"/>
    <a:srgbClr val="6604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26" autoAdjust="0"/>
    <p:restoredTop sz="94641" autoAdjust="0"/>
  </p:normalViewPr>
  <p:slideViewPr>
    <p:cSldViewPr>
      <p:cViewPr varScale="1">
        <p:scale>
          <a:sx n="159" d="100"/>
          <a:sy n="159" d="100"/>
        </p:scale>
        <p:origin x="-120" y="-3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779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7" d="100"/>
          <a:sy n="97" d="100"/>
        </p:scale>
        <p:origin x="275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862EE-AD99-4F2B-8738-D494011F2DB8}" type="datetimeFigureOut">
              <a:rPr lang="en-GB" smtClean="0"/>
              <a:t>11/09/15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37DCE-B978-4B0B-89CE-AB1DD78649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927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37DCE-B978-4B0B-89CE-AB1DD786491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246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</p:spPr>
        <p:txBody>
          <a:bodyPr anchor="t" anchorCtr="0"/>
          <a:lstStyle>
            <a:lvl1pPr algn="r"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>
            <a:lvl1pPr>
              <a:defRPr sz="1400"/>
            </a:lvl1pPr>
          </a:lstStyle>
          <a:p>
            <a:fld id="{1343B6A9-80C5-4926-B490-172F03B71EC2}" type="datetime1">
              <a:rPr lang="en-US" smtClean="0"/>
              <a:t>11/09/15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4766310"/>
            <a:ext cx="1219200" cy="274320"/>
          </a:xfrm>
        </p:spPr>
        <p:txBody>
          <a:bodyPr/>
          <a:lstStyle/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1450"/>
            <a:ext cx="8229600" cy="742950"/>
          </a:xfrm>
        </p:spPr>
        <p:txBody>
          <a:bodyPr/>
          <a:lstStyle>
            <a:lvl1pPr>
              <a:defRPr u="sng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E9AF-767A-401D-8900-B59FAC604F1B}" type="datetime1">
              <a:rPr lang="en-US" smtClean="0"/>
              <a:t>11/09/15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5B155-5AC7-4143-958D-15622C578C9D}" type="datetime1">
              <a:rPr lang="en-US" smtClean="0"/>
              <a:t>11/09/15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4361127" y="2401464"/>
            <a:ext cx="438912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577" y="-171450"/>
            <a:ext cx="8229600" cy="742950"/>
          </a:xfrm>
        </p:spPr>
        <p:txBody>
          <a:bodyPr/>
          <a:lstStyle>
            <a:lvl1pPr>
              <a:defRPr u="sng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9F4AF-D1B9-4D98-8C86-CBF56578835B}" type="datetime1">
              <a:rPr lang="en-US" smtClean="0"/>
              <a:t>11/09/15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0" y="584255"/>
            <a:ext cx="8229600" cy="3703320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3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28850"/>
            <a:ext cx="6858000" cy="8001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3200400"/>
            <a:ext cx="6781800" cy="85725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4766310"/>
            <a:ext cx="2286000" cy="274320"/>
          </a:xfrm>
        </p:spPr>
        <p:txBody>
          <a:bodyPr/>
          <a:lstStyle/>
          <a:p>
            <a:fld id="{86CF022F-3871-4204-AB69-1357BE848B85}" type="datetime1">
              <a:rPr lang="en-US" smtClean="0"/>
              <a:t>11/09/15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4766310"/>
            <a:ext cx="3474720" cy="27432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4766310"/>
            <a:ext cx="1520952" cy="274320"/>
          </a:xfrm>
        </p:spPr>
        <p:txBody>
          <a:bodyPr/>
          <a:lstStyle/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114550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114550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FE00F-6C44-4F3D-9CB5-E99CD74CFF92}" type="datetime1">
              <a:rPr lang="en-US" smtClean="0"/>
              <a:t>11/09/15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912114"/>
            <a:ext cx="4041648" cy="370332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229600" cy="6858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64406"/>
            <a:ext cx="4040188" cy="51435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1" y="971550"/>
            <a:ext cx="4041775" cy="51435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7348D-21C8-401E-A0DC-6FD5D1F3B92C}" type="datetime1">
              <a:rPr lang="en-US" smtClean="0"/>
              <a:t>11/09/15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1600200"/>
            <a:ext cx="4038600" cy="30289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3130" y="-95250"/>
            <a:ext cx="8229600" cy="685800"/>
          </a:xfrm>
        </p:spPr>
        <p:txBody>
          <a:bodyPr/>
          <a:lstStyle>
            <a:lvl1pPr>
              <a:defRPr u="sng">
                <a:solidFill>
                  <a:srgbClr val="525B7E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AC746-04BA-460F-97F7-CA3A3784B22E}" type="datetime1">
              <a:rPr lang="en-US" smtClean="0"/>
              <a:t>11/09/15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28813-3F8A-4A30-84A7-D79C84ECBCD0}" type="datetime1">
              <a:rPr lang="en-US" smtClean="0"/>
              <a:t>11/09/15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228600"/>
            <a:ext cx="2514600" cy="62865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914401"/>
            <a:ext cx="2514600" cy="3632597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14222-2668-453F-850B-CE33D711293A}" type="datetime1">
              <a:rPr lang="en-US" smtClean="0"/>
              <a:t>11/09/15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915025" y="2493169"/>
            <a:ext cx="452628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228600"/>
            <a:ext cx="5715000" cy="42862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5642"/>
            <a:ext cx="8229600" cy="506016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428750"/>
            <a:ext cx="8229600" cy="3202686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14400"/>
            <a:ext cx="8229600" cy="40005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B6938-0541-4A8A-A639-B3ED823CD01D}" type="datetime1">
              <a:rPr lang="en-US" smtClean="0"/>
              <a:t>11/09/15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375642"/>
            <a:ext cx="182880" cy="5143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0" y="-185809"/>
            <a:ext cx="8229600" cy="74295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144" y="616414"/>
            <a:ext cx="8229600" cy="36827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4767263"/>
            <a:ext cx="2289048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CA8994C-F90B-4456-A56A-D096DAD67950}" type="datetime1">
              <a:rPr lang="en-US" smtClean="0"/>
              <a:t>11/09/15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4767263"/>
            <a:ext cx="3505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4767263"/>
            <a:ext cx="1981200" cy="27432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1E71284-6D91-4711-8CFF-B51BD0363E3B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4764881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42957" y="4835567"/>
            <a:ext cx="143137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u="sng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microsoft.com/office/2007/relationships/hdphoto" Target="../media/hdphoto1.wdp"/><Relationship Id="rId5" Type="http://schemas.openxmlformats.org/officeDocument/2006/relationships/image" Target="../media/image15.png"/><Relationship Id="rId6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jpe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Relationship Id="rId3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Relationship Id="rId3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1" y="57150"/>
            <a:ext cx="1371599" cy="722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847124"/>
            <a:ext cx="7894495" cy="742950"/>
          </a:xfrm>
        </p:spPr>
        <p:txBody>
          <a:bodyPr>
            <a:noAutofit/>
          </a:bodyPr>
          <a:lstStyle/>
          <a:p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</a:rPr>
              <a:t>Influence of Current Redistribution on Quench and Stability</a:t>
            </a:r>
            <a:endParaRPr lang="en-US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8496" y="3867150"/>
            <a:ext cx="6858000" cy="400050"/>
          </a:xfrm>
        </p:spPr>
        <p:txBody>
          <a:bodyPr/>
          <a:lstStyle/>
          <a:p>
            <a:r>
              <a:rPr lang="en-US" u="sng" dirty="0" smtClean="0">
                <a:solidFill>
                  <a:schemeClr val="bg2">
                    <a:lumMod val="50000"/>
                  </a:schemeClr>
                </a:solidFill>
              </a:rPr>
              <a:t>J. van Nugteren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 descr="http://www.google.fr/url?source=imglanding&amp;ct=img&amp;q=http://www.symbitron.eu/wp-content/uploads/2013/10/UT_Logo_2400_Black_EN1.png&amp;sa=X&amp;ei=lxJuVbGKE8H1UpGygKgI&amp;ved=0CAkQ8wc&amp;usg=AFQjCNEDd0HOZxm8Og44DTB3F-RecfzhO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7086" y="-19050"/>
            <a:ext cx="1941911" cy="37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evannug\Dropbox\PhDCERN 2.0\Report Layout Study\GeneralFigures\EuCARD2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57150"/>
            <a:ext cx="967496" cy="38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jevannug\Dropbox\PhDCERN 2.0\Report Layout Study\GeneralFigures\cern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" y="36963"/>
            <a:ext cx="809710" cy="80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jevannug\Dropbox\PhDCERN 2.0\Report Layout Study\GeneralFigures\FutureMagnet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25002"/>
            <a:ext cx="914400" cy="79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google.fr/url?source=imglanding&amp;ct=img&amp;q=http://images.iop.org/objects/ccr/cern/54/3/18/CCfcc1_03_14.jpg&amp;sa=X&amp;ei=bhRuVdmmJISvU-K2gtgK&amp;ved=0CAkQ8wc&amp;usg=AFQjCNHCuK-EaSV1oz-DSVcskCkWP9WhM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6496" y="57322"/>
            <a:ext cx="854637" cy="37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264947" y="180551"/>
            <a:ext cx="199285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Energy, Materials &amp; Systems</a:t>
            </a:r>
            <a:endParaRPr lang="en-US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381000" y="3124200"/>
            <a:ext cx="7894495" cy="742950"/>
          </a:xfrm>
          <a:prstGeom prst="rect">
            <a:avLst/>
          </a:prstGeom>
        </p:spPr>
        <p:txBody>
          <a:bodyPr vert="horz" anchor="t" anchorCtr="0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3200" u="sng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u="non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 REBCO Coated Conductor </a:t>
            </a:r>
            <a:r>
              <a:rPr lang="en-US" sz="2200" u="none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Roebel</a:t>
            </a:r>
            <a:r>
              <a:rPr lang="en-US" sz="2200" u="none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Cables</a:t>
            </a:r>
            <a:endParaRPr lang="en-US" sz="2200" u="none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76200" y="933350"/>
            <a:ext cx="8984933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Content Placeholder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1123950"/>
            <a:ext cx="2209800" cy="1371600"/>
          </a:xfrm>
          <a:prstGeom prst="rect">
            <a:avLst/>
          </a:prstGeom>
        </p:spPr>
      </p:pic>
      <p:pic>
        <p:nvPicPr>
          <p:cNvPr id="15" name="Content Placeholder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4599" y="1047750"/>
            <a:ext cx="3217331" cy="1447799"/>
          </a:xfrm>
          <a:prstGeom prst="rect">
            <a:avLst/>
          </a:prstGeom>
        </p:spPr>
      </p:pic>
      <p:pic>
        <p:nvPicPr>
          <p:cNvPr id="16" name="Content Placeholder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1200" y="1047750"/>
            <a:ext cx="3217331" cy="144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43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Current Re-Distribution Inside a Tape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584254"/>
            <a:ext cx="9157989" cy="412109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0" y="3525089"/>
            <a:ext cx="3657600" cy="103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552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2011831"/>
            <a:ext cx="7391400" cy="20839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3130" y="-95250"/>
            <a:ext cx="9100930" cy="685800"/>
          </a:xfrm>
        </p:spPr>
        <p:txBody>
          <a:bodyPr>
            <a:normAutofit/>
          </a:bodyPr>
          <a:lstStyle/>
          <a:p>
            <a:r>
              <a:rPr lang="en-GB" dirty="0" smtClean="0"/>
              <a:t>Network Geometry and </a:t>
            </a:r>
            <a:r>
              <a:rPr lang="en-GB" dirty="0" err="1" smtClean="0"/>
              <a:t>Kirchoff’s</a:t>
            </a:r>
            <a:r>
              <a:rPr lang="en-GB" dirty="0" smtClean="0"/>
              <a:t> Equations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807"/>
          <a:stretch/>
        </p:blipFill>
        <p:spPr>
          <a:xfrm>
            <a:off x="0" y="4191487"/>
            <a:ext cx="9144000" cy="93345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6200" y="4478471"/>
            <a:ext cx="381000" cy="298219"/>
          </a:xfrm>
          <a:prstGeom prst="rect">
            <a:avLst/>
          </a:prstGeom>
          <a:noFill/>
          <a:ln>
            <a:solidFill>
              <a:srgbClr val="784C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09600" y="4223004"/>
            <a:ext cx="381000" cy="298219"/>
          </a:xfrm>
          <a:prstGeom prst="rect">
            <a:avLst/>
          </a:prstGeom>
          <a:noFill/>
          <a:ln>
            <a:solidFill>
              <a:srgbClr val="784C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0" y="742950"/>
            <a:ext cx="4572000" cy="22860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</a:rPr>
              <a:t>Shown at EUCAS (paper submitted for publication)</a:t>
            </a: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Tape surface modelled as a (PEEC) network of superconducting </a:t>
            </a:r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</a:rPr>
              <a:t>elements</a:t>
            </a:r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</a:rPr>
              <a:t>nodes</a:t>
            </a: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System of equations is shown below</a:t>
            </a:r>
          </a:p>
          <a:p>
            <a:pPr lvl="1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First row represents </a:t>
            </a:r>
            <a:r>
              <a:rPr lang="en-GB" sz="1400" dirty="0" err="1" smtClean="0">
                <a:solidFill>
                  <a:schemeClr val="accent3">
                    <a:lumMod val="75000"/>
                  </a:schemeClr>
                </a:solidFill>
              </a:rPr>
              <a:t>Kirchoff’s</a:t>
            </a:r>
            <a:r>
              <a:rPr lang="en-GB" sz="1400" dirty="0" smtClean="0">
                <a:solidFill>
                  <a:schemeClr val="accent3">
                    <a:lumMod val="75000"/>
                  </a:schemeClr>
                </a:solidFill>
              </a:rPr>
              <a:t> current law</a:t>
            </a:r>
          </a:p>
          <a:p>
            <a:pPr lvl="1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Second row represents </a:t>
            </a:r>
            <a:r>
              <a:rPr lang="en-GB" sz="1400" dirty="0" err="1" smtClean="0">
                <a:solidFill>
                  <a:schemeClr val="accent3">
                    <a:lumMod val="75000"/>
                  </a:schemeClr>
                </a:solidFill>
              </a:rPr>
              <a:t>Kirchoff’s</a:t>
            </a:r>
            <a:r>
              <a:rPr lang="en-GB" sz="1400" dirty="0" smtClean="0">
                <a:solidFill>
                  <a:schemeClr val="accent3">
                    <a:lumMod val="75000"/>
                  </a:schemeClr>
                </a:solidFill>
              </a:rPr>
              <a:t> voltage law</a:t>
            </a:r>
          </a:p>
          <a:p>
            <a:pPr lvl="1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Third row represents the </a:t>
            </a:r>
            <a:r>
              <a:rPr lang="en-GB" sz="1400" dirty="0" smtClean="0">
                <a:solidFill>
                  <a:schemeClr val="accent3">
                    <a:lumMod val="75000"/>
                  </a:schemeClr>
                </a:solidFill>
              </a:rPr>
              <a:t>Heat Equation</a:t>
            </a:r>
            <a:endParaRPr lang="en-GB" sz="1400" dirty="0" smtClean="0"/>
          </a:p>
          <a:p>
            <a:pPr lvl="1">
              <a:buFont typeface="+mj-lt"/>
              <a:buAutoNum type="arabicPeriod"/>
            </a:pPr>
            <a:endParaRPr lang="en-GB" sz="1400" dirty="0" smtClean="0"/>
          </a:p>
          <a:p>
            <a:pPr lvl="1">
              <a:buFont typeface="+mj-lt"/>
              <a:buAutoNum type="arabicPeriod"/>
            </a:pPr>
            <a:endParaRPr lang="en-GB" sz="1400" dirty="0" smtClean="0"/>
          </a:p>
          <a:p>
            <a:pPr lvl="1">
              <a:buFont typeface="+mj-lt"/>
              <a:buAutoNum type="arabicPeriod"/>
            </a:pPr>
            <a:endParaRPr lang="en-GB" sz="1400" dirty="0" smtClean="0"/>
          </a:p>
          <a:p>
            <a:pPr lvl="1">
              <a:buFont typeface="+mj-lt"/>
              <a:buAutoNum type="arabicPeriod"/>
            </a:pPr>
            <a:endParaRPr lang="en-GB" sz="1400" dirty="0" smtClean="0"/>
          </a:p>
        </p:txBody>
      </p:sp>
      <p:pic>
        <p:nvPicPr>
          <p:cNvPr id="9" name="Picture 8" descr="Screen Shot 2015-09-10 at 00.13.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202" y="819150"/>
            <a:ext cx="4574798" cy="673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59563" y="514350"/>
            <a:ext cx="23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BC737"/>
                </a:solidFill>
              </a:rPr>
              <a:t>The problem in Kyoto</a:t>
            </a:r>
            <a:endParaRPr lang="en-US" dirty="0">
              <a:solidFill>
                <a:srgbClr val="BBC73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5800" y="1352550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Input in </a:t>
            </a:r>
            <a:r>
              <a:rPr lang="en-US" sz="1400" dirty="0" smtClean="0">
                <a:solidFill>
                  <a:srgbClr val="FF1971"/>
                </a:solidFill>
              </a:rPr>
              <a:t>cm</a:t>
            </a:r>
            <a:r>
              <a:rPr lang="en-US" sz="1400" dirty="0" smtClean="0"/>
              <a:t>, output in </a:t>
            </a:r>
            <a:r>
              <a:rPr lang="en-US" sz="1400" dirty="0" err="1" smtClean="0"/>
              <a:t>muH</a:t>
            </a:r>
            <a:r>
              <a:rPr lang="en-US" sz="1400" dirty="0" smtClean="0"/>
              <a:t> D: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4495800" y="1544911"/>
            <a:ext cx="319963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Radio Engineers Handbook, McGraw-Hill, New York, 1945.</a:t>
            </a:r>
          </a:p>
        </p:txBody>
      </p:sp>
    </p:spTree>
    <p:extLst>
      <p:ext uri="{BB962C8B-B14F-4D97-AF65-F5344CB8AC3E}">
        <p14:creationId xmlns:p14="http://schemas.microsoft.com/office/powerpoint/2010/main" val="3575657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Tests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2647951"/>
            <a:ext cx="5410200" cy="249555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If you add current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source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BBC737"/>
                </a:solidFill>
              </a:rPr>
              <a:t>sinks</a:t>
            </a:r>
            <a:r>
              <a:rPr lang="en-US" dirty="0" smtClean="0"/>
              <a:t> on either end of the cable the transport current can be simulated</a:t>
            </a:r>
          </a:p>
          <a:p>
            <a:r>
              <a:rPr lang="en-US" dirty="0" smtClean="0"/>
              <a:t>It flows mainly on the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edge</a:t>
            </a:r>
            <a:r>
              <a:rPr lang="en-US" dirty="0" smtClean="0"/>
              <a:t> of the tapes (screening)</a:t>
            </a:r>
          </a:p>
          <a:p>
            <a:r>
              <a:rPr lang="en-US" dirty="0" smtClean="0"/>
              <a:t>A normal zone can be created by fireing </a:t>
            </a:r>
            <a:r>
              <a:rPr lang="en-US" dirty="0" smtClean="0"/>
              <a:t>a </a:t>
            </a:r>
            <a:r>
              <a:rPr lang="en-US" dirty="0" smtClean="0"/>
              <a:t>heater (like placing a stone in the river)</a:t>
            </a:r>
          </a:p>
          <a:p>
            <a:r>
              <a:rPr lang="en-US" dirty="0" smtClean="0"/>
              <a:t>What we see is that the current flows around it creating </a:t>
            </a:r>
            <a:r>
              <a:rPr lang="en-US" dirty="0" smtClean="0">
                <a:solidFill>
                  <a:srgbClr val="BBC737"/>
                </a:solidFill>
              </a:rPr>
              <a:t>higher current density areas </a:t>
            </a:r>
            <a:r>
              <a:rPr lang="en-US" dirty="0" smtClean="0"/>
              <a:t>next to the normal zone</a:t>
            </a:r>
          </a:p>
          <a:p>
            <a:r>
              <a:rPr lang="en-US" dirty="0" smtClean="0"/>
              <a:t>This causes the tape to quench very quickly over its width, afterwards it becomes a 1D problem</a:t>
            </a:r>
          </a:p>
          <a:p>
            <a:r>
              <a:rPr lang="en-US" dirty="0" smtClean="0"/>
              <a:t>The problem we have in the model is that the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147" y="2571750"/>
            <a:ext cx="3506238" cy="2286847"/>
          </a:xfrm>
          <a:prstGeom prst="rect">
            <a:avLst/>
          </a:prstGeom>
        </p:spPr>
      </p:pic>
      <p:pic>
        <p:nvPicPr>
          <p:cNvPr id="4" name="Picture 3" descr="Screen Shot 2015-09-11 at 07.48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2950"/>
            <a:ext cx="9100268" cy="1600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21346" y="666750"/>
            <a:ext cx="194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Transport current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305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578" y="-171450"/>
            <a:ext cx="9082377" cy="7429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525B7E"/>
                </a:solidFill>
              </a:rPr>
              <a:t>Then Coated Conductor Cable is like Multiple Rivers</a:t>
            </a:r>
            <a:endParaRPr lang="en-US" dirty="0">
              <a:solidFill>
                <a:srgbClr val="525B7E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584254"/>
            <a:ext cx="9157989" cy="4121095"/>
          </a:xfrm>
        </p:spPr>
      </p:pic>
    </p:spTree>
    <p:extLst>
      <p:ext uri="{BB962C8B-B14F-4D97-AF65-F5344CB8AC3E}">
        <p14:creationId xmlns:p14="http://schemas.microsoft.com/office/powerpoint/2010/main" val="4086504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What We Want to get out of it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584254"/>
            <a:ext cx="8229600" cy="442589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Effect of transport current on hysteresis and coupling</a:t>
            </a:r>
          </a:p>
          <a:p>
            <a:r>
              <a:rPr lang="en-US" dirty="0" smtClean="0"/>
              <a:t>Dynamic field quality due to magnetization currents and its time constants</a:t>
            </a:r>
          </a:p>
          <a:p>
            <a:r>
              <a:rPr lang="en-US" dirty="0"/>
              <a:t>Study of </a:t>
            </a:r>
            <a:r>
              <a:rPr lang="en-US" dirty="0" smtClean="0"/>
              <a:t>detection </a:t>
            </a:r>
            <a:r>
              <a:rPr lang="en-US" dirty="0"/>
              <a:t>methods</a:t>
            </a:r>
          </a:p>
          <a:p>
            <a:pPr lvl="1"/>
            <a:r>
              <a:rPr lang="en-US" dirty="0" smtClean="0"/>
              <a:t>Behaviour of the cable near the critical current (balance between heating and cooling)</a:t>
            </a:r>
          </a:p>
          <a:p>
            <a:pPr lvl="1"/>
            <a:r>
              <a:rPr lang="en-US" dirty="0" smtClean="0">
                <a:solidFill>
                  <a:srgbClr val="BBC737"/>
                </a:solidFill>
              </a:rPr>
              <a:t>M</a:t>
            </a:r>
            <a:r>
              <a:rPr lang="en-US" dirty="0" smtClean="0"/>
              <a:t>inimal </a:t>
            </a:r>
            <a:r>
              <a:rPr lang="en-US" dirty="0" smtClean="0">
                <a:solidFill>
                  <a:srgbClr val="BBC737"/>
                </a:solidFill>
              </a:rPr>
              <a:t>Q</a:t>
            </a:r>
            <a:r>
              <a:rPr lang="en-US" dirty="0" smtClean="0"/>
              <a:t>uench </a:t>
            </a:r>
            <a:r>
              <a:rPr lang="en-US" dirty="0" smtClean="0">
                <a:solidFill>
                  <a:srgbClr val="BBC737"/>
                </a:solidFill>
              </a:rPr>
              <a:t>E</a:t>
            </a:r>
            <a:r>
              <a:rPr lang="en-US" dirty="0" smtClean="0"/>
              <a:t>nergies with current redistribution</a:t>
            </a:r>
          </a:p>
          <a:p>
            <a:pPr lvl="1"/>
            <a:r>
              <a:rPr lang="en-US" dirty="0" smtClean="0">
                <a:solidFill>
                  <a:srgbClr val="BBC737"/>
                </a:solidFill>
              </a:rPr>
              <a:t>N</a:t>
            </a:r>
            <a:r>
              <a:rPr lang="en-US" dirty="0" smtClean="0"/>
              <a:t>ormal </a:t>
            </a:r>
            <a:r>
              <a:rPr lang="en-US" dirty="0" smtClean="0">
                <a:solidFill>
                  <a:srgbClr val="BBC737"/>
                </a:solidFill>
              </a:rPr>
              <a:t>Z</a:t>
            </a:r>
            <a:r>
              <a:rPr lang="en-US" dirty="0" smtClean="0"/>
              <a:t>one </a:t>
            </a:r>
            <a:r>
              <a:rPr lang="en-US" dirty="0">
                <a:solidFill>
                  <a:srgbClr val="BBC737"/>
                </a:solidFill>
              </a:rPr>
              <a:t>P</a:t>
            </a:r>
            <a:r>
              <a:rPr lang="en-US" dirty="0" smtClean="0"/>
              <a:t>ropagation (peak temerature and voltage against time) with current redistribution</a:t>
            </a:r>
          </a:p>
          <a:p>
            <a:r>
              <a:rPr lang="en-US" dirty="0" smtClean="0"/>
              <a:t>Complex mechanical behavior due to current distribution (Jaakko)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5748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Hysteresis and Coupling Losses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936"/>
            <a:ext cx="9144000" cy="450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336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Hysteresis and Coupling Losses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0" y="666750"/>
            <a:ext cx="4724400" cy="2590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Our EUCAS 2015 paper and presentation</a:t>
            </a:r>
          </a:p>
          <a:p>
            <a:r>
              <a:rPr lang="en-US" dirty="0" smtClean="0"/>
              <a:t>Overcurrent in superconductor provides macroscopic description of flux line movement</a:t>
            </a:r>
          </a:p>
          <a:p>
            <a:r>
              <a:rPr lang="en-US" dirty="0" smtClean="0"/>
              <a:t>Perpendicular gives mainly Hysteretic losses (good agreement)</a:t>
            </a:r>
          </a:p>
          <a:p>
            <a:r>
              <a:rPr lang="en-US" dirty="0" smtClean="0"/>
              <a:t>Parallel gives mainly coupling loss</a:t>
            </a:r>
          </a:p>
          <a:p>
            <a:r>
              <a:rPr lang="en-US" dirty="0" smtClean="0"/>
              <a:t>Besides validation provides means to determine contact resistance order magnitude </a:t>
            </a:r>
            <a:r>
              <a:rPr lang="en-US" dirty="0" smtClean="0">
                <a:solidFill>
                  <a:srgbClr val="BBC737"/>
                </a:solidFill>
              </a:rPr>
              <a:t>10</a:t>
            </a:r>
            <a:r>
              <a:rPr lang="en-US" baseline="30000" dirty="0" smtClean="0">
                <a:solidFill>
                  <a:srgbClr val="BBC737"/>
                </a:solidFill>
              </a:rPr>
              <a:t>-8</a:t>
            </a:r>
            <a:r>
              <a:rPr lang="en-US" dirty="0" smtClean="0"/>
              <a:t> Ohm.m</a:t>
            </a:r>
            <a:r>
              <a:rPr lang="en-US" baseline="30000" dirty="0" smtClean="0"/>
              <a:t>2 </a:t>
            </a:r>
            <a:r>
              <a:rPr lang="en-US" dirty="0" smtClean="0"/>
              <a:t>looks reasonable estimate </a:t>
            </a:r>
            <a:r>
              <a:rPr lang="en-US" dirty="0" smtClean="0">
                <a:solidFill>
                  <a:srgbClr val="8B8B9D"/>
                </a:solidFill>
              </a:rPr>
              <a:t>(more experiments needed)</a:t>
            </a:r>
            <a:endParaRPr lang="en-US" baseline="30000" dirty="0" smtClean="0">
              <a:solidFill>
                <a:srgbClr val="8B8B9D"/>
              </a:solidFill>
            </a:endParaRPr>
          </a:p>
          <a:p>
            <a:endParaRPr lang="en-US" dirty="0"/>
          </a:p>
        </p:txBody>
      </p:sp>
      <p:pic>
        <p:nvPicPr>
          <p:cNvPr id="3" name="Picture 2" descr="ParLoss2Amp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98800"/>
            <a:ext cx="4508500" cy="2044700"/>
          </a:xfrm>
          <a:prstGeom prst="rect">
            <a:avLst/>
          </a:prstGeom>
        </p:spPr>
      </p:pic>
      <p:pic>
        <p:nvPicPr>
          <p:cNvPr id="4" name="Picture 3" descr="PerpLoss2Ampl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750" y="3111500"/>
            <a:ext cx="4533900" cy="2032000"/>
          </a:xfrm>
          <a:prstGeom prst="rect">
            <a:avLst/>
          </a:prstGeom>
        </p:spPr>
      </p:pic>
      <p:pic>
        <p:nvPicPr>
          <p:cNvPr id="6" name="Picture 5" descr="StreamLine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787" y="1279387"/>
            <a:ext cx="4419600" cy="18575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0" y="3409950"/>
            <a:ext cx="182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B8B9D"/>
                </a:solidFill>
              </a:rPr>
              <a:t>Mainly Coupling</a:t>
            </a:r>
            <a:endParaRPr lang="en-US" dirty="0">
              <a:solidFill>
                <a:srgbClr val="8B8B9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4476750"/>
            <a:ext cx="1993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B8B9D"/>
                </a:solidFill>
              </a:rPr>
              <a:t>Mainly Hysteresis</a:t>
            </a:r>
            <a:endParaRPr lang="en-US" dirty="0">
              <a:solidFill>
                <a:srgbClr val="8B8B9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895350"/>
            <a:ext cx="2173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B8B9D"/>
                </a:solidFill>
              </a:rPr>
              <a:t>Screening Currents</a:t>
            </a:r>
            <a:endParaRPr lang="en-US" dirty="0">
              <a:solidFill>
                <a:srgbClr val="8B8B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733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LIQ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00150"/>
            <a:ext cx="3733800" cy="2895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First application of the model</a:t>
            </a:r>
          </a:p>
          <a:p>
            <a:r>
              <a:rPr lang="en-US" dirty="0" smtClean="0"/>
              <a:t>Its actually HyLIQ for HTS</a:t>
            </a:r>
          </a:p>
          <a:p>
            <a:r>
              <a:rPr lang="en-US" dirty="0" smtClean="0"/>
              <a:t>Mainly </a:t>
            </a:r>
            <a:r>
              <a:rPr lang="en-US" dirty="0" smtClean="0">
                <a:solidFill>
                  <a:srgbClr val="BBC737"/>
                </a:solidFill>
              </a:rPr>
              <a:t>hy</a:t>
            </a:r>
            <a:r>
              <a:rPr lang="en-US" dirty="0" smtClean="0"/>
              <a:t>steresis loss driven</a:t>
            </a:r>
          </a:p>
          <a:p>
            <a:r>
              <a:rPr lang="en-US" dirty="0" smtClean="0">
                <a:solidFill>
                  <a:srgbClr val="BBC737"/>
                </a:solidFill>
              </a:rPr>
              <a:t>See talk Emanuelle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IMG_14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09" y="819150"/>
            <a:ext cx="5220091" cy="358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416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Stuff I could Use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584255"/>
            <a:ext cx="9067800" cy="370332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Better more representative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Jc(B,T,theta)</a:t>
            </a:r>
            <a:r>
              <a:rPr lang="en-US" dirty="0"/>
              <a:t> but also </a:t>
            </a:r>
            <a:r>
              <a:rPr lang="en-US" dirty="0">
                <a:solidFill>
                  <a:srgbClr val="BBC737"/>
                </a:solidFill>
              </a:rPr>
              <a:t>N(B,T,theta) </a:t>
            </a:r>
            <a:r>
              <a:rPr lang="en-US" dirty="0"/>
              <a:t>fit or new better description of the soft </a:t>
            </a:r>
            <a:r>
              <a:rPr lang="en-US" dirty="0" smtClean="0"/>
              <a:t>transition (need to be measured in vacuum can inside dipole?)</a:t>
            </a:r>
          </a:p>
          <a:p>
            <a:r>
              <a:rPr lang="en-US" dirty="0" smtClean="0"/>
              <a:t>More magnetization data (we’re already working on this)</a:t>
            </a:r>
          </a:p>
          <a:p>
            <a:r>
              <a:rPr lang="en-US" dirty="0" smtClean="0"/>
              <a:t>Magnetization with transport current</a:t>
            </a:r>
          </a:p>
          <a:p>
            <a:r>
              <a:rPr lang="en-US" dirty="0" smtClean="0"/>
              <a:t>Contact resistance both </a:t>
            </a:r>
            <a:r>
              <a:rPr lang="en-US" dirty="0" smtClean="0">
                <a:solidFill>
                  <a:srgbClr val="BBC737"/>
                </a:solidFill>
              </a:rPr>
              <a:t>electrical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BBC737"/>
                </a:solidFill>
              </a:rPr>
              <a:t>thermal</a:t>
            </a:r>
            <a:r>
              <a:rPr lang="en-US" dirty="0" smtClean="0"/>
              <a:t> between tapes in cable directly measured</a:t>
            </a:r>
          </a:p>
          <a:p>
            <a:r>
              <a:rPr lang="en-US" dirty="0" smtClean="0"/>
              <a:t>Normal zone propagation experiment (with MQE) in cable also good opportunity to test quench detection and impregnation ideas (i.e. a full scale cable test)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Tape with very high critical current</a:t>
            </a: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New resin impregnation that is liquid as water and when solid has the same thermal contraction as the coil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128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35679" y="590550"/>
            <a:ext cx="8991600" cy="381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Loads of data mining to be done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6" b="25705"/>
          <a:stretch/>
        </p:blipFill>
        <p:spPr>
          <a:xfrm>
            <a:off x="76200" y="970722"/>
            <a:ext cx="8991600" cy="406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493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525B7E"/>
                </a:solidFill>
              </a:rPr>
              <a:t>Future HTS Accelerator Magnets</a:t>
            </a:r>
            <a:endParaRPr lang="en-GB" u="sng" dirty="0">
              <a:solidFill>
                <a:srgbClr val="525B7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28640" y="2571750"/>
            <a:ext cx="5701680" cy="25717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6548"/>
            <a:ext cx="3178036" cy="2070155"/>
          </a:xfrm>
          <a:prstGeom prst="rect">
            <a:avLst/>
          </a:prstGeom>
        </p:spPr>
      </p:pic>
      <p:sp>
        <p:nvSpPr>
          <p:cNvPr id="17" name="Content Placeholder 8"/>
          <p:cNvSpPr txBox="1">
            <a:spLocks/>
          </p:cNvSpPr>
          <p:nvPr/>
        </p:nvSpPr>
        <p:spPr>
          <a:xfrm>
            <a:off x="3048000" y="285750"/>
            <a:ext cx="6110577" cy="23622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 smtClean="0"/>
          </a:p>
          <a:p>
            <a:r>
              <a:rPr lang="en-GB" sz="1600" dirty="0" smtClean="0"/>
              <a:t>The critical current of REBCO keeps improving</a:t>
            </a:r>
          </a:p>
          <a:p>
            <a:pPr lvl="1"/>
            <a:r>
              <a:rPr lang="en-GB" sz="1600" dirty="0" smtClean="0"/>
              <a:t>Cost per ampere decreases</a:t>
            </a:r>
          </a:p>
          <a:p>
            <a:pPr lvl="1"/>
            <a:r>
              <a:rPr lang="en-GB" sz="1600" dirty="0" smtClean="0"/>
              <a:t>Very high current density wires are already demonstrated on short lengths (Houston University)</a:t>
            </a:r>
          </a:p>
          <a:p>
            <a:pPr lvl="1"/>
            <a:r>
              <a:rPr lang="en-GB" sz="1600" dirty="0" smtClean="0"/>
              <a:t>High current density close to the aperture leads to highly efficient magnets</a:t>
            </a:r>
          </a:p>
          <a:p>
            <a:pPr lvl="1"/>
            <a:r>
              <a:rPr lang="en-GB" sz="1600" dirty="0" smtClean="0"/>
              <a:t>At these current densities classical quench detection and protection no longer work.</a:t>
            </a:r>
          </a:p>
        </p:txBody>
      </p:sp>
      <p:sp>
        <p:nvSpPr>
          <p:cNvPr id="8" name="Content Placeholder 8"/>
          <p:cNvSpPr txBox="1">
            <a:spLocks/>
          </p:cNvSpPr>
          <p:nvPr/>
        </p:nvSpPr>
        <p:spPr>
          <a:xfrm>
            <a:off x="0" y="2876550"/>
            <a:ext cx="3886200" cy="22098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This leads to many questions regarding quench and stability</a:t>
            </a:r>
          </a:p>
          <a:p>
            <a:pPr lvl="1"/>
            <a:r>
              <a:rPr lang="nl-NL" sz="1600" dirty="0" smtClean="0"/>
              <a:t>What is the </a:t>
            </a:r>
            <a:r>
              <a:rPr lang="nl-NL" sz="1600" dirty="0" smtClean="0">
                <a:solidFill>
                  <a:srgbClr val="BBC737"/>
                </a:solidFill>
              </a:rPr>
              <a:t>origin</a:t>
            </a:r>
            <a:r>
              <a:rPr lang="nl-NL" sz="1600" dirty="0" smtClean="0"/>
              <a:t> of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BBC737"/>
                </a:solidFill>
              </a:rPr>
              <a:t>heating</a:t>
            </a:r>
            <a:r>
              <a:rPr lang="en-GB" sz="1600" dirty="0" smtClean="0"/>
              <a:t> and how fast is it deposited?</a:t>
            </a:r>
          </a:p>
          <a:p>
            <a:pPr lvl="1"/>
            <a:r>
              <a:rPr lang="en-GB" sz="1600" dirty="0" smtClean="0"/>
              <a:t>Can we detect </a:t>
            </a:r>
            <a:r>
              <a:rPr lang="en-GB" sz="1600" dirty="0" smtClean="0">
                <a:solidFill>
                  <a:schemeClr val="accent3">
                    <a:lumMod val="75000"/>
                  </a:schemeClr>
                </a:solidFill>
              </a:rPr>
              <a:t>thermal drift</a:t>
            </a:r>
            <a:r>
              <a:rPr lang="en-GB" sz="1600" dirty="0" smtClean="0"/>
              <a:t> before t</a:t>
            </a:r>
            <a:r>
              <a:rPr lang="en-US" sz="1600" dirty="0" smtClean="0"/>
              <a:t>he</a:t>
            </a:r>
            <a:r>
              <a:rPr lang="en-GB" sz="1600" dirty="0" smtClean="0"/>
              <a:t> current sharing temperature is reached?</a:t>
            </a:r>
          </a:p>
          <a:p>
            <a:pPr lvl="1"/>
            <a:r>
              <a:rPr lang="en-GB" sz="1600" dirty="0" smtClean="0"/>
              <a:t>What </a:t>
            </a:r>
            <a:r>
              <a:rPr lang="en-GB" sz="1600" dirty="0" smtClean="0">
                <a:solidFill>
                  <a:srgbClr val="BBC737"/>
                </a:solidFill>
              </a:rPr>
              <a:t>margin</a:t>
            </a:r>
            <a:r>
              <a:rPr lang="en-GB" sz="1600" dirty="0" smtClean="0"/>
              <a:t> would be sufficient in an accelerator?</a:t>
            </a:r>
          </a:p>
          <a:p>
            <a:pPr lvl="1"/>
            <a:r>
              <a:rPr lang="en-US" sz="1600" dirty="0" smtClean="0"/>
              <a:t>…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123239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9460"/>
            <a:ext cx="9144000" cy="48107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781800" y="169460"/>
            <a:ext cx="24432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  <a:latin typeface="Cantarell" panose="02000603000000000000" pitchFamily="2" charset="0"/>
              </a:rPr>
              <a:t>Source: http</a:t>
            </a:r>
            <a:r>
              <a:rPr lang="en-GB" sz="1200" dirty="0">
                <a:solidFill>
                  <a:schemeClr val="bg1"/>
                </a:solidFill>
                <a:latin typeface="Cantarell" panose="02000603000000000000" pitchFamily="2" charset="0"/>
              </a:rPr>
              <a:t>://tlep.web.cern.ch/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76800" y="1581150"/>
            <a:ext cx="1521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</a:rPr>
              <a:t>Thanks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971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Copper Rings, Some sort of Transformer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New 2014 Cross Section topring-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1163"/>
            <a:ext cx="9144000" cy="2482337"/>
          </a:xfrm>
          <a:prstGeom prst="rect">
            <a:avLst/>
          </a:prstGeom>
        </p:spPr>
      </p:pic>
      <p:pic>
        <p:nvPicPr>
          <p:cNvPr id="4" name="Picture 3" descr="Screen Shot 2015-09-11 at 08.01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05" y="590550"/>
            <a:ext cx="4206425" cy="2139950"/>
          </a:xfrm>
          <a:prstGeom prst="rect">
            <a:avLst/>
          </a:prstGeom>
        </p:spPr>
      </p:pic>
      <p:pic>
        <p:nvPicPr>
          <p:cNvPr id="5" name="Picture 4" descr="Screen Shot 2015-09-11 at 08.01.2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199" y="590550"/>
            <a:ext cx="434979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082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Stability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584255"/>
            <a:ext cx="5105400" cy="2368495"/>
          </a:xfrm>
        </p:spPr>
        <p:txBody>
          <a:bodyPr>
            <a:normAutofit lnSpcReduction="10000"/>
          </a:bodyPr>
          <a:lstStyle/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GB" sz="1800" dirty="0">
                <a:solidFill>
                  <a:srgbClr val="525B7E"/>
                </a:solidFill>
              </a:rPr>
              <a:t>The temperature margin on Feather-M2 is </a:t>
            </a:r>
            <a:r>
              <a:rPr lang="en-GB" sz="1800" dirty="0" smtClean="0">
                <a:solidFill>
                  <a:srgbClr val="525B7E"/>
                </a:solidFill>
              </a:rPr>
              <a:t>~</a:t>
            </a:r>
            <a:r>
              <a:rPr lang="en-GB" sz="1800" dirty="0" smtClean="0">
                <a:solidFill>
                  <a:schemeClr val="accent3">
                    <a:lumMod val="75000"/>
                  </a:schemeClr>
                </a:solidFill>
              </a:rPr>
              <a:t>40 </a:t>
            </a:r>
            <a:r>
              <a:rPr lang="en-GB" sz="1800" dirty="0">
                <a:solidFill>
                  <a:schemeClr val="accent3">
                    <a:lumMod val="75000"/>
                  </a:schemeClr>
                </a:solidFill>
              </a:rPr>
              <a:t>K </a:t>
            </a:r>
            <a:r>
              <a:rPr lang="en-GB" sz="1800" dirty="0">
                <a:solidFill>
                  <a:srgbClr val="525B7E"/>
                </a:solidFill>
              </a:rPr>
              <a:t>at worst </a:t>
            </a:r>
            <a:r>
              <a:rPr lang="en-GB" sz="1800" dirty="0" smtClean="0">
                <a:solidFill>
                  <a:srgbClr val="525B7E"/>
                </a:solidFill>
              </a:rPr>
              <a:t>point (if not better)</a:t>
            </a:r>
            <a:endParaRPr lang="en-GB" sz="1800" dirty="0">
              <a:solidFill>
                <a:srgbClr val="525B7E"/>
              </a:solidFill>
            </a:endParaRPr>
          </a:p>
          <a:p>
            <a:r>
              <a:rPr lang="en-US" sz="1800" dirty="0" smtClean="0">
                <a:solidFill>
                  <a:srgbClr val="525B7E"/>
                </a:solidFill>
              </a:rPr>
              <a:t>This is excelent news because the heat capacity increases rapidly with temperature</a:t>
            </a:r>
          </a:p>
          <a:p>
            <a:r>
              <a:rPr lang="en-US" sz="1800" dirty="0" smtClean="0">
                <a:solidFill>
                  <a:srgbClr val="525B7E"/>
                </a:solidFill>
              </a:rPr>
              <a:t>MQE is estimated to be on the order of </a:t>
            </a:r>
            <a:r>
              <a:rPr lang="en-US" sz="1800" dirty="0" smtClean="0">
                <a:solidFill>
                  <a:schemeClr val="accent3">
                    <a:lumMod val="75000"/>
                  </a:schemeClr>
                </a:solidFill>
              </a:rPr>
              <a:t>100 mJ</a:t>
            </a:r>
            <a:r>
              <a:rPr lang="en-US" sz="1800" dirty="0" smtClean="0">
                <a:solidFill>
                  <a:srgbClr val="525B7E"/>
                </a:solidFill>
              </a:rPr>
              <a:t> per tape</a:t>
            </a:r>
          </a:p>
          <a:p>
            <a:r>
              <a:rPr lang="en-US" sz="1800" dirty="0" smtClean="0">
                <a:solidFill>
                  <a:srgbClr val="525B7E"/>
                </a:solidFill>
              </a:rPr>
              <a:t>How well do the strands work together and thus the question on the current sharing?</a:t>
            </a:r>
            <a:endParaRPr lang="en-US" sz="1800" dirty="0">
              <a:solidFill>
                <a:srgbClr val="525B7E"/>
              </a:solidFill>
            </a:endParaRPr>
          </a:p>
        </p:txBody>
      </p:sp>
      <p:pic>
        <p:nvPicPr>
          <p:cNvPr id="4" name="Picture 3" descr="Screen Shot 2015-09-10 at 08.52.5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510" y="0"/>
            <a:ext cx="3984490" cy="514350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6705600" y="4248150"/>
            <a:ext cx="1447800" cy="22860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Screen Shot 2015-09-10 at 22.54.5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09950"/>
            <a:ext cx="5128643" cy="171129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457200" y="3790950"/>
            <a:ext cx="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62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525B7E"/>
                </a:solidFill>
              </a:rPr>
              <a:t>Where Could This Heating Come From?</a:t>
            </a:r>
            <a:endParaRPr lang="en-US" dirty="0">
              <a:solidFill>
                <a:srgbClr val="525B7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590550"/>
            <a:ext cx="5105400" cy="4495800"/>
          </a:xfrm>
        </p:spPr>
        <p:txBody>
          <a:bodyPr>
            <a:normAutofit/>
          </a:bodyPr>
          <a:lstStyle/>
          <a:p>
            <a:r>
              <a:rPr lang="en-US" sz="1600" dirty="0"/>
              <a:t>Ramp over critical current </a:t>
            </a:r>
            <a:r>
              <a:rPr lang="en-US" sz="1600" dirty="0">
                <a:solidFill>
                  <a:srgbClr val="BBC737"/>
                </a:solidFill>
              </a:rPr>
              <a:t>most likely cause for roasted coil (</a:t>
            </a:r>
            <a:r>
              <a:rPr lang="en-US" sz="1600" dirty="0" smtClean="0">
                <a:solidFill>
                  <a:srgbClr val="BBC737"/>
                </a:solidFill>
              </a:rPr>
              <a:t>=</a:t>
            </a:r>
            <a:endParaRPr lang="en-US" sz="1600" dirty="0" smtClean="0"/>
          </a:p>
          <a:p>
            <a:r>
              <a:rPr lang="en-US" sz="1600" dirty="0" smtClean="0"/>
              <a:t>Beam loss (should be caught by beam loss monitors dumping beam immediately)</a:t>
            </a:r>
          </a:p>
          <a:p>
            <a:r>
              <a:rPr lang="en-US" sz="1600" dirty="0" smtClean="0"/>
              <a:t>Cryogenic failure (</a:t>
            </a:r>
            <a:r>
              <a:rPr lang="en-US" sz="1600" dirty="0"/>
              <a:t>very </a:t>
            </a:r>
            <a:r>
              <a:rPr lang="en-US" sz="1600" dirty="0" smtClean="0"/>
              <a:t>slow large time to detect)</a:t>
            </a:r>
          </a:p>
          <a:p>
            <a:r>
              <a:rPr lang="en-US" sz="1600" dirty="0" smtClean="0"/>
              <a:t>Conductor movement (need more than </a:t>
            </a:r>
            <a:r>
              <a:rPr lang="en-US" sz="1600" dirty="0" smtClean="0">
                <a:solidFill>
                  <a:srgbClr val="BBC737"/>
                </a:solidFill>
              </a:rPr>
              <a:t>0.5 cm</a:t>
            </a:r>
            <a:r>
              <a:rPr lang="en-US" sz="1600" dirty="0" smtClean="0"/>
              <a:t> bad design, should not happen)”</a:t>
            </a:r>
          </a:p>
          <a:p>
            <a:r>
              <a:rPr lang="en-US" sz="1600" dirty="0" smtClean="0"/>
              <a:t>Mechanical failure (bad design, should not happen)</a:t>
            </a:r>
          </a:p>
          <a:p>
            <a:r>
              <a:rPr lang="en-US" sz="1600" dirty="0" smtClean="0"/>
              <a:t>AC-Loss (need to ramp slowly)</a:t>
            </a:r>
          </a:p>
          <a:p>
            <a:r>
              <a:rPr lang="en-US" sz="17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An idiot with a forklift driving into the magnets …</a:t>
            </a:r>
          </a:p>
          <a:p>
            <a:r>
              <a:rPr lang="en-US" sz="17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Act of god i.e. Meteor strike …</a:t>
            </a:r>
          </a:p>
          <a:p>
            <a:pPr marL="0" indent="0">
              <a:buNone/>
            </a:pPr>
            <a:endParaRPr lang="en-US" sz="17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r>
              <a:rPr lang="en-US" sz="1700" dirty="0" smtClean="0">
                <a:solidFill>
                  <a:schemeClr val="accent3">
                    <a:lumMod val="75000"/>
                  </a:schemeClr>
                </a:solidFill>
              </a:rPr>
              <a:t>Can we make the magnets easyer to replace?</a:t>
            </a:r>
          </a:p>
        </p:txBody>
      </p:sp>
      <p:pic>
        <p:nvPicPr>
          <p:cNvPr id="4" name="Picture 3" descr="BurnedSamp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1962150"/>
            <a:ext cx="3682925" cy="1797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195" b="95133" l="6800" r="90000">
                        <a14:foregroundMark x1="46400" y1="50000" x2="46400" y2="50000"/>
                        <a14:foregroundMark x1="50400" y1="52212" x2="50400" y2="52212"/>
                        <a14:foregroundMark x1="55600" y1="52212" x2="55600" y2="52212"/>
                        <a14:foregroundMark x1="61600" y1="52212" x2="61600" y2="52212"/>
                        <a14:foregroundMark x1="69200" y1="52212" x2="69200" y2="52212"/>
                        <a14:foregroundMark x1="72000" y1="50885" x2="72000" y2="50885"/>
                        <a14:foregroundMark x1="6800" y1="55752" x2="6800" y2="55752"/>
                        <a14:foregroundMark x1="47200" y1="92920" x2="47200" y2="92920"/>
                        <a14:foregroundMark x1="69600" y1="95133" x2="69600" y2="95133"/>
                        <a14:foregroundMark x1="43600" y1="6195" x2="43600" y2="6195"/>
                        <a14:foregroundMark x1="67200" y1="53097" x2="67200" y2="5309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84656" y="2266950"/>
            <a:ext cx="1657743" cy="1498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2200" r="99600">
                        <a14:foregroundMark x1="5200" y1="70600" x2="5200" y2="70600"/>
                        <a14:foregroundMark x1="2200" y1="65200" x2="2200" y2="65200"/>
                        <a14:foregroundMark x1="6000" y1="57200" x2="6000" y2="57200"/>
                        <a14:foregroundMark x1="95000" y1="68800" x2="95000" y2="68800"/>
                        <a14:foregroundMark x1="99600" y1="65600" x2="99600" y2="65600"/>
                        <a14:foregroundMark x1="72800" y1="56600" x2="72800" y2="56600"/>
                        <a14:foregroundMark x1="70400" y1="59000" x2="70400" y2="59000"/>
                        <a14:foregroundMark x1="54200" y1="59800" x2="54200" y2="598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81600" y="1123950"/>
            <a:ext cx="37338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858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25B7E"/>
                </a:solidFill>
              </a:rPr>
              <a:t>One-Dimensional Quench Propagation model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90551"/>
            <a:ext cx="9144000" cy="4572000"/>
          </a:xfrm>
          <a:prstGeom prst="rect">
            <a:avLst/>
          </a:prstGeom>
        </p:spPr>
      </p:pic>
      <p:pic>
        <p:nvPicPr>
          <p:cNvPr id="6" name="Picture 5" descr="Screen Shot 2015-09-09 at 22.42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4080872"/>
            <a:ext cx="5410200" cy="81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77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525B7E"/>
                </a:solidFill>
              </a:rPr>
              <a:t>Finite Difference Heat Transfer Model</a:t>
            </a:r>
            <a:endParaRPr lang="en-US" dirty="0">
              <a:solidFill>
                <a:srgbClr val="525B7E"/>
              </a:solidFill>
            </a:endParaRPr>
          </a:p>
        </p:txBody>
      </p:sp>
      <p:pic>
        <p:nvPicPr>
          <p:cNvPr id="10" name="Picture 9" descr="Profil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" y="819150"/>
            <a:ext cx="8999323" cy="4324350"/>
          </a:xfrm>
          <a:prstGeom prst="rect">
            <a:avLst/>
          </a:prstGeom>
        </p:spPr>
      </p:pic>
      <p:pic>
        <p:nvPicPr>
          <p:cNvPr id="9" name="Picture 8" descr="Screen Shot 2015-09-09 at 22.13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000" y="1657350"/>
            <a:ext cx="3556000" cy="585932"/>
          </a:xfrm>
          <a:prstGeom prst="rect">
            <a:avLst/>
          </a:prstGeom>
        </p:spPr>
      </p:pic>
      <p:pic>
        <p:nvPicPr>
          <p:cNvPr id="15" name="Picture 14" descr="Screen Shot 2015-09-09 at 22.58.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168" y="742950"/>
            <a:ext cx="4023632" cy="96292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81200" y="1581150"/>
            <a:ext cx="24297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BC737"/>
                </a:solidFill>
              </a:rPr>
              <a:t>This model runs quick</a:t>
            </a:r>
          </a:p>
          <a:p>
            <a:r>
              <a:rPr lang="en-US" dirty="0" smtClean="0">
                <a:solidFill>
                  <a:srgbClr val="BBC737"/>
                </a:solidFill>
              </a:rPr>
              <a:t>10 </a:t>
            </a:r>
            <a:r>
              <a:rPr lang="en-US" dirty="0" smtClean="0">
                <a:solidFill>
                  <a:srgbClr val="BBC737"/>
                </a:solidFill>
              </a:rPr>
              <a:t>secons calculation </a:t>
            </a:r>
          </a:p>
          <a:p>
            <a:r>
              <a:rPr lang="en-US" dirty="0" smtClean="0">
                <a:solidFill>
                  <a:srgbClr val="BBC737"/>
                </a:solidFill>
              </a:rPr>
              <a:t>time </a:t>
            </a:r>
            <a:r>
              <a:rPr lang="en-US" dirty="0" smtClean="0">
                <a:solidFill>
                  <a:srgbClr val="BBC737"/>
                </a:solidFill>
              </a:rPr>
              <a:t>per case</a:t>
            </a:r>
            <a:endParaRPr lang="en-US" dirty="0">
              <a:solidFill>
                <a:srgbClr val="BBC7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703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25B7E"/>
                </a:solidFill>
              </a:rPr>
              <a:t>Validation with Analytic and Measurment</a:t>
            </a:r>
            <a:endParaRPr lang="en-US" dirty="0">
              <a:solidFill>
                <a:srgbClr val="525B7E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>
          <a:xfrm>
            <a:off x="0" y="584255"/>
            <a:ext cx="5867400" cy="3703320"/>
          </a:xfrm>
        </p:spPr>
        <p:txBody>
          <a:bodyPr/>
          <a:lstStyle/>
          <a:p>
            <a:r>
              <a:rPr lang="en-US" dirty="0" smtClean="0"/>
              <a:t>The model and the measurement at Twente agree fairly well</a:t>
            </a:r>
          </a:p>
          <a:p>
            <a:r>
              <a:rPr lang="en-US" dirty="0" smtClean="0"/>
              <a:t>Model and analytic have some </a:t>
            </a:r>
            <a:r>
              <a:rPr lang="en-US" dirty="0" smtClean="0"/>
              <a:t>deviation especially </a:t>
            </a:r>
            <a:r>
              <a:rPr lang="en-US" dirty="0" smtClean="0"/>
              <a:t>at low current</a:t>
            </a:r>
            <a:endParaRPr lang="en-US" dirty="0"/>
          </a:p>
        </p:txBody>
      </p:sp>
      <p:pic>
        <p:nvPicPr>
          <p:cNvPr id="6" name="Picture 5" descr="AnalyticalNumerica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71750"/>
            <a:ext cx="4512403" cy="2543174"/>
          </a:xfrm>
          <a:prstGeom prst="rect">
            <a:avLst/>
          </a:prstGeom>
        </p:spPr>
      </p:pic>
      <p:pic>
        <p:nvPicPr>
          <p:cNvPr id="7" name="Picture 6" descr="TwenteCheck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2538293"/>
            <a:ext cx="4648200" cy="2560757"/>
          </a:xfrm>
          <a:prstGeom prst="rect">
            <a:avLst/>
          </a:prstGeom>
        </p:spPr>
      </p:pic>
      <p:pic>
        <p:nvPicPr>
          <p:cNvPr id="8" name="Picture 7" descr="Screen Shot 2015-09-09 at 22.17.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1047750"/>
            <a:ext cx="3111500" cy="825500"/>
          </a:xfrm>
          <a:prstGeom prst="rect">
            <a:avLst/>
          </a:prstGeom>
        </p:spPr>
      </p:pic>
      <p:pic>
        <p:nvPicPr>
          <p:cNvPr id="9" name="Picture 8" descr="Screen Shot 2015-09-09 at 22.18.2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1885950"/>
            <a:ext cx="2730500" cy="635000"/>
          </a:xfrm>
          <a:prstGeom prst="rect">
            <a:avLst/>
          </a:prstGeom>
        </p:spPr>
      </p:pic>
      <p:pic>
        <p:nvPicPr>
          <p:cNvPr id="10" name="Picture 9" descr="utlogo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2876550"/>
            <a:ext cx="1828800" cy="1447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913065" y="2724150"/>
            <a:ext cx="158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Wilson-Stekly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Picture 11" descr="Screen Shot 2015-09-09 at 23.39.2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400" y="742950"/>
            <a:ext cx="20193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442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25B7E"/>
                </a:solidFill>
              </a:rPr>
              <a:t>Tampere Model Cross-Check</a:t>
            </a:r>
            <a:endParaRPr lang="en-US" dirty="0">
              <a:solidFill>
                <a:srgbClr val="525B7E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>
          <a:xfrm>
            <a:off x="0" y="584255"/>
            <a:ext cx="8229600" cy="122549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Checked 1D adiabatic model with University of Tampere data for Feather-M0 and we see good agreement</a:t>
            </a:r>
          </a:p>
          <a:p>
            <a:endParaRPr lang="en-US" dirty="0"/>
          </a:p>
        </p:txBody>
      </p:sp>
      <p:pic>
        <p:nvPicPr>
          <p:cNvPr id="5" name="Picture 4" descr="TampereCheck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" y="1885950"/>
            <a:ext cx="4775838" cy="3233737"/>
          </a:xfrm>
          <a:prstGeom prst="rect">
            <a:avLst/>
          </a:prstGeom>
        </p:spPr>
      </p:pic>
      <p:pic>
        <p:nvPicPr>
          <p:cNvPr id="6" name="Picture 5" descr="Screen Shot 2015-09-09 at 22.36.4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2003414"/>
            <a:ext cx="4191000" cy="31400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10200" y="2038350"/>
            <a:ext cx="1082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AB0C8"/>
                </a:solidFill>
              </a:rPr>
              <a:t>Tampere</a:t>
            </a:r>
            <a:endParaRPr lang="en-US" dirty="0">
              <a:solidFill>
                <a:srgbClr val="AAB0C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476750"/>
            <a:ext cx="198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CERN (adiabatic)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497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577" y="-171450"/>
            <a:ext cx="5424777" cy="742950"/>
          </a:xfrm>
        </p:spPr>
        <p:txBody>
          <a:bodyPr/>
          <a:lstStyle/>
          <a:p>
            <a:r>
              <a:rPr lang="en-US" dirty="0" smtClean="0">
                <a:solidFill>
                  <a:srgbClr val="525B7E"/>
                </a:solidFill>
              </a:rPr>
              <a:t>MQE with Copper Thickness</a:t>
            </a:r>
            <a:endParaRPr lang="en-US" dirty="0">
              <a:solidFill>
                <a:srgbClr val="525B7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584255"/>
            <a:ext cx="9067800" cy="168269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Maximize conductor stability</a:t>
            </a:r>
          </a:p>
          <a:p>
            <a:pPr lvl="1"/>
            <a:r>
              <a:rPr lang="en-US" dirty="0" smtClean="0"/>
              <a:t>At low thickness high Jc and large thermal margin</a:t>
            </a:r>
          </a:p>
          <a:p>
            <a:pPr lvl="1"/>
            <a:r>
              <a:rPr lang="en-US" dirty="0" smtClean="0"/>
              <a:t>At high thickness good heat capacity</a:t>
            </a:r>
          </a:p>
          <a:p>
            <a:pPr lvl="1"/>
            <a:r>
              <a:rPr lang="en-US" dirty="0" smtClean="0"/>
              <a:t>Gives shallow optimum (which we can calculate easilly)</a:t>
            </a:r>
          </a:p>
          <a:p>
            <a:r>
              <a:rPr lang="en-US" dirty="0" smtClean="0"/>
              <a:t>Optimum changes depending on </a:t>
            </a:r>
            <a:r>
              <a:rPr lang="en-US" dirty="0" smtClean="0">
                <a:solidFill>
                  <a:srgbClr val="BBC737"/>
                </a:solidFill>
              </a:rPr>
              <a:t>application (J,B,T)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BBC737"/>
                </a:solidFill>
              </a:rPr>
              <a:t>tape performance [A/m]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BBC737"/>
                </a:solidFill>
              </a:rPr>
              <a:t>field orientation</a:t>
            </a:r>
          </a:p>
          <a:p>
            <a:endParaRPr lang="en-US" dirty="0"/>
          </a:p>
        </p:txBody>
      </p:sp>
      <p:pic>
        <p:nvPicPr>
          <p:cNvPr id="4" name="Picture 3" descr="Bruker15T42K90de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020" y="2266951"/>
            <a:ext cx="4366980" cy="2895600"/>
          </a:xfrm>
          <a:prstGeom prst="rect">
            <a:avLst/>
          </a:prstGeom>
        </p:spPr>
      </p:pic>
      <p:pic>
        <p:nvPicPr>
          <p:cNvPr id="5" name="Picture 4" descr="Bruker15T42K06deg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241956"/>
            <a:ext cx="4495800" cy="29332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05600" y="2952750"/>
            <a:ext cx="2301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AAB0C8"/>
                </a:solidFill>
              </a:rPr>
              <a:t>Perpendicular</a:t>
            </a:r>
          </a:p>
          <a:p>
            <a:pPr algn="ctr"/>
            <a:r>
              <a:rPr lang="en-US" dirty="0" smtClean="0">
                <a:solidFill>
                  <a:srgbClr val="AAB0C8"/>
                </a:solidFill>
              </a:rPr>
              <a:t>With </a:t>
            </a:r>
            <a:r>
              <a:rPr lang="en-US" dirty="0" smtClean="0">
                <a:solidFill>
                  <a:srgbClr val="AAB0C8"/>
                </a:solidFill>
              </a:rPr>
              <a:t>100 mu hs tape</a:t>
            </a:r>
            <a:endParaRPr lang="en-US" dirty="0">
              <a:solidFill>
                <a:srgbClr val="AAB0C8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81965" y="4287619"/>
            <a:ext cx="2301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FM2 Conditions</a:t>
            </a:r>
          </a:p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With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100 mu hs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ape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95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525B7E"/>
                </a:solidFill>
              </a:rPr>
              <a:t>Reaction Time for Feather-M2 Aligned Conditions</a:t>
            </a:r>
            <a:endParaRPr lang="en-US" dirty="0">
              <a:solidFill>
                <a:srgbClr val="525B7E"/>
              </a:solidFill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"/>
          </p:nvPr>
        </p:nvSpPr>
        <p:spPr>
          <a:xfrm>
            <a:off x="0" y="508055"/>
            <a:ext cx="9144000" cy="107309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Jcu is </a:t>
            </a:r>
            <a:r>
              <a:rPr lang="en-US" dirty="0" smtClean="0">
                <a:solidFill>
                  <a:srgbClr val="BBC737"/>
                </a:solidFill>
              </a:rPr>
              <a:t>2100 A/mm</a:t>
            </a:r>
            <a:r>
              <a:rPr lang="en-US" baseline="30000" dirty="0" smtClean="0">
                <a:solidFill>
                  <a:srgbClr val="BBC737"/>
                </a:solidFill>
              </a:rPr>
              <a:t>2</a:t>
            </a:r>
            <a:r>
              <a:rPr lang="en-US" dirty="0" smtClean="0">
                <a:solidFill>
                  <a:srgbClr val="BBC737"/>
                </a:solidFill>
              </a:rPr>
              <a:t> </a:t>
            </a:r>
            <a:r>
              <a:rPr lang="en-US" dirty="0" smtClean="0"/>
              <a:t>for </a:t>
            </a:r>
            <a:r>
              <a:rPr lang="en-US" dirty="0" smtClean="0"/>
              <a:t>50 mu hs and </a:t>
            </a:r>
            <a:r>
              <a:rPr lang="en-US" dirty="0" smtClean="0">
                <a:solidFill>
                  <a:srgbClr val="BBC737"/>
                </a:solidFill>
              </a:rPr>
              <a:t>3100 A/mm</a:t>
            </a:r>
            <a:r>
              <a:rPr lang="en-US" baseline="30000" dirty="0" smtClean="0">
                <a:solidFill>
                  <a:srgbClr val="BBC737"/>
                </a:solidFill>
              </a:rPr>
              <a:t>2</a:t>
            </a:r>
            <a:r>
              <a:rPr lang="en-US" dirty="0" smtClean="0"/>
              <a:t> for </a:t>
            </a:r>
            <a:r>
              <a:rPr lang="en-US" dirty="0" smtClean="0"/>
              <a:t>100 mu hs tapes</a:t>
            </a:r>
            <a:endParaRPr lang="en-US" dirty="0" smtClean="0"/>
          </a:p>
          <a:p>
            <a:r>
              <a:rPr lang="en-US" dirty="0" smtClean="0"/>
              <a:t>The time to </a:t>
            </a:r>
            <a:r>
              <a:rPr lang="en-US" dirty="0" smtClean="0">
                <a:solidFill>
                  <a:srgbClr val="BBC737"/>
                </a:solidFill>
              </a:rPr>
              <a:t>300 K</a:t>
            </a:r>
            <a:r>
              <a:rPr lang="en-US" dirty="0" smtClean="0"/>
              <a:t> is about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30-40 ms</a:t>
            </a:r>
          </a:p>
          <a:p>
            <a:r>
              <a:rPr lang="en-US" dirty="0" smtClean="0"/>
              <a:t>Variable temperature test should provide us the safety to study the detection-protection system</a:t>
            </a:r>
            <a:endParaRPr lang="en-US" dirty="0"/>
          </a:p>
        </p:txBody>
      </p:sp>
      <p:pic>
        <p:nvPicPr>
          <p:cNvPr id="4" name="Picture 3" descr="FM2ReactionTim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80362"/>
            <a:ext cx="4470399" cy="36789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0" y="1504950"/>
            <a:ext cx="2348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AB0C8"/>
                </a:solidFill>
              </a:rPr>
              <a:t>With </a:t>
            </a:r>
            <a:r>
              <a:rPr lang="en-US" dirty="0" smtClean="0">
                <a:solidFill>
                  <a:srgbClr val="AAB0C8"/>
                </a:solidFill>
              </a:rPr>
              <a:t>100 mu hs Tape</a:t>
            </a:r>
            <a:endParaRPr lang="en-US" dirty="0">
              <a:solidFill>
                <a:srgbClr val="AAB0C8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324600" y="2571750"/>
            <a:ext cx="457200" cy="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05600" y="2354818"/>
            <a:ext cx="234015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Feather-M2 Target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(in near-parallel field)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5935" y="4171950"/>
            <a:ext cx="3187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But it might go much higher?!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Picture 9" descr="ReactionTime_SP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2550"/>
            <a:ext cx="4646669" cy="379095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1524000" y="2447151"/>
            <a:ext cx="457200" cy="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05000" y="2230219"/>
            <a:ext cx="234015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Feather-M2 Target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(in near-parallel field)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2200" y="4476750"/>
            <a:ext cx="2220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AB0C8"/>
                </a:solidFill>
              </a:rPr>
              <a:t>With </a:t>
            </a:r>
            <a:r>
              <a:rPr lang="en-US" dirty="0" smtClean="0">
                <a:solidFill>
                  <a:srgbClr val="AAB0C8"/>
                </a:solidFill>
              </a:rPr>
              <a:t>50 mu hs </a:t>
            </a:r>
            <a:r>
              <a:rPr lang="en-US" dirty="0" smtClean="0">
                <a:solidFill>
                  <a:srgbClr val="AAB0C8"/>
                </a:solidFill>
              </a:rPr>
              <a:t>Tape</a:t>
            </a:r>
            <a:endParaRPr lang="en-US" dirty="0">
              <a:solidFill>
                <a:srgbClr val="AAB0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9503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14989</TotalTime>
  <Words>1034</Words>
  <Application>Microsoft Macintosh PowerPoint</Application>
  <PresentationFormat>On-screen Show (16:9)</PresentationFormat>
  <Paragraphs>127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Origin</vt:lpstr>
      <vt:lpstr>Influence of Current Redistribution on Quench and Stability</vt:lpstr>
      <vt:lpstr>Future HTS Accelerator Magnets</vt:lpstr>
      <vt:lpstr>Where Could This Heating Come From?</vt:lpstr>
      <vt:lpstr>One-Dimensional Quench Propagation model</vt:lpstr>
      <vt:lpstr>Finite Difference Heat Transfer Model</vt:lpstr>
      <vt:lpstr>Validation with Analytic and Measurment</vt:lpstr>
      <vt:lpstr>Tampere Model Cross-Check</vt:lpstr>
      <vt:lpstr>MQE with Copper Thickness</vt:lpstr>
      <vt:lpstr>Reaction Time for Feather-M2 Aligned Conditions</vt:lpstr>
      <vt:lpstr>Current Re-Distribution Inside a Tape</vt:lpstr>
      <vt:lpstr>Network Geometry and Kirchoff’s Equations</vt:lpstr>
      <vt:lpstr>Preliminary Tests</vt:lpstr>
      <vt:lpstr>Then Coated Conductor Cable is like Multiple Rivers</vt:lpstr>
      <vt:lpstr>What We Want to get out of it</vt:lpstr>
      <vt:lpstr>Hysteresis and Coupling Losses</vt:lpstr>
      <vt:lpstr>Hysteresis and Coupling Losses</vt:lpstr>
      <vt:lpstr>CLIQ</vt:lpstr>
      <vt:lpstr>Stuff I could Use</vt:lpstr>
      <vt:lpstr>Conclusion</vt:lpstr>
      <vt:lpstr>PowerPoint Presentation</vt:lpstr>
      <vt:lpstr>Copper Rings, Some sort of Transformer</vt:lpstr>
      <vt:lpstr>Stability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Electrical Network Model  for Coated Conductor Cables</dc:title>
  <dc:creator>Jeroen van Nugteren</dc:creator>
  <cp:lastModifiedBy>JvN</cp:lastModifiedBy>
  <cp:revision>290</cp:revision>
  <cp:lastPrinted>2015-09-10T20:33:07Z</cp:lastPrinted>
  <dcterms:created xsi:type="dcterms:W3CDTF">2015-06-02T18:27:12Z</dcterms:created>
  <dcterms:modified xsi:type="dcterms:W3CDTF">2015-09-11T08:08:51Z</dcterms:modified>
</cp:coreProperties>
</file>