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charts/chart2.xml" ContentType="application/vnd.openxmlformats-officedocument.drawingml.chart+xml"/>
  <Override PartName="/ppt/tags/tag9.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0.xml" ContentType="application/vnd.openxmlformats-officedocument.presentationml.tags+xml"/>
  <Override PartName="/ppt/notesSlides/notesSlide17.xml" ContentType="application/vnd.openxmlformats-officedocument.presentationml.notesSlide+xml"/>
  <Override PartName="/ppt/tags/tag11.xml" ContentType="application/vnd.openxmlformats-officedocument.presentationml.tags+xml"/>
  <Override PartName="/ppt/notesSlides/notesSlide18.xml" ContentType="application/vnd.openxmlformats-officedocument.presentationml.notesSlide+xml"/>
  <Override PartName="/ppt/tags/tag1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3.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345" r:id="rId2"/>
    <p:sldId id="427" r:id="rId3"/>
    <p:sldId id="346" r:id="rId4"/>
    <p:sldId id="396" r:id="rId5"/>
    <p:sldId id="435" r:id="rId6"/>
    <p:sldId id="418" r:id="rId7"/>
    <p:sldId id="383" r:id="rId8"/>
    <p:sldId id="436" r:id="rId9"/>
    <p:sldId id="394" r:id="rId10"/>
    <p:sldId id="432" r:id="rId11"/>
    <p:sldId id="440" r:id="rId12"/>
    <p:sldId id="415" r:id="rId13"/>
    <p:sldId id="444" r:id="rId14"/>
    <p:sldId id="445" r:id="rId15"/>
    <p:sldId id="443" r:id="rId16"/>
    <p:sldId id="417" r:id="rId17"/>
    <p:sldId id="403" r:id="rId18"/>
    <p:sldId id="350" r:id="rId19"/>
    <p:sldId id="419" r:id="rId20"/>
    <p:sldId id="433" r:id="rId21"/>
    <p:sldId id="441" r:id="rId22"/>
    <p:sldId id="347" r:id="rId23"/>
  </p:sldIdLst>
  <p:sldSz cx="9144000" cy="6858000" type="screen4x3"/>
  <p:notesSz cx="7099300" cy="102235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FF"/>
    <a:srgbClr val="FF9999"/>
    <a:srgbClr val="FF9933"/>
    <a:srgbClr val="FF99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テーマ スタイル 2 - アクセント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25" autoAdjust="0"/>
    <p:restoredTop sz="59435" autoAdjust="0"/>
  </p:normalViewPr>
  <p:slideViewPr>
    <p:cSldViewPr>
      <p:cViewPr>
        <p:scale>
          <a:sx n="75" d="100"/>
          <a:sy n="75" d="100"/>
        </p:scale>
        <p:origin x="-750"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Required dumping time(s)</c:v>
                </c:pt>
              </c:strCache>
            </c:strRef>
          </c:tx>
          <c:marker>
            <c:symbol val="none"/>
          </c:marker>
          <c:xVal>
            <c:numRef>
              <c:f>Sheet1!$A$2:$A$22</c:f>
              <c:numCache>
                <c:formatCode>General</c:formatCode>
                <c:ptCount val="21"/>
                <c:pt idx="0">
                  <c:v>100</c:v>
                </c:pt>
                <c:pt idx="1">
                  <c:v>150</c:v>
                </c:pt>
                <c:pt idx="2">
                  <c:v>200</c:v>
                </c:pt>
                <c:pt idx="3">
                  <c:v>250</c:v>
                </c:pt>
                <c:pt idx="4">
                  <c:v>300</c:v>
                </c:pt>
                <c:pt idx="5">
                  <c:v>350</c:v>
                </c:pt>
                <c:pt idx="6">
                  <c:v>400</c:v>
                </c:pt>
                <c:pt idx="7">
                  <c:v>450</c:v>
                </c:pt>
                <c:pt idx="8">
                  <c:v>500</c:v>
                </c:pt>
                <c:pt idx="9">
                  <c:v>550</c:v>
                </c:pt>
                <c:pt idx="10">
                  <c:v>600</c:v>
                </c:pt>
                <c:pt idx="11">
                  <c:v>650</c:v>
                </c:pt>
                <c:pt idx="12">
                  <c:v>700</c:v>
                </c:pt>
                <c:pt idx="13">
                  <c:v>750</c:v>
                </c:pt>
                <c:pt idx="14">
                  <c:v>800</c:v>
                </c:pt>
                <c:pt idx="15">
                  <c:v>850</c:v>
                </c:pt>
                <c:pt idx="16">
                  <c:v>900</c:v>
                </c:pt>
                <c:pt idx="17">
                  <c:v>950</c:v>
                </c:pt>
                <c:pt idx="18">
                  <c:v>1000</c:v>
                </c:pt>
                <c:pt idx="20">
                  <c:v>220</c:v>
                </c:pt>
              </c:numCache>
            </c:numRef>
          </c:xVal>
          <c:yVal>
            <c:numRef>
              <c:f>Sheet1!$B$2:$B$22</c:f>
              <c:numCache>
                <c:formatCode>General</c:formatCode>
                <c:ptCount val="21"/>
                <c:pt idx="0">
                  <c:v>12.027210884353741</c:v>
                </c:pt>
                <c:pt idx="1">
                  <c:v>5.3454270597127742</c:v>
                </c:pt>
                <c:pt idx="2">
                  <c:v>3.0068027210884347</c:v>
                </c:pt>
                <c:pt idx="3">
                  <c:v>1.9243537414966063</c:v>
                </c:pt>
                <c:pt idx="4">
                  <c:v>1.3363567649282184</c:v>
                </c:pt>
                <c:pt idx="5">
                  <c:v>0.98181313341663157</c:v>
                </c:pt>
                <c:pt idx="6">
                  <c:v>0.75170068027211678</c:v>
                </c:pt>
                <c:pt idx="7">
                  <c:v>0.5939363399680857</c:v>
                </c:pt>
                <c:pt idx="8">
                  <c:v>0.48108843537415757</c:v>
                </c:pt>
                <c:pt idx="9">
                  <c:v>0.39759374824309895</c:v>
                </c:pt>
                <c:pt idx="10">
                  <c:v>0.33408919123205877</c:v>
                </c:pt>
                <c:pt idx="11">
                  <c:v>0.28466771323914697</c:v>
                </c:pt>
                <c:pt idx="12">
                  <c:v>0.24545328335415986</c:v>
                </c:pt>
                <c:pt idx="13">
                  <c:v>0.21381708238851099</c:v>
                </c:pt>
                <c:pt idx="14">
                  <c:v>0.18792517006802906</c:v>
                </c:pt>
                <c:pt idx="15">
                  <c:v>0.16646658663465391</c:v>
                </c:pt>
                <c:pt idx="16">
                  <c:v>0.14848408499202545</c:v>
                </c:pt>
                <c:pt idx="17">
                  <c:v>0.13326549456347969</c:v>
                </c:pt>
                <c:pt idx="18">
                  <c:v>0.12027210884353864</c:v>
                </c:pt>
                <c:pt idx="20">
                  <c:v>2.4849609265193684</c:v>
                </c:pt>
              </c:numCache>
            </c:numRef>
          </c:yVal>
          <c:smooth val="0"/>
        </c:ser>
        <c:dLbls>
          <c:showLegendKey val="0"/>
          <c:showVal val="0"/>
          <c:showCatName val="0"/>
          <c:showSerName val="0"/>
          <c:showPercent val="0"/>
          <c:showBubbleSize val="0"/>
        </c:dLbls>
        <c:axId val="45425792"/>
        <c:axId val="45427328"/>
      </c:scatterChart>
      <c:valAx>
        <c:axId val="45425792"/>
        <c:scaling>
          <c:orientation val="minMax"/>
          <c:max val="1000"/>
        </c:scaling>
        <c:delete val="0"/>
        <c:axPos val="b"/>
        <c:majorGridlines/>
        <c:numFmt formatCode="General" sourceLinked="1"/>
        <c:majorTickMark val="out"/>
        <c:minorTickMark val="none"/>
        <c:tickLblPos val="nextTo"/>
        <c:txPr>
          <a:bodyPr/>
          <a:lstStyle/>
          <a:p>
            <a:pPr>
              <a:defRPr lang="ja-JP"/>
            </a:pPr>
            <a:endParaRPr lang="en-US"/>
          </a:p>
        </c:txPr>
        <c:crossAx val="45427328"/>
        <c:crosses val="autoZero"/>
        <c:crossBetween val="midCat"/>
        <c:majorUnit val="100"/>
      </c:valAx>
      <c:valAx>
        <c:axId val="45427328"/>
        <c:scaling>
          <c:orientation val="minMax"/>
        </c:scaling>
        <c:delete val="0"/>
        <c:axPos val="l"/>
        <c:majorGridlines/>
        <c:numFmt formatCode="General" sourceLinked="1"/>
        <c:majorTickMark val="out"/>
        <c:minorTickMark val="none"/>
        <c:tickLblPos val="nextTo"/>
        <c:txPr>
          <a:bodyPr/>
          <a:lstStyle/>
          <a:p>
            <a:pPr>
              <a:defRPr lang="ja-JP"/>
            </a:pPr>
            <a:endParaRPr lang="en-US"/>
          </a:p>
        </c:txPr>
        <c:crossAx val="45425792"/>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Required dumping time(s)</c:v>
                </c:pt>
              </c:strCache>
            </c:strRef>
          </c:tx>
          <c:marker>
            <c:symbol val="none"/>
          </c:marker>
          <c:xVal>
            <c:numRef>
              <c:f>Sheet1!$A$2:$A$22</c:f>
              <c:numCache>
                <c:formatCode>General</c:formatCode>
                <c:ptCount val="21"/>
                <c:pt idx="0">
                  <c:v>100</c:v>
                </c:pt>
                <c:pt idx="1">
                  <c:v>150</c:v>
                </c:pt>
                <c:pt idx="2">
                  <c:v>200</c:v>
                </c:pt>
                <c:pt idx="3">
                  <c:v>250</c:v>
                </c:pt>
                <c:pt idx="4">
                  <c:v>300</c:v>
                </c:pt>
                <c:pt idx="5">
                  <c:v>350</c:v>
                </c:pt>
                <c:pt idx="6">
                  <c:v>400</c:v>
                </c:pt>
                <c:pt idx="7">
                  <c:v>450</c:v>
                </c:pt>
                <c:pt idx="8">
                  <c:v>500</c:v>
                </c:pt>
                <c:pt idx="9">
                  <c:v>550</c:v>
                </c:pt>
                <c:pt idx="10">
                  <c:v>600</c:v>
                </c:pt>
                <c:pt idx="11">
                  <c:v>650</c:v>
                </c:pt>
                <c:pt idx="12">
                  <c:v>700</c:v>
                </c:pt>
                <c:pt idx="13">
                  <c:v>750</c:v>
                </c:pt>
                <c:pt idx="14">
                  <c:v>800</c:v>
                </c:pt>
                <c:pt idx="15">
                  <c:v>850</c:v>
                </c:pt>
                <c:pt idx="16">
                  <c:v>900</c:v>
                </c:pt>
                <c:pt idx="17">
                  <c:v>950</c:v>
                </c:pt>
                <c:pt idx="18">
                  <c:v>1000</c:v>
                </c:pt>
                <c:pt idx="20">
                  <c:v>220</c:v>
                </c:pt>
              </c:numCache>
            </c:numRef>
          </c:xVal>
          <c:yVal>
            <c:numRef>
              <c:f>Sheet1!$B$2:$B$22</c:f>
              <c:numCache>
                <c:formatCode>General</c:formatCode>
                <c:ptCount val="21"/>
                <c:pt idx="0">
                  <c:v>12.027210884353741</c:v>
                </c:pt>
                <c:pt idx="1">
                  <c:v>5.3454270597127742</c:v>
                </c:pt>
                <c:pt idx="2">
                  <c:v>3.0068027210884347</c:v>
                </c:pt>
                <c:pt idx="3">
                  <c:v>1.9243537414966092</c:v>
                </c:pt>
                <c:pt idx="4">
                  <c:v>1.3363567649282193</c:v>
                </c:pt>
                <c:pt idx="5">
                  <c:v>0.98181313341663157</c:v>
                </c:pt>
                <c:pt idx="6">
                  <c:v>0.75170068027211701</c:v>
                </c:pt>
                <c:pt idx="7">
                  <c:v>0.59393633996808559</c:v>
                </c:pt>
                <c:pt idx="8">
                  <c:v>0.48108843537415785</c:v>
                </c:pt>
                <c:pt idx="9">
                  <c:v>0.39759374824309895</c:v>
                </c:pt>
                <c:pt idx="10">
                  <c:v>0.3340891912320591</c:v>
                </c:pt>
                <c:pt idx="11">
                  <c:v>0.28466771323914708</c:v>
                </c:pt>
                <c:pt idx="12">
                  <c:v>0.24545328335415992</c:v>
                </c:pt>
                <c:pt idx="13">
                  <c:v>0.21381708238851099</c:v>
                </c:pt>
                <c:pt idx="14">
                  <c:v>0.18792517006802911</c:v>
                </c:pt>
                <c:pt idx="15">
                  <c:v>0.16646658663465388</c:v>
                </c:pt>
                <c:pt idx="16">
                  <c:v>0.14848408499202556</c:v>
                </c:pt>
                <c:pt idx="17">
                  <c:v>0.1332654945634798</c:v>
                </c:pt>
                <c:pt idx="18">
                  <c:v>0.12027210884353867</c:v>
                </c:pt>
                <c:pt idx="20">
                  <c:v>2.4849609265193684</c:v>
                </c:pt>
              </c:numCache>
            </c:numRef>
          </c:yVal>
          <c:smooth val="0"/>
        </c:ser>
        <c:dLbls>
          <c:showLegendKey val="0"/>
          <c:showVal val="0"/>
          <c:showCatName val="0"/>
          <c:showSerName val="0"/>
          <c:showPercent val="0"/>
          <c:showBubbleSize val="0"/>
        </c:dLbls>
        <c:axId val="45791488"/>
        <c:axId val="45809664"/>
      </c:scatterChart>
      <c:valAx>
        <c:axId val="45791488"/>
        <c:scaling>
          <c:orientation val="minMax"/>
          <c:max val="1000"/>
        </c:scaling>
        <c:delete val="0"/>
        <c:axPos val="b"/>
        <c:majorGridlines/>
        <c:numFmt formatCode="General" sourceLinked="1"/>
        <c:majorTickMark val="out"/>
        <c:minorTickMark val="none"/>
        <c:tickLblPos val="nextTo"/>
        <c:txPr>
          <a:bodyPr/>
          <a:lstStyle/>
          <a:p>
            <a:pPr>
              <a:defRPr lang="ja-JP"/>
            </a:pPr>
            <a:endParaRPr lang="en-US"/>
          </a:p>
        </c:txPr>
        <c:crossAx val="45809664"/>
        <c:crosses val="autoZero"/>
        <c:crossBetween val="midCat"/>
        <c:majorUnit val="100"/>
      </c:valAx>
      <c:valAx>
        <c:axId val="45809664"/>
        <c:scaling>
          <c:orientation val="minMax"/>
        </c:scaling>
        <c:delete val="0"/>
        <c:axPos val="l"/>
        <c:majorGridlines/>
        <c:numFmt formatCode="General" sourceLinked="1"/>
        <c:majorTickMark val="out"/>
        <c:minorTickMark val="none"/>
        <c:tickLblPos val="nextTo"/>
        <c:txPr>
          <a:bodyPr/>
          <a:lstStyle/>
          <a:p>
            <a:pPr>
              <a:defRPr lang="ja-JP"/>
            </a:pPr>
            <a:endParaRPr lang="en-US"/>
          </a:p>
        </c:txPr>
        <c:crossAx val="45791488"/>
        <c:crosses val="autoZero"/>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3076363" cy="511175"/>
          </a:xfrm>
          <a:prstGeom prst="rect">
            <a:avLst/>
          </a:prstGeom>
        </p:spPr>
        <p:txBody>
          <a:bodyPr vert="horz" lIns="94595" tIns="47297" rIns="94595" bIns="47297" rtlCol="0"/>
          <a:lstStyle>
            <a:lvl1pPr algn="l">
              <a:defRPr sz="1200"/>
            </a:lvl1pPr>
          </a:lstStyle>
          <a:p>
            <a:endParaRPr kumimoji="1" lang="ja-JP" altLang="en-US"/>
          </a:p>
        </p:txBody>
      </p:sp>
      <p:sp>
        <p:nvSpPr>
          <p:cNvPr id="3" name="日付プレースホルダ 2"/>
          <p:cNvSpPr>
            <a:spLocks noGrp="1"/>
          </p:cNvSpPr>
          <p:nvPr>
            <p:ph type="dt" idx="1"/>
          </p:nvPr>
        </p:nvSpPr>
        <p:spPr>
          <a:xfrm>
            <a:off x="4021294" y="1"/>
            <a:ext cx="3076363" cy="511175"/>
          </a:xfrm>
          <a:prstGeom prst="rect">
            <a:avLst/>
          </a:prstGeom>
        </p:spPr>
        <p:txBody>
          <a:bodyPr vert="horz" lIns="94595" tIns="47297" rIns="94595" bIns="47297" rtlCol="0"/>
          <a:lstStyle>
            <a:lvl1pPr algn="r">
              <a:defRPr sz="1200"/>
            </a:lvl1pPr>
          </a:lstStyle>
          <a:p>
            <a:fld id="{D84B436A-60B4-44D5-8FDA-A6750BE6AD68}" type="datetimeFigureOut">
              <a:rPr kumimoji="1" lang="ja-JP" altLang="en-US" smtClean="0"/>
              <a:pPr/>
              <a:t>2015/9/11</a:t>
            </a:fld>
            <a:endParaRPr kumimoji="1" lang="ja-JP" altLang="en-US"/>
          </a:p>
        </p:txBody>
      </p:sp>
      <p:sp>
        <p:nvSpPr>
          <p:cNvPr id="4" name="スライド イメージ プレースホルダ 3"/>
          <p:cNvSpPr>
            <a:spLocks noGrp="1" noRot="1" noChangeAspect="1"/>
          </p:cNvSpPr>
          <p:nvPr>
            <p:ph type="sldImg" idx="2"/>
          </p:nvPr>
        </p:nvSpPr>
        <p:spPr>
          <a:xfrm>
            <a:off x="993775" y="766763"/>
            <a:ext cx="5113338" cy="3833812"/>
          </a:xfrm>
          <a:prstGeom prst="rect">
            <a:avLst/>
          </a:prstGeom>
          <a:noFill/>
          <a:ln w="12700">
            <a:solidFill>
              <a:prstClr val="black"/>
            </a:solidFill>
          </a:ln>
        </p:spPr>
        <p:txBody>
          <a:bodyPr vert="horz" lIns="94595" tIns="47297" rIns="94595" bIns="47297" rtlCol="0" anchor="ctr"/>
          <a:lstStyle/>
          <a:p>
            <a:endParaRPr lang="ja-JP" altLang="en-US"/>
          </a:p>
        </p:txBody>
      </p:sp>
      <p:sp>
        <p:nvSpPr>
          <p:cNvPr id="5" name="ノート プレースホルダ 4"/>
          <p:cNvSpPr>
            <a:spLocks noGrp="1"/>
          </p:cNvSpPr>
          <p:nvPr>
            <p:ph type="body" sz="quarter" idx="3"/>
          </p:nvPr>
        </p:nvSpPr>
        <p:spPr>
          <a:xfrm>
            <a:off x="709931" y="4856163"/>
            <a:ext cx="5679440" cy="4600575"/>
          </a:xfrm>
          <a:prstGeom prst="rect">
            <a:avLst/>
          </a:prstGeom>
        </p:spPr>
        <p:txBody>
          <a:bodyPr vert="horz" lIns="94595" tIns="47297" rIns="94595" bIns="47297"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1" y="9710551"/>
            <a:ext cx="3076363" cy="511175"/>
          </a:xfrm>
          <a:prstGeom prst="rect">
            <a:avLst/>
          </a:prstGeom>
        </p:spPr>
        <p:txBody>
          <a:bodyPr vert="horz" lIns="94595" tIns="47297" rIns="94595" bIns="47297"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4021294" y="9710551"/>
            <a:ext cx="3076363" cy="511175"/>
          </a:xfrm>
          <a:prstGeom prst="rect">
            <a:avLst/>
          </a:prstGeom>
        </p:spPr>
        <p:txBody>
          <a:bodyPr vert="horz" lIns="94595" tIns="47297" rIns="94595" bIns="47297" rtlCol="0" anchor="b"/>
          <a:lstStyle>
            <a:lvl1pPr algn="r">
              <a:defRPr sz="1200"/>
            </a:lvl1pPr>
          </a:lstStyle>
          <a:p>
            <a:fld id="{30392B50-980E-49BD-823F-A629954C8487}" type="slidenum">
              <a:rPr kumimoji="1" lang="ja-JP" altLang="en-US" smtClean="0"/>
              <a:pPr/>
              <a:t>‹#›</a:t>
            </a:fld>
            <a:endParaRPr kumimoji="1" lang="ja-JP" altLang="en-US"/>
          </a:p>
        </p:txBody>
      </p:sp>
    </p:spTree>
    <p:extLst>
      <p:ext uri="{BB962C8B-B14F-4D97-AF65-F5344CB8AC3E}">
        <p14:creationId xmlns:p14="http://schemas.microsoft.com/office/powerpoint/2010/main" val="272748405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93775" y="766763"/>
            <a:ext cx="5113338" cy="3833812"/>
          </a:xfrm>
        </p:spPr>
      </p:sp>
      <p:sp>
        <p:nvSpPr>
          <p:cNvPr id="3" name="ノート プレースホルダ 2"/>
          <p:cNvSpPr>
            <a:spLocks noGrp="1"/>
          </p:cNvSpPr>
          <p:nvPr>
            <p:ph type="body" idx="1"/>
          </p:nvPr>
        </p:nvSpPr>
        <p:spPr/>
        <p:txBody>
          <a:bodyPr>
            <a:normAutofit/>
          </a:bodyPr>
          <a:lstStyle/>
          <a:p>
            <a:r>
              <a:rPr kumimoji="1" lang="en-US" altLang="ja-JP" dirty="0" smtClean="0"/>
              <a:t>First of all, I</a:t>
            </a:r>
            <a:r>
              <a:rPr kumimoji="1" lang="en-US" altLang="ja-JP" baseline="0" dirty="0" smtClean="0"/>
              <a:t> would like express my gratitude for the organizers of the workshop for giving me to make a talk.</a:t>
            </a:r>
          </a:p>
          <a:p>
            <a:r>
              <a:rPr kumimoji="1" lang="en-US" altLang="ja-JP" baseline="0" dirty="0" smtClean="0"/>
              <a:t>Today I would like to talk about the actual quenches of HTS coils, mainly REBCO, and overview of the winding methods from a protection point of view.</a:t>
            </a:r>
          </a:p>
          <a:p>
            <a:r>
              <a:rPr kumimoji="1" lang="en-US" altLang="ja-JP" baseline="0" dirty="0" smtClean="0"/>
              <a:t>The photogram is our NMR Facility. We have about ten commercial NMRs made of LTS coils and are developing a high-field NMR using HTS coils.</a:t>
            </a:r>
          </a:p>
          <a:p>
            <a:r>
              <a:rPr kumimoji="1" lang="en-US" altLang="ja-JP" baseline="0" dirty="0" smtClean="0"/>
              <a:t>Although this is the session for simulation, I would like to show both simulated results and experimental results obtained in our NMR development.</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5549FBA-2486-4AAE-A294-C6CB34AA8795}" type="slidenum">
              <a:rPr lang="ja-JP" altLang="en-US" smtClean="0"/>
              <a:pPr>
                <a:defRPr/>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Then,</a:t>
            </a:r>
            <a:r>
              <a:rPr kumimoji="1" lang="en-US" altLang="ja-JP" baseline="0" dirty="0" smtClean="0"/>
              <a:t> I would like to move on to the second part. Protection of high current density coils. I will compare the applicability of NI method for pancake-winding and layer-winding.</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10</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Here I want</a:t>
            </a:r>
            <a:r>
              <a:rPr kumimoji="1" lang="en-US" altLang="ja-JP" baseline="0" dirty="0" smtClean="0"/>
              <a:t> to simply describe protection of 1.2GHz NMR magnet using HTS coils base on the conventional protection idea. If you protect this magnet with a detect-and-dump circuit. You require at least 6 second to dump the magnet which is determined by the inductance and the dump resistor. But problem is current density. The engineering current density of the coil is higher than 200 A/mm2.</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11</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93775" y="766763"/>
            <a:ext cx="5113338" cy="3833812"/>
          </a:xfrm>
        </p:spPr>
      </p:sp>
      <p:sp>
        <p:nvSpPr>
          <p:cNvPr id="3" name="ノート プレースホルダ 2"/>
          <p:cNvSpPr>
            <a:spLocks noGrp="1"/>
          </p:cNvSpPr>
          <p:nvPr>
            <p:ph type="body" idx="1"/>
          </p:nvPr>
        </p:nvSpPr>
        <p:spPr/>
        <p:txBody>
          <a:bodyPr>
            <a:normAutofit/>
          </a:bodyPr>
          <a:lstStyle/>
          <a:p>
            <a:pPr defTabSz="945947">
              <a:defRPr/>
            </a:pPr>
            <a:r>
              <a:rPr kumimoji="1" lang="en-US" altLang="ja-JP" dirty="0" smtClean="0"/>
              <a:t>If you operate the</a:t>
            </a:r>
            <a:r>
              <a:rPr kumimoji="1" lang="en-US" altLang="ja-JP" baseline="0" dirty="0" smtClean="0"/>
              <a:t> magnet with low current density you can get a sufficiently long current dump time. However, for a high current density operation higher than 200 A/mm2, there is not enough time. As you know, in a case of LTS coils, normal zone propagation velocity is sufficiently high and therefore the coil can be self-protected.</a:t>
            </a:r>
          </a:p>
          <a:p>
            <a:pPr defTabSz="945947">
              <a:defRPr/>
            </a:pPr>
            <a:endParaRPr kumimoji="1" lang="en-US" altLang="ja-JP" baseline="0" dirty="0" smtClean="0"/>
          </a:p>
          <a:p>
            <a:pPr defTabSz="945947">
              <a:defRPr/>
            </a:pPr>
            <a:r>
              <a:rPr kumimoji="1" lang="en-US" altLang="ja-JP" baseline="0" dirty="0" smtClean="0"/>
              <a:t> However, the velocity of HTS is very slow and cannot be protected. One possible solution of self-protection is no-insulation method proposed by Dr. Hahn.</a:t>
            </a:r>
            <a:endParaRPr kumimoji="1" lang="ja-JP" altLang="en-US" dirty="0" smtClean="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12</a:t>
            </a:fld>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But for HTS coils, such a</a:t>
            </a:r>
            <a:r>
              <a:rPr kumimoji="1" lang="en-US" altLang="ja-JP" baseline="0" dirty="0" smtClean="0"/>
              <a:t> self-protect cannot be expected because the normal zone propagation velocity is very slow compared to LTS coils and a hot spot temperature rise results in a meltdown of the </a:t>
            </a:r>
            <a:r>
              <a:rPr kumimoji="1" lang="en-US" altLang="ja-JP" baseline="0" dirty="0" err="1" smtClean="0"/>
              <a:t>condudctor</a:t>
            </a:r>
            <a:r>
              <a:rPr kumimoji="1" lang="en-US" altLang="ja-JP" baseline="0" dirty="0" smtClean="0"/>
              <a:t>.</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13</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93775" y="766763"/>
            <a:ext cx="5113338" cy="3833812"/>
          </a:xfrm>
        </p:spPr>
      </p:sp>
      <p:sp>
        <p:nvSpPr>
          <p:cNvPr id="3" name="ノート プレースホルダ 2"/>
          <p:cNvSpPr>
            <a:spLocks noGrp="1"/>
          </p:cNvSpPr>
          <p:nvPr>
            <p:ph type="body" idx="1"/>
          </p:nvPr>
        </p:nvSpPr>
        <p:spPr/>
        <p:txBody>
          <a:bodyPr>
            <a:normAutofit/>
          </a:bodyPr>
          <a:lstStyle/>
          <a:p>
            <a:pPr defTabSz="945947">
              <a:defRPr/>
            </a:pPr>
            <a:r>
              <a:rPr kumimoji="1" lang="en-US" altLang="ja-JP" baseline="0" dirty="0" smtClean="0"/>
              <a:t>One promising solution of self-protection is no-insulation method which was proposed by Dr. Hahn 2010.</a:t>
            </a:r>
            <a:endParaRPr kumimoji="1" lang="ja-JP" altLang="en-US" dirty="0" smtClean="0"/>
          </a:p>
          <a:p>
            <a:pPr defTabSz="945947">
              <a:defRPr/>
            </a:pPr>
            <a:endParaRPr kumimoji="1" lang="en-US" altLang="ja-JP" dirty="0" smtClean="0"/>
          </a:p>
          <a:p>
            <a:pPr defTabSz="945947">
              <a:defRPr/>
            </a:pPr>
            <a:endParaRPr kumimoji="1" lang="en-US" altLang="ja-JP" dirty="0" smtClean="0"/>
          </a:p>
          <a:p>
            <a:pPr defTabSz="945947">
              <a:defRPr/>
            </a:pPr>
            <a:r>
              <a:rPr kumimoji="1" lang="en-US" altLang="ja-JP" dirty="0" smtClean="0"/>
              <a:t>If you operate the</a:t>
            </a:r>
            <a:r>
              <a:rPr kumimoji="1" lang="en-US" altLang="ja-JP" baseline="0" dirty="0" smtClean="0"/>
              <a:t> magnet with low current density you can get a sufficiently long current dump time. However, for a high current density operation higher than 200 A/mm2, there is not enough time. As you know, in a case of LTS coils, normal zone propagation velocity is sufficiently high and therefore the coil can be self-protected. However, the velocity of HTS is very slow and cannot be protected. One possible solution of self-protection is no-insulation method proposed by Dr. Hahn.</a:t>
            </a:r>
            <a:endParaRPr kumimoji="1" lang="ja-JP" altLang="en-US" dirty="0" smtClean="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14</a:t>
            </a:fld>
            <a:endParaRPr kumimoji="1"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en-US" altLang="ja-JP" sz="1000" dirty="0" smtClean="0">
                <a:solidFill>
                  <a:srgbClr val="FF0000"/>
                </a:solidFill>
                <a:cs typeface="Arial" charset="0"/>
              </a:rPr>
              <a:t>Here I want to show a basic operation mode of a NI coil. This is a simulated magnetic field of NI REBCO pancake as a function of power supply current. Under the coil critical current, the coil is operated in multi-turn mode. This is normal operation. If the coil shows quench, the thermal runaway propagates in the coil winding and the coil rapidly moves to single turn mode. This is safe operation. Interesting point is that this is like quench of LTS coils with rapid normal zone propagation. </a:t>
            </a:r>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15</a:t>
            </a:fld>
            <a:endParaRPr kumimoji="1"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b="0" dirty="0" smtClean="0"/>
              <a:t>The question </a:t>
            </a:r>
            <a:r>
              <a:rPr kumimoji="1" lang="en-US" altLang="ja-JP" b="0" baseline="0" dirty="0" smtClean="0"/>
              <a:t>here is whether the self-protect characteristics and the charging delay characteristics </a:t>
            </a:r>
            <a:r>
              <a:rPr kumimoji="1" lang="en-US" altLang="ja-JP" b="0" baseline="0" dirty="0" err="1" smtClean="0"/>
              <a:t>uniquedto</a:t>
            </a:r>
            <a:r>
              <a:rPr kumimoji="1" lang="en-US" altLang="ja-JP" b="0" baseline="0" dirty="0" smtClean="0"/>
              <a:t> NI coils are compatible or not.</a:t>
            </a:r>
          </a:p>
          <a:p>
            <a:r>
              <a:rPr kumimoji="1" lang="en-US" altLang="ja-JP" b="0" baseline="0" dirty="0" smtClean="0"/>
              <a:t>In the following slides, I am going to describe these points by showing the experimental and simulated results for pancake winding and layer winding.</a:t>
            </a:r>
            <a:endParaRPr kumimoji="1" lang="ja-JP" altLang="en-US" b="0"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16</a:t>
            </a:fld>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b="0" dirty="0" smtClean="0"/>
              <a:t>Here</a:t>
            </a:r>
            <a:r>
              <a:rPr kumimoji="1" lang="en-US" altLang="ja-JP" b="0" baseline="0" dirty="0" smtClean="0"/>
              <a:t> you can see, the self-protect characteristics of NI double pancake coil and a NI layer-wound coil. I am not going to explain the details but As you can see, for both coils, self-protect behavior from the thermal runaway is observed.</a:t>
            </a:r>
            <a:endParaRPr kumimoji="1" lang="ja-JP" altLang="en-US" b="0"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17</a:t>
            </a:fld>
            <a:endParaRPr kumimoji="1"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Then I want</a:t>
            </a:r>
            <a:r>
              <a:rPr kumimoji="1" lang="en-US" altLang="ja-JP" baseline="0" dirty="0" smtClean="0"/>
              <a:t> move on to the charging delay characteristics for another pair of double pancake coil and the layer-wound coil. These two coils have similar shape and configuration. For the double-pancake coil, the charging delay was 0.4 s. A lot of reports show the similar time constant. On the other hand, for the layer case, it was 500 s, which is 2000 times longer than that for the pancake. Originally we had considered the NI layer-wound coil for NMR, but we were surprised for this data and we investigated the mechanism of the extraordinary long time constant.</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18</a:t>
            </a:fld>
            <a:endParaRPr kumimoji="1"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Here you can see the circuit</a:t>
            </a:r>
            <a:r>
              <a:rPr kumimoji="1" lang="en-US" altLang="ja-JP" baseline="0" dirty="0" smtClean="0"/>
              <a:t> model NI pancake proposed by Dr. Hahn and Prof. Iwasa. On the other hand, we made a circuit for NI layer wound coil like this. We calculated the current distribution in both coils during charging process. As you can see, there is uniform current distribution in the winding. But, if you look at the right side, you can see the current flows at the outer edges of the coil winding for the layer-wound coil.  Obviously this is skin effect.</a:t>
            </a:r>
          </a:p>
          <a:p>
            <a:r>
              <a:rPr kumimoji="1" lang="en-US" altLang="ja-JP" baseline="0" dirty="0" smtClean="0"/>
              <a:t>Interesting point is that you can explain this substantial difference with the analogy of twisted multi-filaments. </a:t>
            </a:r>
          </a:p>
          <a:p>
            <a:r>
              <a:rPr kumimoji="1" lang="en-US" altLang="ja-JP" baseline="0" dirty="0" smtClean="0"/>
              <a:t>For the pancake-winding, the turns can be considered as twisted and the twist pitch corresponds to a one turn.</a:t>
            </a:r>
          </a:p>
          <a:p>
            <a:r>
              <a:rPr kumimoji="1" lang="en-US" altLang="ja-JP" baseline="0" dirty="0" smtClean="0"/>
              <a:t>On the other hand, the turns in the layer winding are not twisted and the coupling current are reduced by magnetic diffusion along the coil axial direction. This indicates that the charging delay substantially become longer for a lager coil. This is interesting interpretation but it shows that NI is not suitable for layer-winding.</a:t>
            </a:r>
            <a:endParaRPr kumimoji="1" lang="en-US" altLang="ja-JP" dirty="0" smtClean="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19</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These</a:t>
            </a:r>
            <a:r>
              <a:rPr kumimoji="1" lang="en-US" altLang="ja-JP" baseline="0" dirty="0" smtClean="0"/>
              <a:t> are our collaborators of the development, the members in NIMS, Chiba University, Sophia University, JEOL, and JASTEC.</a:t>
            </a:r>
          </a:p>
          <a:p>
            <a:r>
              <a:rPr kumimoji="1" lang="en-US" altLang="ja-JP" baseline="0" dirty="0" smtClean="0"/>
              <a:t>Part of the present word was supported by Japan Science and Technology Agency (JST).</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2</a:t>
            </a:fld>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Finally,</a:t>
            </a:r>
            <a:r>
              <a:rPr kumimoji="1" lang="en-US" altLang="ja-JP" baseline="0" dirty="0" smtClean="0"/>
              <a:t> I would like to describe the </a:t>
            </a:r>
            <a:r>
              <a:rPr kumimoji="1" lang="en-US" altLang="ja-JP" baseline="0" dirty="0" err="1" smtClean="0"/>
              <a:t>overicew</a:t>
            </a:r>
            <a:r>
              <a:rPr kumimoji="1" lang="en-US" altLang="ja-JP" baseline="0" dirty="0" smtClean="0"/>
              <a:t> of the </a:t>
            </a:r>
            <a:r>
              <a:rPr kumimoji="1" lang="en-US" altLang="ja-JP" baseline="0" dirty="0" err="1" smtClean="0"/>
              <a:t>windin</a:t>
            </a:r>
            <a:r>
              <a:rPr kumimoji="1" lang="en-US" altLang="ja-JP" baseline="0" dirty="0" smtClean="0"/>
              <a:t> </a:t>
            </a:r>
            <a:r>
              <a:rPr kumimoji="1" lang="en-US" altLang="ja-JP" baseline="0" dirty="0" err="1" smtClean="0"/>
              <a:t>gmethods</a:t>
            </a:r>
            <a:r>
              <a:rPr kumimoji="1" lang="en-US" altLang="ja-JP" baseline="0" dirty="0" smtClean="0"/>
              <a:t> from the protection point of view.</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20</a:t>
            </a:fld>
            <a:endParaRPr kumimoji="1"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Here we</a:t>
            </a:r>
            <a:r>
              <a:rPr kumimoji="1" lang="en-US" altLang="ja-JP" baseline="0" dirty="0" smtClean="0"/>
              <a:t> have </a:t>
            </a:r>
            <a:r>
              <a:rPr kumimoji="1" lang="en-US" altLang="ja-JP" dirty="0" smtClean="0"/>
              <a:t>a list of winding methods for high current density REBCO coil </a:t>
            </a:r>
            <a:r>
              <a:rPr kumimoji="1" lang="en-US" altLang="ja-JP" baseline="0" dirty="0" smtClean="0"/>
              <a:t>from the view point of degradation and protection.</a:t>
            </a:r>
          </a:p>
          <a:p>
            <a:endParaRPr kumimoji="1" lang="en-US" altLang="ja-JP" baseline="0" dirty="0" smtClean="0"/>
          </a:p>
          <a:p>
            <a:r>
              <a:rPr kumimoji="1" lang="en-US" altLang="ja-JP" baseline="0" dirty="0" smtClean="0"/>
              <a:t>For pancake winding, you have two choice, Insulated and NI. For the insulated coil, you can prevent degradation, with various option, epoxy-impregnation with polyimide coating insulation, dry-wound, and paraffin-wax-impregnation. But, the coil cannot be self-protected.</a:t>
            </a:r>
            <a:endParaRPr kumimoji="1" lang="en-US" altLang="ja-JP" dirty="0" smtClean="0"/>
          </a:p>
          <a:p>
            <a:r>
              <a:rPr kumimoji="1" lang="en-US" altLang="ja-JP" dirty="0" smtClean="0"/>
              <a:t>The notable</a:t>
            </a:r>
            <a:r>
              <a:rPr kumimoji="1" lang="en-US" altLang="ja-JP" baseline="0" dirty="0" smtClean="0"/>
              <a:t> advantage of </a:t>
            </a:r>
            <a:r>
              <a:rPr kumimoji="1" lang="en-US" altLang="ja-JP" dirty="0" smtClean="0"/>
              <a:t>NI is the compatibility of</a:t>
            </a:r>
            <a:r>
              <a:rPr kumimoji="1" lang="en-US" altLang="ja-JP" baseline="0" dirty="0" smtClean="0"/>
              <a:t> </a:t>
            </a:r>
            <a:r>
              <a:rPr kumimoji="1" lang="en-US" altLang="ja-JP" dirty="0" smtClean="0"/>
              <a:t>degradation-prevention and self-protect characteristics.</a:t>
            </a:r>
          </a:p>
          <a:p>
            <a:r>
              <a:rPr kumimoji="1" lang="en-US" altLang="ja-JP" dirty="0" smtClean="0"/>
              <a:t>For layer winding, NI is not suitable because</a:t>
            </a:r>
            <a:r>
              <a:rPr kumimoji="1" lang="en-US" altLang="ja-JP" baseline="0" dirty="0" smtClean="0"/>
              <a:t> the conductor is easily moved by an electromagnetic force and give a extraordinary long charging delay.</a:t>
            </a:r>
          </a:p>
          <a:p>
            <a:r>
              <a:rPr kumimoji="1" lang="en-US" altLang="ja-JP" baseline="0" dirty="0" smtClean="0"/>
              <a:t>If you choose layer winding, polyimide coating insulation and epoxy impregnation are preferred because they prevent the </a:t>
            </a:r>
            <a:r>
              <a:rPr kumimoji="1" lang="en-US" altLang="ja-JP" baseline="0" dirty="0" err="1" smtClean="0"/>
              <a:t>delamination</a:t>
            </a:r>
            <a:r>
              <a:rPr kumimoji="1" lang="en-US" altLang="ja-JP" baseline="0" dirty="0" smtClean="0"/>
              <a:t> and conductor motion. The problem is the coil cannot be self-protected. In our NMR development, basically we have been choosing the layer-winding for field homogeneity and the ultimate goal of persistent operation. But anyway the protection is still have </a:t>
            </a:r>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21</a:t>
            </a:fld>
            <a:endParaRPr kumimoji="1"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22</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My talk has three</a:t>
            </a:r>
            <a:r>
              <a:rPr kumimoji="1" lang="en-US" altLang="ja-JP" baseline="0" dirty="0" smtClean="0"/>
              <a:t> parts. First, I would like to show various kinds of the actual quenches of HTS coils due to conductor degradation.</a:t>
            </a:r>
          </a:p>
          <a:p>
            <a:r>
              <a:rPr kumimoji="1" lang="en-US" altLang="ja-JP" dirty="0" smtClean="0"/>
              <a:t>Then, I am going</a:t>
            </a:r>
            <a:r>
              <a:rPr kumimoji="1" lang="en-US" altLang="ja-JP" baseline="0" dirty="0" smtClean="0"/>
              <a:t> to talk protection of high current density coils. In this part, suitability of NI method for pancake-winding and layer-winding will be described.</a:t>
            </a:r>
          </a:p>
          <a:p>
            <a:r>
              <a:rPr kumimoji="1" lang="en-US" altLang="ja-JP" baseline="0" dirty="0" smtClean="0"/>
              <a:t>Finally, based on these results, I would like to discuss the overview of the winding methods considering trade-off between degradation and protection.</a:t>
            </a:r>
          </a:p>
          <a:p>
            <a:r>
              <a:rPr kumimoji="1" lang="en-US" altLang="ja-JP" baseline="0" dirty="0" smtClean="0"/>
              <a:t>I want to start with the first part.</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There</a:t>
            </a:r>
            <a:r>
              <a:rPr kumimoji="1" lang="en-US" altLang="ja-JP" baseline="0" dirty="0" smtClean="0"/>
              <a:t> are two basic patterns of quench for REBCO coils. This graph shows quenches for a small REBCO coils operated at 77K. One is natural quench occurred at a current higher than the coil critical current. This is predictable quench. Another is premature quench which we encountered below the critical current. Basically, this type of quench is caused by conductor degradation and the problem is that this is not predictable. Therefore, a systematic investigation and remedies for the degradation is the essential for stability and protection of REBCO coils. In the following slides, I am going to show the actual examples of the degradation and quench.</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5</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One origin</a:t>
            </a:r>
            <a:r>
              <a:rPr kumimoji="1" lang="en-US" altLang="ja-JP" baseline="0" dirty="0" smtClean="0"/>
              <a:t> of </a:t>
            </a:r>
            <a:r>
              <a:rPr kumimoji="1" lang="en-US" altLang="ja-JP" dirty="0" smtClean="0"/>
              <a:t>degradation</a:t>
            </a:r>
            <a:r>
              <a:rPr kumimoji="1" lang="en-US" altLang="ja-JP" baseline="0" dirty="0" smtClean="0"/>
              <a:t> is thermal stress during cool down, which is widely known in the HTS community. So I think I do not have to explain the detail. This type of degradation is frequently observed for epoxy impregnated coil. The thermal stress delaminates the conductor and degrades the coil performance. If you continue to charge such a coil, the Joule heating from the conductor leads to irreversible thermal runaway.</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6</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Recently, we encountered</a:t>
            </a:r>
            <a:r>
              <a:rPr kumimoji="1" lang="en-US" altLang="ja-JP" baseline="0" dirty="0" smtClean="0"/>
              <a:t> a</a:t>
            </a:r>
            <a:r>
              <a:rPr kumimoji="1" lang="en-US" altLang="ja-JP" dirty="0" smtClean="0"/>
              <a:t>nother type of degradation. That is e</a:t>
            </a:r>
            <a:r>
              <a:rPr kumimoji="1" lang="en-US" altLang="ja-JP" baseline="0" dirty="0" smtClean="0"/>
              <a:t>lectromagnetic force in a high field. We are facing this problem in our NMR development. This is our recent high field generation test using two HTS coils with the 17T outer LTS coils. Here you can see a REBCO coil and Bi-2223 coil. They are layer-wound coil for obtaining a homogeneous field. These coils are designed to generate 28T in combination with LTS coils. First, we charged only HTS coils and succeeded in generating 13T. However, in a background field of 17T, the REBCO coil showed the premature normal voltage as shown here. So, we stopped the charging at 25T and discharged the coils. As you can see, in the charging and discharging process the voltage shows irreversible behavior. This is indicating the degradation was caused and proceeded by the electromagnetic force.</a:t>
            </a:r>
          </a:p>
          <a:p>
            <a:endParaRPr kumimoji="1" lang="en-US" altLang="ja-JP" baseline="0" dirty="0" smtClean="0"/>
          </a:p>
          <a:p>
            <a:r>
              <a:rPr kumimoji="1" lang="en-US" altLang="ja-JP" baseline="0" dirty="0" smtClean="0"/>
              <a:t>After the experiment, we un-wound the coils and found two types of degradation. One is edgewise bent due to the axial electromagnetic force and another is </a:t>
            </a:r>
            <a:r>
              <a:rPr kumimoji="1" lang="en-US" altLang="ja-JP" baseline="0" dirty="0" err="1" smtClean="0"/>
              <a:t>delamination</a:t>
            </a:r>
            <a:r>
              <a:rPr kumimoji="1" lang="en-US" altLang="ja-JP" baseline="0" dirty="0" smtClean="0"/>
              <a:t> of a solder bridge joint in the winding. The conductor in the bridge joint was delaminated by the hoop stress.</a:t>
            </a:r>
          </a:p>
          <a:p>
            <a:r>
              <a:rPr kumimoji="1" lang="en-US" altLang="ja-JP" baseline="0" dirty="0" smtClean="0"/>
              <a:t>The serious point here is that the normal zone did not propagated in the coil winding unlike LTS coils. So, the conductor motion results in the permanent damage and if you would continue to charge the coil thermal runaway occurs.</a:t>
            </a:r>
            <a:endParaRPr kumimoji="1" lang="en-US" altLang="ja-JP" dirty="0" smtClean="0"/>
          </a:p>
        </p:txBody>
      </p:sp>
      <p:sp>
        <p:nvSpPr>
          <p:cNvPr id="4" name="スライド番号プレースホルダ 3"/>
          <p:cNvSpPr>
            <a:spLocks noGrp="1"/>
          </p:cNvSpPr>
          <p:nvPr>
            <p:ph type="sldNum" sz="quarter" idx="10"/>
          </p:nvPr>
        </p:nvSpPr>
        <p:spPr/>
        <p:txBody>
          <a:bodyPr/>
          <a:lstStyle/>
          <a:p>
            <a:fld id="{5E844E63-49FF-424A-88F8-C79EB967D829}" type="slidenum">
              <a:rPr kumimoji="1" lang="ja-JP" altLang="en-US" smtClean="0"/>
              <a:pPr/>
              <a:t>7</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Then I want</a:t>
            </a:r>
            <a:r>
              <a:rPr kumimoji="1" lang="en-US" altLang="ja-JP" baseline="0" dirty="0" smtClean="0"/>
              <a:t> to you show an example of natural quench. This type of quench …</a:t>
            </a:r>
            <a:endParaRPr kumimoji="1" lang="ja-JP" altLang="en-US" dirty="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8</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Here you can see</a:t>
            </a:r>
            <a:r>
              <a:rPr kumimoji="1" lang="en-US" altLang="ja-JP" baseline="0" dirty="0" smtClean="0"/>
              <a:t> the 3T Bi-2223 MRI coils developed by Kyoto University, NIMS, Kobe Steel, and Sumitomo Electric. Although this is a case of Bi-2223 coils, it show the seriousness of HTS coil quench and thermal runaway. First, this MRI was operated at 1.5T and they successfully obtained the good imaging. However, after the 3T operation, one coil shows thermal runaway and the current of that coil was decreased. As a result, the unbalance of the axial electromagnetic force broke the terminal conductor, resulting in the arching and catastrophic damage on the overall magnet.</a:t>
            </a:r>
          </a:p>
          <a:p>
            <a:endParaRPr kumimoji="1" lang="en-US" altLang="ja-JP" baseline="0" dirty="0" smtClean="0"/>
          </a:p>
        </p:txBody>
      </p:sp>
      <p:sp>
        <p:nvSpPr>
          <p:cNvPr id="4" name="スライド番号プレースホルダ 3"/>
          <p:cNvSpPr>
            <a:spLocks noGrp="1"/>
          </p:cNvSpPr>
          <p:nvPr>
            <p:ph type="sldNum" sz="quarter" idx="10"/>
          </p:nvPr>
        </p:nvSpPr>
        <p:spPr/>
        <p:txBody>
          <a:bodyPr/>
          <a:lstStyle/>
          <a:p>
            <a:fld id="{30392B50-980E-49BD-823F-A629954C8487}" type="slidenum">
              <a:rPr kumimoji="1" lang="ja-JP" altLang="en-US" smtClean="0"/>
              <a:pPr/>
              <a:t>9</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C070D564-2184-45A0-BE4E-0F956BBE0FE2}" type="datetime1">
              <a:rPr kumimoji="1" lang="ja-JP" altLang="en-US" smtClean="0"/>
              <a:pPr/>
              <a:t>2015/9/11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35277FF-6196-4922-9A37-7ABB5966AD7E}" type="datetime1">
              <a:rPr kumimoji="1" lang="ja-JP" altLang="en-US" smtClean="0"/>
              <a:pPr/>
              <a:t>2015/9/11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C2A363F6-4E57-444B-BE80-FF8AA3CAB693}" type="datetime1">
              <a:rPr kumimoji="1" lang="ja-JP" altLang="en-US" smtClean="0"/>
              <a:pPr/>
              <a:t>2015/9/11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フッター プレースホルダ 4"/>
          <p:cNvSpPr>
            <a:spLocks noGrp="1"/>
          </p:cNvSpPr>
          <p:nvPr>
            <p:ph type="ftr" sz="quarter" idx="11"/>
          </p:nvPr>
        </p:nvSpPr>
        <p:spPr>
          <a:xfrm>
            <a:off x="-55762" y="7007021"/>
            <a:ext cx="6552728" cy="365125"/>
          </a:xfrm>
        </p:spPr>
        <p:txBody>
          <a:bodyPr/>
          <a:lstStyle>
            <a:lvl1pPr algn="l">
              <a:defRPr sz="1600">
                <a:solidFill>
                  <a:schemeClr val="tx1"/>
                </a:solidFill>
              </a:defRPr>
            </a:lvl1pPr>
          </a:lstStyle>
          <a:p>
            <a:r>
              <a:rPr lang="en-US" altLang="ja-JP" smtClean="0"/>
              <a:t>Y. Yanagisawa, </a:t>
            </a:r>
            <a:r>
              <a:rPr lang="fr-FR" altLang="ja-JP" smtClean="0"/>
              <a:t>WAMHTS-3, Lyon Convention Centre, 10-11 Sep., 2015</a:t>
            </a:r>
            <a:endParaRPr lang="fr-FR" altLang="ja-JP" dirty="0" smtClean="0"/>
          </a:p>
        </p:txBody>
      </p:sp>
      <p:sp>
        <p:nvSpPr>
          <p:cNvPr id="6" name="スライド番号プレースホルダ 5"/>
          <p:cNvSpPr>
            <a:spLocks noGrp="1"/>
          </p:cNvSpPr>
          <p:nvPr>
            <p:ph type="sldNum" sz="quarter" idx="12"/>
          </p:nvPr>
        </p:nvSpPr>
        <p:spPr>
          <a:xfrm>
            <a:off x="7055301" y="6537039"/>
            <a:ext cx="2133600" cy="365125"/>
          </a:xfrm>
        </p:spPr>
        <p:txBody>
          <a:bodyPr/>
          <a:lstStyle>
            <a:lvl1pPr>
              <a:defRPr sz="1600">
                <a:solidFill>
                  <a:schemeClr val="tx1"/>
                </a:solidFill>
              </a:defRPr>
            </a:lvl1pPr>
          </a:lstStyle>
          <a:p>
            <a:fld id="{F11E6D6C-6A90-4954-8FC6-EE8609F3D87D}" type="slidenum">
              <a:rPr lang="ja-JP" altLang="en-US" smtClean="0"/>
              <a:pPr/>
              <a:t>‹#›</a:t>
            </a:fld>
            <a:endParaRPr lang="ja-JP" altLang="en-US"/>
          </a:p>
        </p:txBody>
      </p:sp>
      <p:sp>
        <p:nvSpPr>
          <p:cNvPr id="7" name="正方形/長方形 6"/>
          <p:cNvSpPr/>
          <p:nvPr userDrawn="1"/>
        </p:nvSpPr>
        <p:spPr>
          <a:xfrm>
            <a:off x="0" y="0"/>
            <a:ext cx="9144000" cy="188913"/>
          </a:xfrm>
          <a:prstGeom prst="rect">
            <a:avLst/>
          </a:prstGeom>
          <a:gradFill>
            <a:gsLst>
              <a:gs pos="0">
                <a:srgbClr val="0000FF"/>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テキスト ボックス 9"/>
          <p:cNvSpPr txBox="1"/>
          <p:nvPr userDrawn="1"/>
        </p:nvSpPr>
        <p:spPr>
          <a:xfrm>
            <a:off x="-36513" y="6529536"/>
            <a:ext cx="7099918" cy="338554"/>
          </a:xfrm>
          <a:prstGeom prst="rect">
            <a:avLst/>
          </a:prstGeom>
          <a:noFill/>
        </p:spPr>
        <p:txBody>
          <a:bodyPr wrap="square" rtlCol="0">
            <a:spAutoFit/>
          </a:bodyPr>
          <a:lstStyle/>
          <a:p>
            <a:r>
              <a:rPr kumimoji="1" lang="en-US" altLang="ja-JP" sz="1600" u="sng" dirty="0" smtClean="0">
                <a:latin typeface="+mj-lt"/>
              </a:rPr>
              <a:t>Y. Yanagisawa</a:t>
            </a:r>
            <a:r>
              <a:rPr kumimoji="1" lang="en-US" altLang="ja-JP" sz="1600" dirty="0" smtClean="0">
                <a:latin typeface="+mj-lt"/>
              </a:rPr>
              <a:t> and H. Maeda, WAMHTS-3, </a:t>
            </a:r>
            <a:r>
              <a:rPr lang="fr-FR" altLang="ja-JP" sz="1600" dirty="0" smtClean="0"/>
              <a:t>Lyon Convention Centre,</a:t>
            </a:r>
            <a:r>
              <a:rPr kumimoji="1" lang="en-US" altLang="ja-JP" sz="1600" dirty="0" smtClean="0">
                <a:latin typeface="+mj-lt"/>
              </a:rPr>
              <a:t> 10-11 Sep., 2015</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4BFD6B27-CEDD-4EC9-AE3B-97A79E0AA5B3}" type="datetime1">
              <a:rPr kumimoji="1" lang="ja-JP" altLang="en-US" smtClean="0"/>
              <a:pPr/>
              <a:t>2015/9/11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3C2FF1B2-4D52-4C50-A28B-07EDCD75D0A6}" type="datetime1">
              <a:rPr kumimoji="1" lang="ja-JP" altLang="en-US" smtClean="0"/>
              <a:pPr/>
              <a:t>2015/9/11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19264C89-DF08-470F-B581-33C776B3DC9D}" type="datetime1">
              <a:rPr kumimoji="1" lang="ja-JP" altLang="en-US" smtClean="0"/>
              <a:pPr/>
              <a:t>2015/9/11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65B07803-2E7B-4328-A858-692FC9FFE98A}" type="datetime1">
              <a:rPr kumimoji="1" lang="ja-JP" altLang="en-US" smtClean="0"/>
              <a:pPr/>
              <a:t>2015/9/11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F998C81-4A36-499A-BF6D-C6824B85B296}" type="datetime1">
              <a:rPr kumimoji="1" lang="ja-JP" altLang="en-US" smtClean="0"/>
              <a:pPr/>
              <a:t>2015/9/11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EBD4064-94A4-4369-8DA0-81B142D431E3}" type="datetime1">
              <a:rPr kumimoji="1" lang="ja-JP" altLang="en-US" smtClean="0"/>
              <a:pPr/>
              <a:t>2015/9/11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CD5FF37E-63EF-4776-9E4A-74E85ED7B4BA}" type="datetime1">
              <a:rPr kumimoji="1" lang="ja-JP" altLang="en-US" smtClean="0"/>
              <a:pPr/>
              <a:t>2015/9/11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11E6D6C-6A90-4954-8FC6-EE8609F3D87D}"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DD2452-F3CC-460C-9A27-C01D04C5DF1B}" type="datetime1">
              <a:rPr kumimoji="1" lang="ja-JP" altLang="en-US" smtClean="0"/>
              <a:pPr/>
              <a:t>2015/9/11</a:t>
            </a:fld>
            <a:endParaRPr kumimoji="1" lang="ja-JP" altLang="en-US"/>
          </a:p>
        </p:txBody>
      </p:sp>
      <p:sp>
        <p:nvSpPr>
          <p:cNvPr id="5" name="フッター プレースホルダ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1E6D6C-6A90-4954-8FC6-EE8609F3D87D}"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22.png"/><Relationship Id="rId4" Type="http://schemas.openxmlformats.org/officeDocument/2006/relationships/chart" Target="../charts/chart1.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22.png"/><Relationship Id="rId5" Type="http://schemas.openxmlformats.org/officeDocument/2006/relationships/chart" Target="../charts/char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35.emf"/><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34.emf"/><Relationship Id="rId5" Type="http://schemas.openxmlformats.org/officeDocument/2006/relationships/image" Target="../media/image33.jpeg"/><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39.emf"/><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38.emf"/><Relationship Id="rId5" Type="http://schemas.openxmlformats.org/officeDocument/2006/relationships/image" Target="../media/image37.jpe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gif"/><Relationship Id="rId7" Type="http://schemas.openxmlformats.org/officeDocument/2006/relationships/image" Target="../media/image8.gi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gif"/><Relationship Id="rId4" Type="http://schemas.openxmlformats.org/officeDocument/2006/relationships/image" Target="../media/image5.gi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e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2.png"/><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notesSlide" Target="../notesSlides/notesSlide7.xml"/><Relationship Id="rId7" Type="http://schemas.openxmlformats.org/officeDocument/2006/relationships/image" Target="../media/image16.emf"/><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 descr="D:\OneDrive\ドキュメント\work\RIKEN\H25(2013)\NMR施設パンフレット\理研NMR施設パンフ用_130726\図\表紙_Fig3_仮.JPG"/>
          <p:cNvPicPr>
            <a:picLocks noChangeAspect="1" noChangeArrowheads="1"/>
          </p:cNvPicPr>
          <p:nvPr/>
        </p:nvPicPr>
        <p:blipFill>
          <a:blip r:embed="rId3" cstate="print">
            <a:lum bright="10000" contrast="40000"/>
          </a:blip>
          <a:srcRect/>
          <a:stretch>
            <a:fillRect/>
          </a:stretch>
        </p:blipFill>
        <p:spPr bwMode="auto">
          <a:xfrm>
            <a:off x="0" y="1192"/>
            <a:ext cx="9144000" cy="6858000"/>
          </a:xfrm>
          <a:prstGeom prst="rect">
            <a:avLst/>
          </a:prstGeom>
          <a:noFill/>
        </p:spPr>
      </p:pic>
      <p:sp>
        <p:nvSpPr>
          <p:cNvPr id="5" name="スライド番号プレースホルダ 4"/>
          <p:cNvSpPr>
            <a:spLocks noGrp="1"/>
          </p:cNvSpPr>
          <p:nvPr>
            <p:ph type="sldNum" sz="quarter" idx="12"/>
          </p:nvPr>
        </p:nvSpPr>
        <p:spPr>
          <a:xfrm>
            <a:off x="7055301" y="6527414"/>
            <a:ext cx="2133600" cy="365125"/>
          </a:xfrm>
        </p:spPr>
        <p:txBody>
          <a:bodyPr/>
          <a:lstStyle/>
          <a:p>
            <a:pPr>
              <a:defRPr/>
            </a:pPr>
            <a:fld id="{9C279604-2732-40A4-8C9A-DD20E8E4D00F}" type="slidenum">
              <a:rPr lang="ja-JP" altLang="en-US" smtClean="0"/>
              <a:pPr>
                <a:defRPr/>
              </a:pPr>
              <a:t>1</a:t>
            </a:fld>
            <a:endParaRPr lang="ja-JP" altLang="en-US" dirty="0"/>
          </a:p>
        </p:txBody>
      </p:sp>
      <p:sp>
        <p:nvSpPr>
          <p:cNvPr id="6" name="Rectangle 2"/>
          <p:cNvSpPr txBox="1">
            <a:spLocks noChangeArrowheads="1"/>
          </p:cNvSpPr>
          <p:nvPr/>
        </p:nvSpPr>
        <p:spPr bwMode="auto">
          <a:xfrm>
            <a:off x="-7935" y="4907660"/>
            <a:ext cx="9151936" cy="1188178"/>
          </a:xfrm>
          <a:prstGeom prst="rect">
            <a:avLst/>
          </a:prstGeom>
          <a:solidFill>
            <a:schemeClr val="tx1">
              <a:lumMod val="95000"/>
              <a:lumOff val="5000"/>
              <a:alpha val="67000"/>
            </a:schemeClr>
          </a:solid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defRPr/>
            </a:pPr>
            <a:r>
              <a:rPr lang="en-US" altLang="ja-JP" sz="3200" b="1" i="1" noProof="0" dirty="0" smtClean="0">
                <a:solidFill>
                  <a:schemeClr val="bg1"/>
                </a:solidFill>
                <a:latin typeface="Arial" pitchFamily="34" charset="0"/>
                <a:ea typeface="HGP創英角ｺﾞｼｯｸUB" pitchFamily="50" charset="-128"/>
                <a:cs typeface="Arial" pitchFamily="34" charset="0"/>
              </a:rPr>
              <a:t> The actual quenches of </a:t>
            </a:r>
            <a:r>
              <a:rPr lang="en-US" altLang="ja-JP" sz="3200" b="1" i="1" dirty="0" smtClean="0">
                <a:solidFill>
                  <a:schemeClr val="bg1"/>
                </a:solidFill>
                <a:latin typeface="Arial" pitchFamily="34" charset="0"/>
                <a:ea typeface="HGP創英角ｺﾞｼｯｸUB" pitchFamily="50" charset="-128"/>
                <a:cs typeface="Arial" pitchFamily="34" charset="0"/>
              </a:rPr>
              <a:t>HTS </a:t>
            </a:r>
            <a:r>
              <a:rPr lang="en-US" altLang="ja-JP" sz="3200" b="1" i="1" noProof="0" dirty="0" smtClean="0">
                <a:solidFill>
                  <a:schemeClr val="bg1"/>
                </a:solidFill>
                <a:latin typeface="Arial" pitchFamily="34" charset="0"/>
                <a:ea typeface="HGP創英角ｺﾞｼｯｸUB" pitchFamily="50" charset="-128"/>
                <a:cs typeface="Arial" pitchFamily="34" charset="0"/>
              </a:rPr>
              <a:t>coils</a:t>
            </a:r>
            <a:endParaRPr kumimoji="1" lang="ja-JP" altLang="ja-JP" sz="3200" b="1" i="1" u="none" strike="noStrike" kern="1200" cap="none" spc="0" normalizeH="0" baseline="0" noProof="0" dirty="0">
              <a:ln>
                <a:noFill/>
              </a:ln>
              <a:solidFill>
                <a:schemeClr val="bg1"/>
              </a:solidFill>
              <a:effectLst/>
              <a:uLnTx/>
              <a:uFillTx/>
              <a:latin typeface="Arial" pitchFamily="34" charset="0"/>
              <a:ea typeface="HGP創英角ｺﾞｼｯｸUB" pitchFamily="50" charset="-128"/>
              <a:cs typeface="Arial" pitchFamily="34" charset="0"/>
            </a:endParaRPr>
          </a:p>
        </p:txBody>
      </p:sp>
      <p:sp>
        <p:nvSpPr>
          <p:cNvPr id="8" name="Rectangle 1"/>
          <p:cNvSpPr/>
          <p:nvPr/>
        </p:nvSpPr>
        <p:spPr>
          <a:xfrm>
            <a:off x="0" y="6059788"/>
            <a:ext cx="9150796" cy="800219"/>
          </a:xfrm>
          <a:prstGeom prst="rect">
            <a:avLst/>
          </a:prstGeom>
          <a:solidFill>
            <a:schemeClr val="tx1">
              <a:lumMod val="95000"/>
              <a:lumOff val="5000"/>
            </a:schemeClr>
          </a:solidFill>
        </p:spPr>
        <p:txBody>
          <a:bodyPr wrap="square">
            <a:spAutoFit/>
          </a:bodyPr>
          <a:lstStyle/>
          <a:p>
            <a:pPr algn="r"/>
            <a:r>
              <a:rPr lang="en-US" altLang="ja-JP" sz="2300" b="1" i="1" u="sng" dirty="0" smtClean="0">
                <a:solidFill>
                  <a:schemeClr val="bg1"/>
                </a:solidFill>
                <a:latin typeface="+mj-lt"/>
                <a:cs typeface="Arial" pitchFamily="34" charset="0"/>
              </a:rPr>
              <a:t>Y. Yanagisawa</a:t>
            </a:r>
            <a:r>
              <a:rPr lang="en-US" altLang="ja-JP" sz="2300" b="1" i="1" dirty="0" smtClean="0">
                <a:solidFill>
                  <a:schemeClr val="bg1"/>
                </a:solidFill>
                <a:latin typeface="+mj-lt"/>
                <a:cs typeface="Arial" pitchFamily="34" charset="0"/>
              </a:rPr>
              <a:t> and H. Maeda</a:t>
            </a:r>
          </a:p>
          <a:p>
            <a:pPr algn="r"/>
            <a:r>
              <a:rPr lang="en-US" altLang="ja-JP" sz="2300" b="1" i="1" dirty="0" smtClean="0">
                <a:solidFill>
                  <a:schemeClr val="bg1"/>
                </a:solidFill>
                <a:latin typeface="+mj-lt"/>
                <a:cs typeface="Arial" pitchFamily="34" charset="0"/>
              </a:rPr>
              <a:t>NMR Facility, RIKEN, Japan</a:t>
            </a:r>
          </a:p>
        </p:txBody>
      </p:sp>
      <p:pic>
        <p:nvPicPr>
          <p:cNvPr id="10" name="Picture 2" descr="C:\Users\iguchi seiya\Desktop\無題.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3" y="4907660"/>
            <a:ext cx="675263" cy="1142174"/>
          </a:xfrm>
          <a:prstGeom prst="rect">
            <a:avLst/>
          </a:prstGeom>
          <a:noFill/>
          <a:extLst>
            <a:ext uri="{909E8E84-426E-40DD-AFC4-6F175D3DCCD1}">
              <a14:hiddenFill xmlns:a14="http://schemas.microsoft.com/office/drawing/2010/main">
                <a:solidFill>
                  <a:srgbClr val="FFFFFF"/>
                </a:solidFill>
              </a14:hiddenFill>
            </a:ext>
          </a:extLst>
        </p:spPr>
      </p:pic>
      <p:pic>
        <p:nvPicPr>
          <p:cNvPr id="30722" name="Picture 2" descr="3rd Workshop on Accelerator Magnets in HTS (WAMHTS-3)"/>
          <p:cNvPicPr>
            <a:picLocks noChangeAspect="1" noChangeArrowheads="1"/>
          </p:cNvPicPr>
          <p:nvPr/>
        </p:nvPicPr>
        <p:blipFill>
          <a:blip r:embed="rId5" cstate="email"/>
          <a:srcRect/>
          <a:stretch>
            <a:fillRect/>
          </a:stretch>
        </p:blipFill>
        <p:spPr bwMode="auto">
          <a:xfrm>
            <a:off x="5804035" y="-1"/>
            <a:ext cx="3339966" cy="1366787"/>
          </a:xfrm>
          <a:prstGeom prst="rect">
            <a:avLst/>
          </a:prstGeom>
          <a:noFill/>
        </p:spPr>
      </p:pic>
      <p:sp>
        <p:nvSpPr>
          <p:cNvPr id="17" name="正方形/長方形 16"/>
          <p:cNvSpPr/>
          <p:nvPr/>
        </p:nvSpPr>
        <p:spPr>
          <a:xfrm flipV="1">
            <a:off x="2158" y="6047170"/>
            <a:ext cx="9144000" cy="45719"/>
          </a:xfrm>
          <a:prstGeom prst="rect">
            <a:avLst/>
          </a:prstGeom>
          <a:gradFill>
            <a:gsLst>
              <a:gs pos="0">
                <a:srgbClr val="0000FF"/>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 name="テキスト ボックス 8"/>
          <p:cNvSpPr txBox="1"/>
          <p:nvPr/>
        </p:nvSpPr>
        <p:spPr>
          <a:xfrm>
            <a:off x="5852619" y="1201745"/>
            <a:ext cx="3294744" cy="492443"/>
          </a:xfrm>
          <a:prstGeom prst="rect">
            <a:avLst/>
          </a:prstGeom>
          <a:solidFill>
            <a:schemeClr val="bg1"/>
          </a:solidFill>
        </p:spPr>
        <p:txBody>
          <a:bodyPr wrap="square" lIns="0" tIns="0" rIns="0" bIns="0" rtlCol="0">
            <a:spAutoFit/>
          </a:bodyPr>
          <a:lstStyle/>
          <a:p>
            <a:r>
              <a:rPr kumimoji="1" lang="en-US" altLang="ja-JP" sz="1600" dirty="0" smtClean="0">
                <a:latin typeface="+mj-lt"/>
              </a:rPr>
              <a:t>WAMHTS-3, 10-11, Sep., 2015</a:t>
            </a:r>
          </a:p>
          <a:p>
            <a:r>
              <a:rPr lang="fr-FR" altLang="ja-JP" sz="1600" dirty="0" smtClean="0">
                <a:latin typeface="+mj-lt"/>
              </a:rPr>
              <a:t>Lyon Convention Centre Roseraie 1 &amp; 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a:xfrm>
            <a:off x="539553" y="1124744"/>
            <a:ext cx="8064896" cy="5040560"/>
          </a:xfrm>
        </p:spPr>
        <p:txBody>
          <a:bodyPr>
            <a:noAutofit/>
          </a:bodyPr>
          <a:lstStyle/>
          <a:p>
            <a:pPr marL="514350" indent="-514350">
              <a:buFont typeface="+mj-lt"/>
              <a:buAutoNum type="arabicPeriod"/>
            </a:pPr>
            <a:r>
              <a:rPr lang="en-US" altLang="ja-JP" sz="3600" b="1" i="1" dirty="0" smtClean="0"/>
              <a:t>Various kinds of actual quenches of HTS (REBCO) coils</a:t>
            </a:r>
          </a:p>
          <a:p>
            <a:pPr marL="0" indent="0">
              <a:buNone/>
            </a:pPr>
            <a:endParaRPr lang="en-US" altLang="ja-JP" sz="3600" b="1" i="1" dirty="0" smtClean="0"/>
          </a:p>
          <a:p>
            <a:pPr marL="538163" indent="-538163">
              <a:buFont typeface="+mj-lt"/>
              <a:buAutoNum type="arabicPeriod" startAt="2"/>
            </a:pPr>
            <a:r>
              <a:rPr lang="en-US" altLang="ja-JP" sz="3600" b="1" i="1" dirty="0" smtClean="0"/>
              <a:t>Protection of high current density coils</a:t>
            </a:r>
          </a:p>
          <a:p>
            <a:pPr marL="914400" lvl="1" indent="-514350">
              <a:buNone/>
            </a:pPr>
            <a:r>
              <a:rPr lang="en-US" altLang="ja-JP" b="1" i="1" dirty="0" smtClean="0"/>
              <a:t>  Pancake-winding vs. layer-winding</a:t>
            </a:r>
          </a:p>
          <a:p>
            <a:pPr marL="514350" indent="-514350">
              <a:buFont typeface="+mj-lt"/>
              <a:buAutoNum type="arabicPeriod" startAt="2"/>
            </a:pPr>
            <a:endParaRPr lang="en-US" altLang="ja-JP" sz="3600" b="1" i="1" dirty="0" smtClean="0"/>
          </a:p>
          <a:p>
            <a:pPr marL="514350" indent="-514350">
              <a:buFont typeface="+mj-lt"/>
              <a:buAutoNum type="arabicPeriod" startAt="2"/>
            </a:pPr>
            <a:r>
              <a:rPr lang="en-US" altLang="ja-JP" sz="3600" b="1" i="1" dirty="0" smtClean="0"/>
              <a:t>Overview of winding methods:</a:t>
            </a:r>
          </a:p>
          <a:p>
            <a:pPr marL="914400" lvl="1" indent="-514350">
              <a:buNone/>
            </a:pPr>
            <a:r>
              <a:rPr lang="en-US" altLang="ja-JP" b="1" i="1" dirty="0" smtClean="0"/>
              <a:t>  Trade-off between degradation and protection</a:t>
            </a:r>
          </a:p>
        </p:txBody>
      </p:sp>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10</a:t>
            </a:fld>
            <a:endParaRPr lang="ja-JP" altLang="en-US"/>
          </a:p>
        </p:txBody>
      </p:sp>
      <p:sp>
        <p:nvSpPr>
          <p:cNvPr id="5" name="正方形/長方形 4"/>
          <p:cNvSpPr/>
          <p:nvPr/>
        </p:nvSpPr>
        <p:spPr>
          <a:xfrm>
            <a:off x="96839" y="241486"/>
            <a:ext cx="8723633" cy="646331"/>
          </a:xfrm>
          <a:prstGeom prst="rect">
            <a:avLst/>
          </a:prstGeom>
        </p:spPr>
        <p:txBody>
          <a:bodyPr wrap="square">
            <a:spAutoFit/>
          </a:bodyPr>
          <a:lstStyle/>
          <a:p>
            <a:pPr>
              <a:defRPr/>
            </a:pPr>
            <a:r>
              <a:rPr lang="en-US" altLang="ja-JP" sz="3600" b="1" dirty="0" smtClean="0">
                <a:effectLst>
                  <a:outerShdw blurRad="38100" dist="38100" dir="2700000" algn="tl">
                    <a:srgbClr val="000000">
                      <a:alpha val="43137"/>
                    </a:srgbClr>
                  </a:outerShdw>
                </a:effectLst>
                <a:latin typeface="Arial" pitchFamily="34" charset="0"/>
                <a:cs typeface="Arial" pitchFamily="34" charset="0"/>
              </a:rPr>
              <a:t>Contents</a:t>
            </a:r>
            <a:endParaRPr lang="ja-JP" altLang="en-US" sz="3600" b="1" dirty="0">
              <a:effectLst>
                <a:outerShdw blurRad="38100" dist="38100" dir="2700000" algn="tl">
                  <a:srgbClr val="000000">
                    <a:alpha val="43137"/>
                  </a:srgbClr>
                </a:outerShdw>
              </a:effectLst>
              <a:latin typeface="Arial" pitchFamily="34" charset="0"/>
              <a:cs typeface="Arial" pitchFamily="34" charset="0"/>
            </a:endParaRPr>
          </a:p>
        </p:txBody>
      </p:sp>
      <p:sp>
        <p:nvSpPr>
          <p:cNvPr id="7" name="角丸四角形 6"/>
          <p:cNvSpPr/>
          <p:nvPr/>
        </p:nvSpPr>
        <p:spPr>
          <a:xfrm>
            <a:off x="432112" y="2924944"/>
            <a:ext cx="8352928" cy="1296144"/>
          </a:xfrm>
          <a:prstGeom prst="round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11</a:t>
            </a:fld>
            <a:endParaRPr lang="ja-JP" altLang="en-US"/>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73110" y="1998827"/>
            <a:ext cx="3415314" cy="3858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テキスト ボックス 38"/>
          <p:cNvSpPr txBox="1"/>
          <p:nvPr/>
        </p:nvSpPr>
        <p:spPr>
          <a:xfrm>
            <a:off x="1370406" y="5013176"/>
            <a:ext cx="2103461" cy="830997"/>
          </a:xfrm>
          <a:prstGeom prst="rect">
            <a:avLst/>
          </a:prstGeom>
          <a:noFill/>
        </p:spPr>
        <p:txBody>
          <a:bodyPr wrap="none" rtlCol="0">
            <a:spAutoFit/>
          </a:bodyPr>
          <a:lstStyle/>
          <a:p>
            <a:r>
              <a:rPr kumimoji="1" lang="en-US" altLang="ja-JP" sz="2400" i="1" dirty="0" smtClean="0">
                <a:latin typeface="Calibri" pitchFamily="34" charset="0"/>
              </a:rPr>
              <a:t>BJR</a:t>
            </a:r>
            <a:r>
              <a:rPr kumimoji="1" lang="en-US" altLang="ja-JP" sz="2400" dirty="0" smtClean="0">
                <a:latin typeface="Calibri" pitchFamily="34" charset="0"/>
              </a:rPr>
              <a:t> &lt; </a:t>
            </a:r>
            <a:r>
              <a:rPr lang="en-US" altLang="ja-JP" sz="2400" dirty="0" smtClean="0">
                <a:latin typeface="Calibri" pitchFamily="34" charset="0"/>
              </a:rPr>
              <a:t>371 </a:t>
            </a:r>
            <a:r>
              <a:rPr kumimoji="1" lang="en-US" altLang="ja-JP" sz="2400" dirty="0" smtClean="0">
                <a:latin typeface="Calibri" pitchFamily="34" charset="0"/>
              </a:rPr>
              <a:t>MPa</a:t>
            </a:r>
          </a:p>
          <a:p>
            <a:r>
              <a:rPr lang="en-US" altLang="ja-JP" sz="2400" i="1" dirty="0" smtClean="0">
                <a:latin typeface="Calibri" pitchFamily="34" charset="0"/>
              </a:rPr>
              <a:t>J</a:t>
            </a:r>
            <a:r>
              <a:rPr lang="en-US" altLang="ja-JP" sz="2400" baseline="-25000" dirty="0" smtClean="0">
                <a:latin typeface="Calibri" pitchFamily="34" charset="0"/>
              </a:rPr>
              <a:t>e</a:t>
            </a:r>
            <a:r>
              <a:rPr lang="en-US" altLang="ja-JP" sz="2400" dirty="0" smtClean="0">
                <a:latin typeface="Calibri" pitchFamily="34" charset="0"/>
              </a:rPr>
              <a:t> &lt; 220 A/mm</a:t>
            </a:r>
            <a:r>
              <a:rPr lang="en-US" altLang="ja-JP" sz="2400" baseline="30000" dirty="0" smtClean="0">
                <a:latin typeface="Calibri" pitchFamily="34" charset="0"/>
              </a:rPr>
              <a:t>2</a:t>
            </a:r>
          </a:p>
        </p:txBody>
      </p:sp>
      <p:grpSp>
        <p:nvGrpSpPr>
          <p:cNvPr id="77" name="グループ化 76"/>
          <p:cNvGrpSpPr/>
          <p:nvPr/>
        </p:nvGrpSpPr>
        <p:grpSpPr>
          <a:xfrm>
            <a:off x="1546024" y="1772816"/>
            <a:ext cx="1450719" cy="2570801"/>
            <a:chOff x="1598388" y="2204864"/>
            <a:chExt cx="1233494" cy="2185861"/>
          </a:xfrm>
        </p:grpSpPr>
        <p:sp>
          <p:nvSpPr>
            <p:cNvPr id="40" name="テキスト ボックス 39"/>
            <p:cNvSpPr txBox="1"/>
            <p:nvPr/>
          </p:nvSpPr>
          <p:spPr>
            <a:xfrm>
              <a:off x="2134618" y="4102865"/>
              <a:ext cx="689682" cy="287860"/>
            </a:xfrm>
            <a:prstGeom prst="rect">
              <a:avLst/>
            </a:prstGeom>
            <a:noFill/>
          </p:spPr>
          <p:txBody>
            <a:bodyPr wrap="square" rtlCol="0">
              <a:spAutoFit/>
            </a:bodyPr>
            <a:lstStyle/>
            <a:p>
              <a:r>
                <a:rPr lang="en-US" altLang="ja-JP" sz="1600" b="1" dirty="0" smtClean="0">
                  <a:solidFill>
                    <a:schemeClr val="accent6">
                      <a:lumMod val="75000"/>
                    </a:schemeClr>
                  </a:solidFill>
                </a:rPr>
                <a:t>Bi2223</a:t>
              </a:r>
              <a:endParaRPr kumimoji="1" lang="ja-JP" altLang="en-US" sz="1600" b="1" dirty="0">
                <a:solidFill>
                  <a:schemeClr val="accent6">
                    <a:lumMod val="75000"/>
                  </a:schemeClr>
                </a:solidFill>
              </a:endParaRPr>
            </a:p>
          </p:txBody>
        </p:sp>
        <p:sp>
          <p:nvSpPr>
            <p:cNvPr id="41" name="テキスト ボックス 40"/>
            <p:cNvSpPr txBox="1"/>
            <p:nvPr/>
          </p:nvSpPr>
          <p:spPr>
            <a:xfrm>
              <a:off x="1599783" y="4102865"/>
              <a:ext cx="551033" cy="287860"/>
            </a:xfrm>
            <a:prstGeom prst="rect">
              <a:avLst/>
            </a:prstGeom>
            <a:noFill/>
          </p:spPr>
          <p:txBody>
            <a:bodyPr wrap="square" rtlCol="0">
              <a:spAutoFit/>
            </a:bodyPr>
            <a:lstStyle/>
            <a:p>
              <a:r>
                <a:rPr lang="en-US" altLang="ja-JP" sz="1600" b="1" dirty="0" err="1" smtClean="0">
                  <a:solidFill>
                    <a:srgbClr val="0000FF"/>
                  </a:solidFill>
                </a:rPr>
                <a:t>NbTi</a:t>
              </a:r>
              <a:endParaRPr kumimoji="1" lang="ja-JP" altLang="en-US" sz="1600" b="1" dirty="0">
                <a:solidFill>
                  <a:srgbClr val="0000FF"/>
                </a:solidFill>
              </a:endParaRPr>
            </a:p>
          </p:txBody>
        </p:sp>
        <p:cxnSp>
          <p:nvCxnSpPr>
            <p:cNvPr id="42" name="直線矢印コネクタ 41"/>
            <p:cNvCxnSpPr/>
            <p:nvPr/>
          </p:nvCxnSpPr>
          <p:spPr>
            <a:xfrm flipV="1">
              <a:off x="1912681" y="3976489"/>
              <a:ext cx="126512" cy="16202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flipH="1" flipV="1">
              <a:off x="2255818" y="3851523"/>
              <a:ext cx="18608" cy="28158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1933877" y="2204864"/>
              <a:ext cx="864096" cy="261692"/>
            </a:xfrm>
            <a:prstGeom prst="rect">
              <a:avLst/>
            </a:prstGeom>
            <a:noFill/>
          </p:spPr>
          <p:txBody>
            <a:bodyPr wrap="square" rtlCol="0">
              <a:spAutoFit/>
            </a:bodyPr>
            <a:lstStyle/>
            <a:p>
              <a:pPr algn="ctr"/>
              <a:r>
                <a:rPr kumimoji="1" lang="en-US" altLang="ja-JP" sz="1400" dirty="0" smtClean="0"/>
                <a:t>495.98 mm</a:t>
              </a:r>
              <a:endParaRPr kumimoji="1" lang="ja-JP" altLang="en-US" sz="1400" dirty="0"/>
            </a:p>
          </p:txBody>
        </p:sp>
        <p:sp>
          <p:nvSpPr>
            <p:cNvPr id="47" name="テキスト ボックス 46"/>
            <p:cNvSpPr txBox="1"/>
            <p:nvPr/>
          </p:nvSpPr>
          <p:spPr>
            <a:xfrm rot="16200000">
              <a:off x="1045157" y="3108610"/>
              <a:ext cx="1368154" cy="261692"/>
            </a:xfrm>
            <a:prstGeom prst="rect">
              <a:avLst/>
            </a:prstGeom>
            <a:noFill/>
          </p:spPr>
          <p:txBody>
            <a:bodyPr wrap="square" rtlCol="0">
              <a:spAutoFit/>
            </a:bodyPr>
            <a:lstStyle/>
            <a:p>
              <a:pPr algn="ctr"/>
              <a:r>
                <a:rPr lang="en-US" altLang="ja-JP" sz="1400" dirty="0" smtClean="0"/>
                <a:t>764.4 </a:t>
              </a:r>
              <a:r>
                <a:rPr kumimoji="1" lang="en-US" altLang="ja-JP" sz="1400" dirty="0" smtClean="0"/>
                <a:t>mm</a:t>
              </a:r>
              <a:endParaRPr kumimoji="1" lang="ja-JP" altLang="en-US" sz="1400" dirty="0"/>
            </a:p>
          </p:txBody>
        </p:sp>
        <p:grpSp>
          <p:nvGrpSpPr>
            <p:cNvPr id="48" name="グループ化 253"/>
            <p:cNvGrpSpPr/>
            <p:nvPr/>
          </p:nvGrpSpPr>
          <p:grpSpPr>
            <a:xfrm>
              <a:off x="1858644" y="2458398"/>
              <a:ext cx="973238" cy="1484183"/>
              <a:chOff x="9972600" y="1916832"/>
              <a:chExt cx="1946476" cy="2968365"/>
            </a:xfrm>
          </p:grpSpPr>
          <p:cxnSp>
            <p:nvCxnSpPr>
              <p:cNvPr id="49" name="直線矢印コネクタ 48"/>
              <p:cNvCxnSpPr/>
              <p:nvPr/>
            </p:nvCxnSpPr>
            <p:spPr>
              <a:xfrm>
                <a:off x="10111564" y="1916832"/>
                <a:ext cx="1783080" cy="0"/>
              </a:xfrm>
              <a:prstGeom prst="straightConnector1">
                <a:avLst/>
              </a:prstGeom>
              <a:ln w="63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p:nvPr/>
            </p:nvCxnSpPr>
            <p:spPr>
              <a:xfrm>
                <a:off x="9972600" y="2139559"/>
                <a:ext cx="0" cy="2742254"/>
              </a:xfrm>
              <a:prstGeom prst="straightConnector1">
                <a:avLst/>
              </a:prstGeom>
              <a:ln w="63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51" name="グループ化 101"/>
              <p:cNvGrpSpPr/>
              <p:nvPr/>
            </p:nvGrpSpPr>
            <p:grpSpPr>
              <a:xfrm>
                <a:off x="11156407" y="2134797"/>
                <a:ext cx="762669" cy="2750400"/>
                <a:chOff x="3064143" y="1912070"/>
                <a:chExt cx="762669" cy="2750400"/>
              </a:xfrm>
            </p:grpSpPr>
            <p:sp>
              <p:nvSpPr>
                <p:cNvPr id="62" name="正方形/長方形 61"/>
                <p:cNvSpPr/>
                <p:nvPr/>
              </p:nvSpPr>
              <p:spPr>
                <a:xfrm>
                  <a:off x="3379289" y="2011000"/>
                  <a:ext cx="86400" cy="2552400"/>
                </a:xfrm>
                <a:prstGeom prst="rect">
                  <a:avLst/>
                </a:prstGeom>
                <a:solidFill>
                  <a:schemeClr val="accent6">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63" name="正方形/長方形 62"/>
                <p:cNvSpPr/>
                <p:nvPr/>
              </p:nvSpPr>
              <p:spPr>
                <a:xfrm>
                  <a:off x="3273703" y="2013228"/>
                  <a:ext cx="86400" cy="2552400"/>
                </a:xfrm>
                <a:prstGeom prst="rect">
                  <a:avLst/>
                </a:prstGeom>
                <a:solidFill>
                  <a:schemeClr val="accent6">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64" name="正方形/長方形 63"/>
                <p:cNvSpPr/>
                <p:nvPr/>
              </p:nvSpPr>
              <p:spPr>
                <a:xfrm>
                  <a:off x="3170442" y="2166768"/>
                  <a:ext cx="86400" cy="2242800"/>
                </a:xfrm>
                <a:prstGeom prst="rect">
                  <a:avLst/>
                </a:prstGeom>
                <a:solidFill>
                  <a:schemeClr val="accent6">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65" name="正方形/長方形 64"/>
                <p:cNvSpPr/>
                <p:nvPr/>
              </p:nvSpPr>
              <p:spPr>
                <a:xfrm>
                  <a:off x="3064143" y="2165737"/>
                  <a:ext cx="86400" cy="2242800"/>
                </a:xfrm>
                <a:prstGeom prst="rect">
                  <a:avLst/>
                </a:prstGeom>
                <a:solidFill>
                  <a:schemeClr val="accent6">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66" name="正方形/長方形 65"/>
                <p:cNvSpPr/>
                <p:nvPr/>
              </p:nvSpPr>
              <p:spPr>
                <a:xfrm>
                  <a:off x="3489499" y="1912070"/>
                  <a:ext cx="172800" cy="27504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67" name="正方形/長方形 66"/>
                <p:cNvSpPr/>
                <p:nvPr/>
              </p:nvSpPr>
              <p:spPr>
                <a:xfrm>
                  <a:off x="3689159" y="2079075"/>
                  <a:ext cx="122400" cy="4644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68" name="正方形/長方形 67"/>
                <p:cNvSpPr/>
                <p:nvPr/>
              </p:nvSpPr>
              <p:spPr>
                <a:xfrm>
                  <a:off x="3690012" y="2830198"/>
                  <a:ext cx="136800" cy="2340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69" name="正方形/長方形 68"/>
                <p:cNvSpPr/>
                <p:nvPr/>
              </p:nvSpPr>
              <p:spPr>
                <a:xfrm flipV="1">
                  <a:off x="3689159" y="4028053"/>
                  <a:ext cx="122400" cy="4644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70" name="正方形/長方形 69"/>
                <p:cNvSpPr/>
                <p:nvPr/>
              </p:nvSpPr>
              <p:spPr>
                <a:xfrm flipV="1">
                  <a:off x="3690012" y="3507330"/>
                  <a:ext cx="136800" cy="2340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grpSp>
          <p:grpSp>
            <p:nvGrpSpPr>
              <p:cNvPr id="52" name="グループ化 111"/>
              <p:cNvGrpSpPr/>
              <p:nvPr/>
            </p:nvGrpSpPr>
            <p:grpSpPr>
              <a:xfrm flipH="1">
                <a:off x="10105318" y="2134796"/>
                <a:ext cx="762669" cy="2750400"/>
                <a:chOff x="3064143" y="1912070"/>
                <a:chExt cx="762669" cy="2750400"/>
              </a:xfrm>
            </p:grpSpPr>
            <p:sp>
              <p:nvSpPr>
                <p:cNvPr id="53" name="正方形/長方形 52"/>
                <p:cNvSpPr/>
                <p:nvPr/>
              </p:nvSpPr>
              <p:spPr>
                <a:xfrm>
                  <a:off x="3379289" y="2011000"/>
                  <a:ext cx="86400" cy="2552400"/>
                </a:xfrm>
                <a:prstGeom prst="rect">
                  <a:avLst/>
                </a:prstGeom>
                <a:solidFill>
                  <a:schemeClr val="accent6">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54" name="正方形/長方形 53"/>
                <p:cNvSpPr/>
                <p:nvPr/>
              </p:nvSpPr>
              <p:spPr>
                <a:xfrm>
                  <a:off x="3273703" y="2013228"/>
                  <a:ext cx="86400" cy="2552400"/>
                </a:xfrm>
                <a:prstGeom prst="rect">
                  <a:avLst/>
                </a:prstGeom>
                <a:solidFill>
                  <a:schemeClr val="accent6">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55" name="正方形/長方形 54"/>
                <p:cNvSpPr/>
                <p:nvPr/>
              </p:nvSpPr>
              <p:spPr>
                <a:xfrm>
                  <a:off x="3170442" y="2166768"/>
                  <a:ext cx="86400" cy="2242800"/>
                </a:xfrm>
                <a:prstGeom prst="rect">
                  <a:avLst/>
                </a:prstGeom>
                <a:solidFill>
                  <a:schemeClr val="accent6">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56" name="正方形/長方形 55"/>
                <p:cNvSpPr/>
                <p:nvPr/>
              </p:nvSpPr>
              <p:spPr>
                <a:xfrm>
                  <a:off x="3064143" y="2165737"/>
                  <a:ext cx="86400" cy="2242800"/>
                </a:xfrm>
                <a:prstGeom prst="rect">
                  <a:avLst/>
                </a:prstGeom>
                <a:solidFill>
                  <a:schemeClr val="accent6">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57" name="正方形/長方形 56"/>
                <p:cNvSpPr/>
                <p:nvPr/>
              </p:nvSpPr>
              <p:spPr>
                <a:xfrm>
                  <a:off x="3489499" y="1912070"/>
                  <a:ext cx="172800" cy="27504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58" name="正方形/長方形 57"/>
                <p:cNvSpPr/>
                <p:nvPr/>
              </p:nvSpPr>
              <p:spPr>
                <a:xfrm>
                  <a:off x="3689159" y="2079075"/>
                  <a:ext cx="122400" cy="4644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59" name="正方形/長方形 58"/>
                <p:cNvSpPr/>
                <p:nvPr/>
              </p:nvSpPr>
              <p:spPr>
                <a:xfrm>
                  <a:off x="3690012" y="2830198"/>
                  <a:ext cx="136800" cy="2340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60" name="正方形/長方形 59"/>
                <p:cNvSpPr/>
                <p:nvPr/>
              </p:nvSpPr>
              <p:spPr>
                <a:xfrm flipV="1">
                  <a:off x="3689159" y="4028053"/>
                  <a:ext cx="122400" cy="4644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61" name="正方形/長方形 60"/>
                <p:cNvSpPr/>
                <p:nvPr/>
              </p:nvSpPr>
              <p:spPr>
                <a:xfrm flipV="1">
                  <a:off x="3690012" y="3507330"/>
                  <a:ext cx="136800" cy="234000"/>
                </a:xfrm>
                <a:prstGeom prst="rect">
                  <a:avLst/>
                </a:prstGeom>
                <a:solidFill>
                  <a:srgbClr val="0000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grpSp>
        </p:grpSp>
      </p:grpSp>
      <p:sp>
        <p:nvSpPr>
          <p:cNvPr id="71" name="テキスト ボックス 70"/>
          <p:cNvSpPr txBox="1"/>
          <p:nvPr/>
        </p:nvSpPr>
        <p:spPr>
          <a:xfrm>
            <a:off x="523238" y="1032744"/>
            <a:ext cx="3774128" cy="461665"/>
          </a:xfrm>
          <a:prstGeom prst="rect">
            <a:avLst/>
          </a:prstGeom>
          <a:noFill/>
        </p:spPr>
        <p:txBody>
          <a:bodyPr wrap="square" rtlCol="0">
            <a:spAutoFit/>
          </a:bodyPr>
          <a:lstStyle/>
          <a:p>
            <a:pPr algn="ctr"/>
            <a:r>
              <a:rPr kumimoji="1" lang="en-US" altLang="ja-JP" sz="2400" b="1" u="sng" dirty="0" smtClean="0">
                <a:latin typeface="+mn-lt"/>
              </a:rPr>
              <a:t>1.2 GHz LTS/HTS NMR</a:t>
            </a:r>
            <a:endParaRPr kumimoji="1" lang="ja-JP" altLang="en-US" sz="2400" b="1" u="sng" dirty="0">
              <a:latin typeface="+mn-lt"/>
            </a:endParaRPr>
          </a:p>
        </p:txBody>
      </p:sp>
      <p:sp>
        <p:nvSpPr>
          <p:cNvPr id="73" name="テキスト ボックス 72"/>
          <p:cNvSpPr txBox="1"/>
          <p:nvPr/>
        </p:nvSpPr>
        <p:spPr>
          <a:xfrm>
            <a:off x="6539178" y="1772816"/>
            <a:ext cx="841134" cy="442035"/>
          </a:xfrm>
          <a:prstGeom prst="rect">
            <a:avLst/>
          </a:prstGeom>
          <a:noFill/>
        </p:spPr>
        <p:txBody>
          <a:bodyPr wrap="square" lIns="36000" tIns="36000" rIns="36000" bIns="36000" rtlCol="0">
            <a:spAutoFit/>
          </a:bodyPr>
          <a:lstStyle/>
          <a:p>
            <a:r>
              <a:rPr kumimoji="1" lang="en-US" altLang="ja-JP" sz="2400" dirty="0" smtClean="0"/>
              <a:t>200A</a:t>
            </a:r>
            <a:endParaRPr kumimoji="1" lang="ja-JP" altLang="en-US" sz="2400" dirty="0" smtClean="0"/>
          </a:p>
        </p:txBody>
      </p:sp>
      <p:sp>
        <p:nvSpPr>
          <p:cNvPr id="74" name="テキスト ボックス 73"/>
          <p:cNvSpPr txBox="1"/>
          <p:nvPr/>
        </p:nvSpPr>
        <p:spPr>
          <a:xfrm>
            <a:off x="4851142" y="1052736"/>
            <a:ext cx="3543124" cy="688256"/>
          </a:xfrm>
          <a:prstGeom prst="rect">
            <a:avLst/>
          </a:prstGeom>
          <a:noFill/>
        </p:spPr>
        <p:txBody>
          <a:bodyPr wrap="square" lIns="36000" tIns="36000" rIns="36000" bIns="36000" rtlCol="0">
            <a:spAutoFit/>
          </a:bodyPr>
          <a:lstStyle/>
          <a:p>
            <a:r>
              <a:rPr kumimoji="1" lang="en-US" altLang="ja-JP" sz="2000" dirty="0" smtClean="0"/>
              <a:t>Detect and dump circuit for the Bi-2223 NMR magnet</a:t>
            </a:r>
            <a:endParaRPr kumimoji="1" lang="ja-JP" altLang="en-US" sz="2000" dirty="0" smtClean="0"/>
          </a:p>
        </p:txBody>
      </p:sp>
      <p:sp>
        <p:nvSpPr>
          <p:cNvPr id="76" name="正方形/長方形 75"/>
          <p:cNvSpPr/>
          <p:nvPr/>
        </p:nvSpPr>
        <p:spPr>
          <a:xfrm>
            <a:off x="96839" y="241486"/>
            <a:ext cx="8723633" cy="523220"/>
          </a:xfrm>
          <a:prstGeom prst="rect">
            <a:avLst/>
          </a:prstGeom>
        </p:spPr>
        <p:txBody>
          <a:bodyPr wrap="square">
            <a:spAutoFit/>
          </a:bodyPr>
          <a:lstStyle/>
          <a:p>
            <a:pPr>
              <a:defRPr/>
            </a:pPr>
            <a:r>
              <a:rPr lang="en-US" altLang="ja-JP" sz="2800" b="1" dirty="0" smtClean="0">
                <a:effectLst>
                  <a:outerShdw blurRad="38100" dist="38100" dir="2700000" algn="tl">
                    <a:srgbClr val="000000">
                      <a:alpha val="43137"/>
                    </a:srgbClr>
                  </a:outerShdw>
                </a:effectLst>
                <a:latin typeface="Arial" pitchFamily="34" charset="0"/>
                <a:cs typeface="Arial" pitchFamily="34" charset="0"/>
              </a:rPr>
              <a:t>Example: 1.2 GHz (28.2T) LTS/HTS NMR magnet</a:t>
            </a:r>
            <a:endParaRPr lang="ja-JP" altLang="en-US" sz="2800" b="1" dirty="0">
              <a:effectLst>
                <a:outerShdw blurRad="38100" dist="38100" dir="2700000" algn="tl">
                  <a:srgbClr val="000000">
                    <a:alpha val="43137"/>
                  </a:srgbClr>
                </a:outerShdw>
              </a:effectLst>
              <a:latin typeface="Arial" pitchFamily="34" charset="0"/>
              <a:cs typeface="Arial" pitchFamily="34"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12</a:t>
            </a:fld>
            <a:endParaRPr lang="ja-JP" altLang="en-US" dirty="0"/>
          </a:p>
        </p:txBody>
      </p:sp>
      <p:sp>
        <p:nvSpPr>
          <p:cNvPr id="7" name="テキスト ボックス 6"/>
          <p:cNvSpPr txBox="1"/>
          <p:nvPr/>
        </p:nvSpPr>
        <p:spPr>
          <a:xfrm>
            <a:off x="2501770" y="980728"/>
            <a:ext cx="2897814" cy="811367"/>
          </a:xfrm>
          <a:prstGeom prst="rect">
            <a:avLst/>
          </a:prstGeom>
          <a:noFill/>
        </p:spPr>
        <p:txBody>
          <a:bodyPr wrap="square" lIns="36000" tIns="36000" rIns="36000" bIns="36000" rtlCol="0">
            <a:spAutoFit/>
          </a:bodyPr>
          <a:lstStyle/>
          <a:p>
            <a:r>
              <a:rPr lang="en-US" altLang="ja-JP" sz="2400" b="1" dirty="0" smtClean="0">
                <a:solidFill>
                  <a:srgbClr val="008000"/>
                </a:solidFill>
                <a:latin typeface="+mj-lt"/>
              </a:rPr>
              <a:t>A</a:t>
            </a:r>
            <a:r>
              <a:rPr kumimoji="1" lang="en-US" altLang="ja-JP" sz="2400" b="1" dirty="0" smtClean="0">
                <a:solidFill>
                  <a:srgbClr val="008000"/>
                </a:solidFill>
                <a:latin typeface="+mj-lt"/>
              </a:rPr>
              <a:t>ctive protection</a:t>
            </a:r>
          </a:p>
          <a:p>
            <a:r>
              <a:rPr lang="en-US" altLang="ja-JP" sz="2400" b="1" dirty="0" smtClean="0">
                <a:solidFill>
                  <a:srgbClr val="008000"/>
                </a:solidFill>
                <a:latin typeface="+mj-lt"/>
              </a:rPr>
              <a:t>(Detect-and-dump)</a:t>
            </a:r>
          </a:p>
        </p:txBody>
      </p:sp>
      <p:grpSp>
        <p:nvGrpSpPr>
          <p:cNvPr id="2" name="グループ化 7"/>
          <p:cNvGrpSpPr/>
          <p:nvPr/>
        </p:nvGrpSpPr>
        <p:grpSpPr>
          <a:xfrm>
            <a:off x="179512" y="1634856"/>
            <a:ext cx="5612156" cy="3726316"/>
            <a:chOff x="679426" y="1511520"/>
            <a:chExt cx="6662994" cy="4424044"/>
          </a:xfrm>
        </p:grpSpPr>
        <p:graphicFrame>
          <p:nvGraphicFramePr>
            <p:cNvPr id="9" name="グラフ 8"/>
            <p:cNvGraphicFramePr>
              <a:graphicFrameLocks/>
            </p:cNvGraphicFramePr>
            <p:nvPr>
              <p:extLst>
                <p:ext uri="{D42A27DB-BD31-4B8C-83A1-F6EECF244321}">
                  <p14:modId xmlns:p14="http://schemas.microsoft.com/office/powerpoint/2010/main" val="2601206834"/>
                </p:ext>
              </p:extLst>
            </p:nvPr>
          </p:nvGraphicFramePr>
          <p:xfrm>
            <a:off x="1643827" y="1628800"/>
            <a:ext cx="5661375" cy="3801870"/>
          </p:xfrm>
          <a:graphic>
            <a:graphicData uri="http://schemas.openxmlformats.org/drawingml/2006/chart">
              <c:chart xmlns:c="http://schemas.openxmlformats.org/drawingml/2006/chart" xmlns:r="http://schemas.openxmlformats.org/officeDocument/2006/relationships" r:id="rId4"/>
            </a:graphicData>
          </a:graphic>
        </p:graphicFrame>
        <p:sp>
          <p:nvSpPr>
            <p:cNvPr id="10" name="テキスト ボックス 9"/>
            <p:cNvSpPr txBox="1"/>
            <p:nvPr/>
          </p:nvSpPr>
          <p:spPr>
            <a:xfrm rot="16200000">
              <a:off x="-463258" y="2928258"/>
              <a:ext cx="3248658" cy="963290"/>
            </a:xfrm>
            <a:prstGeom prst="rect">
              <a:avLst/>
            </a:prstGeom>
            <a:noFill/>
          </p:spPr>
          <p:txBody>
            <a:bodyPr wrap="square" lIns="36000" tIns="36000" rIns="36000" bIns="36000" rtlCol="0">
              <a:spAutoFit/>
            </a:bodyPr>
            <a:lstStyle/>
            <a:p>
              <a:pPr algn="ctr"/>
              <a:r>
                <a:rPr kumimoji="1" lang="en-US" altLang="ja-JP" sz="2400" b="1" dirty="0" smtClean="0">
                  <a:latin typeface="+mj-lt"/>
                </a:rPr>
                <a:t>Required </a:t>
              </a:r>
              <a:r>
                <a:rPr lang="en-US" altLang="ja-JP" sz="2400" b="1" dirty="0" smtClean="0">
                  <a:latin typeface="+mj-lt"/>
                </a:rPr>
                <a:t>current </a:t>
              </a:r>
              <a:r>
                <a:rPr kumimoji="1" lang="en-US" altLang="ja-JP" sz="2400" b="1" dirty="0" smtClean="0">
                  <a:latin typeface="+mj-lt"/>
                </a:rPr>
                <a:t>dump time (s)</a:t>
              </a:r>
              <a:endParaRPr kumimoji="1" lang="ja-JP" altLang="en-US" sz="2400" b="1" dirty="0" smtClean="0">
                <a:latin typeface="+mj-lt"/>
              </a:endParaRPr>
            </a:p>
          </p:txBody>
        </p:sp>
        <p:sp>
          <p:nvSpPr>
            <p:cNvPr id="11" name="テキスト ボックス 10"/>
            <p:cNvSpPr txBox="1"/>
            <p:nvPr/>
          </p:nvSpPr>
          <p:spPr>
            <a:xfrm>
              <a:off x="1722550" y="5410761"/>
              <a:ext cx="5619870" cy="524803"/>
            </a:xfrm>
            <a:prstGeom prst="rect">
              <a:avLst/>
            </a:prstGeom>
            <a:noFill/>
          </p:spPr>
          <p:txBody>
            <a:bodyPr wrap="square" lIns="36000" tIns="36000" rIns="36000" bIns="36000" rtlCol="0">
              <a:spAutoFit/>
            </a:bodyPr>
            <a:lstStyle/>
            <a:p>
              <a:pPr algn="ctr"/>
              <a:r>
                <a:rPr kumimoji="1" lang="en-US" altLang="ja-JP" sz="2400" b="1" dirty="0" smtClean="0">
                  <a:latin typeface="+mj-lt"/>
                </a:rPr>
                <a:t>Engineering current density (A/mm</a:t>
              </a:r>
              <a:r>
                <a:rPr kumimoji="1" lang="en-US" altLang="ja-JP" sz="2400" b="1" baseline="30000" dirty="0" smtClean="0">
                  <a:latin typeface="+mj-lt"/>
                </a:rPr>
                <a:t>2</a:t>
              </a:r>
              <a:r>
                <a:rPr kumimoji="1" lang="en-US" altLang="ja-JP" sz="2400" b="1" dirty="0" smtClean="0">
                  <a:latin typeface="+mj-lt"/>
                </a:rPr>
                <a:t>)</a:t>
              </a:r>
              <a:endParaRPr kumimoji="1" lang="ja-JP" altLang="en-US" sz="2400" b="1" dirty="0" smtClean="0">
                <a:latin typeface="+mj-lt"/>
              </a:endParaRPr>
            </a:p>
          </p:txBody>
        </p:sp>
        <p:sp>
          <p:nvSpPr>
            <p:cNvPr id="12" name="円/楕円 11"/>
            <p:cNvSpPr/>
            <p:nvPr/>
          </p:nvSpPr>
          <p:spPr>
            <a:xfrm rot="20875323">
              <a:off x="2285797" y="1967302"/>
              <a:ext cx="468800" cy="724976"/>
            </a:xfrm>
            <a:prstGeom prst="ellipse">
              <a:avLst/>
            </a:prstGeom>
            <a:solidFill>
              <a:srgbClr val="00B050">
                <a:alpha val="33000"/>
              </a:srgbClr>
            </a:solidFill>
            <a:ln w="12700">
              <a:noFill/>
            </a:ln>
          </p:spPr>
          <p:txBody>
            <a:bodyPr rtlCol="0" anchor="ctr"/>
            <a:lstStyle/>
            <a:p>
              <a:pPr algn="ctr"/>
              <a:endParaRPr kumimoji="1" lang="ja-JP" altLang="en-US">
                <a:latin typeface="+mj-lt"/>
              </a:endParaRPr>
            </a:p>
          </p:txBody>
        </p:sp>
        <p:sp>
          <p:nvSpPr>
            <p:cNvPr id="13" name="円/楕円 12"/>
            <p:cNvSpPr/>
            <p:nvPr/>
          </p:nvSpPr>
          <p:spPr>
            <a:xfrm rot="20875323">
              <a:off x="2547070" y="2665992"/>
              <a:ext cx="694121" cy="2113743"/>
            </a:xfrm>
            <a:prstGeom prst="ellipse">
              <a:avLst/>
            </a:prstGeom>
            <a:solidFill>
              <a:srgbClr val="FFC000">
                <a:alpha val="45000"/>
              </a:srgbClr>
            </a:solidFill>
            <a:ln w="12700">
              <a:noFill/>
            </a:ln>
          </p:spPr>
          <p:txBody>
            <a:bodyPr rtlCol="0" anchor="ctr"/>
            <a:lstStyle/>
            <a:p>
              <a:pPr algn="ctr"/>
              <a:endParaRPr kumimoji="1" lang="ja-JP" altLang="en-US">
                <a:latin typeface="+mj-lt"/>
              </a:endParaRPr>
            </a:p>
          </p:txBody>
        </p:sp>
        <p:sp>
          <p:nvSpPr>
            <p:cNvPr id="14" name="円/楕円 13"/>
            <p:cNvSpPr/>
            <p:nvPr/>
          </p:nvSpPr>
          <p:spPr>
            <a:xfrm rot="324265">
              <a:off x="3153678" y="4666914"/>
              <a:ext cx="3535674" cy="490250"/>
            </a:xfrm>
            <a:prstGeom prst="ellipse">
              <a:avLst/>
            </a:prstGeom>
            <a:solidFill>
              <a:srgbClr val="FF0000">
                <a:alpha val="48000"/>
              </a:srgbClr>
            </a:solidFill>
            <a:ln w="12700">
              <a:noFill/>
            </a:ln>
          </p:spPr>
          <p:txBody>
            <a:bodyPr rtlCol="0" anchor="ctr"/>
            <a:lstStyle/>
            <a:p>
              <a:pPr algn="ctr"/>
              <a:endParaRPr kumimoji="1" lang="ja-JP" altLang="en-US">
                <a:latin typeface="+mj-lt"/>
              </a:endParaRPr>
            </a:p>
          </p:txBody>
        </p:sp>
        <p:pic>
          <p:nvPicPr>
            <p:cNvPr id="15"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009244" y="1869181"/>
              <a:ext cx="1876425"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直線矢印コネクタ 15"/>
            <p:cNvCxnSpPr/>
            <p:nvPr/>
          </p:nvCxnSpPr>
          <p:spPr bwMode="auto">
            <a:xfrm flipH="1">
              <a:off x="2791334" y="1511520"/>
              <a:ext cx="623805" cy="657340"/>
            </a:xfrm>
            <a:prstGeom prst="straightConnector1">
              <a:avLst/>
            </a:prstGeom>
            <a:noFill/>
            <a:ln w="28575" cap="flat" cmpd="sng" algn="ctr">
              <a:solidFill>
                <a:schemeClr val="accent5">
                  <a:lumMod val="50000"/>
                </a:schemeClr>
              </a:solidFill>
              <a:prstDash val="solid"/>
              <a:round/>
              <a:headEnd type="none" w="med" len="med"/>
              <a:tailEnd type="arrow"/>
            </a:ln>
            <a:effectLst/>
          </p:spPr>
        </p:cxnSp>
        <p:cxnSp>
          <p:nvCxnSpPr>
            <p:cNvPr id="17" name="直線矢印コネクタ 16"/>
            <p:cNvCxnSpPr/>
            <p:nvPr/>
          </p:nvCxnSpPr>
          <p:spPr bwMode="auto">
            <a:xfrm flipH="1">
              <a:off x="4647291" y="4088561"/>
              <a:ext cx="107871" cy="467149"/>
            </a:xfrm>
            <a:prstGeom prst="straightConnector1">
              <a:avLst/>
            </a:prstGeom>
            <a:noFill/>
            <a:ln w="28575" cap="flat" cmpd="sng" algn="ctr">
              <a:solidFill>
                <a:srgbClr val="FF0000"/>
              </a:solidFill>
              <a:prstDash val="solid"/>
              <a:round/>
              <a:headEnd type="none" w="med" len="med"/>
              <a:tailEnd type="arrow"/>
            </a:ln>
            <a:effectLst/>
          </p:spPr>
        </p:cxnSp>
        <p:sp>
          <p:nvSpPr>
            <p:cNvPr id="18" name="テキスト ボックス 17"/>
            <p:cNvSpPr txBox="1"/>
            <p:nvPr/>
          </p:nvSpPr>
          <p:spPr>
            <a:xfrm>
              <a:off x="3848444" y="2980564"/>
              <a:ext cx="3157317" cy="524803"/>
            </a:xfrm>
            <a:prstGeom prst="rect">
              <a:avLst/>
            </a:prstGeom>
            <a:solidFill>
              <a:schemeClr val="bg1"/>
            </a:solidFill>
          </p:spPr>
          <p:txBody>
            <a:bodyPr wrap="square" lIns="36000" tIns="36000" rIns="36000" bIns="36000" rtlCol="0">
              <a:spAutoFit/>
            </a:bodyPr>
            <a:lstStyle/>
            <a:p>
              <a:r>
                <a:rPr kumimoji="1" lang="en-US" altLang="ja-JP" sz="2400" b="1" dirty="0" smtClean="0">
                  <a:solidFill>
                    <a:schemeClr val="accent6">
                      <a:lumMod val="75000"/>
                    </a:schemeClr>
                  </a:solidFill>
                  <a:latin typeface="+mj-lt"/>
                </a:rPr>
                <a:t>Intermediate region</a:t>
              </a:r>
              <a:endParaRPr kumimoji="1" lang="ja-JP" altLang="en-US" sz="2400" b="1" dirty="0" smtClean="0">
                <a:solidFill>
                  <a:schemeClr val="accent6">
                    <a:lumMod val="75000"/>
                  </a:schemeClr>
                </a:solidFill>
                <a:latin typeface="+mj-lt"/>
              </a:endParaRPr>
            </a:p>
          </p:txBody>
        </p:sp>
        <p:cxnSp>
          <p:nvCxnSpPr>
            <p:cNvPr id="19" name="直線矢印コネクタ 18"/>
            <p:cNvCxnSpPr/>
            <p:nvPr/>
          </p:nvCxnSpPr>
          <p:spPr bwMode="auto">
            <a:xfrm flipH="1">
              <a:off x="3275197" y="3308275"/>
              <a:ext cx="496130" cy="414588"/>
            </a:xfrm>
            <a:prstGeom prst="straightConnector1">
              <a:avLst/>
            </a:prstGeom>
            <a:noFill/>
            <a:ln w="28575" cap="flat" cmpd="sng" algn="ctr">
              <a:solidFill>
                <a:schemeClr val="accent6">
                  <a:lumMod val="75000"/>
                </a:schemeClr>
              </a:solidFill>
              <a:prstDash val="solid"/>
              <a:round/>
              <a:headEnd type="none" w="med" len="med"/>
              <a:tailEnd type="arrow"/>
            </a:ln>
            <a:effectLst/>
          </p:spPr>
        </p:cxnSp>
      </p:grpSp>
      <p:sp>
        <p:nvSpPr>
          <p:cNvPr id="20" name="テキスト ボックス 19"/>
          <p:cNvSpPr txBox="1"/>
          <p:nvPr/>
        </p:nvSpPr>
        <p:spPr>
          <a:xfrm>
            <a:off x="86504" y="260648"/>
            <a:ext cx="8877985" cy="553998"/>
          </a:xfrm>
          <a:prstGeom prst="rect">
            <a:avLst/>
          </a:prstGeom>
          <a:noFill/>
        </p:spPr>
        <p:txBody>
          <a:bodyPr wrap="square" rtlCol="0">
            <a:spAutoFit/>
          </a:bodyPr>
          <a:lstStyle/>
          <a:p>
            <a:r>
              <a:rPr lang="en-US" altLang="ja-JP" sz="3000" b="1" dirty="0" smtClean="0">
                <a:effectLst>
                  <a:outerShdw blurRad="38100" dist="38100" dir="2700000" algn="tl">
                    <a:srgbClr val="000000">
                      <a:alpha val="43137"/>
                    </a:srgbClr>
                  </a:outerShdw>
                </a:effectLst>
                <a:latin typeface="Arial" pitchFamily="34" charset="0"/>
                <a:cs typeface="Arial" pitchFamily="34" charset="0"/>
              </a:rPr>
              <a:t>Protection of HTS coils</a:t>
            </a:r>
            <a:endParaRPr kumimoji="1" lang="ja-JP" altLang="en-US" sz="3000" b="1" dirty="0">
              <a:effectLst>
                <a:outerShdw blurRad="38100" dist="38100" dir="2700000" algn="tl">
                  <a:srgbClr val="000000">
                    <a:alpha val="43137"/>
                  </a:srgbClr>
                </a:outerShdw>
              </a:effectLst>
              <a:latin typeface="Arial" pitchFamily="34" charset="0"/>
              <a:cs typeface="Arial" pitchFamily="34" charset="0"/>
            </a:endParaRPr>
          </a:p>
        </p:txBody>
      </p:sp>
      <p:sp>
        <p:nvSpPr>
          <p:cNvPr id="22" name="テキスト ボックス 21"/>
          <p:cNvSpPr txBox="1"/>
          <p:nvPr/>
        </p:nvSpPr>
        <p:spPr>
          <a:xfrm>
            <a:off x="2987824" y="3366284"/>
            <a:ext cx="3131840" cy="442035"/>
          </a:xfrm>
          <a:prstGeom prst="rect">
            <a:avLst/>
          </a:prstGeom>
          <a:solidFill>
            <a:schemeClr val="bg1"/>
          </a:solidFill>
        </p:spPr>
        <p:txBody>
          <a:bodyPr wrap="square" lIns="36000" tIns="36000" rIns="36000" bIns="36000" rtlCol="0">
            <a:spAutoFit/>
          </a:bodyPr>
          <a:lstStyle/>
          <a:p>
            <a:r>
              <a:rPr kumimoji="1" lang="en-US" altLang="ja-JP" sz="2400" b="1" dirty="0" smtClean="0">
                <a:solidFill>
                  <a:srgbClr val="FF0000"/>
                </a:solidFill>
                <a:latin typeface="+mj-lt"/>
              </a:rPr>
              <a:t>Passive (self) protection</a:t>
            </a:r>
          </a:p>
        </p:txBody>
      </p:sp>
      <p:sp>
        <p:nvSpPr>
          <p:cNvPr id="3" name="テキスト ボックス 2"/>
          <p:cNvSpPr txBox="1"/>
          <p:nvPr/>
        </p:nvSpPr>
        <p:spPr>
          <a:xfrm>
            <a:off x="683568" y="5733256"/>
            <a:ext cx="6192688" cy="830997"/>
          </a:xfrm>
          <a:prstGeom prst="rect">
            <a:avLst/>
          </a:prstGeom>
          <a:noFill/>
        </p:spPr>
        <p:txBody>
          <a:bodyPr wrap="square" rtlCol="0">
            <a:spAutoFit/>
          </a:bodyPr>
          <a:lstStyle/>
          <a:p>
            <a:r>
              <a:rPr lang="en-US" altLang="ja-JP" sz="2400" b="1" dirty="0" smtClean="0">
                <a:solidFill>
                  <a:srgbClr val="FF0000"/>
                </a:solidFill>
                <a:latin typeface="+mj-lt"/>
                <a:cs typeface="Arial" pitchFamily="34" charset="0"/>
              </a:rPr>
              <a:t>For LTS coils, 3D-quench propagation gives a sufficiently short current dump</a:t>
            </a:r>
            <a:endParaRPr kumimoji="1" lang="ja-JP" altLang="en-US" sz="2400" b="1" dirty="0">
              <a:solidFill>
                <a:srgbClr val="FF0000"/>
              </a:solidFill>
              <a:latin typeface="+mj-lt"/>
              <a:cs typeface="Arial" pitchFamily="34" charset="0"/>
            </a:endParaRPr>
          </a:p>
        </p:txBody>
      </p:sp>
      <p:cxnSp>
        <p:nvCxnSpPr>
          <p:cNvPr id="8" name="直線コネクタ 7"/>
          <p:cNvCxnSpPr/>
          <p:nvPr/>
        </p:nvCxnSpPr>
        <p:spPr>
          <a:xfrm flipV="1">
            <a:off x="3347864" y="4660900"/>
            <a:ext cx="258936" cy="107235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13</a:t>
            </a:fld>
            <a:endParaRPr lang="ja-JP" altLang="en-US"/>
          </a:p>
        </p:txBody>
      </p:sp>
      <p:pic>
        <p:nvPicPr>
          <p:cNvPr id="5" name="Picture 4"/>
          <p:cNvPicPr>
            <a:picLocks noChangeAspect="1" noChangeArrowheads="1"/>
          </p:cNvPicPr>
          <p:nvPr/>
        </p:nvPicPr>
        <p:blipFill>
          <a:blip r:embed="rId3" cstate="print"/>
          <a:srcRect/>
          <a:stretch>
            <a:fillRect/>
          </a:stretch>
        </p:blipFill>
        <p:spPr bwMode="auto">
          <a:xfrm>
            <a:off x="5107633" y="2113214"/>
            <a:ext cx="3567311" cy="2534021"/>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6350917" y="4757868"/>
            <a:ext cx="2397547" cy="1335428"/>
          </a:xfrm>
          <a:prstGeom prst="rect">
            <a:avLst/>
          </a:prstGeom>
          <a:noFill/>
          <a:ln w="9525">
            <a:noFill/>
            <a:miter lim="800000"/>
            <a:headEnd/>
            <a:tailEnd/>
          </a:ln>
        </p:spPr>
      </p:pic>
      <p:pic>
        <p:nvPicPr>
          <p:cNvPr id="7" name="Picture 19"/>
          <p:cNvPicPr>
            <a:picLocks noChangeAspect="1" noChangeArrowheads="1"/>
          </p:cNvPicPr>
          <p:nvPr/>
        </p:nvPicPr>
        <p:blipFill>
          <a:blip r:embed="rId5" cstate="print"/>
          <a:srcRect/>
          <a:stretch>
            <a:fillRect/>
          </a:stretch>
        </p:blipFill>
        <p:spPr bwMode="auto">
          <a:xfrm>
            <a:off x="5436096" y="4849518"/>
            <a:ext cx="1000125" cy="1143000"/>
          </a:xfrm>
          <a:prstGeom prst="rect">
            <a:avLst/>
          </a:prstGeom>
          <a:noFill/>
          <a:ln w="9525">
            <a:noFill/>
            <a:miter lim="800000"/>
            <a:headEnd/>
            <a:tailEnd/>
          </a:ln>
        </p:spPr>
      </p:pic>
      <p:cxnSp>
        <p:nvCxnSpPr>
          <p:cNvPr id="8" name="直線矢印コネクタ 7"/>
          <p:cNvCxnSpPr/>
          <p:nvPr/>
        </p:nvCxnSpPr>
        <p:spPr>
          <a:xfrm flipV="1">
            <a:off x="6108659" y="5623433"/>
            <a:ext cx="1634066" cy="1693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 Box 34"/>
          <p:cNvSpPr txBox="1">
            <a:spLocks noChangeArrowheads="1"/>
          </p:cNvSpPr>
          <p:nvPr/>
        </p:nvSpPr>
        <p:spPr bwMode="auto">
          <a:xfrm>
            <a:off x="539552" y="1124744"/>
            <a:ext cx="6552728" cy="830997"/>
          </a:xfrm>
          <a:prstGeom prst="rect">
            <a:avLst/>
          </a:prstGeom>
          <a:noFill/>
          <a:ln w="9525">
            <a:noFill/>
            <a:miter lim="800000"/>
            <a:headEnd/>
            <a:tailEnd/>
          </a:ln>
        </p:spPr>
        <p:txBody>
          <a:bodyPr wrap="square">
            <a:spAutoFit/>
          </a:bodyPr>
          <a:lstStyle/>
          <a:p>
            <a:pPr>
              <a:spcBef>
                <a:spcPct val="50000"/>
              </a:spcBef>
            </a:pPr>
            <a:r>
              <a:rPr lang="en-US" altLang="ja-JP" sz="2400" dirty="0" smtClean="0">
                <a:latin typeface="+mj-lt"/>
                <a:cs typeface="Arial" charset="0"/>
              </a:rPr>
              <a:t>Premature quench at 258A (645A/mm</a:t>
            </a:r>
            <a:r>
              <a:rPr lang="en-US" altLang="ja-JP" sz="2400" baseline="30000" dirty="0" smtClean="0">
                <a:latin typeface="+mj-lt"/>
                <a:cs typeface="Arial" charset="0"/>
              </a:rPr>
              <a:t>2</a:t>
            </a:r>
            <a:r>
              <a:rPr lang="en-US" altLang="ja-JP" sz="2400" dirty="0" smtClean="0">
                <a:latin typeface="+mj-lt"/>
                <a:cs typeface="Arial" charset="0"/>
              </a:rPr>
              <a:t>)</a:t>
            </a:r>
            <a:r>
              <a:rPr lang="en-US" altLang="ja-JP" sz="2400" i="1" dirty="0" smtClean="0">
                <a:latin typeface="+mj-lt"/>
                <a:cs typeface="Arial" charset="0"/>
              </a:rPr>
              <a:t> </a:t>
            </a:r>
            <a:r>
              <a:rPr lang="en-US" altLang="ja-JP" sz="2400" dirty="0" smtClean="0">
                <a:latin typeface="+mj-lt"/>
                <a:cs typeface="Arial" charset="0"/>
              </a:rPr>
              <a:t>under 10T;  52% of the coil critical current (simulation)</a:t>
            </a:r>
          </a:p>
        </p:txBody>
      </p:sp>
      <p:sp>
        <p:nvSpPr>
          <p:cNvPr id="17" name="テキスト ボックス 16"/>
          <p:cNvSpPr txBox="1"/>
          <p:nvPr/>
        </p:nvSpPr>
        <p:spPr>
          <a:xfrm>
            <a:off x="86504" y="188640"/>
            <a:ext cx="8877985" cy="954107"/>
          </a:xfrm>
          <a:prstGeom prst="rect">
            <a:avLst/>
          </a:prstGeom>
          <a:noFill/>
        </p:spPr>
        <p:txBody>
          <a:bodyPr wrap="square" rtlCol="0">
            <a:spAutoFit/>
          </a:bodyPr>
          <a:lstStyle/>
          <a:p>
            <a:r>
              <a:rPr lang="en-US" altLang="ja-JP" sz="2800" b="1" dirty="0" smtClean="0">
                <a:effectLst>
                  <a:outerShdw blurRad="38100" dist="38100" dir="2700000" algn="tl">
                    <a:srgbClr val="000000">
                      <a:alpha val="43137"/>
                    </a:srgbClr>
                  </a:outerShdw>
                </a:effectLst>
                <a:latin typeface="Arial" pitchFamily="34" charset="0"/>
                <a:cs typeface="Arial" pitchFamily="34" charset="0"/>
              </a:rPr>
              <a:t>Premature quench</a:t>
            </a:r>
          </a:p>
          <a:p>
            <a:r>
              <a:rPr lang="en-US" altLang="ja-JP" sz="2800" b="1" dirty="0" smtClean="0">
                <a:effectLst>
                  <a:outerShdw blurRad="38100" dist="38100" dir="2700000" algn="tl">
                    <a:srgbClr val="000000">
                      <a:alpha val="43137"/>
                    </a:srgbClr>
                  </a:outerShdw>
                </a:effectLst>
                <a:latin typeface="Arial" pitchFamily="34" charset="0"/>
                <a:cs typeface="Arial" pitchFamily="34" charset="0"/>
              </a:rPr>
              <a:t>for high-current density operation</a:t>
            </a:r>
          </a:p>
        </p:txBody>
      </p:sp>
      <p:sp>
        <p:nvSpPr>
          <p:cNvPr id="18" name="テキスト ボックス 7"/>
          <p:cNvSpPr txBox="1"/>
          <p:nvPr/>
        </p:nvSpPr>
        <p:spPr>
          <a:xfrm>
            <a:off x="899592" y="4941168"/>
            <a:ext cx="3744416" cy="338554"/>
          </a:xfrm>
          <a:prstGeom prst="rect">
            <a:avLst/>
          </a:prstGeom>
          <a:noFill/>
        </p:spPr>
        <p:txBody>
          <a:bodyPr wrap="square" rtlCol="0">
            <a:spAutoFit/>
          </a:bodyPr>
          <a:lstStyle/>
          <a:p>
            <a:r>
              <a:rPr lang="en-US" altLang="ja-JP" sz="1600" dirty="0" smtClean="0">
                <a:latin typeface="+mj-lt"/>
                <a:cs typeface="Arial" pitchFamily="34" charset="0"/>
              </a:rPr>
              <a:t>Yanagisawa et al., </a:t>
            </a:r>
            <a:r>
              <a:rPr lang="en-US" altLang="ja-JP" sz="1600" i="1" dirty="0" err="1" smtClean="0">
                <a:latin typeface="+mj-lt"/>
                <a:cs typeface="Arial" pitchFamily="34" charset="0"/>
              </a:rPr>
              <a:t>SuST</a:t>
            </a:r>
            <a:r>
              <a:rPr lang="en-US" altLang="ja-JP" sz="1600" dirty="0" smtClean="0">
                <a:latin typeface="+mj-lt"/>
                <a:cs typeface="Arial" pitchFamily="34" charset="0"/>
              </a:rPr>
              <a:t>, </a:t>
            </a:r>
            <a:r>
              <a:rPr lang="en-US" altLang="ja-JP" sz="1600" b="1" dirty="0" smtClean="0">
                <a:latin typeface="+mj-lt"/>
                <a:cs typeface="Arial" pitchFamily="34" charset="0"/>
              </a:rPr>
              <a:t>25</a:t>
            </a:r>
            <a:r>
              <a:rPr lang="en-US" altLang="ja-JP" sz="1600" dirty="0" smtClean="0">
                <a:latin typeface="+mj-lt"/>
                <a:cs typeface="Arial" pitchFamily="34" charset="0"/>
              </a:rPr>
              <a:t>, 075014, 2012.</a:t>
            </a:r>
            <a:endParaRPr kumimoji="1" lang="ja-JP" altLang="en-US" sz="1600" dirty="0">
              <a:latin typeface="+mj-lt"/>
              <a:cs typeface="Arial" pitchFamily="34" charset="0"/>
            </a:endParaRPr>
          </a:p>
        </p:txBody>
      </p:sp>
      <p:pic>
        <p:nvPicPr>
          <p:cNvPr id="1026" name="Picture 2"/>
          <p:cNvPicPr>
            <a:picLocks noChangeAspect="1" noChangeArrowheads="1"/>
          </p:cNvPicPr>
          <p:nvPr/>
        </p:nvPicPr>
        <p:blipFill>
          <a:blip r:embed="rId6" cstate="print"/>
          <a:srcRect l="28105" t="29157" r="30110" b="24835"/>
          <a:stretch>
            <a:fillRect/>
          </a:stretch>
        </p:blipFill>
        <p:spPr bwMode="auto">
          <a:xfrm>
            <a:off x="323528" y="2113214"/>
            <a:ext cx="4614026" cy="2857661"/>
          </a:xfrm>
          <a:prstGeom prst="rect">
            <a:avLst/>
          </a:prstGeom>
          <a:noFill/>
          <a:ln w="9525">
            <a:noFill/>
            <a:miter lim="800000"/>
            <a:headEnd/>
            <a:tailEnd/>
          </a:ln>
        </p:spPr>
      </p:pic>
      <p:sp>
        <p:nvSpPr>
          <p:cNvPr id="11" name="テキスト ボックス 22"/>
          <p:cNvSpPr txBox="1">
            <a:spLocks noChangeArrowheads="1"/>
          </p:cNvSpPr>
          <p:nvPr/>
        </p:nvSpPr>
        <p:spPr bwMode="auto">
          <a:xfrm>
            <a:off x="4932040" y="6021288"/>
            <a:ext cx="4104456" cy="338554"/>
          </a:xfrm>
          <a:prstGeom prst="rect">
            <a:avLst/>
          </a:prstGeom>
          <a:noFill/>
          <a:ln w="9525">
            <a:noFill/>
            <a:miter lim="800000"/>
            <a:headEnd/>
            <a:tailEnd/>
          </a:ln>
        </p:spPr>
        <p:txBody>
          <a:bodyPr wrap="square">
            <a:spAutoFit/>
          </a:bodyPr>
          <a:lstStyle/>
          <a:p>
            <a:r>
              <a:rPr lang="en-US" altLang="ja-JP" sz="1600" dirty="0" smtClean="0">
                <a:latin typeface="+mj-lt"/>
                <a:cs typeface="Arial" charset="0"/>
              </a:rPr>
              <a:t>Matsumoto et al., </a:t>
            </a:r>
            <a:r>
              <a:rPr lang="en-US" altLang="ja-JP" sz="1600" i="1" dirty="0" smtClean="0">
                <a:latin typeface="+mj-lt"/>
                <a:cs typeface="Arial" charset="0"/>
              </a:rPr>
              <a:t>IEEE TAS, </a:t>
            </a:r>
            <a:r>
              <a:rPr lang="en-US" altLang="ja-JP" sz="1600" b="1" dirty="0" smtClean="0">
                <a:latin typeface="+mj-lt"/>
                <a:cs typeface="Arial" charset="0"/>
              </a:rPr>
              <a:t>22</a:t>
            </a:r>
            <a:r>
              <a:rPr lang="en-US" altLang="ja-JP" sz="1600" dirty="0" smtClean="0">
                <a:latin typeface="+mj-lt"/>
                <a:cs typeface="Arial" charset="0"/>
              </a:rPr>
              <a:t>, 9501604, 2012</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3"/>
          <p:cNvPicPr>
            <a:picLocks noChangeAspect="1" noChangeArrowheads="1"/>
          </p:cNvPicPr>
          <p:nvPr/>
        </p:nvPicPr>
        <p:blipFill>
          <a:blip r:embed="rId4" cstate="print"/>
          <a:srcRect l="26375" t="26200" r="54069" b="39500"/>
          <a:stretch>
            <a:fillRect/>
          </a:stretch>
        </p:blipFill>
        <p:spPr bwMode="auto">
          <a:xfrm>
            <a:off x="6228184" y="1844824"/>
            <a:ext cx="1440160" cy="1420897"/>
          </a:xfrm>
          <a:prstGeom prst="rect">
            <a:avLst/>
          </a:prstGeom>
          <a:noFill/>
          <a:ln w="9525">
            <a:noFill/>
            <a:miter lim="800000"/>
            <a:headEnd/>
            <a:tailEnd/>
          </a:ln>
        </p:spPr>
      </p:pic>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14</a:t>
            </a:fld>
            <a:endParaRPr lang="ja-JP" altLang="en-US"/>
          </a:p>
        </p:txBody>
      </p:sp>
      <p:sp>
        <p:nvSpPr>
          <p:cNvPr id="7" name="テキスト ボックス 6"/>
          <p:cNvSpPr txBox="1"/>
          <p:nvPr/>
        </p:nvSpPr>
        <p:spPr>
          <a:xfrm>
            <a:off x="2501770" y="980728"/>
            <a:ext cx="2897814" cy="811367"/>
          </a:xfrm>
          <a:prstGeom prst="rect">
            <a:avLst/>
          </a:prstGeom>
          <a:noFill/>
        </p:spPr>
        <p:txBody>
          <a:bodyPr wrap="square" lIns="36000" tIns="36000" rIns="36000" bIns="36000" rtlCol="0">
            <a:spAutoFit/>
          </a:bodyPr>
          <a:lstStyle/>
          <a:p>
            <a:r>
              <a:rPr lang="en-US" altLang="ja-JP" sz="2400" b="1" dirty="0" smtClean="0">
                <a:solidFill>
                  <a:srgbClr val="008000"/>
                </a:solidFill>
                <a:latin typeface="+mj-lt"/>
              </a:rPr>
              <a:t>A</a:t>
            </a:r>
            <a:r>
              <a:rPr kumimoji="1" lang="en-US" altLang="ja-JP" sz="2400" b="1" dirty="0" smtClean="0">
                <a:solidFill>
                  <a:srgbClr val="008000"/>
                </a:solidFill>
                <a:latin typeface="+mj-lt"/>
              </a:rPr>
              <a:t>ctive protection</a:t>
            </a:r>
          </a:p>
          <a:p>
            <a:r>
              <a:rPr lang="en-US" altLang="ja-JP" sz="2400" b="1" dirty="0" smtClean="0">
                <a:solidFill>
                  <a:srgbClr val="008000"/>
                </a:solidFill>
                <a:latin typeface="+mj-lt"/>
              </a:rPr>
              <a:t>(Detect-and-dump)</a:t>
            </a:r>
          </a:p>
        </p:txBody>
      </p:sp>
      <p:grpSp>
        <p:nvGrpSpPr>
          <p:cNvPr id="2" name="グループ化 7"/>
          <p:cNvGrpSpPr/>
          <p:nvPr/>
        </p:nvGrpSpPr>
        <p:grpSpPr>
          <a:xfrm>
            <a:off x="179512" y="1634856"/>
            <a:ext cx="5612156" cy="3726316"/>
            <a:chOff x="679426" y="1511520"/>
            <a:chExt cx="6662994" cy="4424044"/>
          </a:xfrm>
        </p:grpSpPr>
        <p:graphicFrame>
          <p:nvGraphicFramePr>
            <p:cNvPr id="9" name="グラフ 8"/>
            <p:cNvGraphicFramePr>
              <a:graphicFrameLocks/>
            </p:cNvGraphicFramePr>
            <p:nvPr>
              <p:extLst>
                <p:ext uri="{D42A27DB-BD31-4B8C-83A1-F6EECF244321}">
                  <p14:modId xmlns:p14="http://schemas.microsoft.com/office/powerpoint/2010/main" val="2601206834"/>
                </p:ext>
              </p:extLst>
            </p:nvPr>
          </p:nvGraphicFramePr>
          <p:xfrm>
            <a:off x="1643827" y="1628800"/>
            <a:ext cx="5661375" cy="3801870"/>
          </p:xfrm>
          <a:graphic>
            <a:graphicData uri="http://schemas.openxmlformats.org/drawingml/2006/chart">
              <c:chart xmlns:c="http://schemas.openxmlformats.org/drawingml/2006/chart" xmlns:r="http://schemas.openxmlformats.org/officeDocument/2006/relationships" r:id="rId5"/>
            </a:graphicData>
          </a:graphic>
        </p:graphicFrame>
        <p:sp>
          <p:nvSpPr>
            <p:cNvPr id="10" name="テキスト ボックス 9"/>
            <p:cNvSpPr txBox="1"/>
            <p:nvPr/>
          </p:nvSpPr>
          <p:spPr>
            <a:xfrm rot="16200000">
              <a:off x="-463258" y="2928258"/>
              <a:ext cx="3248658" cy="963290"/>
            </a:xfrm>
            <a:prstGeom prst="rect">
              <a:avLst/>
            </a:prstGeom>
            <a:noFill/>
          </p:spPr>
          <p:txBody>
            <a:bodyPr wrap="square" lIns="36000" tIns="36000" rIns="36000" bIns="36000" rtlCol="0">
              <a:spAutoFit/>
            </a:bodyPr>
            <a:lstStyle/>
            <a:p>
              <a:pPr algn="ctr"/>
              <a:r>
                <a:rPr kumimoji="1" lang="en-US" altLang="ja-JP" sz="2400" b="1" dirty="0" smtClean="0">
                  <a:latin typeface="+mj-lt"/>
                </a:rPr>
                <a:t>Required </a:t>
              </a:r>
              <a:r>
                <a:rPr lang="en-US" altLang="ja-JP" sz="2400" b="1" dirty="0" smtClean="0">
                  <a:latin typeface="+mj-lt"/>
                </a:rPr>
                <a:t>current </a:t>
              </a:r>
              <a:r>
                <a:rPr kumimoji="1" lang="en-US" altLang="ja-JP" sz="2400" b="1" dirty="0" smtClean="0">
                  <a:latin typeface="+mj-lt"/>
                </a:rPr>
                <a:t>dump time (s)</a:t>
              </a:r>
              <a:endParaRPr kumimoji="1" lang="ja-JP" altLang="en-US" sz="2400" b="1" dirty="0" smtClean="0">
                <a:latin typeface="+mj-lt"/>
              </a:endParaRPr>
            </a:p>
          </p:txBody>
        </p:sp>
        <p:sp>
          <p:nvSpPr>
            <p:cNvPr id="11" name="テキスト ボックス 10"/>
            <p:cNvSpPr txBox="1"/>
            <p:nvPr/>
          </p:nvSpPr>
          <p:spPr>
            <a:xfrm>
              <a:off x="1722550" y="5410761"/>
              <a:ext cx="5619870" cy="524803"/>
            </a:xfrm>
            <a:prstGeom prst="rect">
              <a:avLst/>
            </a:prstGeom>
            <a:noFill/>
          </p:spPr>
          <p:txBody>
            <a:bodyPr wrap="square" lIns="36000" tIns="36000" rIns="36000" bIns="36000" rtlCol="0">
              <a:spAutoFit/>
            </a:bodyPr>
            <a:lstStyle/>
            <a:p>
              <a:pPr algn="ctr"/>
              <a:r>
                <a:rPr kumimoji="1" lang="en-US" altLang="ja-JP" sz="2400" b="1" dirty="0" smtClean="0">
                  <a:latin typeface="+mj-lt"/>
                </a:rPr>
                <a:t>Engineering current density (A/mm</a:t>
              </a:r>
              <a:r>
                <a:rPr kumimoji="1" lang="en-US" altLang="ja-JP" sz="2400" b="1" baseline="30000" dirty="0" smtClean="0">
                  <a:latin typeface="+mj-lt"/>
                </a:rPr>
                <a:t>2</a:t>
              </a:r>
              <a:r>
                <a:rPr kumimoji="1" lang="en-US" altLang="ja-JP" sz="2400" b="1" dirty="0" smtClean="0">
                  <a:latin typeface="+mj-lt"/>
                </a:rPr>
                <a:t>)</a:t>
              </a:r>
              <a:endParaRPr kumimoji="1" lang="ja-JP" altLang="en-US" sz="2400" b="1" dirty="0" smtClean="0">
                <a:latin typeface="+mj-lt"/>
              </a:endParaRPr>
            </a:p>
          </p:txBody>
        </p:sp>
        <p:sp>
          <p:nvSpPr>
            <p:cNvPr id="12" name="円/楕円 11"/>
            <p:cNvSpPr/>
            <p:nvPr/>
          </p:nvSpPr>
          <p:spPr>
            <a:xfrm rot="20875323">
              <a:off x="2285797" y="1967302"/>
              <a:ext cx="468800" cy="724976"/>
            </a:xfrm>
            <a:prstGeom prst="ellipse">
              <a:avLst/>
            </a:prstGeom>
            <a:solidFill>
              <a:srgbClr val="00B050">
                <a:alpha val="33000"/>
              </a:srgbClr>
            </a:solidFill>
            <a:ln w="12700">
              <a:noFill/>
            </a:ln>
          </p:spPr>
          <p:txBody>
            <a:bodyPr rtlCol="0" anchor="ctr"/>
            <a:lstStyle/>
            <a:p>
              <a:pPr algn="ctr"/>
              <a:endParaRPr kumimoji="1" lang="ja-JP" altLang="en-US">
                <a:latin typeface="+mj-lt"/>
              </a:endParaRPr>
            </a:p>
          </p:txBody>
        </p:sp>
        <p:sp>
          <p:nvSpPr>
            <p:cNvPr id="13" name="円/楕円 12"/>
            <p:cNvSpPr/>
            <p:nvPr/>
          </p:nvSpPr>
          <p:spPr>
            <a:xfrm rot="20875323">
              <a:off x="2547070" y="2665992"/>
              <a:ext cx="694121" cy="2113743"/>
            </a:xfrm>
            <a:prstGeom prst="ellipse">
              <a:avLst/>
            </a:prstGeom>
            <a:solidFill>
              <a:srgbClr val="FFC000">
                <a:alpha val="45000"/>
              </a:srgbClr>
            </a:solidFill>
            <a:ln w="12700">
              <a:noFill/>
            </a:ln>
          </p:spPr>
          <p:txBody>
            <a:bodyPr rtlCol="0" anchor="ctr"/>
            <a:lstStyle/>
            <a:p>
              <a:pPr algn="ctr"/>
              <a:endParaRPr kumimoji="1" lang="ja-JP" altLang="en-US">
                <a:latin typeface="+mj-lt"/>
              </a:endParaRPr>
            </a:p>
          </p:txBody>
        </p:sp>
        <p:sp>
          <p:nvSpPr>
            <p:cNvPr id="14" name="円/楕円 13"/>
            <p:cNvSpPr/>
            <p:nvPr/>
          </p:nvSpPr>
          <p:spPr>
            <a:xfrm rot="324265">
              <a:off x="3153678" y="4666914"/>
              <a:ext cx="3535674" cy="490250"/>
            </a:xfrm>
            <a:prstGeom prst="ellipse">
              <a:avLst/>
            </a:prstGeom>
            <a:solidFill>
              <a:srgbClr val="FF0000">
                <a:alpha val="48000"/>
              </a:srgbClr>
            </a:solidFill>
            <a:ln w="12700">
              <a:noFill/>
            </a:ln>
          </p:spPr>
          <p:txBody>
            <a:bodyPr rtlCol="0" anchor="ctr"/>
            <a:lstStyle/>
            <a:p>
              <a:pPr algn="ctr"/>
              <a:endParaRPr kumimoji="1" lang="ja-JP" altLang="en-US">
                <a:latin typeface="+mj-lt"/>
              </a:endParaRPr>
            </a:p>
          </p:txBody>
        </p:sp>
        <p:pic>
          <p:nvPicPr>
            <p:cNvPr id="15"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009244" y="1869181"/>
              <a:ext cx="1876425"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直線矢印コネクタ 15"/>
            <p:cNvCxnSpPr/>
            <p:nvPr/>
          </p:nvCxnSpPr>
          <p:spPr bwMode="auto">
            <a:xfrm flipH="1">
              <a:off x="2791334" y="1511520"/>
              <a:ext cx="623805" cy="657340"/>
            </a:xfrm>
            <a:prstGeom prst="straightConnector1">
              <a:avLst/>
            </a:prstGeom>
            <a:noFill/>
            <a:ln w="28575" cap="flat" cmpd="sng" algn="ctr">
              <a:solidFill>
                <a:schemeClr val="accent5">
                  <a:lumMod val="50000"/>
                </a:schemeClr>
              </a:solidFill>
              <a:prstDash val="solid"/>
              <a:round/>
              <a:headEnd type="none" w="med" len="med"/>
              <a:tailEnd type="arrow"/>
            </a:ln>
            <a:effectLst/>
          </p:spPr>
        </p:cxnSp>
        <p:cxnSp>
          <p:nvCxnSpPr>
            <p:cNvPr id="17" name="直線矢印コネクタ 16"/>
            <p:cNvCxnSpPr/>
            <p:nvPr/>
          </p:nvCxnSpPr>
          <p:spPr bwMode="auto">
            <a:xfrm flipH="1">
              <a:off x="4647291" y="4088561"/>
              <a:ext cx="107871" cy="467149"/>
            </a:xfrm>
            <a:prstGeom prst="straightConnector1">
              <a:avLst/>
            </a:prstGeom>
            <a:noFill/>
            <a:ln w="28575" cap="flat" cmpd="sng" algn="ctr">
              <a:solidFill>
                <a:srgbClr val="FF0000"/>
              </a:solidFill>
              <a:prstDash val="solid"/>
              <a:round/>
              <a:headEnd type="none" w="med" len="med"/>
              <a:tailEnd type="arrow"/>
            </a:ln>
            <a:effectLst/>
          </p:spPr>
        </p:cxnSp>
        <p:sp>
          <p:nvSpPr>
            <p:cNvPr id="18" name="テキスト ボックス 17"/>
            <p:cNvSpPr txBox="1"/>
            <p:nvPr/>
          </p:nvSpPr>
          <p:spPr>
            <a:xfrm>
              <a:off x="3848444" y="2980564"/>
              <a:ext cx="3157317" cy="524803"/>
            </a:xfrm>
            <a:prstGeom prst="rect">
              <a:avLst/>
            </a:prstGeom>
            <a:solidFill>
              <a:schemeClr val="bg1"/>
            </a:solidFill>
          </p:spPr>
          <p:txBody>
            <a:bodyPr wrap="square" lIns="36000" tIns="36000" rIns="36000" bIns="36000" rtlCol="0">
              <a:spAutoFit/>
            </a:bodyPr>
            <a:lstStyle/>
            <a:p>
              <a:r>
                <a:rPr kumimoji="1" lang="en-US" altLang="ja-JP" sz="2400" b="1" dirty="0" smtClean="0">
                  <a:solidFill>
                    <a:schemeClr val="accent6">
                      <a:lumMod val="75000"/>
                    </a:schemeClr>
                  </a:solidFill>
                  <a:latin typeface="+mj-lt"/>
                </a:rPr>
                <a:t>Intermediate region</a:t>
              </a:r>
              <a:endParaRPr kumimoji="1" lang="ja-JP" altLang="en-US" sz="2400" b="1" dirty="0" smtClean="0">
                <a:solidFill>
                  <a:schemeClr val="accent6">
                    <a:lumMod val="75000"/>
                  </a:schemeClr>
                </a:solidFill>
                <a:latin typeface="+mj-lt"/>
              </a:endParaRPr>
            </a:p>
          </p:txBody>
        </p:sp>
        <p:cxnSp>
          <p:nvCxnSpPr>
            <p:cNvPr id="19" name="直線矢印コネクタ 18"/>
            <p:cNvCxnSpPr/>
            <p:nvPr/>
          </p:nvCxnSpPr>
          <p:spPr bwMode="auto">
            <a:xfrm flipH="1">
              <a:off x="3275197" y="3308275"/>
              <a:ext cx="496130" cy="414588"/>
            </a:xfrm>
            <a:prstGeom prst="straightConnector1">
              <a:avLst/>
            </a:prstGeom>
            <a:noFill/>
            <a:ln w="28575" cap="flat" cmpd="sng" algn="ctr">
              <a:solidFill>
                <a:schemeClr val="accent6">
                  <a:lumMod val="75000"/>
                </a:schemeClr>
              </a:solidFill>
              <a:prstDash val="solid"/>
              <a:round/>
              <a:headEnd type="none" w="med" len="med"/>
              <a:tailEnd type="arrow"/>
            </a:ln>
            <a:effectLst/>
          </p:spPr>
        </p:cxnSp>
      </p:grpSp>
      <p:sp>
        <p:nvSpPr>
          <p:cNvPr id="20" name="テキスト ボックス 19"/>
          <p:cNvSpPr txBox="1"/>
          <p:nvPr/>
        </p:nvSpPr>
        <p:spPr>
          <a:xfrm>
            <a:off x="86504" y="260648"/>
            <a:ext cx="8877985" cy="553998"/>
          </a:xfrm>
          <a:prstGeom prst="rect">
            <a:avLst/>
          </a:prstGeom>
          <a:noFill/>
        </p:spPr>
        <p:txBody>
          <a:bodyPr wrap="square" rtlCol="0">
            <a:spAutoFit/>
          </a:bodyPr>
          <a:lstStyle/>
          <a:p>
            <a:r>
              <a:rPr lang="en-US" altLang="ja-JP" sz="3000" b="1" dirty="0" smtClean="0">
                <a:effectLst>
                  <a:outerShdw blurRad="38100" dist="38100" dir="2700000" algn="tl">
                    <a:srgbClr val="000000">
                      <a:alpha val="43137"/>
                    </a:srgbClr>
                  </a:outerShdw>
                </a:effectLst>
                <a:latin typeface="Arial" pitchFamily="34" charset="0"/>
                <a:cs typeface="Arial" pitchFamily="34" charset="0"/>
              </a:rPr>
              <a:t>Protection of REBCO coils</a:t>
            </a:r>
            <a:endParaRPr kumimoji="1" lang="ja-JP" altLang="en-US" sz="3000" b="1" dirty="0">
              <a:effectLst>
                <a:outerShdw blurRad="38100" dist="38100" dir="2700000" algn="tl">
                  <a:srgbClr val="000000">
                    <a:alpha val="43137"/>
                  </a:srgbClr>
                </a:outerShdw>
              </a:effectLst>
              <a:latin typeface="Arial" pitchFamily="34" charset="0"/>
              <a:cs typeface="Arial" pitchFamily="34" charset="0"/>
            </a:endParaRPr>
          </a:p>
        </p:txBody>
      </p:sp>
      <p:sp>
        <p:nvSpPr>
          <p:cNvPr id="22" name="テキスト ボックス 21"/>
          <p:cNvSpPr txBox="1"/>
          <p:nvPr/>
        </p:nvSpPr>
        <p:spPr>
          <a:xfrm>
            <a:off x="2880320" y="3366284"/>
            <a:ext cx="3131840" cy="442035"/>
          </a:xfrm>
          <a:prstGeom prst="rect">
            <a:avLst/>
          </a:prstGeom>
          <a:solidFill>
            <a:schemeClr val="bg1"/>
          </a:solidFill>
        </p:spPr>
        <p:txBody>
          <a:bodyPr wrap="square" lIns="36000" tIns="36000" rIns="36000" bIns="36000" rtlCol="0">
            <a:spAutoFit/>
          </a:bodyPr>
          <a:lstStyle/>
          <a:p>
            <a:r>
              <a:rPr kumimoji="1" lang="en-US" altLang="ja-JP" sz="2400" b="1" dirty="0" smtClean="0">
                <a:solidFill>
                  <a:srgbClr val="FF0000"/>
                </a:solidFill>
                <a:latin typeface="+mj-lt"/>
              </a:rPr>
              <a:t>Passive (self) protection</a:t>
            </a:r>
          </a:p>
        </p:txBody>
      </p:sp>
      <p:sp>
        <p:nvSpPr>
          <p:cNvPr id="24" name="テキスト ボックス 23"/>
          <p:cNvSpPr txBox="1"/>
          <p:nvPr/>
        </p:nvSpPr>
        <p:spPr>
          <a:xfrm>
            <a:off x="6084168" y="3333661"/>
            <a:ext cx="3096344" cy="1323439"/>
          </a:xfrm>
          <a:prstGeom prst="rect">
            <a:avLst/>
          </a:prstGeom>
          <a:noFill/>
        </p:spPr>
        <p:txBody>
          <a:bodyPr wrap="square" rtlCol="0">
            <a:spAutoFit/>
          </a:bodyPr>
          <a:lstStyle/>
          <a:p>
            <a:r>
              <a:rPr kumimoji="1" lang="en-US" altLang="ja-JP" sz="2000" b="1" i="1" dirty="0" smtClean="0">
                <a:solidFill>
                  <a:srgbClr val="FF0000"/>
                </a:solidFill>
                <a:latin typeface="+mj-lt"/>
              </a:rPr>
              <a:t>No-insulation (NI) </a:t>
            </a:r>
            <a:r>
              <a:rPr lang="en-US" altLang="ja-JP" sz="2000" b="1" i="1" dirty="0" smtClean="0">
                <a:solidFill>
                  <a:srgbClr val="FF0000"/>
                </a:solidFill>
                <a:latin typeface="+mj-lt"/>
              </a:rPr>
              <a:t>method is a solution for REBCO coils</a:t>
            </a:r>
          </a:p>
          <a:p>
            <a:r>
              <a:rPr lang="en-US" altLang="ja-JP" sz="2000" b="1" i="1" dirty="0" smtClean="0">
                <a:solidFill>
                  <a:srgbClr val="FF0000"/>
                </a:solidFill>
                <a:latin typeface="+mj-lt"/>
                <a:sym typeface="Wingdings" pitchFamily="2" charset="2"/>
              </a:rPr>
              <a:t> current spills along the radial direction</a:t>
            </a:r>
            <a:endParaRPr kumimoji="1" lang="ja-JP" altLang="en-US" sz="2000" b="1" i="1" dirty="0">
              <a:solidFill>
                <a:srgbClr val="FF0000"/>
              </a:solidFill>
              <a:latin typeface="+mj-lt"/>
            </a:endParaRPr>
          </a:p>
        </p:txBody>
      </p:sp>
      <p:sp>
        <p:nvSpPr>
          <p:cNvPr id="27" name="テキスト ボックス 7"/>
          <p:cNvSpPr txBox="1"/>
          <p:nvPr/>
        </p:nvSpPr>
        <p:spPr>
          <a:xfrm>
            <a:off x="6156176" y="980728"/>
            <a:ext cx="2232248" cy="830997"/>
          </a:xfrm>
          <a:prstGeom prst="rect">
            <a:avLst/>
          </a:prstGeom>
          <a:noFill/>
        </p:spPr>
        <p:txBody>
          <a:bodyPr wrap="square" rtlCol="0">
            <a:spAutoFit/>
          </a:bodyPr>
          <a:lstStyle/>
          <a:p>
            <a:r>
              <a:rPr lang="en-US" altLang="ja-JP" sz="1600" dirty="0" smtClean="0">
                <a:latin typeface="+mj-lt"/>
                <a:cs typeface="Arial" pitchFamily="34" charset="0"/>
              </a:rPr>
              <a:t>Hahn et al., </a:t>
            </a:r>
            <a:r>
              <a:rPr lang="en-US" altLang="ja-JP" sz="1600" i="1" dirty="0" smtClean="0">
                <a:latin typeface="+mj-lt"/>
                <a:cs typeface="Arial" pitchFamily="34" charset="0"/>
              </a:rPr>
              <a:t>IEEE Trans. Appl. </a:t>
            </a:r>
            <a:r>
              <a:rPr lang="en-US" altLang="ja-JP" sz="1600" i="1" dirty="0" err="1" smtClean="0">
                <a:latin typeface="+mj-lt"/>
                <a:cs typeface="Arial" pitchFamily="34" charset="0"/>
              </a:rPr>
              <a:t>Supercond</a:t>
            </a:r>
            <a:r>
              <a:rPr lang="en-US" altLang="ja-JP" sz="1600" i="1" dirty="0" smtClean="0">
                <a:latin typeface="+mj-lt"/>
                <a:cs typeface="Arial" pitchFamily="34" charset="0"/>
              </a:rPr>
              <a:t>.</a:t>
            </a:r>
            <a:r>
              <a:rPr lang="en-US" altLang="ja-JP" sz="1600" dirty="0" smtClean="0">
                <a:latin typeface="+mj-lt"/>
                <a:cs typeface="Arial" pitchFamily="34" charset="0"/>
              </a:rPr>
              <a:t>, </a:t>
            </a:r>
            <a:r>
              <a:rPr lang="en-US" altLang="ja-JP" sz="1600" b="1" dirty="0" smtClean="0">
                <a:latin typeface="+mj-lt"/>
                <a:cs typeface="Arial" pitchFamily="34" charset="0"/>
              </a:rPr>
              <a:t>21</a:t>
            </a:r>
            <a:r>
              <a:rPr lang="en-US" altLang="ja-JP" sz="1600" dirty="0" smtClean="0">
                <a:latin typeface="+mj-lt"/>
                <a:cs typeface="Arial" pitchFamily="34" charset="0"/>
              </a:rPr>
              <a:t>, 1592-1595, 2011.</a:t>
            </a:r>
            <a:endParaRPr kumimoji="1" lang="ja-JP" altLang="en-US" sz="1600" dirty="0">
              <a:latin typeface="+mj-lt"/>
              <a:cs typeface="Arial" pitchFamily="34" charset="0"/>
            </a:endParaRPr>
          </a:p>
        </p:txBody>
      </p:sp>
      <p:sp>
        <p:nvSpPr>
          <p:cNvPr id="3" name="テキスト ボックス 2"/>
          <p:cNvSpPr txBox="1"/>
          <p:nvPr/>
        </p:nvSpPr>
        <p:spPr>
          <a:xfrm>
            <a:off x="683568" y="5550331"/>
            <a:ext cx="6192688" cy="830997"/>
          </a:xfrm>
          <a:prstGeom prst="rect">
            <a:avLst/>
          </a:prstGeom>
          <a:noFill/>
        </p:spPr>
        <p:txBody>
          <a:bodyPr wrap="square" rtlCol="0">
            <a:spAutoFit/>
          </a:bodyPr>
          <a:lstStyle/>
          <a:p>
            <a:r>
              <a:rPr lang="en-US" altLang="ja-JP" sz="2400" b="1" dirty="0" smtClean="0">
                <a:solidFill>
                  <a:srgbClr val="FF0000"/>
                </a:solidFill>
                <a:latin typeface="+mj-lt"/>
                <a:cs typeface="Arial" pitchFamily="34" charset="0"/>
              </a:rPr>
              <a:t>For LTS coils, 3D-quench propagation is necessary to get sufficient internal resistance.</a:t>
            </a:r>
            <a:endParaRPr kumimoji="1" lang="ja-JP" altLang="en-US" sz="2400" b="1" dirty="0">
              <a:solidFill>
                <a:srgbClr val="FF0000"/>
              </a:solidFill>
              <a:latin typeface="+mj-lt"/>
              <a:cs typeface="Arial" pitchFamily="34" charset="0"/>
            </a:endParaRPr>
          </a:p>
        </p:txBody>
      </p:sp>
      <p:sp>
        <p:nvSpPr>
          <p:cNvPr id="26" name="屈折矢印 25"/>
          <p:cNvSpPr/>
          <p:nvPr/>
        </p:nvSpPr>
        <p:spPr>
          <a:xfrm>
            <a:off x="6804248" y="5013176"/>
            <a:ext cx="1080120" cy="1008112"/>
          </a:xfrm>
          <a:prstGeom prst="bentUpArrow">
            <a:avLst>
              <a:gd name="adj1" fmla="val 25000"/>
              <a:gd name="adj2" fmla="val 25000"/>
              <a:gd name="adj3" fmla="val 4043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p:nvCxnSpPr>
        <p:spPr>
          <a:xfrm flipV="1">
            <a:off x="3563888" y="4701261"/>
            <a:ext cx="144016" cy="887979"/>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cstate="print"/>
          <a:srcRect/>
          <a:stretch>
            <a:fillRect/>
          </a:stretch>
        </p:blipFill>
        <p:spPr bwMode="auto">
          <a:xfrm>
            <a:off x="1293540" y="3979664"/>
            <a:ext cx="3249268" cy="2582863"/>
          </a:xfrm>
          <a:prstGeom prst="rect">
            <a:avLst/>
          </a:prstGeom>
          <a:noFill/>
          <a:ln w="9525">
            <a:noFill/>
            <a:miter lim="800000"/>
            <a:headEnd/>
            <a:tailEnd/>
          </a:ln>
        </p:spPr>
      </p:pic>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15</a:t>
            </a:fld>
            <a:endParaRPr lang="ja-JP" altLang="en-US"/>
          </a:p>
        </p:txBody>
      </p:sp>
      <p:sp>
        <p:nvSpPr>
          <p:cNvPr id="35" name="正方形/長方形 34"/>
          <p:cNvSpPr/>
          <p:nvPr/>
        </p:nvSpPr>
        <p:spPr>
          <a:xfrm>
            <a:off x="3109913" y="1497802"/>
            <a:ext cx="863600" cy="1631950"/>
          </a:xfrm>
          <a:prstGeom prst="rect">
            <a:avLst/>
          </a:prstGeom>
          <a:solidFill>
            <a:srgbClr val="0000FF">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mj-lt"/>
            </a:endParaRPr>
          </a:p>
        </p:txBody>
      </p:sp>
      <p:sp>
        <p:nvSpPr>
          <p:cNvPr id="36" name="正方形/長方形 35"/>
          <p:cNvSpPr/>
          <p:nvPr/>
        </p:nvSpPr>
        <p:spPr>
          <a:xfrm>
            <a:off x="3978275" y="1499389"/>
            <a:ext cx="1746250" cy="1631950"/>
          </a:xfrm>
          <a:prstGeom prst="rect">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mj-lt"/>
            </a:endParaRPr>
          </a:p>
        </p:txBody>
      </p:sp>
      <p:sp>
        <p:nvSpPr>
          <p:cNvPr id="37" name="正方形/長方形 36"/>
          <p:cNvSpPr/>
          <p:nvPr/>
        </p:nvSpPr>
        <p:spPr>
          <a:xfrm>
            <a:off x="5724525" y="1507327"/>
            <a:ext cx="287338" cy="163195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mj-lt"/>
            </a:endParaRPr>
          </a:p>
        </p:txBody>
      </p:sp>
      <p:pic>
        <p:nvPicPr>
          <p:cNvPr id="41" name="Picture 2"/>
          <p:cNvPicPr>
            <a:picLocks noChangeAspect="1" noChangeArrowheads="1"/>
          </p:cNvPicPr>
          <p:nvPr/>
        </p:nvPicPr>
        <p:blipFill>
          <a:blip r:embed="rId5" cstate="email"/>
          <a:srcRect l="11809" t="4230" r="4388" b="65344"/>
          <a:stretch>
            <a:fillRect/>
          </a:stretch>
        </p:blipFill>
        <p:spPr bwMode="auto">
          <a:xfrm>
            <a:off x="2268538" y="1448589"/>
            <a:ext cx="4319587" cy="2171700"/>
          </a:xfrm>
          <a:prstGeom prst="rect">
            <a:avLst/>
          </a:prstGeom>
          <a:noFill/>
          <a:ln w="9525">
            <a:noFill/>
            <a:miter lim="800000"/>
            <a:headEnd/>
            <a:tailEnd/>
          </a:ln>
        </p:spPr>
      </p:pic>
      <p:sp>
        <p:nvSpPr>
          <p:cNvPr id="42" name="テキスト ボックス 15"/>
          <p:cNvSpPr txBox="1">
            <a:spLocks noChangeArrowheads="1"/>
          </p:cNvSpPr>
          <p:nvPr/>
        </p:nvSpPr>
        <p:spPr bwMode="auto">
          <a:xfrm>
            <a:off x="2022866" y="3612899"/>
            <a:ext cx="1638589" cy="374461"/>
          </a:xfrm>
          <a:prstGeom prst="rect">
            <a:avLst/>
          </a:prstGeom>
          <a:noFill/>
          <a:ln w="9525">
            <a:noFill/>
            <a:miter lim="800000"/>
            <a:headEnd/>
            <a:tailEnd/>
          </a:ln>
        </p:spPr>
        <p:txBody>
          <a:bodyPr wrap="none">
            <a:spAutoFit/>
          </a:bodyPr>
          <a:lstStyle/>
          <a:p>
            <a:pPr algn="ctr">
              <a:lnSpc>
                <a:spcPts val="2200"/>
              </a:lnSpc>
            </a:pPr>
            <a:r>
              <a:rPr lang="en-US" altLang="ja-JP" sz="2000" b="1" dirty="0">
                <a:latin typeface="+mj-lt"/>
                <a:cs typeface="Arial" charset="0"/>
              </a:rPr>
              <a:t>(I) </a:t>
            </a:r>
            <a:r>
              <a:rPr lang="en-US" altLang="ja-JP" sz="2000" b="1" dirty="0" smtClean="0">
                <a:latin typeface="+mj-lt"/>
                <a:cs typeface="Arial" charset="0"/>
              </a:rPr>
              <a:t>Multi-turn</a:t>
            </a:r>
            <a:endParaRPr lang="ja-JP" altLang="en-US" sz="2000" b="1" dirty="0">
              <a:latin typeface="+mj-lt"/>
              <a:cs typeface="Arial" charset="0"/>
            </a:endParaRPr>
          </a:p>
        </p:txBody>
      </p:sp>
      <p:sp>
        <p:nvSpPr>
          <p:cNvPr id="43" name="テキスト ボックス 16"/>
          <p:cNvSpPr txBox="1">
            <a:spLocks noChangeArrowheads="1"/>
          </p:cNvSpPr>
          <p:nvPr/>
        </p:nvSpPr>
        <p:spPr bwMode="auto">
          <a:xfrm>
            <a:off x="5026205" y="3612899"/>
            <a:ext cx="2382961" cy="374461"/>
          </a:xfrm>
          <a:prstGeom prst="rect">
            <a:avLst/>
          </a:prstGeom>
          <a:noFill/>
          <a:ln w="9525">
            <a:noFill/>
            <a:miter lim="800000"/>
            <a:headEnd/>
            <a:tailEnd/>
          </a:ln>
        </p:spPr>
        <p:txBody>
          <a:bodyPr wrap="none">
            <a:spAutoFit/>
          </a:bodyPr>
          <a:lstStyle/>
          <a:p>
            <a:pPr algn="ctr">
              <a:lnSpc>
                <a:spcPts val="2200"/>
              </a:lnSpc>
            </a:pPr>
            <a:r>
              <a:rPr lang="en-US" altLang="ja-JP" sz="2000" b="1" dirty="0">
                <a:solidFill>
                  <a:srgbClr val="FF0000"/>
                </a:solidFill>
                <a:latin typeface="+mj-lt"/>
                <a:cs typeface="Arial" charset="0"/>
              </a:rPr>
              <a:t>(II) </a:t>
            </a:r>
            <a:r>
              <a:rPr lang="en-US" altLang="ja-JP" sz="2000" b="1" dirty="0" smtClean="0">
                <a:solidFill>
                  <a:srgbClr val="FF0000"/>
                </a:solidFill>
                <a:latin typeface="+mj-lt"/>
                <a:cs typeface="Arial" charset="0"/>
              </a:rPr>
              <a:t>Single-turn (Safe)</a:t>
            </a:r>
            <a:endParaRPr lang="ja-JP" altLang="en-US" sz="2000" b="1" dirty="0">
              <a:solidFill>
                <a:srgbClr val="FF0000"/>
              </a:solidFill>
              <a:latin typeface="+mj-lt"/>
              <a:cs typeface="Arial" charset="0"/>
            </a:endParaRPr>
          </a:p>
        </p:txBody>
      </p:sp>
      <p:cxnSp>
        <p:nvCxnSpPr>
          <p:cNvPr id="45" name="直線矢印コネクタ 19"/>
          <p:cNvCxnSpPr/>
          <p:nvPr/>
        </p:nvCxnSpPr>
        <p:spPr>
          <a:xfrm flipH="1">
            <a:off x="3203848" y="2947189"/>
            <a:ext cx="504553" cy="718419"/>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テキスト ボックス 15"/>
          <p:cNvSpPr txBox="1">
            <a:spLocks noChangeArrowheads="1"/>
          </p:cNvSpPr>
          <p:nvPr/>
        </p:nvSpPr>
        <p:spPr bwMode="auto">
          <a:xfrm>
            <a:off x="432882" y="938393"/>
            <a:ext cx="2089026" cy="923330"/>
          </a:xfrm>
          <a:prstGeom prst="rect">
            <a:avLst/>
          </a:prstGeom>
          <a:solidFill>
            <a:schemeClr val="bg1"/>
          </a:solidFill>
          <a:ln w="9525">
            <a:noFill/>
            <a:miter lim="800000"/>
            <a:headEnd/>
            <a:tailEnd/>
          </a:ln>
        </p:spPr>
        <p:txBody>
          <a:bodyPr wrap="square">
            <a:spAutoFit/>
          </a:bodyPr>
          <a:lstStyle/>
          <a:p>
            <a:r>
              <a:rPr lang="en-US" altLang="ja-JP" b="1" dirty="0" smtClean="0">
                <a:latin typeface="+mj-lt"/>
                <a:cs typeface="Arial" charset="0"/>
              </a:rPr>
              <a:t>Normal operation below the critical current.</a:t>
            </a:r>
          </a:p>
        </p:txBody>
      </p:sp>
      <p:sp>
        <p:nvSpPr>
          <p:cNvPr id="51" name="フリーフォーム 50"/>
          <p:cNvSpPr/>
          <p:nvPr/>
        </p:nvSpPr>
        <p:spPr>
          <a:xfrm>
            <a:off x="4057650" y="905933"/>
            <a:ext cx="387350" cy="772844"/>
          </a:xfrm>
          <a:custGeom>
            <a:avLst/>
            <a:gdLst>
              <a:gd name="connsiteX0" fmla="*/ 447675 w 447675"/>
              <a:gd name="connsiteY0" fmla="*/ 0 h 819150"/>
              <a:gd name="connsiteX1" fmla="*/ 171450 w 447675"/>
              <a:gd name="connsiteY1" fmla="*/ 200025 h 819150"/>
              <a:gd name="connsiteX2" fmla="*/ 0 w 447675"/>
              <a:gd name="connsiteY2" fmla="*/ 819150 h 819150"/>
            </a:gdLst>
            <a:ahLst/>
            <a:cxnLst>
              <a:cxn ang="0">
                <a:pos x="connsiteX0" y="connsiteY0"/>
              </a:cxn>
              <a:cxn ang="0">
                <a:pos x="connsiteX1" y="connsiteY1"/>
              </a:cxn>
              <a:cxn ang="0">
                <a:pos x="connsiteX2" y="connsiteY2"/>
              </a:cxn>
            </a:cxnLst>
            <a:rect l="l" t="t" r="r" b="b"/>
            <a:pathLst>
              <a:path w="447675" h="819150">
                <a:moveTo>
                  <a:pt x="447675" y="0"/>
                </a:moveTo>
                <a:cubicBezTo>
                  <a:pt x="346869" y="31750"/>
                  <a:pt x="246063" y="63500"/>
                  <a:pt x="171450" y="200025"/>
                </a:cubicBezTo>
                <a:cubicBezTo>
                  <a:pt x="96838" y="336550"/>
                  <a:pt x="48419" y="577850"/>
                  <a:pt x="0" y="819150"/>
                </a:cubicBezTo>
              </a:path>
            </a:pathLst>
          </a:cu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mj-lt"/>
            </a:endParaRPr>
          </a:p>
        </p:txBody>
      </p:sp>
      <p:sp>
        <p:nvSpPr>
          <p:cNvPr id="52" name="右矢印 51"/>
          <p:cNvSpPr/>
          <p:nvPr/>
        </p:nvSpPr>
        <p:spPr>
          <a:xfrm rot="5206124">
            <a:off x="3505523" y="2298413"/>
            <a:ext cx="1161111" cy="105722"/>
          </a:xfrm>
          <a:prstGeom prst="rightArrow">
            <a:avLst>
              <a:gd name="adj1" fmla="val 50000"/>
              <a:gd name="adj2" fmla="val 120583"/>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mj-lt"/>
            </a:endParaRPr>
          </a:p>
        </p:txBody>
      </p:sp>
      <p:sp>
        <p:nvSpPr>
          <p:cNvPr id="53" name="右矢印 52"/>
          <p:cNvSpPr/>
          <p:nvPr/>
        </p:nvSpPr>
        <p:spPr>
          <a:xfrm>
            <a:off x="5608638" y="2758525"/>
            <a:ext cx="287337" cy="187003"/>
          </a:xfrm>
          <a:prstGeom prst="rightArrow">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mj-lt"/>
            </a:endParaRPr>
          </a:p>
        </p:txBody>
      </p:sp>
      <p:cxnSp>
        <p:nvCxnSpPr>
          <p:cNvPr id="55" name="直線コネクタ 54"/>
          <p:cNvCxnSpPr/>
          <p:nvPr/>
        </p:nvCxnSpPr>
        <p:spPr>
          <a:xfrm flipV="1">
            <a:off x="3370263" y="1116803"/>
            <a:ext cx="0" cy="551130"/>
          </a:xfrm>
          <a:prstGeom prst="line">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a:off x="2286000" y="1126327"/>
            <a:ext cx="108426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フリーフォーム 58"/>
          <p:cNvSpPr/>
          <p:nvPr/>
        </p:nvSpPr>
        <p:spPr>
          <a:xfrm>
            <a:off x="5938787" y="2673339"/>
            <a:ext cx="565574" cy="51410"/>
          </a:xfrm>
          <a:custGeom>
            <a:avLst/>
            <a:gdLst>
              <a:gd name="connsiteX0" fmla="*/ 447675 w 447675"/>
              <a:gd name="connsiteY0" fmla="*/ 0 h 819150"/>
              <a:gd name="connsiteX1" fmla="*/ 171450 w 447675"/>
              <a:gd name="connsiteY1" fmla="*/ 200025 h 819150"/>
              <a:gd name="connsiteX2" fmla="*/ 0 w 447675"/>
              <a:gd name="connsiteY2" fmla="*/ 819150 h 819150"/>
            </a:gdLst>
            <a:ahLst/>
            <a:cxnLst>
              <a:cxn ang="0">
                <a:pos x="connsiteX0" y="connsiteY0"/>
              </a:cxn>
              <a:cxn ang="0">
                <a:pos x="connsiteX1" y="connsiteY1"/>
              </a:cxn>
              <a:cxn ang="0">
                <a:pos x="connsiteX2" y="connsiteY2"/>
              </a:cxn>
            </a:cxnLst>
            <a:rect l="l" t="t" r="r" b="b"/>
            <a:pathLst>
              <a:path w="447675" h="819150">
                <a:moveTo>
                  <a:pt x="447675" y="0"/>
                </a:moveTo>
                <a:cubicBezTo>
                  <a:pt x="346869" y="31750"/>
                  <a:pt x="246063" y="63500"/>
                  <a:pt x="171450" y="200025"/>
                </a:cubicBezTo>
                <a:cubicBezTo>
                  <a:pt x="96838" y="336550"/>
                  <a:pt x="48419" y="577850"/>
                  <a:pt x="0" y="819150"/>
                </a:cubicBezTo>
              </a:path>
            </a:pathLst>
          </a:cu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mj-lt"/>
            </a:endParaRPr>
          </a:p>
        </p:txBody>
      </p:sp>
      <p:sp>
        <p:nvSpPr>
          <p:cNvPr id="60" name="テキスト ボックス 15"/>
          <p:cNvSpPr txBox="1">
            <a:spLocks noChangeArrowheads="1"/>
          </p:cNvSpPr>
          <p:nvPr/>
        </p:nvSpPr>
        <p:spPr bwMode="auto">
          <a:xfrm>
            <a:off x="4427984" y="715021"/>
            <a:ext cx="4666599" cy="646331"/>
          </a:xfrm>
          <a:prstGeom prst="rect">
            <a:avLst/>
          </a:prstGeom>
          <a:solidFill>
            <a:schemeClr val="bg1"/>
          </a:solidFill>
          <a:ln w="9525">
            <a:noFill/>
            <a:miter lim="800000"/>
            <a:headEnd/>
            <a:tailEnd/>
          </a:ln>
        </p:spPr>
        <p:txBody>
          <a:bodyPr wrap="none">
            <a:spAutoFit/>
          </a:bodyPr>
          <a:lstStyle/>
          <a:p>
            <a:r>
              <a:rPr lang="en-US" altLang="ja-JP" b="1" i="1" dirty="0" smtClean="0">
                <a:solidFill>
                  <a:srgbClr val="FF0000"/>
                </a:solidFill>
                <a:latin typeface="+mj-lt"/>
                <a:cs typeface="Arial" charset="0"/>
              </a:rPr>
              <a:t>Self-protected from quench (thermal runaway)</a:t>
            </a:r>
          </a:p>
          <a:p>
            <a:r>
              <a:rPr lang="en-US" altLang="ja-JP" b="1" i="1" dirty="0" smtClean="0">
                <a:solidFill>
                  <a:srgbClr val="FF0000"/>
                </a:solidFill>
                <a:cs typeface="Arial" charset="0"/>
              </a:rPr>
              <a:t>Similar to high NZPV of LTS coils</a:t>
            </a:r>
          </a:p>
        </p:txBody>
      </p:sp>
      <p:sp>
        <p:nvSpPr>
          <p:cNvPr id="61" name="テキスト ボックス 15"/>
          <p:cNvSpPr txBox="1">
            <a:spLocks noChangeArrowheads="1"/>
          </p:cNvSpPr>
          <p:nvPr/>
        </p:nvSpPr>
        <p:spPr bwMode="auto">
          <a:xfrm>
            <a:off x="6504361" y="2478298"/>
            <a:ext cx="1380378" cy="646331"/>
          </a:xfrm>
          <a:prstGeom prst="rect">
            <a:avLst/>
          </a:prstGeom>
          <a:solidFill>
            <a:schemeClr val="bg1"/>
          </a:solidFill>
          <a:ln w="9525">
            <a:noFill/>
            <a:miter lim="800000"/>
            <a:headEnd/>
            <a:tailEnd/>
          </a:ln>
        </p:spPr>
        <p:txBody>
          <a:bodyPr wrap="none">
            <a:spAutoFit/>
          </a:bodyPr>
          <a:lstStyle/>
          <a:p>
            <a:r>
              <a:rPr lang="en-US" altLang="ja-JP" b="1" dirty="0" smtClean="0">
                <a:latin typeface="+mj-lt"/>
                <a:cs typeface="Arial" charset="0"/>
              </a:rPr>
              <a:t>Catastrophic</a:t>
            </a:r>
          </a:p>
          <a:p>
            <a:r>
              <a:rPr lang="en-US" altLang="ja-JP" b="1" dirty="0" smtClean="0">
                <a:latin typeface="+mj-lt"/>
                <a:cs typeface="Arial" charset="0"/>
              </a:rPr>
              <a:t>overheating</a:t>
            </a:r>
            <a:endParaRPr lang="ja-JP" altLang="en-US" b="1" dirty="0">
              <a:latin typeface="+mj-lt"/>
              <a:cs typeface="Arial" charset="0"/>
            </a:endParaRPr>
          </a:p>
        </p:txBody>
      </p:sp>
      <p:grpSp>
        <p:nvGrpSpPr>
          <p:cNvPr id="32" name="グループ化 31"/>
          <p:cNvGrpSpPr/>
          <p:nvPr/>
        </p:nvGrpSpPr>
        <p:grpSpPr>
          <a:xfrm>
            <a:off x="4746855" y="3972032"/>
            <a:ext cx="3281529" cy="2582187"/>
            <a:chOff x="3059113" y="4006229"/>
            <a:chExt cx="2808287" cy="2209800"/>
          </a:xfrm>
        </p:grpSpPr>
        <p:pic>
          <p:nvPicPr>
            <p:cNvPr id="40" name="Picture 3"/>
            <p:cNvPicPr>
              <a:picLocks noChangeAspect="1" noChangeArrowheads="1"/>
            </p:cNvPicPr>
            <p:nvPr/>
          </p:nvPicPr>
          <p:blipFill>
            <a:blip r:embed="rId6" cstate="email"/>
            <a:srcRect t="9106" r="13333"/>
            <a:stretch>
              <a:fillRect/>
            </a:stretch>
          </p:blipFill>
          <p:spPr bwMode="auto">
            <a:xfrm>
              <a:off x="3059113" y="4006229"/>
              <a:ext cx="2808287" cy="2209800"/>
            </a:xfrm>
            <a:prstGeom prst="rect">
              <a:avLst/>
            </a:prstGeom>
            <a:noFill/>
            <a:ln w="9525">
              <a:noFill/>
              <a:miter lim="800000"/>
              <a:headEnd/>
              <a:tailEnd/>
            </a:ln>
          </p:spPr>
        </p:pic>
        <p:sp>
          <p:nvSpPr>
            <p:cNvPr id="62" name="フリーフォーム 61"/>
            <p:cNvSpPr/>
            <p:nvPr/>
          </p:nvSpPr>
          <p:spPr>
            <a:xfrm>
              <a:off x="3543373" y="4284898"/>
              <a:ext cx="1414388" cy="1559033"/>
            </a:xfrm>
            <a:custGeom>
              <a:avLst/>
              <a:gdLst>
                <a:gd name="connsiteX0" fmla="*/ 1293019 w 4098131"/>
                <a:gd name="connsiteY0" fmla="*/ 942975 h 4517231"/>
                <a:gd name="connsiteX1" fmla="*/ 535781 w 4098131"/>
                <a:gd name="connsiteY1" fmla="*/ 1314450 h 4517231"/>
                <a:gd name="connsiteX2" fmla="*/ 78581 w 4098131"/>
                <a:gd name="connsiteY2" fmla="*/ 2043113 h 4517231"/>
                <a:gd name="connsiteX3" fmla="*/ 64294 w 4098131"/>
                <a:gd name="connsiteY3" fmla="*/ 2828925 h 4517231"/>
                <a:gd name="connsiteX4" fmla="*/ 321469 w 4098131"/>
                <a:gd name="connsiteY4" fmla="*/ 3557588 h 4517231"/>
                <a:gd name="connsiteX5" fmla="*/ 878681 w 4098131"/>
                <a:gd name="connsiteY5" fmla="*/ 4129088 h 4517231"/>
                <a:gd name="connsiteX6" fmla="*/ 1693069 w 4098131"/>
                <a:gd name="connsiteY6" fmla="*/ 4457700 h 4517231"/>
                <a:gd name="connsiteX7" fmla="*/ 2364581 w 4098131"/>
                <a:gd name="connsiteY7" fmla="*/ 4486275 h 4517231"/>
                <a:gd name="connsiteX8" fmla="*/ 2950369 w 4098131"/>
                <a:gd name="connsiteY8" fmla="*/ 4300538 h 4517231"/>
                <a:gd name="connsiteX9" fmla="*/ 3464719 w 4098131"/>
                <a:gd name="connsiteY9" fmla="*/ 3943350 h 4517231"/>
                <a:gd name="connsiteX10" fmla="*/ 3793331 w 4098131"/>
                <a:gd name="connsiteY10" fmla="*/ 3543300 h 4517231"/>
                <a:gd name="connsiteX11" fmla="*/ 4021931 w 4098131"/>
                <a:gd name="connsiteY11" fmla="*/ 2971800 h 4517231"/>
                <a:gd name="connsiteX12" fmla="*/ 4079081 w 4098131"/>
                <a:gd name="connsiteY12" fmla="*/ 2286000 h 4517231"/>
                <a:gd name="connsiteX13" fmla="*/ 3907631 w 4098131"/>
                <a:gd name="connsiteY13" fmla="*/ 1585913 h 4517231"/>
                <a:gd name="connsiteX14" fmla="*/ 3693319 w 4098131"/>
                <a:gd name="connsiteY14" fmla="*/ 1143000 h 4517231"/>
                <a:gd name="connsiteX15" fmla="*/ 3221831 w 4098131"/>
                <a:gd name="connsiteY15" fmla="*/ 571500 h 4517231"/>
                <a:gd name="connsiteX16" fmla="*/ 2664619 w 4098131"/>
                <a:gd name="connsiteY16" fmla="*/ 200025 h 4517231"/>
                <a:gd name="connsiteX17" fmla="*/ 1907381 w 4098131"/>
                <a:gd name="connsiteY17" fmla="*/ 0 h 451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98131" h="4517231">
                  <a:moveTo>
                    <a:pt x="1293019" y="942975"/>
                  </a:moveTo>
                  <a:cubicBezTo>
                    <a:pt x="1015603" y="1037034"/>
                    <a:pt x="738187" y="1131094"/>
                    <a:pt x="535781" y="1314450"/>
                  </a:cubicBezTo>
                  <a:cubicBezTo>
                    <a:pt x="333375" y="1497806"/>
                    <a:pt x="157162" y="1790701"/>
                    <a:pt x="78581" y="2043113"/>
                  </a:cubicBezTo>
                  <a:cubicBezTo>
                    <a:pt x="0" y="2295526"/>
                    <a:pt x="23813" y="2576513"/>
                    <a:pt x="64294" y="2828925"/>
                  </a:cubicBezTo>
                  <a:cubicBezTo>
                    <a:pt x="104775" y="3081337"/>
                    <a:pt x="185738" y="3340894"/>
                    <a:pt x="321469" y="3557588"/>
                  </a:cubicBezTo>
                  <a:cubicBezTo>
                    <a:pt x="457200" y="3774282"/>
                    <a:pt x="650081" y="3979069"/>
                    <a:pt x="878681" y="4129088"/>
                  </a:cubicBezTo>
                  <a:cubicBezTo>
                    <a:pt x="1107281" y="4279107"/>
                    <a:pt x="1445419" y="4398169"/>
                    <a:pt x="1693069" y="4457700"/>
                  </a:cubicBezTo>
                  <a:cubicBezTo>
                    <a:pt x="1940719" y="4517231"/>
                    <a:pt x="2155031" y="4512469"/>
                    <a:pt x="2364581" y="4486275"/>
                  </a:cubicBezTo>
                  <a:cubicBezTo>
                    <a:pt x="2574131" y="4460081"/>
                    <a:pt x="2767013" y="4391025"/>
                    <a:pt x="2950369" y="4300538"/>
                  </a:cubicBezTo>
                  <a:cubicBezTo>
                    <a:pt x="3133725" y="4210051"/>
                    <a:pt x="3324225" y="4069556"/>
                    <a:pt x="3464719" y="3943350"/>
                  </a:cubicBezTo>
                  <a:cubicBezTo>
                    <a:pt x="3605213" y="3817144"/>
                    <a:pt x="3700462" y="3705225"/>
                    <a:pt x="3793331" y="3543300"/>
                  </a:cubicBezTo>
                  <a:cubicBezTo>
                    <a:pt x="3886200" y="3381375"/>
                    <a:pt x="3974306" y="3181350"/>
                    <a:pt x="4021931" y="2971800"/>
                  </a:cubicBezTo>
                  <a:cubicBezTo>
                    <a:pt x="4069556" y="2762250"/>
                    <a:pt x="4098131" y="2516981"/>
                    <a:pt x="4079081" y="2286000"/>
                  </a:cubicBezTo>
                  <a:cubicBezTo>
                    <a:pt x="4060031" y="2055019"/>
                    <a:pt x="3971925" y="1776413"/>
                    <a:pt x="3907631" y="1585913"/>
                  </a:cubicBezTo>
                  <a:cubicBezTo>
                    <a:pt x="3843337" y="1395413"/>
                    <a:pt x="3807619" y="1312069"/>
                    <a:pt x="3693319" y="1143000"/>
                  </a:cubicBezTo>
                  <a:cubicBezTo>
                    <a:pt x="3579019" y="973931"/>
                    <a:pt x="3393281" y="728663"/>
                    <a:pt x="3221831" y="571500"/>
                  </a:cubicBezTo>
                  <a:cubicBezTo>
                    <a:pt x="3050381" y="414338"/>
                    <a:pt x="2883694" y="295275"/>
                    <a:pt x="2664619" y="200025"/>
                  </a:cubicBezTo>
                  <a:cubicBezTo>
                    <a:pt x="2445544" y="104775"/>
                    <a:pt x="2176462" y="52387"/>
                    <a:pt x="1907381" y="0"/>
                  </a:cubicBezTo>
                </a:path>
              </a:pathLst>
            </a:custGeom>
            <a:ln w="73025">
              <a:solidFill>
                <a:schemeClr val="bg1"/>
              </a:solidFill>
              <a:prstDash val="sysDash"/>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
        <p:nvSpPr>
          <p:cNvPr id="63" name="テキスト ボックス 62"/>
          <p:cNvSpPr txBox="1"/>
          <p:nvPr/>
        </p:nvSpPr>
        <p:spPr>
          <a:xfrm>
            <a:off x="86504" y="188640"/>
            <a:ext cx="8877985" cy="553998"/>
          </a:xfrm>
          <a:prstGeom prst="rect">
            <a:avLst/>
          </a:prstGeom>
          <a:noFill/>
        </p:spPr>
        <p:txBody>
          <a:bodyPr wrap="square" rtlCol="0">
            <a:spAutoFit/>
          </a:bodyPr>
          <a:lstStyle/>
          <a:p>
            <a:r>
              <a:rPr lang="en-US" altLang="ja-JP" sz="3000" b="1" dirty="0" smtClean="0">
                <a:effectLst>
                  <a:outerShdw blurRad="38100" dist="38100" dir="2700000" algn="tl">
                    <a:srgbClr val="000000">
                      <a:alpha val="43137"/>
                    </a:srgbClr>
                  </a:outerShdw>
                </a:effectLst>
                <a:latin typeface="Arial" pitchFamily="34" charset="0"/>
                <a:cs typeface="Arial" pitchFamily="34" charset="0"/>
              </a:rPr>
              <a:t>Basic operation modes of a NI coil</a:t>
            </a:r>
          </a:p>
        </p:txBody>
      </p:sp>
      <p:sp>
        <p:nvSpPr>
          <p:cNvPr id="66" name="正方形/長方形 65"/>
          <p:cNvSpPr/>
          <p:nvPr/>
        </p:nvSpPr>
        <p:spPr>
          <a:xfrm>
            <a:off x="143181" y="630313"/>
            <a:ext cx="4010137" cy="338554"/>
          </a:xfrm>
          <a:prstGeom prst="rect">
            <a:avLst/>
          </a:prstGeom>
        </p:spPr>
        <p:txBody>
          <a:bodyPr wrap="none">
            <a:spAutoFit/>
          </a:bodyPr>
          <a:lstStyle/>
          <a:p>
            <a:r>
              <a:rPr lang="en-US" altLang="ja-JP" sz="1600" dirty="0" smtClean="0">
                <a:cs typeface="Arial" charset="0"/>
              </a:rPr>
              <a:t>Yanagisawa et al., </a:t>
            </a:r>
            <a:r>
              <a:rPr lang="en-US" altLang="ja-JP" sz="1600" i="1" dirty="0" err="1" smtClean="0">
                <a:cs typeface="Arial" charset="0"/>
              </a:rPr>
              <a:t>Physica</a:t>
            </a:r>
            <a:r>
              <a:rPr lang="en-US" altLang="ja-JP" sz="1600" i="1" dirty="0" smtClean="0">
                <a:cs typeface="Arial" charset="0"/>
              </a:rPr>
              <a:t> C</a:t>
            </a:r>
            <a:r>
              <a:rPr lang="en-US" altLang="ja-JP" sz="1600" dirty="0" smtClean="0">
                <a:cs typeface="Arial" charset="0"/>
              </a:rPr>
              <a:t>, </a:t>
            </a:r>
            <a:r>
              <a:rPr lang="en-US" altLang="ja-JP" sz="1600" b="1" dirty="0" smtClean="0">
                <a:cs typeface="Arial" charset="0"/>
              </a:rPr>
              <a:t>499</a:t>
            </a:r>
            <a:r>
              <a:rPr lang="en-US" altLang="ja-JP" sz="1600" dirty="0" smtClean="0">
                <a:cs typeface="Arial" charset="0"/>
              </a:rPr>
              <a:t>, 40-44, 2014.</a:t>
            </a:r>
          </a:p>
        </p:txBody>
      </p:sp>
      <p:cxnSp>
        <p:nvCxnSpPr>
          <p:cNvPr id="34" name="直線矢印コネクタ 21"/>
          <p:cNvCxnSpPr/>
          <p:nvPr/>
        </p:nvCxnSpPr>
        <p:spPr>
          <a:xfrm>
            <a:off x="4459288" y="2910677"/>
            <a:ext cx="616768" cy="734347"/>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10" presetClass="entr" presetSubtype="0"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par>
                                <p:cTn id="14" presetID="10" presetClass="entr" presetSubtype="0" fill="hold"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nodeType="with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500"/>
                                        <p:tgtEl>
                                          <p:spTgt spid="10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10" presetClass="entr" presetSubtype="0"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par>
                                <p:cTn id="40" presetID="10"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par>
                                <p:cTn id="43" presetID="10" presetClass="entr" presetSubtype="0" fill="hold" nodeType="with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fade">
                                      <p:cBhvr>
                                        <p:cTn id="45" dur="500"/>
                                        <p:tgtEl>
                                          <p:spTgt spid="5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500"/>
                                        <p:tgtEl>
                                          <p:spTgt spid="6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8" grpId="0" animBg="1"/>
      <p:bldP spid="52" grpId="0" animBg="1"/>
      <p:bldP spid="53" grpId="0" animBg="1"/>
      <p:bldP spid="60" grpId="0" animBg="1"/>
      <p:bldP spid="6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16</a:t>
            </a:fld>
            <a:endParaRPr lang="ja-JP" altLang="en-US"/>
          </a:p>
        </p:txBody>
      </p:sp>
      <p:pic>
        <p:nvPicPr>
          <p:cNvPr id="1026" name="Picture 2" descr="「two key word」の画像検索結果"/>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9832" y="548680"/>
            <a:ext cx="2466975" cy="1847851"/>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899592" y="3140968"/>
            <a:ext cx="7632848" cy="1569660"/>
          </a:xfrm>
          <a:prstGeom prst="rect">
            <a:avLst/>
          </a:prstGeom>
          <a:noFill/>
        </p:spPr>
        <p:txBody>
          <a:bodyPr wrap="square" rtlCol="0">
            <a:spAutoFit/>
          </a:bodyPr>
          <a:lstStyle/>
          <a:p>
            <a:pPr marL="285750" indent="-285750">
              <a:buFont typeface="Wingdings" pitchFamily="2" charset="2"/>
              <a:buChar char="n"/>
            </a:pPr>
            <a:r>
              <a:rPr lang="en-US" altLang="ja-JP" sz="3200" dirty="0" smtClean="0"/>
              <a:t>“Self protection” versus “Charge delay”</a:t>
            </a:r>
          </a:p>
          <a:p>
            <a:endParaRPr lang="en-US" altLang="ja-JP" sz="3200" dirty="0" smtClean="0"/>
          </a:p>
          <a:p>
            <a:pPr marL="285750" indent="-285750">
              <a:buFont typeface="Wingdings" pitchFamily="2" charset="2"/>
              <a:buChar char="n"/>
            </a:pPr>
            <a:r>
              <a:rPr kumimoji="1" lang="en-US" altLang="ja-JP" sz="3200" dirty="0" smtClean="0"/>
              <a:t>“Pancake winding” versus “Layer winding”</a:t>
            </a:r>
            <a:endParaRPr kumimoji="1" lang="ja-JP" alt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3" descr="C:\Users\nawa\Dropbox\Photos\コイル\20140318_141051.jpg"/>
          <p:cNvPicPr>
            <a:picLocks noChangeAspect="1" noChangeArrowheads="1"/>
          </p:cNvPicPr>
          <p:nvPr/>
        </p:nvPicPr>
        <p:blipFill>
          <a:blip r:embed="rId4" cstate="print">
            <a:lum contrast="10000"/>
          </a:blip>
          <a:srcRect l="36080" t="26646" r="20318" b="30376"/>
          <a:stretch>
            <a:fillRect/>
          </a:stretch>
        </p:blipFill>
        <p:spPr bwMode="auto">
          <a:xfrm>
            <a:off x="6372200" y="1268760"/>
            <a:ext cx="1569546" cy="2062832"/>
          </a:xfrm>
          <a:prstGeom prst="rect">
            <a:avLst/>
          </a:prstGeom>
          <a:noFill/>
          <a:ln w="9525">
            <a:noFill/>
            <a:miter lim="800000"/>
            <a:headEnd/>
            <a:tailEnd/>
          </a:ln>
        </p:spPr>
      </p:pic>
      <p:pic>
        <p:nvPicPr>
          <p:cNvPr id="52" name="Picture 6" descr="C:\Users\nawa\Dropbox\Photos\コイル\20140318_142022.jpg"/>
          <p:cNvPicPr>
            <a:picLocks noChangeAspect="1" noChangeArrowheads="1"/>
          </p:cNvPicPr>
          <p:nvPr/>
        </p:nvPicPr>
        <p:blipFill>
          <a:blip r:embed="rId5" cstate="print">
            <a:lum contrast="10000"/>
          </a:blip>
          <a:srcRect l="34281" t="26646" r="18381" b="30376"/>
          <a:stretch>
            <a:fillRect/>
          </a:stretch>
        </p:blipFill>
        <p:spPr bwMode="auto">
          <a:xfrm>
            <a:off x="1547664" y="1268760"/>
            <a:ext cx="1704079" cy="2062832"/>
          </a:xfrm>
          <a:prstGeom prst="rect">
            <a:avLst/>
          </a:prstGeom>
          <a:noFill/>
          <a:ln w="9525">
            <a:noFill/>
            <a:miter lim="800000"/>
            <a:headEnd/>
            <a:tailEnd/>
          </a:ln>
        </p:spPr>
      </p:pic>
      <p:pic>
        <p:nvPicPr>
          <p:cNvPr id="82" name="Picture 92"/>
          <p:cNvPicPr>
            <a:picLocks noChangeAspect="1" noChangeArrowheads="1"/>
          </p:cNvPicPr>
          <p:nvPr/>
        </p:nvPicPr>
        <p:blipFill>
          <a:blip r:embed="rId6" cstate="email"/>
          <a:srcRect t="3816" r="22275" b="21889"/>
          <a:stretch>
            <a:fillRect/>
          </a:stretch>
        </p:blipFill>
        <p:spPr bwMode="auto">
          <a:xfrm>
            <a:off x="687760" y="3854277"/>
            <a:ext cx="3631884" cy="2511280"/>
          </a:xfrm>
          <a:prstGeom prst="rect">
            <a:avLst/>
          </a:prstGeom>
          <a:noFill/>
          <a:ln w="9525">
            <a:noFill/>
            <a:miter lim="800000"/>
            <a:headEnd/>
            <a:tailEnd/>
          </a:ln>
        </p:spPr>
      </p:pic>
      <p:pic>
        <p:nvPicPr>
          <p:cNvPr id="83" name="Picture 93"/>
          <p:cNvPicPr>
            <a:picLocks noChangeAspect="1" noChangeArrowheads="1"/>
          </p:cNvPicPr>
          <p:nvPr/>
        </p:nvPicPr>
        <p:blipFill>
          <a:blip r:embed="rId7" cstate="email"/>
          <a:srcRect l="4546" t="3662" r="21667" b="20721"/>
          <a:stretch>
            <a:fillRect/>
          </a:stretch>
        </p:blipFill>
        <p:spPr bwMode="auto">
          <a:xfrm>
            <a:off x="5471216" y="3748571"/>
            <a:ext cx="3603380" cy="2704765"/>
          </a:xfrm>
          <a:prstGeom prst="rect">
            <a:avLst/>
          </a:prstGeom>
          <a:noFill/>
          <a:ln w="9525">
            <a:noFill/>
            <a:miter lim="800000"/>
            <a:headEnd/>
            <a:tailEnd/>
          </a:ln>
        </p:spPr>
      </p:pic>
      <p:sp>
        <p:nvSpPr>
          <p:cNvPr id="4" name="スライド番号プレースホルダ 3"/>
          <p:cNvSpPr>
            <a:spLocks noGrp="1"/>
          </p:cNvSpPr>
          <p:nvPr>
            <p:ph type="sldNum" sz="quarter" idx="12"/>
          </p:nvPr>
        </p:nvSpPr>
        <p:spPr/>
        <p:txBody>
          <a:bodyPr/>
          <a:lstStyle/>
          <a:p>
            <a:pPr>
              <a:defRPr/>
            </a:pPr>
            <a:fld id="{9C279604-2732-40A4-8C9A-DD20E8E4D00F}" type="slidenum">
              <a:rPr lang="ja-JP" altLang="en-US" smtClean="0"/>
              <a:pPr>
                <a:defRPr/>
              </a:pPr>
              <a:t>17</a:t>
            </a:fld>
            <a:endParaRPr lang="ja-JP" altLang="en-US" dirty="0"/>
          </a:p>
        </p:txBody>
      </p:sp>
      <p:cxnSp>
        <p:nvCxnSpPr>
          <p:cNvPr id="33" name="直線矢印コネクタ 32"/>
          <p:cNvCxnSpPr/>
          <p:nvPr/>
        </p:nvCxnSpPr>
        <p:spPr>
          <a:xfrm>
            <a:off x="3597310" y="4248561"/>
            <a:ext cx="60290" cy="1205802"/>
          </a:xfrm>
          <a:prstGeom prst="straightConnector1">
            <a:avLst/>
          </a:prstGeom>
          <a:ln w="28575">
            <a:solidFill>
              <a:schemeClr val="tx1"/>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grpSp>
        <p:nvGrpSpPr>
          <p:cNvPr id="56" name="グループ化 55"/>
          <p:cNvGrpSpPr/>
          <p:nvPr/>
        </p:nvGrpSpPr>
        <p:grpSpPr>
          <a:xfrm>
            <a:off x="4172733" y="1196752"/>
            <a:ext cx="2199467" cy="1803676"/>
            <a:chOff x="2877921" y="1280909"/>
            <a:chExt cx="3378316" cy="2770391"/>
          </a:xfrm>
        </p:grpSpPr>
        <p:sp>
          <p:nvSpPr>
            <p:cNvPr id="57" name="正方形/長方形 56"/>
            <p:cNvSpPr/>
            <p:nvPr/>
          </p:nvSpPr>
          <p:spPr>
            <a:xfrm>
              <a:off x="3075712" y="2041272"/>
              <a:ext cx="648072" cy="1768088"/>
            </a:xfrm>
            <a:prstGeom prst="rect">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58" name="正方形/長方形 57"/>
            <p:cNvSpPr/>
            <p:nvPr/>
          </p:nvSpPr>
          <p:spPr>
            <a:xfrm>
              <a:off x="4376936" y="2040528"/>
              <a:ext cx="648072" cy="1768088"/>
            </a:xfrm>
            <a:prstGeom prst="rect">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cxnSp>
          <p:nvCxnSpPr>
            <p:cNvPr id="59" name="直線矢印コネクタ 58"/>
            <p:cNvCxnSpPr/>
            <p:nvPr/>
          </p:nvCxnSpPr>
          <p:spPr>
            <a:xfrm>
              <a:off x="2877921" y="2924945"/>
              <a:ext cx="2494179"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直線矢印コネクタ 59"/>
            <p:cNvCxnSpPr/>
            <p:nvPr/>
          </p:nvCxnSpPr>
          <p:spPr>
            <a:xfrm flipV="1">
              <a:off x="4056309" y="1785171"/>
              <a:ext cx="0" cy="226612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右中かっこ 60"/>
            <p:cNvSpPr/>
            <p:nvPr/>
          </p:nvSpPr>
          <p:spPr>
            <a:xfrm>
              <a:off x="5097016" y="2060848"/>
              <a:ext cx="144016" cy="1728191"/>
            </a:xfrm>
            <a:prstGeom prst="rightBrace">
              <a:avLst>
                <a:gd name="adj1" fmla="val 8333"/>
                <a:gd name="adj2" fmla="val 10348"/>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200"/>
            </a:p>
          </p:txBody>
        </p:sp>
        <p:sp>
          <p:nvSpPr>
            <p:cNvPr id="62" name="右中かっこ 61"/>
            <p:cNvSpPr/>
            <p:nvPr/>
          </p:nvSpPr>
          <p:spPr>
            <a:xfrm rot="16200000">
              <a:off x="4592960" y="1556792"/>
              <a:ext cx="216024" cy="648072"/>
            </a:xfrm>
            <a:prstGeom prst="rightBrace">
              <a:avLst>
                <a:gd name="adj1" fmla="val 8333"/>
                <a:gd name="adj2" fmla="val 50837"/>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200"/>
            </a:p>
          </p:txBody>
        </p:sp>
        <p:sp>
          <p:nvSpPr>
            <p:cNvPr id="63" name="テキスト ボックス 62"/>
            <p:cNvSpPr txBox="1"/>
            <p:nvPr/>
          </p:nvSpPr>
          <p:spPr>
            <a:xfrm>
              <a:off x="5229874" y="1899260"/>
              <a:ext cx="1026363" cy="1087291"/>
            </a:xfrm>
            <a:prstGeom prst="rect">
              <a:avLst/>
            </a:prstGeom>
            <a:noFill/>
          </p:spPr>
          <p:txBody>
            <a:bodyPr wrap="square" rtlCol="0">
              <a:spAutoFit/>
            </a:bodyPr>
            <a:lstStyle/>
            <a:p>
              <a:r>
                <a:rPr kumimoji="1" lang="en-US" altLang="ja-JP" sz="2000" b="1" i="1" dirty="0" smtClean="0">
                  <a:latin typeface="Arial" pitchFamily="34" charset="0"/>
                  <a:cs typeface="Arial" pitchFamily="34" charset="0"/>
                </a:rPr>
                <a:t>N</a:t>
              </a:r>
              <a:r>
                <a:rPr kumimoji="1" lang="en-US" altLang="ja-JP" sz="2000" b="1" i="1" baseline="-25000" dirty="0" smtClean="0">
                  <a:latin typeface="Arial" pitchFamily="34" charset="0"/>
                  <a:cs typeface="Arial" pitchFamily="34" charset="0"/>
                </a:rPr>
                <a:t>z</a:t>
              </a:r>
              <a:r>
                <a:rPr kumimoji="1" lang="en-US" altLang="ja-JP" sz="2000" b="1" i="1" dirty="0" smtClean="0">
                  <a:latin typeface="Arial" pitchFamily="34" charset="0"/>
                  <a:cs typeface="Arial" pitchFamily="34" charset="0"/>
                </a:rPr>
                <a:t> </a:t>
              </a:r>
            </a:p>
            <a:p>
              <a:r>
                <a:rPr kumimoji="1" lang="en-US" altLang="ja-JP" sz="2000" b="1" i="1" dirty="0" smtClean="0">
                  <a:latin typeface="Arial" pitchFamily="34" charset="0"/>
                  <a:cs typeface="Arial" pitchFamily="34" charset="0"/>
                </a:rPr>
                <a:t>~</a:t>
              </a:r>
              <a:r>
                <a:rPr lang="en-US" altLang="ja-JP" sz="2000" b="1" i="1" dirty="0" smtClean="0">
                  <a:latin typeface="Arial" pitchFamily="34" charset="0"/>
                  <a:cs typeface="Arial" pitchFamily="34" charset="0"/>
                </a:rPr>
                <a:t>12</a:t>
              </a:r>
              <a:endParaRPr kumimoji="1" lang="ja-JP" altLang="en-US" sz="2000" b="1" i="1" baseline="-25000" dirty="0">
                <a:latin typeface="Arial" pitchFamily="34" charset="0"/>
                <a:cs typeface="Arial" pitchFamily="34" charset="0"/>
              </a:endParaRPr>
            </a:p>
          </p:txBody>
        </p:sp>
        <p:sp>
          <p:nvSpPr>
            <p:cNvPr id="64" name="テキスト ボックス 63"/>
            <p:cNvSpPr txBox="1"/>
            <p:nvPr/>
          </p:nvSpPr>
          <p:spPr>
            <a:xfrm>
              <a:off x="4444605" y="1280909"/>
              <a:ext cx="1225540" cy="614557"/>
            </a:xfrm>
            <a:prstGeom prst="rect">
              <a:avLst/>
            </a:prstGeom>
            <a:noFill/>
          </p:spPr>
          <p:txBody>
            <a:bodyPr wrap="square" rtlCol="0">
              <a:spAutoFit/>
            </a:bodyPr>
            <a:lstStyle/>
            <a:p>
              <a:r>
                <a:rPr kumimoji="1" lang="en-US" altLang="ja-JP" sz="2000" b="1" i="1" dirty="0" smtClean="0">
                  <a:latin typeface="Arial" pitchFamily="34" charset="0"/>
                  <a:cs typeface="Arial" pitchFamily="34" charset="0"/>
                </a:rPr>
                <a:t>N</a:t>
              </a:r>
              <a:r>
                <a:rPr kumimoji="1" lang="en-US" altLang="ja-JP" sz="2000" b="1" i="1" baseline="-25000" dirty="0" smtClean="0">
                  <a:latin typeface="Arial" pitchFamily="34" charset="0"/>
                  <a:cs typeface="Arial" pitchFamily="34" charset="0"/>
                </a:rPr>
                <a:t>r</a:t>
              </a:r>
              <a:r>
                <a:rPr kumimoji="1" lang="en-US" altLang="ja-JP" sz="2000" b="1" i="1" dirty="0" smtClean="0">
                  <a:latin typeface="Arial" pitchFamily="34" charset="0"/>
                  <a:cs typeface="Arial" pitchFamily="34" charset="0"/>
                </a:rPr>
                <a:t>=6</a:t>
              </a:r>
              <a:endParaRPr kumimoji="1" lang="ja-JP" altLang="en-US" sz="2000" b="1" i="1" dirty="0">
                <a:latin typeface="Arial" pitchFamily="34" charset="0"/>
                <a:cs typeface="Arial" pitchFamily="34" charset="0"/>
              </a:endParaRPr>
            </a:p>
          </p:txBody>
        </p:sp>
        <p:sp>
          <p:nvSpPr>
            <p:cNvPr id="65" name="テキスト ボックス 64"/>
            <p:cNvSpPr txBox="1"/>
            <p:nvPr/>
          </p:nvSpPr>
          <p:spPr>
            <a:xfrm>
              <a:off x="3714017" y="2800635"/>
              <a:ext cx="549043" cy="425462"/>
            </a:xfrm>
            <a:prstGeom prst="rect">
              <a:avLst/>
            </a:prstGeom>
            <a:noFill/>
          </p:spPr>
          <p:txBody>
            <a:bodyPr wrap="square" rtlCol="0">
              <a:spAutoFit/>
            </a:bodyPr>
            <a:lstStyle/>
            <a:p>
              <a:r>
                <a:rPr kumimoji="1" lang="en-US" altLang="ja-JP" sz="1200" b="1" i="1" dirty="0" smtClean="0">
                  <a:latin typeface="Arial" pitchFamily="34" charset="0"/>
                  <a:cs typeface="Arial" pitchFamily="34" charset="0"/>
                </a:rPr>
                <a:t>o</a:t>
              </a:r>
              <a:endParaRPr kumimoji="1" lang="ja-JP" altLang="en-US" sz="1200" b="1" i="1" dirty="0">
                <a:latin typeface="Arial" pitchFamily="34" charset="0"/>
                <a:cs typeface="Arial" pitchFamily="34" charset="0"/>
              </a:endParaRPr>
            </a:p>
          </p:txBody>
        </p:sp>
        <p:sp>
          <p:nvSpPr>
            <p:cNvPr id="66" name="テキスト ボックス 65"/>
            <p:cNvSpPr txBox="1"/>
            <p:nvPr/>
          </p:nvSpPr>
          <p:spPr>
            <a:xfrm>
              <a:off x="5259311" y="2852937"/>
              <a:ext cx="374743" cy="425462"/>
            </a:xfrm>
            <a:prstGeom prst="rect">
              <a:avLst/>
            </a:prstGeom>
            <a:noFill/>
          </p:spPr>
          <p:txBody>
            <a:bodyPr wrap="none" rtlCol="0">
              <a:spAutoFit/>
            </a:bodyPr>
            <a:lstStyle/>
            <a:p>
              <a:r>
                <a:rPr kumimoji="1" lang="en-US" altLang="ja-JP" sz="1200" b="1" i="1" dirty="0" smtClean="0">
                  <a:latin typeface="Arial" pitchFamily="34" charset="0"/>
                  <a:cs typeface="Arial" pitchFamily="34" charset="0"/>
                </a:rPr>
                <a:t>r</a:t>
              </a:r>
              <a:endParaRPr kumimoji="1" lang="ja-JP" altLang="en-US" sz="1200" b="1" i="1" dirty="0">
                <a:latin typeface="Arial" pitchFamily="34" charset="0"/>
                <a:cs typeface="Arial" pitchFamily="34" charset="0"/>
              </a:endParaRPr>
            </a:p>
          </p:txBody>
        </p:sp>
        <p:sp>
          <p:nvSpPr>
            <p:cNvPr id="67" name="テキスト ボックス 66"/>
            <p:cNvSpPr txBox="1"/>
            <p:nvPr/>
          </p:nvSpPr>
          <p:spPr>
            <a:xfrm>
              <a:off x="3659457" y="1539806"/>
              <a:ext cx="402016" cy="425462"/>
            </a:xfrm>
            <a:prstGeom prst="rect">
              <a:avLst/>
            </a:prstGeom>
            <a:noFill/>
          </p:spPr>
          <p:txBody>
            <a:bodyPr wrap="square" rtlCol="0">
              <a:spAutoFit/>
            </a:bodyPr>
            <a:lstStyle/>
            <a:p>
              <a:r>
                <a:rPr kumimoji="1" lang="en-US" altLang="ja-JP" sz="1200" b="1" i="1" dirty="0" smtClean="0">
                  <a:latin typeface="Arial" pitchFamily="34" charset="0"/>
                  <a:cs typeface="Arial" pitchFamily="34" charset="0"/>
                </a:rPr>
                <a:t>z</a:t>
              </a:r>
              <a:endParaRPr kumimoji="1" lang="ja-JP" altLang="en-US" sz="1200" b="1" i="1" dirty="0">
                <a:latin typeface="Arial" pitchFamily="34" charset="0"/>
                <a:cs typeface="Arial" pitchFamily="34" charset="0"/>
              </a:endParaRPr>
            </a:p>
          </p:txBody>
        </p:sp>
        <p:cxnSp>
          <p:nvCxnSpPr>
            <p:cNvPr id="68" name="直線コネクタ 67"/>
            <p:cNvCxnSpPr/>
            <p:nvPr/>
          </p:nvCxnSpPr>
          <p:spPr>
            <a:xfrm>
              <a:off x="4384675" y="2044700"/>
              <a:ext cx="641350" cy="1768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flipH="1">
              <a:off x="4383658" y="2039615"/>
              <a:ext cx="641350" cy="1768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3084339" y="2042790"/>
              <a:ext cx="641350" cy="1768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flipH="1">
              <a:off x="3083322" y="2037705"/>
              <a:ext cx="641350" cy="1768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テキスト ボックス 85"/>
          <p:cNvSpPr txBox="1">
            <a:spLocks noChangeArrowheads="1"/>
          </p:cNvSpPr>
          <p:nvPr/>
        </p:nvSpPr>
        <p:spPr bwMode="auto">
          <a:xfrm>
            <a:off x="4673489" y="1639833"/>
            <a:ext cx="792088" cy="276999"/>
          </a:xfrm>
          <a:prstGeom prst="rect">
            <a:avLst/>
          </a:prstGeom>
          <a:noFill/>
          <a:ln w="9525">
            <a:noFill/>
            <a:miter lim="800000"/>
            <a:headEnd/>
            <a:tailEnd/>
          </a:ln>
        </p:spPr>
        <p:txBody>
          <a:bodyPr wrap="square">
            <a:spAutoFit/>
          </a:bodyPr>
          <a:lstStyle/>
          <a:p>
            <a:pPr>
              <a:defRPr/>
            </a:pPr>
            <a:r>
              <a:rPr lang="en-US" altLang="ja-JP" sz="1200" b="1" dirty="0" smtClean="0">
                <a:latin typeface="+mj-lt"/>
                <a:ea typeface="ＭＳ Ｐゴシック" pitchFamily="50" charset="-128"/>
                <a:cs typeface="Times New Roman" pitchFamily="18" charset="0"/>
              </a:rPr>
              <a:t>Bz,upper</a:t>
            </a:r>
            <a:endParaRPr lang="ja-JP" altLang="en-US" sz="1200" b="1" dirty="0">
              <a:latin typeface="+mj-lt"/>
              <a:ea typeface="ＭＳ Ｐゴシック" pitchFamily="50" charset="-128"/>
              <a:cs typeface="Times New Roman" pitchFamily="18" charset="0"/>
            </a:endParaRPr>
          </a:p>
        </p:txBody>
      </p:sp>
      <p:sp>
        <p:nvSpPr>
          <p:cNvPr id="92" name="テキスト ボックス 85"/>
          <p:cNvSpPr txBox="1">
            <a:spLocks noChangeArrowheads="1"/>
          </p:cNvSpPr>
          <p:nvPr/>
        </p:nvSpPr>
        <p:spPr bwMode="auto">
          <a:xfrm>
            <a:off x="4673489" y="1988840"/>
            <a:ext cx="792088" cy="276999"/>
          </a:xfrm>
          <a:prstGeom prst="rect">
            <a:avLst/>
          </a:prstGeom>
          <a:noFill/>
          <a:ln w="9525">
            <a:noFill/>
            <a:miter lim="800000"/>
            <a:headEnd/>
            <a:tailEnd/>
          </a:ln>
        </p:spPr>
        <p:txBody>
          <a:bodyPr wrap="square">
            <a:spAutoFit/>
          </a:bodyPr>
          <a:lstStyle/>
          <a:p>
            <a:pPr>
              <a:defRPr/>
            </a:pPr>
            <a:r>
              <a:rPr lang="en-US" altLang="ja-JP" sz="1200" b="1" dirty="0" err="1" smtClean="0">
                <a:latin typeface="+mj-lt"/>
                <a:ea typeface="ＭＳ Ｐゴシック" pitchFamily="50" charset="-128"/>
                <a:cs typeface="Times New Roman" pitchFamily="18" charset="0"/>
              </a:rPr>
              <a:t>Bz,center</a:t>
            </a:r>
            <a:endParaRPr lang="ja-JP" altLang="en-US" sz="1200" b="1" dirty="0">
              <a:latin typeface="+mj-lt"/>
              <a:ea typeface="ＭＳ Ｐゴシック" pitchFamily="50" charset="-128"/>
              <a:cs typeface="Times New Roman" pitchFamily="18" charset="0"/>
            </a:endParaRPr>
          </a:p>
        </p:txBody>
      </p:sp>
      <p:sp>
        <p:nvSpPr>
          <p:cNvPr id="93" name="テキスト ボックス 85"/>
          <p:cNvSpPr txBox="1">
            <a:spLocks noChangeArrowheads="1"/>
          </p:cNvSpPr>
          <p:nvPr/>
        </p:nvSpPr>
        <p:spPr bwMode="auto">
          <a:xfrm>
            <a:off x="4673489" y="2791961"/>
            <a:ext cx="792088" cy="276999"/>
          </a:xfrm>
          <a:prstGeom prst="rect">
            <a:avLst/>
          </a:prstGeom>
          <a:noFill/>
          <a:ln w="9525">
            <a:noFill/>
            <a:miter lim="800000"/>
            <a:headEnd/>
            <a:tailEnd/>
          </a:ln>
        </p:spPr>
        <p:txBody>
          <a:bodyPr wrap="square">
            <a:spAutoFit/>
          </a:bodyPr>
          <a:lstStyle/>
          <a:p>
            <a:pPr>
              <a:defRPr/>
            </a:pPr>
            <a:r>
              <a:rPr lang="en-US" altLang="ja-JP" sz="1200" b="1" dirty="0" err="1" smtClean="0">
                <a:latin typeface="+mj-lt"/>
                <a:ea typeface="ＭＳ Ｐゴシック" pitchFamily="50" charset="-128"/>
                <a:cs typeface="Times New Roman" pitchFamily="18" charset="0"/>
              </a:rPr>
              <a:t>Bz,lower</a:t>
            </a:r>
            <a:endParaRPr lang="ja-JP" altLang="en-US" sz="1200" b="1" dirty="0">
              <a:latin typeface="+mj-lt"/>
              <a:ea typeface="ＭＳ Ｐゴシック" pitchFamily="50" charset="-128"/>
              <a:cs typeface="Times New Roman" pitchFamily="18" charset="0"/>
            </a:endParaRPr>
          </a:p>
        </p:txBody>
      </p:sp>
      <p:sp>
        <p:nvSpPr>
          <p:cNvPr id="72" name="テキスト ボックス 71"/>
          <p:cNvSpPr txBox="1"/>
          <p:nvPr/>
        </p:nvSpPr>
        <p:spPr>
          <a:xfrm>
            <a:off x="4480742" y="3019678"/>
            <a:ext cx="936104" cy="338554"/>
          </a:xfrm>
          <a:prstGeom prst="rect">
            <a:avLst/>
          </a:prstGeom>
          <a:noFill/>
        </p:spPr>
        <p:txBody>
          <a:bodyPr wrap="square" rtlCol="0">
            <a:spAutoFit/>
          </a:bodyPr>
          <a:lstStyle/>
          <a:p>
            <a:pPr algn="ctr"/>
            <a:r>
              <a:rPr kumimoji="1" lang="en-US" altLang="ja-JP" sz="1600" dirty="0" smtClean="0">
                <a:latin typeface="Arial" pitchFamily="34" charset="0"/>
                <a:cs typeface="Arial" pitchFamily="34" charset="0"/>
              </a:rPr>
              <a:t>32mm</a:t>
            </a:r>
            <a:endParaRPr kumimoji="1" lang="ja-JP" altLang="en-US" sz="1600" dirty="0">
              <a:latin typeface="Arial" pitchFamily="34" charset="0"/>
              <a:cs typeface="Arial" pitchFamily="34" charset="0"/>
            </a:endParaRPr>
          </a:p>
        </p:txBody>
      </p:sp>
      <p:sp>
        <p:nvSpPr>
          <p:cNvPr id="73" name="テキスト ボックス 72"/>
          <p:cNvSpPr txBox="1"/>
          <p:nvPr/>
        </p:nvSpPr>
        <p:spPr>
          <a:xfrm>
            <a:off x="3275856" y="2102824"/>
            <a:ext cx="1008112" cy="338554"/>
          </a:xfrm>
          <a:prstGeom prst="rect">
            <a:avLst/>
          </a:prstGeom>
          <a:noFill/>
        </p:spPr>
        <p:txBody>
          <a:bodyPr wrap="square" rtlCol="0">
            <a:spAutoFit/>
          </a:bodyPr>
          <a:lstStyle/>
          <a:p>
            <a:r>
              <a:rPr lang="en-US" altLang="ja-JP" sz="1600" dirty="0" smtClean="0">
                <a:latin typeface="Arial" pitchFamily="34" charset="0"/>
                <a:cs typeface="Arial" pitchFamily="34" charset="0"/>
              </a:rPr>
              <a:t>~60</a:t>
            </a:r>
            <a:r>
              <a:rPr kumimoji="1" lang="en-US" altLang="ja-JP" sz="1600" dirty="0" smtClean="0">
                <a:latin typeface="Arial" pitchFamily="34" charset="0"/>
                <a:cs typeface="Arial" pitchFamily="34" charset="0"/>
              </a:rPr>
              <a:t>mm</a:t>
            </a:r>
            <a:endParaRPr kumimoji="1" lang="ja-JP" altLang="en-US" sz="1600" dirty="0">
              <a:latin typeface="Arial" pitchFamily="34" charset="0"/>
              <a:cs typeface="Arial" pitchFamily="34" charset="0"/>
            </a:endParaRPr>
          </a:p>
        </p:txBody>
      </p:sp>
      <p:cxnSp>
        <p:nvCxnSpPr>
          <p:cNvPr id="75" name="直線矢印コネクタ 74"/>
          <p:cNvCxnSpPr/>
          <p:nvPr/>
        </p:nvCxnSpPr>
        <p:spPr>
          <a:xfrm>
            <a:off x="4067944" y="1702879"/>
            <a:ext cx="0" cy="1145407"/>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7" name="直線矢印コネクタ 76"/>
          <p:cNvCxnSpPr/>
          <p:nvPr/>
        </p:nvCxnSpPr>
        <p:spPr>
          <a:xfrm flipH="1">
            <a:off x="4290689" y="3072436"/>
            <a:ext cx="1296958"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9" name="正方形/長方形 78"/>
          <p:cNvSpPr/>
          <p:nvPr/>
        </p:nvSpPr>
        <p:spPr>
          <a:xfrm>
            <a:off x="4902362" y="1679643"/>
            <a:ext cx="72008" cy="45719"/>
          </a:xfrm>
          <a:prstGeom prst="rect">
            <a:avLst/>
          </a:prstGeom>
          <a:solidFill>
            <a:srgbClr val="C0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p:nvSpPr>
        <p:spPr>
          <a:xfrm>
            <a:off x="4905054" y="2243857"/>
            <a:ext cx="72008" cy="45719"/>
          </a:xfrm>
          <a:prstGeom prst="rect">
            <a:avLst/>
          </a:prstGeom>
          <a:solidFill>
            <a:srgbClr val="C0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p:cNvSpPr/>
          <p:nvPr/>
        </p:nvSpPr>
        <p:spPr>
          <a:xfrm>
            <a:off x="4905044" y="2819921"/>
            <a:ext cx="72008" cy="45719"/>
          </a:xfrm>
          <a:prstGeom prst="rect">
            <a:avLst/>
          </a:prstGeom>
          <a:solidFill>
            <a:srgbClr val="C0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ボックス 85"/>
          <p:cNvSpPr txBox="1">
            <a:spLocks noChangeArrowheads="1"/>
          </p:cNvSpPr>
          <p:nvPr/>
        </p:nvSpPr>
        <p:spPr bwMode="auto">
          <a:xfrm>
            <a:off x="4067944" y="4850629"/>
            <a:ext cx="1728192" cy="8673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lIns="72000" tIns="36000" rIns="36000" bIns="0">
            <a:spAutoFit/>
          </a:bodyPr>
          <a:lstStyle/>
          <a:p>
            <a:pPr>
              <a:defRPr/>
            </a:pPr>
            <a:r>
              <a:rPr lang="en-US" altLang="ja-JP" b="1" i="1" dirty="0" smtClean="0">
                <a:latin typeface="+mj-lt"/>
                <a:ea typeface="ＭＳ Ｐゴシック" pitchFamily="50" charset="-128"/>
                <a:cs typeface="Times New Roman" pitchFamily="18" charset="0"/>
              </a:rPr>
              <a:t>Self-protected by single-turn mode transition</a:t>
            </a:r>
            <a:endParaRPr lang="ja-JP" altLang="en-US" b="1" i="1" dirty="0">
              <a:latin typeface="+mj-lt"/>
              <a:ea typeface="ＭＳ Ｐゴシック" pitchFamily="50" charset="-128"/>
              <a:cs typeface="Times New Roman" pitchFamily="18" charset="0"/>
            </a:endParaRPr>
          </a:p>
        </p:txBody>
      </p:sp>
      <p:cxnSp>
        <p:nvCxnSpPr>
          <p:cNvPr id="88" name="直線矢印コネクタ 87"/>
          <p:cNvCxnSpPr/>
          <p:nvPr/>
        </p:nvCxnSpPr>
        <p:spPr>
          <a:xfrm>
            <a:off x="8169311" y="4258006"/>
            <a:ext cx="44953" cy="899061"/>
          </a:xfrm>
          <a:prstGeom prst="straightConnector1">
            <a:avLst/>
          </a:prstGeom>
          <a:ln w="28575">
            <a:solidFill>
              <a:schemeClr val="tx1"/>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96" name="直線コネクタ 95"/>
          <p:cNvCxnSpPr>
            <a:stCxn id="86" idx="1"/>
          </p:cNvCxnSpPr>
          <p:nvPr/>
        </p:nvCxnSpPr>
        <p:spPr>
          <a:xfrm flipH="1" flipV="1">
            <a:off x="3677697" y="4791172"/>
            <a:ext cx="390247" cy="4931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直線コネクタ 97"/>
          <p:cNvCxnSpPr>
            <a:stCxn id="86" idx="3"/>
          </p:cNvCxnSpPr>
          <p:nvPr/>
        </p:nvCxnSpPr>
        <p:spPr>
          <a:xfrm flipV="1">
            <a:off x="5796136" y="4600253"/>
            <a:ext cx="2353077" cy="6840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テキスト ボックス 85"/>
          <p:cNvSpPr txBox="1">
            <a:spLocks noChangeArrowheads="1"/>
          </p:cNvSpPr>
          <p:nvPr/>
        </p:nvSpPr>
        <p:spPr bwMode="auto">
          <a:xfrm>
            <a:off x="2411760" y="3445537"/>
            <a:ext cx="2232248" cy="369332"/>
          </a:xfrm>
          <a:prstGeom prst="rect">
            <a:avLst/>
          </a:prstGeom>
          <a:noFill/>
          <a:ln w="9525">
            <a:noFill/>
            <a:miter lim="800000"/>
            <a:headEnd/>
            <a:tailEnd/>
          </a:ln>
        </p:spPr>
        <p:txBody>
          <a:bodyPr wrap="square">
            <a:spAutoFit/>
          </a:bodyPr>
          <a:lstStyle/>
          <a:p>
            <a:pPr>
              <a:defRPr/>
            </a:pPr>
            <a:r>
              <a:rPr lang="en-US" altLang="ja-JP" b="1" dirty="0" smtClean="0">
                <a:latin typeface="+mj-lt"/>
                <a:ea typeface="ＭＳ Ｐゴシック" pitchFamily="50" charset="-128"/>
                <a:cs typeface="Times New Roman" pitchFamily="18" charset="0"/>
              </a:rPr>
              <a:t>Thermal runaway</a:t>
            </a:r>
            <a:endParaRPr lang="ja-JP" altLang="en-US" b="1" dirty="0">
              <a:latin typeface="+mj-lt"/>
              <a:ea typeface="ＭＳ Ｐゴシック" pitchFamily="50" charset="-128"/>
              <a:cs typeface="Times New Roman" pitchFamily="18" charset="0"/>
            </a:endParaRPr>
          </a:p>
        </p:txBody>
      </p:sp>
      <p:sp>
        <p:nvSpPr>
          <p:cNvPr id="103" name="テキスト ボックス 85"/>
          <p:cNvSpPr txBox="1">
            <a:spLocks noChangeArrowheads="1"/>
          </p:cNvSpPr>
          <p:nvPr/>
        </p:nvSpPr>
        <p:spPr bwMode="auto">
          <a:xfrm>
            <a:off x="7020272" y="3445537"/>
            <a:ext cx="2016224" cy="369332"/>
          </a:xfrm>
          <a:prstGeom prst="rect">
            <a:avLst/>
          </a:prstGeom>
          <a:noFill/>
          <a:ln w="9525">
            <a:noFill/>
            <a:miter lim="800000"/>
            <a:headEnd/>
            <a:tailEnd/>
          </a:ln>
        </p:spPr>
        <p:txBody>
          <a:bodyPr wrap="square">
            <a:spAutoFit/>
          </a:bodyPr>
          <a:lstStyle/>
          <a:p>
            <a:pPr>
              <a:defRPr/>
            </a:pPr>
            <a:r>
              <a:rPr lang="en-US" altLang="ja-JP" b="1" dirty="0" smtClean="0">
                <a:latin typeface="+mj-lt"/>
                <a:ea typeface="ＭＳ Ｐゴシック" pitchFamily="50" charset="-128"/>
                <a:cs typeface="Times New Roman" pitchFamily="18" charset="0"/>
              </a:rPr>
              <a:t>Thermal runaway</a:t>
            </a:r>
            <a:endParaRPr lang="ja-JP" altLang="en-US" b="1" dirty="0">
              <a:latin typeface="+mj-lt"/>
              <a:ea typeface="ＭＳ Ｐゴシック" pitchFamily="50" charset="-128"/>
              <a:cs typeface="Times New Roman" pitchFamily="18" charset="0"/>
            </a:endParaRPr>
          </a:p>
        </p:txBody>
      </p:sp>
      <p:cxnSp>
        <p:nvCxnSpPr>
          <p:cNvPr id="104" name="直線矢印コネクタ 103"/>
          <p:cNvCxnSpPr/>
          <p:nvPr/>
        </p:nvCxnSpPr>
        <p:spPr>
          <a:xfrm>
            <a:off x="3404015" y="3756195"/>
            <a:ext cx="0" cy="294598"/>
          </a:xfrm>
          <a:prstGeom prst="straightConnector1">
            <a:avLst/>
          </a:prstGeom>
          <a:ln w="57150">
            <a:solidFill>
              <a:schemeClr val="tx1"/>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07" name="直線矢印コネクタ 106"/>
          <p:cNvCxnSpPr/>
          <p:nvPr/>
        </p:nvCxnSpPr>
        <p:spPr>
          <a:xfrm>
            <a:off x="8038432" y="3753665"/>
            <a:ext cx="0" cy="294598"/>
          </a:xfrm>
          <a:prstGeom prst="straightConnector1">
            <a:avLst/>
          </a:prstGeom>
          <a:ln w="57150">
            <a:solidFill>
              <a:schemeClr val="tx1"/>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74" name="テキスト ボックス 73"/>
          <p:cNvSpPr txBox="1"/>
          <p:nvPr/>
        </p:nvSpPr>
        <p:spPr>
          <a:xfrm>
            <a:off x="128465" y="116634"/>
            <a:ext cx="3074881" cy="584775"/>
          </a:xfrm>
          <a:prstGeom prst="rect">
            <a:avLst/>
          </a:prstGeom>
          <a:noFill/>
        </p:spPr>
        <p:txBody>
          <a:bodyPr wrap="none" rtlCol="0">
            <a:spAutoFit/>
          </a:bodyPr>
          <a:lstStyle/>
          <a:p>
            <a:r>
              <a:rPr kumimoji="1" lang="en-US" altLang="ja-JP" sz="3200" b="1" dirty="0" smtClean="0">
                <a:effectLst>
                  <a:outerShdw blurRad="38100" dist="38100" dir="2700000" algn="tl">
                    <a:srgbClr val="000000">
                      <a:alpha val="43137"/>
                    </a:srgbClr>
                  </a:outerShdw>
                </a:effectLst>
                <a:latin typeface="Arial" pitchFamily="34" charset="0"/>
                <a:cs typeface="Arial" pitchFamily="34" charset="0"/>
              </a:rPr>
              <a:t>Self-protection</a:t>
            </a:r>
            <a:endParaRPr kumimoji="1" lang="ja-JP" altLang="en-US" sz="3200" b="1" dirty="0">
              <a:effectLst>
                <a:outerShdw blurRad="38100" dist="38100" dir="2700000" algn="tl">
                  <a:srgbClr val="000000">
                    <a:alpha val="43137"/>
                  </a:srgbClr>
                </a:outerShdw>
              </a:effectLst>
              <a:latin typeface="Arial" pitchFamily="34" charset="0"/>
              <a:cs typeface="Arial" pitchFamily="34" charset="0"/>
            </a:endParaRPr>
          </a:p>
        </p:txBody>
      </p:sp>
      <p:sp>
        <p:nvSpPr>
          <p:cNvPr id="76" name="テキスト ボックス 75"/>
          <p:cNvSpPr txBox="1"/>
          <p:nvPr/>
        </p:nvSpPr>
        <p:spPr>
          <a:xfrm>
            <a:off x="6039590" y="569211"/>
            <a:ext cx="1753520" cy="516469"/>
          </a:xfrm>
          <a:prstGeom prst="rect">
            <a:avLst/>
          </a:prstGeom>
          <a:noFill/>
        </p:spPr>
        <p:txBody>
          <a:bodyPr wrap="square" lIns="84755" tIns="42377" rIns="84755" bIns="42377" rtlCol="0">
            <a:spAutoFit/>
          </a:bodyPr>
          <a:lstStyle/>
          <a:p>
            <a:pPr algn="ctr"/>
            <a:r>
              <a:rPr lang="en-US" altLang="ja-JP" sz="2800" b="1" i="1" u="sng" dirty="0" smtClean="0">
                <a:solidFill>
                  <a:srgbClr val="0000FF"/>
                </a:solidFill>
                <a:latin typeface="Arial" pitchFamily="34" charset="0"/>
                <a:ea typeface="メイリオ" pitchFamily="50" charset="-128"/>
                <a:cs typeface="Arial" pitchFamily="34" charset="0"/>
              </a:rPr>
              <a:t>Layer</a:t>
            </a:r>
            <a:endParaRPr kumimoji="1" lang="ja-JP" altLang="en-US" sz="2800" b="1" i="1" u="sng" dirty="0">
              <a:solidFill>
                <a:srgbClr val="0000FF"/>
              </a:solidFill>
              <a:latin typeface="Arial" pitchFamily="34" charset="0"/>
              <a:ea typeface="メイリオ" pitchFamily="50" charset="-128"/>
              <a:cs typeface="Arial" pitchFamily="34" charset="0"/>
            </a:endParaRPr>
          </a:p>
        </p:txBody>
      </p:sp>
      <p:sp>
        <p:nvSpPr>
          <p:cNvPr id="78" name="テキスト ボックス 77"/>
          <p:cNvSpPr txBox="1"/>
          <p:nvPr/>
        </p:nvSpPr>
        <p:spPr>
          <a:xfrm>
            <a:off x="611560" y="569211"/>
            <a:ext cx="3528392" cy="516469"/>
          </a:xfrm>
          <a:prstGeom prst="rect">
            <a:avLst/>
          </a:prstGeom>
          <a:noFill/>
        </p:spPr>
        <p:txBody>
          <a:bodyPr wrap="square" lIns="84755" tIns="42377" rIns="84755" bIns="42377" rtlCol="0">
            <a:spAutoFit/>
          </a:bodyPr>
          <a:lstStyle/>
          <a:p>
            <a:pPr algn="ctr"/>
            <a:r>
              <a:rPr kumimoji="1" lang="en-US" altLang="ja-JP" sz="2800" b="1" i="1" u="sng" dirty="0" smtClean="0">
                <a:solidFill>
                  <a:srgbClr val="FF0000"/>
                </a:solidFill>
                <a:latin typeface="Arial" pitchFamily="34" charset="0"/>
                <a:cs typeface="Arial" pitchFamily="34" charset="0"/>
              </a:rPr>
              <a:t>Double pancake</a:t>
            </a:r>
            <a:endParaRPr kumimoji="1" lang="ja-JP" altLang="en-US" sz="2800" b="1" i="1" u="sng" dirty="0">
              <a:solidFill>
                <a:srgbClr val="FF0000"/>
              </a:solidFill>
              <a:latin typeface="Arial" pitchFamily="34" charset="0"/>
              <a:cs typeface="Arial" pitchFamily="34" charset="0"/>
            </a:endParaRPr>
          </a:p>
        </p:txBody>
      </p:sp>
      <p:sp>
        <p:nvSpPr>
          <p:cNvPr id="84" name="正方形/長方形 83"/>
          <p:cNvSpPr/>
          <p:nvPr/>
        </p:nvSpPr>
        <p:spPr>
          <a:xfrm>
            <a:off x="1443861" y="4509120"/>
            <a:ext cx="607859" cy="369332"/>
          </a:xfrm>
          <a:prstGeom prst="rect">
            <a:avLst/>
          </a:prstGeom>
        </p:spPr>
        <p:txBody>
          <a:bodyPr wrap="none">
            <a:spAutoFit/>
          </a:bodyPr>
          <a:lstStyle/>
          <a:p>
            <a:r>
              <a:rPr lang="en-US" altLang="ja-JP" b="1" dirty="0">
                <a:latin typeface="Arial" pitchFamily="34" charset="0"/>
                <a:cs typeface="Arial" pitchFamily="34" charset="0"/>
              </a:rPr>
              <a:t>77K</a:t>
            </a:r>
            <a:endParaRPr lang="ja-JP" altLang="en-US" dirty="0"/>
          </a:p>
        </p:txBody>
      </p:sp>
      <p:sp>
        <p:nvSpPr>
          <p:cNvPr id="85" name="正方形/長方形 84"/>
          <p:cNvSpPr/>
          <p:nvPr/>
        </p:nvSpPr>
        <p:spPr>
          <a:xfrm>
            <a:off x="6052373" y="4475945"/>
            <a:ext cx="607859" cy="369332"/>
          </a:xfrm>
          <a:prstGeom prst="rect">
            <a:avLst/>
          </a:prstGeom>
        </p:spPr>
        <p:txBody>
          <a:bodyPr wrap="none">
            <a:spAutoFit/>
          </a:bodyPr>
          <a:lstStyle/>
          <a:p>
            <a:r>
              <a:rPr lang="en-US" altLang="ja-JP" b="1" dirty="0">
                <a:latin typeface="Arial" pitchFamily="34" charset="0"/>
                <a:cs typeface="Arial" pitchFamily="34" charset="0"/>
              </a:rPr>
              <a:t>77K</a:t>
            </a:r>
            <a:endParaRPr lang="ja-JP" alt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500"/>
                                        <p:tgtEl>
                                          <p:spTgt spid="9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Effect transition="in" filter="fade">
                                      <p:cBhvr>
                                        <p:cTn id="13" dur="500"/>
                                        <p:tgtEl>
                                          <p:spTgt spid="86"/>
                                        </p:tgtEl>
                                      </p:cBhvr>
                                    </p:animEffect>
                                  </p:childTnLst>
                                </p:cTn>
                              </p:par>
                              <p:par>
                                <p:cTn id="14" presetID="10" presetClass="entr" presetSubtype="0" fill="hold" nodeType="withEffect">
                                  <p:stCondLst>
                                    <p:cond delay="0"/>
                                  </p:stCondLst>
                                  <p:childTnLst>
                                    <p:set>
                                      <p:cBhvr>
                                        <p:cTn id="15" dur="1" fill="hold">
                                          <p:stCondLst>
                                            <p:cond delay="0"/>
                                          </p:stCondLst>
                                        </p:cTn>
                                        <p:tgtEl>
                                          <p:spTgt spid="98"/>
                                        </p:tgtEl>
                                        <p:attrNameLst>
                                          <p:attrName>style.visibility</p:attrName>
                                        </p:attrNameLst>
                                      </p:cBhvr>
                                      <p:to>
                                        <p:strVal val="visible"/>
                                      </p:to>
                                    </p:set>
                                    <p:animEffect transition="in" filter="fade">
                                      <p:cBhvr>
                                        <p:cTn id="16" dur="500"/>
                                        <p:tgtEl>
                                          <p:spTgt spid="98"/>
                                        </p:tgtEl>
                                      </p:cBhvr>
                                    </p:animEffect>
                                  </p:childTnLst>
                                </p:cTn>
                              </p:par>
                              <p:par>
                                <p:cTn id="17" presetID="10" presetClass="entr" presetSubtype="0" fill="hold" nodeType="with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fade">
                                      <p:cBhvr>
                                        <p:cTn id="1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5" descr="D:\Users\Kyoko Yanagisawa\Pictures\thermal runaway\coil\コイル_8766.jpg"/>
          <p:cNvPicPr>
            <a:picLocks noChangeAspect="1" noChangeArrowheads="1"/>
          </p:cNvPicPr>
          <p:nvPr/>
        </p:nvPicPr>
        <p:blipFill>
          <a:blip r:embed="rId4" cstate="print"/>
          <a:srcRect b="8024"/>
          <a:stretch>
            <a:fillRect/>
          </a:stretch>
        </p:blipFill>
        <p:spPr bwMode="auto">
          <a:xfrm>
            <a:off x="6010381" y="1079009"/>
            <a:ext cx="1843130" cy="2349989"/>
          </a:xfrm>
          <a:prstGeom prst="rect">
            <a:avLst/>
          </a:prstGeom>
          <a:noFill/>
        </p:spPr>
      </p:pic>
      <p:pic>
        <p:nvPicPr>
          <p:cNvPr id="55" name="Picture 1" descr="D:\Users\Kyoko Yanagisawa\Pictures\thermal runaway\newcoil.jpg"/>
          <p:cNvPicPr>
            <a:picLocks noChangeAspect="1" noChangeArrowheads="1"/>
          </p:cNvPicPr>
          <p:nvPr/>
        </p:nvPicPr>
        <p:blipFill>
          <a:blip r:embed="rId5" cstate="print"/>
          <a:srcRect l="8768" t="21042" r="10286" b="4480"/>
          <a:stretch>
            <a:fillRect/>
          </a:stretch>
        </p:blipFill>
        <p:spPr bwMode="auto">
          <a:xfrm>
            <a:off x="1513496" y="1074166"/>
            <a:ext cx="1846278" cy="2354834"/>
          </a:xfrm>
          <a:prstGeom prst="rect">
            <a:avLst/>
          </a:prstGeom>
          <a:noFill/>
        </p:spPr>
      </p:pic>
      <p:pic>
        <p:nvPicPr>
          <p:cNvPr id="13" name="Picture 4"/>
          <p:cNvPicPr>
            <a:picLocks noChangeAspect="1" noChangeArrowheads="1"/>
          </p:cNvPicPr>
          <p:nvPr/>
        </p:nvPicPr>
        <p:blipFill>
          <a:blip r:embed="rId6" cstate="email"/>
          <a:srcRect l="1976" t="4468" r="20965" b="24032"/>
          <a:stretch>
            <a:fillRect/>
          </a:stretch>
        </p:blipFill>
        <p:spPr bwMode="auto">
          <a:xfrm>
            <a:off x="4537546" y="3450951"/>
            <a:ext cx="4570958" cy="2657691"/>
          </a:xfrm>
          <a:prstGeom prst="rect">
            <a:avLst/>
          </a:prstGeom>
          <a:noFill/>
          <a:ln w="9525">
            <a:noFill/>
            <a:miter lim="800000"/>
            <a:headEnd/>
            <a:tailEnd/>
          </a:ln>
          <a:effectLst/>
        </p:spPr>
      </p:pic>
      <p:pic>
        <p:nvPicPr>
          <p:cNvPr id="14" name="Picture 2"/>
          <p:cNvPicPr>
            <a:picLocks noChangeAspect="1" noChangeArrowheads="1"/>
          </p:cNvPicPr>
          <p:nvPr/>
        </p:nvPicPr>
        <p:blipFill>
          <a:blip r:embed="rId7" cstate="email"/>
          <a:srcRect l="3352" t="4469" r="21217" b="23237"/>
          <a:stretch>
            <a:fillRect/>
          </a:stretch>
        </p:blipFill>
        <p:spPr bwMode="auto">
          <a:xfrm>
            <a:off x="323528" y="3450951"/>
            <a:ext cx="4250521" cy="2714353"/>
          </a:xfrm>
          <a:prstGeom prst="rect">
            <a:avLst/>
          </a:prstGeom>
          <a:noFill/>
          <a:ln w="9525">
            <a:noFill/>
            <a:miter lim="800000"/>
            <a:headEnd/>
            <a:tailEnd/>
          </a:ln>
          <a:effectLst/>
        </p:spPr>
      </p:pic>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18</a:t>
            </a:fld>
            <a:endParaRPr lang="ja-JP" altLang="en-US"/>
          </a:p>
        </p:txBody>
      </p:sp>
      <p:sp>
        <p:nvSpPr>
          <p:cNvPr id="5" name="テキスト ボックス 4"/>
          <p:cNvSpPr txBox="1"/>
          <p:nvPr/>
        </p:nvSpPr>
        <p:spPr>
          <a:xfrm>
            <a:off x="128465" y="116634"/>
            <a:ext cx="3143809" cy="584775"/>
          </a:xfrm>
          <a:prstGeom prst="rect">
            <a:avLst/>
          </a:prstGeom>
          <a:noFill/>
        </p:spPr>
        <p:txBody>
          <a:bodyPr wrap="none" rtlCol="0">
            <a:spAutoFit/>
          </a:bodyPr>
          <a:lstStyle/>
          <a:p>
            <a:r>
              <a:rPr kumimoji="1" lang="en-US" altLang="ja-JP" sz="3200" b="1" dirty="0" smtClean="0">
                <a:effectLst>
                  <a:outerShdw blurRad="38100" dist="38100" dir="2700000" algn="tl">
                    <a:srgbClr val="000000">
                      <a:alpha val="43137"/>
                    </a:srgbClr>
                  </a:outerShdw>
                </a:effectLst>
                <a:latin typeface="Arial" pitchFamily="34" charset="0"/>
                <a:cs typeface="Arial" pitchFamily="34" charset="0"/>
              </a:rPr>
              <a:t>Charging delay</a:t>
            </a:r>
            <a:endParaRPr kumimoji="1" lang="ja-JP" altLang="en-US" sz="3200" b="1" dirty="0">
              <a:effectLst>
                <a:outerShdw blurRad="38100" dist="38100" dir="2700000" algn="tl">
                  <a:srgbClr val="000000">
                    <a:alpha val="43137"/>
                  </a:srgbClr>
                </a:outerShdw>
              </a:effectLst>
              <a:latin typeface="Arial" pitchFamily="34" charset="0"/>
              <a:cs typeface="Arial" pitchFamily="34" charset="0"/>
            </a:endParaRPr>
          </a:p>
        </p:txBody>
      </p:sp>
      <p:sp>
        <p:nvSpPr>
          <p:cNvPr id="8" name="テキスト ボックス 7"/>
          <p:cNvSpPr txBox="1"/>
          <p:nvPr/>
        </p:nvSpPr>
        <p:spPr>
          <a:xfrm>
            <a:off x="827584" y="6073304"/>
            <a:ext cx="7843533" cy="461665"/>
          </a:xfrm>
          <a:prstGeom prst="rect">
            <a:avLst/>
          </a:prstGeom>
          <a:noFill/>
        </p:spPr>
        <p:txBody>
          <a:bodyPr wrap="square" rtlCol="0">
            <a:spAutoFit/>
          </a:bodyPr>
          <a:lstStyle/>
          <a:p>
            <a:r>
              <a:rPr kumimoji="1" lang="en-US" altLang="ja-JP" sz="2400" b="1" i="1" dirty="0" smtClean="0">
                <a:latin typeface="+mj-lt"/>
                <a:cs typeface="Arial" pitchFamily="34" charset="0"/>
              </a:rPr>
              <a:t>Charging delay for the layer-winding is </a:t>
            </a:r>
            <a:r>
              <a:rPr kumimoji="1" lang="en-US" altLang="ja-JP" sz="2400" b="1" i="1" dirty="0" smtClean="0">
                <a:solidFill>
                  <a:srgbClr val="0000FF"/>
                </a:solidFill>
                <a:latin typeface="+mj-lt"/>
                <a:cs typeface="Arial" pitchFamily="34" charset="0"/>
              </a:rPr>
              <a:t>~2000 times longer</a:t>
            </a:r>
            <a:endParaRPr kumimoji="1" lang="ja-JP" altLang="en-US" sz="2400" b="1" i="1" dirty="0">
              <a:latin typeface="+mj-lt"/>
              <a:cs typeface="Arial" pitchFamily="34" charset="0"/>
            </a:endParaRPr>
          </a:p>
        </p:txBody>
      </p:sp>
      <p:sp>
        <p:nvSpPr>
          <p:cNvPr id="11" name="テキスト ボックス 10"/>
          <p:cNvSpPr txBox="1"/>
          <p:nvPr/>
        </p:nvSpPr>
        <p:spPr>
          <a:xfrm>
            <a:off x="5508104" y="4871947"/>
            <a:ext cx="1438214" cy="523220"/>
          </a:xfrm>
          <a:prstGeom prst="rect">
            <a:avLst/>
          </a:prstGeom>
          <a:noFill/>
        </p:spPr>
        <p:txBody>
          <a:bodyPr wrap="none" rtlCol="0">
            <a:spAutoFit/>
          </a:bodyPr>
          <a:lstStyle/>
          <a:p>
            <a:r>
              <a:rPr kumimoji="1" lang="en-US" altLang="ja-JP" sz="2800" b="1" i="1" dirty="0" smtClean="0">
                <a:solidFill>
                  <a:srgbClr val="0000FF"/>
                </a:solidFill>
              </a:rPr>
              <a:t>τ</a:t>
            </a:r>
            <a:r>
              <a:rPr kumimoji="1" lang="en-US" altLang="ja-JP" sz="2800" b="1" dirty="0" smtClean="0">
                <a:solidFill>
                  <a:srgbClr val="0000FF"/>
                </a:solidFill>
              </a:rPr>
              <a:t> ~ 500 s</a:t>
            </a:r>
            <a:endParaRPr kumimoji="1" lang="ja-JP" altLang="en-US" sz="2800" b="1" dirty="0">
              <a:solidFill>
                <a:srgbClr val="0000FF"/>
              </a:solidFill>
            </a:endParaRPr>
          </a:p>
        </p:txBody>
      </p:sp>
      <p:sp>
        <p:nvSpPr>
          <p:cNvPr id="12" name="テキスト ボックス 11"/>
          <p:cNvSpPr txBox="1"/>
          <p:nvPr/>
        </p:nvSpPr>
        <p:spPr>
          <a:xfrm>
            <a:off x="1979712" y="4849996"/>
            <a:ext cx="1346844" cy="523220"/>
          </a:xfrm>
          <a:prstGeom prst="rect">
            <a:avLst/>
          </a:prstGeom>
          <a:noFill/>
        </p:spPr>
        <p:txBody>
          <a:bodyPr wrap="none" rtlCol="0">
            <a:spAutoFit/>
          </a:bodyPr>
          <a:lstStyle/>
          <a:p>
            <a:r>
              <a:rPr kumimoji="1" lang="en-US" altLang="ja-JP" sz="2800" b="1" i="1" dirty="0" smtClean="0"/>
              <a:t>τ</a:t>
            </a:r>
            <a:r>
              <a:rPr kumimoji="1" lang="en-US" altLang="ja-JP" sz="2800" b="1" dirty="0" smtClean="0"/>
              <a:t> ~ </a:t>
            </a:r>
            <a:r>
              <a:rPr lang="en-US" altLang="ja-JP" sz="2800" b="1" dirty="0" smtClean="0"/>
              <a:t>0.4</a:t>
            </a:r>
            <a:r>
              <a:rPr kumimoji="1" lang="en-US" altLang="ja-JP" sz="2800" b="1" dirty="0" smtClean="0"/>
              <a:t> s</a:t>
            </a:r>
            <a:endParaRPr kumimoji="1" lang="ja-JP" altLang="en-US" sz="2800" b="1" dirty="0"/>
          </a:p>
        </p:txBody>
      </p:sp>
      <p:grpSp>
        <p:nvGrpSpPr>
          <p:cNvPr id="27" name="グループ化 26"/>
          <p:cNvGrpSpPr/>
          <p:nvPr/>
        </p:nvGrpSpPr>
        <p:grpSpPr>
          <a:xfrm>
            <a:off x="3665377" y="1154212"/>
            <a:ext cx="2274775" cy="1803676"/>
            <a:chOff x="2762250" y="1280909"/>
            <a:chExt cx="3493987" cy="2770391"/>
          </a:xfrm>
        </p:grpSpPr>
        <p:sp>
          <p:nvSpPr>
            <p:cNvPr id="28" name="正方形/長方形 27"/>
            <p:cNvSpPr/>
            <p:nvPr/>
          </p:nvSpPr>
          <p:spPr>
            <a:xfrm>
              <a:off x="3075712" y="2041272"/>
              <a:ext cx="648072" cy="1768088"/>
            </a:xfrm>
            <a:prstGeom prst="rect">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9" name="正方形/長方形 28"/>
            <p:cNvSpPr/>
            <p:nvPr/>
          </p:nvSpPr>
          <p:spPr>
            <a:xfrm>
              <a:off x="4376936" y="2040528"/>
              <a:ext cx="648072" cy="1768088"/>
            </a:xfrm>
            <a:prstGeom prst="rect">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cxnSp>
          <p:nvCxnSpPr>
            <p:cNvPr id="30" name="直線矢印コネクタ 29"/>
            <p:cNvCxnSpPr/>
            <p:nvPr/>
          </p:nvCxnSpPr>
          <p:spPr>
            <a:xfrm>
              <a:off x="2762250" y="2924944"/>
              <a:ext cx="2609850"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V="1">
              <a:off x="4056309" y="1785171"/>
              <a:ext cx="0" cy="226612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右中かっこ 31"/>
            <p:cNvSpPr/>
            <p:nvPr/>
          </p:nvSpPr>
          <p:spPr>
            <a:xfrm>
              <a:off x="5097016" y="2060848"/>
              <a:ext cx="144016" cy="1728191"/>
            </a:xfrm>
            <a:prstGeom prst="rightBrace">
              <a:avLst>
                <a:gd name="adj1" fmla="val 8333"/>
                <a:gd name="adj2" fmla="val 10348"/>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200"/>
            </a:p>
          </p:txBody>
        </p:sp>
        <p:sp>
          <p:nvSpPr>
            <p:cNvPr id="33" name="右中かっこ 32"/>
            <p:cNvSpPr/>
            <p:nvPr/>
          </p:nvSpPr>
          <p:spPr>
            <a:xfrm rot="16200000">
              <a:off x="4592960" y="1556792"/>
              <a:ext cx="216024" cy="648072"/>
            </a:xfrm>
            <a:prstGeom prst="rightBrace">
              <a:avLst>
                <a:gd name="adj1" fmla="val 8333"/>
                <a:gd name="adj2" fmla="val 50837"/>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200"/>
            </a:p>
          </p:txBody>
        </p:sp>
        <p:sp>
          <p:nvSpPr>
            <p:cNvPr id="34" name="テキスト ボックス 33"/>
            <p:cNvSpPr txBox="1"/>
            <p:nvPr/>
          </p:nvSpPr>
          <p:spPr>
            <a:xfrm>
              <a:off x="5229874" y="1899260"/>
              <a:ext cx="1026363" cy="1087291"/>
            </a:xfrm>
            <a:prstGeom prst="rect">
              <a:avLst/>
            </a:prstGeom>
            <a:noFill/>
          </p:spPr>
          <p:txBody>
            <a:bodyPr wrap="square" rtlCol="0">
              <a:spAutoFit/>
            </a:bodyPr>
            <a:lstStyle/>
            <a:p>
              <a:r>
                <a:rPr kumimoji="1" lang="en-US" altLang="ja-JP" sz="2000" b="1" i="1" dirty="0" smtClean="0">
                  <a:latin typeface="Arial" pitchFamily="34" charset="0"/>
                  <a:cs typeface="Arial" pitchFamily="34" charset="0"/>
                </a:rPr>
                <a:t>N</a:t>
              </a:r>
              <a:r>
                <a:rPr kumimoji="1" lang="en-US" altLang="ja-JP" sz="2000" b="1" i="1" baseline="-25000" dirty="0" smtClean="0">
                  <a:latin typeface="Arial" pitchFamily="34" charset="0"/>
                  <a:cs typeface="Arial" pitchFamily="34" charset="0"/>
                </a:rPr>
                <a:t>z</a:t>
              </a:r>
              <a:r>
                <a:rPr kumimoji="1" lang="en-US" altLang="ja-JP" sz="2000" b="1" i="1" dirty="0" smtClean="0">
                  <a:latin typeface="Arial" pitchFamily="34" charset="0"/>
                  <a:cs typeface="Arial" pitchFamily="34" charset="0"/>
                </a:rPr>
                <a:t> </a:t>
              </a:r>
            </a:p>
            <a:p>
              <a:r>
                <a:rPr kumimoji="1" lang="en-US" altLang="ja-JP" sz="2000" b="1" i="1" dirty="0" smtClean="0">
                  <a:latin typeface="Arial" pitchFamily="34" charset="0"/>
                  <a:cs typeface="Arial" pitchFamily="34" charset="0"/>
                </a:rPr>
                <a:t>~</a:t>
              </a:r>
              <a:r>
                <a:rPr lang="en-US" altLang="ja-JP" sz="2000" b="1" i="1" dirty="0" smtClean="0">
                  <a:latin typeface="Arial" pitchFamily="34" charset="0"/>
                  <a:cs typeface="Arial" pitchFamily="34" charset="0"/>
                </a:rPr>
                <a:t>18</a:t>
              </a:r>
              <a:endParaRPr kumimoji="1" lang="ja-JP" altLang="en-US" sz="2000" b="1" i="1" baseline="-25000" dirty="0">
                <a:latin typeface="Arial" pitchFamily="34" charset="0"/>
                <a:cs typeface="Arial" pitchFamily="34" charset="0"/>
              </a:endParaRPr>
            </a:p>
          </p:txBody>
        </p:sp>
        <p:sp>
          <p:nvSpPr>
            <p:cNvPr id="35" name="テキスト ボックス 34"/>
            <p:cNvSpPr txBox="1"/>
            <p:nvPr/>
          </p:nvSpPr>
          <p:spPr>
            <a:xfrm>
              <a:off x="4444605" y="1280909"/>
              <a:ext cx="1225540" cy="614557"/>
            </a:xfrm>
            <a:prstGeom prst="rect">
              <a:avLst/>
            </a:prstGeom>
            <a:noFill/>
          </p:spPr>
          <p:txBody>
            <a:bodyPr wrap="square" rtlCol="0">
              <a:spAutoFit/>
            </a:bodyPr>
            <a:lstStyle/>
            <a:p>
              <a:r>
                <a:rPr kumimoji="1" lang="en-US" altLang="ja-JP" sz="2000" b="1" i="1" dirty="0" smtClean="0">
                  <a:latin typeface="Arial" pitchFamily="34" charset="0"/>
                  <a:cs typeface="Arial" pitchFamily="34" charset="0"/>
                </a:rPr>
                <a:t>N</a:t>
              </a:r>
              <a:r>
                <a:rPr kumimoji="1" lang="en-US" altLang="ja-JP" sz="2000" b="1" i="1" baseline="-25000" dirty="0" smtClean="0">
                  <a:latin typeface="Arial" pitchFamily="34" charset="0"/>
                  <a:cs typeface="Arial" pitchFamily="34" charset="0"/>
                </a:rPr>
                <a:t>r</a:t>
              </a:r>
              <a:r>
                <a:rPr kumimoji="1" lang="en-US" altLang="ja-JP" sz="2000" b="1" i="1" dirty="0" smtClean="0">
                  <a:latin typeface="Arial" pitchFamily="34" charset="0"/>
                  <a:cs typeface="Arial" pitchFamily="34" charset="0"/>
                </a:rPr>
                <a:t>=8</a:t>
              </a:r>
              <a:endParaRPr kumimoji="1" lang="ja-JP" altLang="en-US" sz="2000" b="1" i="1" dirty="0">
                <a:latin typeface="Arial" pitchFamily="34" charset="0"/>
                <a:cs typeface="Arial" pitchFamily="34" charset="0"/>
              </a:endParaRPr>
            </a:p>
          </p:txBody>
        </p:sp>
        <p:sp>
          <p:nvSpPr>
            <p:cNvPr id="36" name="テキスト ボックス 35"/>
            <p:cNvSpPr txBox="1"/>
            <p:nvPr/>
          </p:nvSpPr>
          <p:spPr>
            <a:xfrm>
              <a:off x="3714017" y="2800635"/>
              <a:ext cx="549043" cy="425462"/>
            </a:xfrm>
            <a:prstGeom prst="rect">
              <a:avLst/>
            </a:prstGeom>
            <a:noFill/>
          </p:spPr>
          <p:txBody>
            <a:bodyPr wrap="square" rtlCol="0">
              <a:spAutoFit/>
            </a:bodyPr>
            <a:lstStyle/>
            <a:p>
              <a:r>
                <a:rPr kumimoji="1" lang="en-US" altLang="ja-JP" sz="1200" b="1" i="1" dirty="0" smtClean="0">
                  <a:latin typeface="Arial" pitchFamily="34" charset="0"/>
                  <a:cs typeface="Arial" pitchFamily="34" charset="0"/>
                </a:rPr>
                <a:t>o</a:t>
              </a:r>
              <a:endParaRPr kumimoji="1" lang="ja-JP" altLang="en-US" sz="1200" b="1" i="1" dirty="0">
                <a:latin typeface="Arial" pitchFamily="34" charset="0"/>
                <a:cs typeface="Arial" pitchFamily="34" charset="0"/>
              </a:endParaRPr>
            </a:p>
          </p:txBody>
        </p:sp>
        <p:sp>
          <p:nvSpPr>
            <p:cNvPr id="37" name="テキスト ボックス 36"/>
            <p:cNvSpPr txBox="1"/>
            <p:nvPr/>
          </p:nvSpPr>
          <p:spPr>
            <a:xfrm>
              <a:off x="5259311" y="2852937"/>
              <a:ext cx="374743" cy="425462"/>
            </a:xfrm>
            <a:prstGeom prst="rect">
              <a:avLst/>
            </a:prstGeom>
            <a:noFill/>
          </p:spPr>
          <p:txBody>
            <a:bodyPr wrap="none" rtlCol="0">
              <a:spAutoFit/>
            </a:bodyPr>
            <a:lstStyle/>
            <a:p>
              <a:r>
                <a:rPr kumimoji="1" lang="en-US" altLang="ja-JP" sz="1200" b="1" i="1" dirty="0" smtClean="0">
                  <a:latin typeface="Arial" pitchFamily="34" charset="0"/>
                  <a:cs typeface="Arial" pitchFamily="34" charset="0"/>
                </a:rPr>
                <a:t>r</a:t>
              </a:r>
              <a:endParaRPr kumimoji="1" lang="ja-JP" altLang="en-US" sz="1200" b="1" i="1" dirty="0">
                <a:latin typeface="Arial" pitchFamily="34" charset="0"/>
                <a:cs typeface="Arial" pitchFamily="34" charset="0"/>
              </a:endParaRPr>
            </a:p>
          </p:txBody>
        </p:sp>
        <p:sp>
          <p:nvSpPr>
            <p:cNvPr id="38" name="テキスト ボックス 37"/>
            <p:cNvSpPr txBox="1"/>
            <p:nvPr/>
          </p:nvSpPr>
          <p:spPr>
            <a:xfrm>
              <a:off x="3659457" y="1539806"/>
              <a:ext cx="402016" cy="425462"/>
            </a:xfrm>
            <a:prstGeom prst="rect">
              <a:avLst/>
            </a:prstGeom>
            <a:noFill/>
          </p:spPr>
          <p:txBody>
            <a:bodyPr wrap="square" rtlCol="0">
              <a:spAutoFit/>
            </a:bodyPr>
            <a:lstStyle/>
            <a:p>
              <a:r>
                <a:rPr kumimoji="1" lang="en-US" altLang="ja-JP" sz="1200" b="1" i="1" dirty="0" smtClean="0">
                  <a:latin typeface="Arial" pitchFamily="34" charset="0"/>
                  <a:cs typeface="Arial" pitchFamily="34" charset="0"/>
                </a:rPr>
                <a:t>z</a:t>
              </a:r>
              <a:endParaRPr kumimoji="1" lang="ja-JP" altLang="en-US" sz="1200" b="1" i="1" dirty="0">
                <a:latin typeface="Arial" pitchFamily="34" charset="0"/>
                <a:cs typeface="Arial" pitchFamily="34" charset="0"/>
              </a:endParaRPr>
            </a:p>
          </p:txBody>
        </p:sp>
        <p:cxnSp>
          <p:nvCxnSpPr>
            <p:cNvPr id="39" name="直線コネクタ 38"/>
            <p:cNvCxnSpPr/>
            <p:nvPr/>
          </p:nvCxnSpPr>
          <p:spPr>
            <a:xfrm>
              <a:off x="4384675" y="2044700"/>
              <a:ext cx="641350" cy="1768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flipH="1">
              <a:off x="4383658" y="2039615"/>
              <a:ext cx="641350" cy="1768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3084339" y="2042790"/>
              <a:ext cx="641350" cy="1768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H="1">
              <a:off x="3083322" y="2037705"/>
              <a:ext cx="641350" cy="1768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0" name="グループ化 49"/>
          <p:cNvGrpSpPr/>
          <p:nvPr/>
        </p:nvGrpSpPr>
        <p:grpSpPr>
          <a:xfrm>
            <a:off x="616016" y="1074166"/>
            <a:ext cx="8021561" cy="2409126"/>
            <a:chOff x="395536" y="973797"/>
            <a:chExt cx="8251238" cy="2478106"/>
          </a:xfrm>
        </p:grpSpPr>
        <p:grpSp>
          <p:nvGrpSpPr>
            <p:cNvPr id="15" name="グループ化 14"/>
            <p:cNvGrpSpPr/>
            <p:nvPr/>
          </p:nvGrpSpPr>
          <p:grpSpPr>
            <a:xfrm>
              <a:off x="6399677" y="1867441"/>
              <a:ext cx="1763238" cy="1584462"/>
              <a:chOff x="4757427" y="4572562"/>
              <a:chExt cx="1554625" cy="1397001"/>
            </a:xfrm>
          </p:grpSpPr>
          <p:cxnSp>
            <p:nvCxnSpPr>
              <p:cNvPr id="17" name="直線矢印コネクタ 16"/>
              <p:cNvCxnSpPr/>
              <p:nvPr/>
            </p:nvCxnSpPr>
            <p:spPr>
              <a:xfrm rot="5400000">
                <a:off x="5146174" y="5078837"/>
                <a:ext cx="1013780" cy="1229"/>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5650397" y="4940255"/>
                <a:ext cx="661655" cy="586179"/>
              </a:xfrm>
              <a:prstGeom prst="rect">
                <a:avLst/>
              </a:prstGeom>
              <a:noFill/>
            </p:spPr>
            <p:txBody>
              <a:bodyPr wrap="square" rtlCol="0">
                <a:spAutoFit/>
              </a:bodyPr>
              <a:lstStyle/>
              <a:p>
                <a:r>
                  <a:rPr kumimoji="1" lang="en-US" altLang="ja-JP" b="1" dirty="0" smtClean="0"/>
                  <a:t>101</a:t>
                </a:r>
              </a:p>
              <a:p>
                <a:r>
                  <a:rPr kumimoji="1" lang="en-US" altLang="ja-JP" b="1" dirty="0" smtClean="0"/>
                  <a:t>mm</a:t>
                </a:r>
                <a:endParaRPr kumimoji="1" lang="ja-JP" altLang="en-US" b="1" dirty="0"/>
              </a:p>
            </p:txBody>
          </p:sp>
          <p:cxnSp>
            <p:nvCxnSpPr>
              <p:cNvPr id="19" name="直線矢印コネクタ 18"/>
              <p:cNvCxnSpPr/>
              <p:nvPr/>
            </p:nvCxnSpPr>
            <p:spPr>
              <a:xfrm rot="10800000" flipV="1">
                <a:off x="4779188" y="5623114"/>
                <a:ext cx="780078" cy="0"/>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4757427" y="5634604"/>
                <a:ext cx="884559" cy="334959"/>
              </a:xfrm>
              <a:prstGeom prst="rect">
                <a:avLst/>
              </a:prstGeom>
              <a:noFill/>
            </p:spPr>
            <p:txBody>
              <a:bodyPr wrap="square" rtlCol="0">
                <a:spAutoFit/>
              </a:bodyPr>
              <a:lstStyle/>
              <a:p>
                <a:pPr algn="ctr"/>
                <a:r>
                  <a:rPr lang="en-US" altLang="ja-JP" b="1" dirty="0" smtClean="0"/>
                  <a:t>81.2</a:t>
                </a:r>
                <a:r>
                  <a:rPr kumimoji="1" lang="en-US" altLang="ja-JP" b="1" dirty="0" smtClean="0"/>
                  <a:t>mm</a:t>
                </a:r>
                <a:endParaRPr kumimoji="1" lang="ja-JP" altLang="en-US" b="1" dirty="0"/>
              </a:p>
            </p:txBody>
          </p:sp>
        </p:grpSp>
        <p:grpSp>
          <p:nvGrpSpPr>
            <p:cNvPr id="21" name="グループ化 20"/>
            <p:cNvGrpSpPr/>
            <p:nvPr/>
          </p:nvGrpSpPr>
          <p:grpSpPr>
            <a:xfrm>
              <a:off x="1734918" y="1658422"/>
              <a:ext cx="1788117" cy="1670805"/>
              <a:chOff x="2706715" y="4392665"/>
              <a:chExt cx="1576561" cy="1473128"/>
            </a:xfrm>
          </p:grpSpPr>
          <p:cxnSp>
            <p:nvCxnSpPr>
              <p:cNvPr id="23" name="直線矢印コネクタ 22"/>
              <p:cNvCxnSpPr/>
              <p:nvPr/>
            </p:nvCxnSpPr>
            <p:spPr>
              <a:xfrm rot="5400000">
                <a:off x="3071728" y="4942388"/>
                <a:ext cx="1100676" cy="1229"/>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3618635" y="4828077"/>
                <a:ext cx="664641" cy="586179"/>
              </a:xfrm>
              <a:prstGeom prst="rect">
                <a:avLst/>
              </a:prstGeom>
              <a:noFill/>
            </p:spPr>
            <p:txBody>
              <a:bodyPr wrap="square" rtlCol="0">
                <a:spAutoFit/>
              </a:bodyPr>
              <a:lstStyle/>
              <a:p>
                <a:r>
                  <a:rPr kumimoji="1" lang="en-US" altLang="ja-JP" b="1" dirty="0" smtClean="0"/>
                  <a:t>103</a:t>
                </a:r>
              </a:p>
              <a:p>
                <a:r>
                  <a:rPr kumimoji="1" lang="en-US" altLang="ja-JP" b="1" dirty="0" smtClean="0"/>
                  <a:t>mm</a:t>
                </a:r>
                <a:endParaRPr kumimoji="1" lang="ja-JP" altLang="en-US" b="1" dirty="0"/>
              </a:p>
            </p:txBody>
          </p:sp>
          <p:cxnSp>
            <p:nvCxnSpPr>
              <p:cNvPr id="25" name="直線矢印コネクタ 24"/>
              <p:cNvCxnSpPr/>
              <p:nvPr/>
            </p:nvCxnSpPr>
            <p:spPr>
              <a:xfrm rot="10800000" flipV="1">
                <a:off x="2762965" y="5513950"/>
                <a:ext cx="780078"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2706715" y="5530834"/>
                <a:ext cx="938650" cy="334959"/>
              </a:xfrm>
              <a:prstGeom prst="rect">
                <a:avLst/>
              </a:prstGeom>
              <a:noFill/>
            </p:spPr>
            <p:txBody>
              <a:bodyPr wrap="square" rtlCol="0">
                <a:spAutoFit/>
              </a:bodyPr>
              <a:lstStyle/>
              <a:p>
                <a:pPr algn="ctr"/>
                <a:r>
                  <a:rPr lang="en-US" altLang="ja-JP" b="1" dirty="0" smtClean="0"/>
                  <a:t>80.7</a:t>
                </a:r>
                <a:r>
                  <a:rPr kumimoji="1" lang="en-US" altLang="ja-JP" b="1" dirty="0" smtClean="0"/>
                  <a:t>mm</a:t>
                </a:r>
                <a:endParaRPr kumimoji="1" lang="ja-JP" altLang="en-US" b="1" dirty="0"/>
              </a:p>
            </p:txBody>
          </p:sp>
        </p:grpSp>
        <p:sp>
          <p:nvSpPr>
            <p:cNvPr id="43" name="テキスト ボックス 42"/>
            <p:cNvSpPr txBox="1"/>
            <p:nvPr/>
          </p:nvSpPr>
          <p:spPr>
            <a:xfrm>
              <a:off x="395536" y="2582356"/>
              <a:ext cx="1115316" cy="379907"/>
            </a:xfrm>
            <a:prstGeom prst="rect">
              <a:avLst/>
            </a:prstGeom>
            <a:noFill/>
          </p:spPr>
          <p:txBody>
            <a:bodyPr wrap="none" rtlCol="0">
              <a:spAutoFit/>
            </a:bodyPr>
            <a:lstStyle/>
            <a:p>
              <a:r>
                <a:rPr kumimoji="1" lang="en-US" altLang="ja-JP" dirty="0" smtClean="0"/>
                <a:t>Terminals</a:t>
              </a:r>
              <a:endParaRPr kumimoji="1" lang="ja-JP" altLang="en-US" dirty="0"/>
            </a:p>
          </p:txBody>
        </p:sp>
        <p:cxnSp>
          <p:nvCxnSpPr>
            <p:cNvPr id="44" name="直線矢印コネクタ 43"/>
            <p:cNvCxnSpPr/>
            <p:nvPr/>
          </p:nvCxnSpPr>
          <p:spPr>
            <a:xfrm flipV="1">
              <a:off x="842104" y="1450407"/>
              <a:ext cx="908411" cy="113194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a:stCxn id="43" idx="3"/>
            </p:cNvCxnSpPr>
            <p:nvPr/>
          </p:nvCxnSpPr>
          <p:spPr>
            <a:xfrm>
              <a:off x="1510852" y="2772310"/>
              <a:ext cx="346619" cy="4774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7531458" y="973797"/>
              <a:ext cx="1115316" cy="379907"/>
            </a:xfrm>
            <a:prstGeom prst="rect">
              <a:avLst/>
            </a:prstGeom>
            <a:noFill/>
          </p:spPr>
          <p:txBody>
            <a:bodyPr wrap="none" rtlCol="0">
              <a:spAutoFit/>
            </a:bodyPr>
            <a:lstStyle/>
            <a:p>
              <a:r>
                <a:rPr kumimoji="1" lang="en-US" altLang="ja-JP" dirty="0" smtClean="0"/>
                <a:t>Terminals</a:t>
              </a:r>
              <a:endParaRPr kumimoji="1" lang="ja-JP" altLang="en-US" dirty="0"/>
            </a:p>
          </p:txBody>
        </p:sp>
        <p:cxnSp>
          <p:nvCxnSpPr>
            <p:cNvPr id="47" name="直線矢印コネクタ 46"/>
            <p:cNvCxnSpPr>
              <a:stCxn id="46" idx="1"/>
            </p:cNvCxnSpPr>
            <p:nvPr/>
          </p:nvCxnSpPr>
          <p:spPr>
            <a:xfrm flipH="1">
              <a:off x="6493922" y="1163750"/>
              <a:ext cx="1037536" cy="323775"/>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直線矢印コネクタ 47"/>
            <p:cNvCxnSpPr>
              <a:stCxn id="46" idx="1"/>
            </p:cNvCxnSpPr>
            <p:nvPr/>
          </p:nvCxnSpPr>
          <p:spPr>
            <a:xfrm flipH="1">
              <a:off x="7121503" y="1163750"/>
              <a:ext cx="409955" cy="37535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51" name="テキスト ボックス 50"/>
          <p:cNvSpPr txBox="1"/>
          <p:nvPr/>
        </p:nvSpPr>
        <p:spPr>
          <a:xfrm>
            <a:off x="6039590" y="569211"/>
            <a:ext cx="1753520" cy="516469"/>
          </a:xfrm>
          <a:prstGeom prst="rect">
            <a:avLst/>
          </a:prstGeom>
          <a:noFill/>
        </p:spPr>
        <p:txBody>
          <a:bodyPr wrap="square" lIns="84755" tIns="42377" rIns="84755" bIns="42377" rtlCol="0">
            <a:spAutoFit/>
          </a:bodyPr>
          <a:lstStyle/>
          <a:p>
            <a:pPr algn="ctr"/>
            <a:r>
              <a:rPr lang="en-US" altLang="ja-JP" sz="2800" b="1" i="1" u="sng" dirty="0" smtClean="0">
                <a:solidFill>
                  <a:srgbClr val="0000FF"/>
                </a:solidFill>
                <a:latin typeface="Arial" pitchFamily="34" charset="0"/>
                <a:ea typeface="メイリオ" pitchFamily="50" charset="-128"/>
                <a:cs typeface="Arial" pitchFamily="34" charset="0"/>
              </a:rPr>
              <a:t>Layer</a:t>
            </a:r>
            <a:endParaRPr kumimoji="1" lang="ja-JP" altLang="en-US" sz="2800" b="1" i="1" u="sng" dirty="0">
              <a:solidFill>
                <a:srgbClr val="0000FF"/>
              </a:solidFill>
              <a:latin typeface="Arial" pitchFamily="34" charset="0"/>
              <a:ea typeface="メイリオ" pitchFamily="50" charset="-128"/>
              <a:cs typeface="Arial" pitchFamily="34" charset="0"/>
            </a:endParaRPr>
          </a:p>
        </p:txBody>
      </p:sp>
      <p:sp>
        <p:nvSpPr>
          <p:cNvPr id="52" name="テキスト ボックス 51"/>
          <p:cNvSpPr txBox="1"/>
          <p:nvPr/>
        </p:nvSpPr>
        <p:spPr>
          <a:xfrm>
            <a:off x="611560" y="569211"/>
            <a:ext cx="3528392" cy="516469"/>
          </a:xfrm>
          <a:prstGeom prst="rect">
            <a:avLst/>
          </a:prstGeom>
          <a:noFill/>
        </p:spPr>
        <p:txBody>
          <a:bodyPr wrap="square" lIns="84755" tIns="42377" rIns="84755" bIns="42377" rtlCol="0">
            <a:spAutoFit/>
          </a:bodyPr>
          <a:lstStyle/>
          <a:p>
            <a:pPr algn="ctr"/>
            <a:r>
              <a:rPr kumimoji="1" lang="en-US" altLang="ja-JP" sz="2800" b="1" i="1" u="sng" dirty="0" smtClean="0">
                <a:solidFill>
                  <a:srgbClr val="FF0000"/>
                </a:solidFill>
                <a:latin typeface="Arial" pitchFamily="34" charset="0"/>
                <a:cs typeface="Arial" pitchFamily="34" charset="0"/>
              </a:rPr>
              <a:t>Double pancake</a:t>
            </a:r>
            <a:endParaRPr kumimoji="1" lang="ja-JP" altLang="en-US" sz="2800" b="1" i="1" u="sng" dirty="0">
              <a:solidFill>
                <a:srgbClr val="FF0000"/>
              </a:solidFill>
              <a:latin typeface="Arial" pitchFamily="34" charset="0"/>
              <a:cs typeface="Arial" pitchFamily="34" charset="0"/>
            </a:endParaRPr>
          </a:p>
        </p:txBody>
      </p:sp>
      <p:sp>
        <p:nvSpPr>
          <p:cNvPr id="53" name="テキスト ボックス 52"/>
          <p:cNvSpPr txBox="1"/>
          <p:nvPr/>
        </p:nvSpPr>
        <p:spPr>
          <a:xfrm>
            <a:off x="4067944" y="2987660"/>
            <a:ext cx="1008112" cy="369332"/>
          </a:xfrm>
          <a:prstGeom prst="rect">
            <a:avLst/>
          </a:prstGeom>
          <a:noFill/>
        </p:spPr>
        <p:txBody>
          <a:bodyPr wrap="square" rtlCol="0">
            <a:spAutoFit/>
          </a:bodyPr>
          <a:lstStyle/>
          <a:p>
            <a:r>
              <a:rPr kumimoji="1" lang="en-US" altLang="ja-JP" b="1" dirty="0" smtClean="0"/>
              <a:t>L ~ 1mH</a:t>
            </a:r>
            <a:endParaRPr kumimoji="1" lang="ja-JP" altLang="en-US" b="1" dirty="0"/>
          </a:p>
        </p:txBody>
      </p:sp>
      <p:sp>
        <p:nvSpPr>
          <p:cNvPr id="2" name="正方形/長方形 1"/>
          <p:cNvSpPr/>
          <p:nvPr/>
        </p:nvSpPr>
        <p:spPr>
          <a:xfrm>
            <a:off x="971600" y="3933056"/>
            <a:ext cx="607859" cy="369332"/>
          </a:xfrm>
          <a:prstGeom prst="rect">
            <a:avLst/>
          </a:prstGeom>
        </p:spPr>
        <p:txBody>
          <a:bodyPr wrap="none">
            <a:spAutoFit/>
          </a:bodyPr>
          <a:lstStyle/>
          <a:p>
            <a:r>
              <a:rPr lang="en-US" altLang="ja-JP" b="1" dirty="0">
                <a:latin typeface="Arial" pitchFamily="34" charset="0"/>
                <a:cs typeface="Arial" pitchFamily="34" charset="0"/>
              </a:rPr>
              <a:t>77K</a:t>
            </a:r>
            <a:endParaRPr lang="ja-JP" altLang="en-US" dirty="0"/>
          </a:p>
        </p:txBody>
      </p:sp>
      <p:sp>
        <p:nvSpPr>
          <p:cNvPr id="54" name="正方形/長方形 53"/>
          <p:cNvSpPr/>
          <p:nvPr/>
        </p:nvSpPr>
        <p:spPr>
          <a:xfrm>
            <a:off x="7740352" y="3933056"/>
            <a:ext cx="607859" cy="369332"/>
          </a:xfrm>
          <a:prstGeom prst="rect">
            <a:avLst/>
          </a:prstGeom>
        </p:spPr>
        <p:txBody>
          <a:bodyPr wrap="none">
            <a:spAutoFit/>
          </a:bodyPr>
          <a:lstStyle/>
          <a:p>
            <a:r>
              <a:rPr lang="en-US" altLang="ja-JP" b="1" dirty="0">
                <a:latin typeface="Arial" pitchFamily="34" charset="0"/>
                <a:cs typeface="Arial" pitchFamily="34" charset="0"/>
              </a:rPr>
              <a:t>77K</a:t>
            </a:r>
            <a:endParaRPr lang="ja-JP" alt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19</a:t>
            </a:fld>
            <a:endParaRPr lang="ja-JP" altLang="en-US"/>
          </a:p>
        </p:txBody>
      </p:sp>
      <p:sp>
        <p:nvSpPr>
          <p:cNvPr id="5" name="テキスト ボックス 4"/>
          <p:cNvSpPr txBox="1"/>
          <p:nvPr/>
        </p:nvSpPr>
        <p:spPr>
          <a:xfrm>
            <a:off x="128465" y="135882"/>
            <a:ext cx="6035627" cy="584775"/>
          </a:xfrm>
          <a:prstGeom prst="rect">
            <a:avLst/>
          </a:prstGeom>
          <a:noFill/>
        </p:spPr>
        <p:txBody>
          <a:bodyPr wrap="none" rtlCol="0">
            <a:spAutoFit/>
          </a:bodyPr>
          <a:lstStyle/>
          <a:p>
            <a:r>
              <a:rPr kumimoji="1" lang="en-US" altLang="ja-JP" sz="3200" b="1" dirty="0" smtClean="0">
                <a:effectLst>
                  <a:outerShdw blurRad="38100" dist="38100" dir="2700000" algn="tl">
                    <a:srgbClr val="000000">
                      <a:alpha val="43137"/>
                    </a:srgbClr>
                  </a:outerShdw>
                </a:effectLst>
                <a:latin typeface="Arial" pitchFamily="34" charset="0"/>
                <a:cs typeface="Arial" pitchFamily="34" charset="0"/>
              </a:rPr>
              <a:t>Simulated current distribution</a:t>
            </a:r>
            <a:endParaRPr kumimoji="1" lang="ja-JP" altLang="en-US" sz="3200" b="1" dirty="0">
              <a:effectLst>
                <a:outerShdw blurRad="38100" dist="38100" dir="2700000" algn="tl">
                  <a:srgbClr val="000000">
                    <a:alpha val="43137"/>
                  </a:srgbClr>
                </a:outerShdw>
              </a:effectLst>
              <a:latin typeface="Arial" pitchFamily="34" charset="0"/>
              <a:cs typeface="Arial" pitchFamily="34" charset="0"/>
            </a:endParaRPr>
          </a:p>
        </p:txBody>
      </p:sp>
      <p:sp>
        <p:nvSpPr>
          <p:cNvPr id="8" name="テキスト ボックス 7"/>
          <p:cNvSpPr txBox="1"/>
          <p:nvPr/>
        </p:nvSpPr>
        <p:spPr>
          <a:xfrm>
            <a:off x="5292080" y="686436"/>
            <a:ext cx="1753520" cy="516469"/>
          </a:xfrm>
          <a:prstGeom prst="rect">
            <a:avLst/>
          </a:prstGeom>
          <a:noFill/>
        </p:spPr>
        <p:txBody>
          <a:bodyPr wrap="square" lIns="84755" tIns="42377" rIns="84755" bIns="42377" rtlCol="0">
            <a:spAutoFit/>
          </a:bodyPr>
          <a:lstStyle/>
          <a:p>
            <a:pPr algn="ctr"/>
            <a:r>
              <a:rPr lang="en-US" altLang="ja-JP" sz="2800" b="1" i="1" u="sng" dirty="0" smtClean="0">
                <a:solidFill>
                  <a:srgbClr val="0000FF"/>
                </a:solidFill>
                <a:latin typeface="Arial" pitchFamily="34" charset="0"/>
                <a:ea typeface="メイリオ" pitchFamily="50" charset="-128"/>
                <a:cs typeface="Arial" pitchFamily="34" charset="0"/>
              </a:rPr>
              <a:t>Layer</a:t>
            </a:r>
            <a:endParaRPr kumimoji="1" lang="ja-JP" altLang="en-US" sz="2800" b="1" i="1" u="sng" dirty="0">
              <a:solidFill>
                <a:srgbClr val="0000FF"/>
              </a:solidFill>
              <a:latin typeface="Arial" pitchFamily="34" charset="0"/>
              <a:ea typeface="メイリオ" pitchFamily="50" charset="-128"/>
              <a:cs typeface="Arial" pitchFamily="34" charset="0"/>
            </a:endParaRPr>
          </a:p>
        </p:txBody>
      </p:sp>
      <p:sp>
        <p:nvSpPr>
          <p:cNvPr id="9" name="テキスト ボックス 8"/>
          <p:cNvSpPr txBox="1"/>
          <p:nvPr/>
        </p:nvSpPr>
        <p:spPr>
          <a:xfrm>
            <a:off x="467544" y="686436"/>
            <a:ext cx="3240360" cy="516469"/>
          </a:xfrm>
          <a:prstGeom prst="rect">
            <a:avLst/>
          </a:prstGeom>
          <a:noFill/>
        </p:spPr>
        <p:txBody>
          <a:bodyPr wrap="square" lIns="84755" tIns="42377" rIns="84755" bIns="42377" rtlCol="0">
            <a:spAutoFit/>
          </a:bodyPr>
          <a:lstStyle/>
          <a:p>
            <a:pPr algn="ctr"/>
            <a:r>
              <a:rPr kumimoji="1" lang="en-US" altLang="ja-JP" sz="2800" b="1" i="1" u="sng" dirty="0" smtClean="0">
                <a:solidFill>
                  <a:srgbClr val="FF0000"/>
                </a:solidFill>
                <a:latin typeface="Arial" pitchFamily="34" charset="0"/>
                <a:cs typeface="Arial" pitchFamily="34" charset="0"/>
              </a:rPr>
              <a:t>Double pancake</a:t>
            </a:r>
            <a:endParaRPr kumimoji="1" lang="ja-JP" altLang="en-US" sz="2800" b="1" i="1" u="sng" dirty="0">
              <a:solidFill>
                <a:srgbClr val="FF0000"/>
              </a:solidFill>
              <a:latin typeface="Arial" pitchFamily="34" charset="0"/>
              <a:cs typeface="Arial" pitchFamily="34" charset="0"/>
            </a:endParaRPr>
          </a:p>
        </p:txBody>
      </p:sp>
      <p:sp>
        <p:nvSpPr>
          <p:cNvPr id="10" name="テキスト ボックス 9"/>
          <p:cNvSpPr txBox="1"/>
          <p:nvPr/>
        </p:nvSpPr>
        <p:spPr>
          <a:xfrm>
            <a:off x="1008112" y="5622339"/>
            <a:ext cx="7596336" cy="830997"/>
          </a:xfrm>
          <a:prstGeom prst="rect">
            <a:avLst/>
          </a:prstGeom>
          <a:noFill/>
        </p:spPr>
        <p:txBody>
          <a:bodyPr wrap="square" rtlCol="0">
            <a:spAutoFit/>
          </a:bodyPr>
          <a:lstStyle/>
          <a:p>
            <a:r>
              <a:rPr kumimoji="1" lang="en-US" altLang="ja-JP" sz="2400" b="1" i="1" dirty="0" smtClean="0">
                <a:solidFill>
                  <a:srgbClr val="FF0000"/>
                </a:solidFill>
                <a:latin typeface="+mj-lt"/>
                <a:cs typeface="Arial" pitchFamily="34" charset="0"/>
              </a:rPr>
              <a:t>Pancake</a:t>
            </a:r>
            <a:r>
              <a:rPr kumimoji="1" lang="en-US" altLang="ja-JP" sz="2400" b="1" i="1" dirty="0" smtClean="0">
                <a:latin typeface="+mj-lt"/>
                <a:cs typeface="Arial" pitchFamily="34" charset="0"/>
              </a:rPr>
              <a:t>: </a:t>
            </a:r>
            <a:r>
              <a:rPr lang="en-US" altLang="ja-JP" sz="2400" b="1" i="1" dirty="0" smtClean="0">
                <a:latin typeface="+mj-lt"/>
                <a:cs typeface="Arial" pitchFamily="34" charset="0"/>
              </a:rPr>
              <a:t>Twisted  =&gt; Short charging delay</a:t>
            </a:r>
            <a:endParaRPr kumimoji="1" lang="en-US" altLang="ja-JP" sz="2400" b="1" i="1" dirty="0" smtClean="0">
              <a:latin typeface="+mj-lt"/>
              <a:cs typeface="Arial" pitchFamily="34" charset="0"/>
            </a:endParaRPr>
          </a:p>
          <a:p>
            <a:r>
              <a:rPr lang="en-US" altLang="ja-JP" sz="2400" b="1" i="1" dirty="0" smtClean="0">
                <a:solidFill>
                  <a:srgbClr val="0000FF"/>
                </a:solidFill>
                <a:latin typeface="+mj-lt"/>
                <a:cs typeface="Arial" pitchFamily="34" charset="0"/>
              </a:rPr>
              <a:t>Layer</a:t>
            </a:r>
            <a:r>
              <a:rPr lang="en-US" altLang="ja-JP" sz="2400" b="1" i="1" dirty="0" smtClean="0">
                <a:latin typeface="+mj-lt"/>
                <a:cs typeface="Arial" pitchFamily="34" charset="0"/>
              </a:rPr>
              <a:t>: Untwisted  =&gt; Impractically long charging delay</a:t>
            </a:r>
            <a:endParaRPr kumimoji="1" lang="ja-JP" altLang="en-US" sz="2400" b="1" i="1" dirty="0">
              <a:latin typeface="+mj-lt"/>
              <a:cs typeface="Arial" pitchFamily="34" charset="0"/>
            </a:endParaRPr>
          </a:p>
        </p:txBody>
      </p:sp>
      <p:cxnSp>
        <p:nvCxnSpPr>
          <p:cNvPr id="358" name="直線矢印コネクタ 357"/>
          <p:cNvCxnSpPr/>
          <p:nvPr/>
        </p:nvCxnSpPr>
        <p:spPr>
          <a:xfrm>
            <a:off x="8614496" y="1580301"/>
            <a:ext cx="0" cy="1645262"/>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7" name="テキスト ボックス 366"/>
          <p:cNvSpPr txBox="1"/>
          <p:nvPr/>
        </p:nvSpPr>
        <p:spPr>
          <a:xfrm>
            <a:off x="7452320" y="3358733"/>
            <a:ext cx="1080120" cy="646331"/>
          </a:xfrm>
          <a:prstGeom prst="rect">
            <a:avLst/>
          </a:prstGeom>
          <a:noFill/>
        </p:spPr>
        <p:txBody>
          <a:bodyPr wrap="square" rtlCol="0">
            <a:spAutoFit/>
          </a:bodyPr>
          <a:lstStyle/>
          <a:p>
            <a:r>
              <a:rPr lang="en-US" altLang="ja-JP" b="1" dirty="0" smtClean="0"/>
              <a:t>Magnetic diffusion</a:t>
            </a:r>
            <a:endParaRPr kumimoji="1" lang="ja-JP" altLang="en-US" b="1" dirty="0"/>
          </a:p>
        </p:txBody>
      </p:sp>
      <p:grpSp>
        <p:nvGrpSpPr>
          <p:cNvPr id="1024" name="グループ化 725"/>
          <p:cNvGrpSpPr/>
          <p:nvPr/>
        </p:nvGrpSpPr>
        <p:grpSpPr>
          <a:xfrm>
            <a:off x="7020273" y="1134277"/>
            <a:ext cx="2016222" cy="2092742"/>
            <a:chOff x="5993761" y="2082267"/>
            <a:chExt cx="2874766" cy="2983867"/>
          </a:xfrm>
        </p:grpSpPr>
        <p:pic>
          <p:nvPicPr>
            <p:cNvPr id="736" name="Picture 2"/>
            <p:cNvPicPr>
              <a:picLocks noChangeAspect="1" noChangeArrowheads="1"/>
            </p:cNvPicPr>
            <p:nvPr/>
          </p:nvPicPr>
          <p:blipFill>
            <a:blip r:embed="rId4" cstate="email"/>
            <a:srcRect/>
            <a:stretch>
              <a:fillRect/>
            </a:stretch>
          </p:blipFill>
          <p:spPr bwMode="auto">
            <a:xfrm rot="5400000">
              <a:off x="6749425" y="4183144"/>
              <a:ext cx="354146" cy="119785"/>
            </a:xfrm>
            <a:prstGeom prst="rect">
              <a:avLst/>
            </a:prstGeom>
            <a:noFill/>
            <a:ln w="9525">
              <a:noFill/>
              <a:miter lim="800000"/>
              <a:headEnd/>
              <a:tailEnd/>
            </a:ln>
          </p:spPr>
        </p:pic>
        <p:pic>
          <p:nvPicPr>
            <p:cNvPr id="737" name="Picture 2"/>
            <p:cNvPicPr>
              <a:picLocks noChangeAspect="1" noChangeArrowheads="1"/>
            </p:cNvPicPr>
            <p:nvPr/>
          </p:nvPicPr>
          <p:blipFill>
            <a:blip r:embed="rId4" cstate="email"/>
            <a:srcRect/>
            <a:stretch>
              <a:fillRect/>
            </a:stretch>
          </p:blipFill>
          <p:spPr bwMode="auto">
            <a:xfrm rot="5400000">
              <a:off x="7845438" y="4184234"/>
              <a:ext cx="354146" cy="119785"/>
            </a:xfrm>
            <a:prstGeom prst="rect">
              <a:avLst/>
            </a:prstGeom>
            <a:noFill/>
            <a:ln w="9525">
              <a:noFill/>
              <a:miter lim="800000"/>
              <a:headEnd/>
              <a:tailEnd/>
            </a:ln>
          </p:spPr>
        </p:pic>
        <p:pic>
          <p:nvPicPr>
            <p:cNvPr id="738" name="Picture 2"/>
            <p:cNvPicPr>
              <a:picLocks noChangeAspect="1" noChangeArrowheads="1"/>
            </p:cNvPicPr>
            <p:nvPr/>
          </p:nvPicPr>
          <p:blipFill>
            <a:blip r:embed="rId4" cstate="email"/>
            <a:srcRect/>
            <a:stretch>
              <a:fillRect/>
            </a:stretch>
          </p:blipFill>
          <p:spPr bwMode="auto">
            <a:xfrm rot="5400000">
              <a:off x="6745466" y="2909639"/>
              <a:ext cx="354146" cy="119785"/>
            </a:xfrm>
            <a:prstGeom prst="rect">
              <a:avLst/>
            </a:prstGeom>
            <a:noFill/>
            <a:ln w="9525">
              <a:noFill/>
              <a:miter lim="800000"/>
              <a:headEnd/>
              <a:tailEnd/>
            </a:ln>
          </p:spPr>
        </p:pic>
        <p:pic>
          <p:nvPicPr>
            <p:cNvPr id="739" name="Picture 2"/>
            <p:cNvPicPr>
              <a:picLocks noChangeAspect="1" noChangeArrowheads="1"/>
            </p:cNvPicPr>
            <p:nvPr/>
          </p:nvPicPr>
          <p:blipFill>
            <a:blip r:embed="rId4" cstate="email"/>
            <a:srcRect/>
            <a:stretch>
              <a:fillRect/>
            </a:stretch>
          </p:blipFill>
          <p:spPr bwMode="auto">
            <a:xfrm rot="5400000">
              <a:off x="7851933" y="3441610"/>
              <a:ext cx="354146" cy="119785"/>
            </a:xfrm>
            <a:prstGeom prst="rect">
              <a:avLst/>
            </a:prstGeom>
            <a:noFill/>
            <a:ln w="9525">
              <a:noFill/>
              <a:miter lim="800000"/>
              <a:headEnd/>
              <a:tailEnd/>
            </a:ln>
          </p:spPr>
        </p:pic>
        <p:pic>
          <p:nvPicPr>
            <p:cNvPr id="740" name="Picture 2"/>
            <p:cNvPicPr>
              <a:picLocks noChangeAspect="1" noChangeArrowheads="1"/>
            </p:cNvPicPr>
            <p:nvPr/>
          </p:nvPicPr>
          <p:blipFill>
            <a:blip r:embed="rId4" cstate="email"/>
            <a:srcRect/>
            <a:stretch>
              <a:fillRect/>
            </a:stretch>
          </p:blipFill>
          <p:spPr bwMode="auto">
            <a:xfrm rot="5400000">
              <a:off x="6749484" y="3437473"/>
              <a:ext cx="354146" cy="119785"/>
            </a:xfrm>
            <a:prstGeom prst="rect">
              <a:avLst/>
            </a:prstGeom>
            <a:noFill/>
            <a:ln w="9525">
              <a:noFill/>
              <a:miter lim="800000"/>
              <a:headEnd/>
              <a:tailEnd/>
            </a:ln>
          </p:spPr>
        </p:pic>
        <p:pic>
          <p:nvPicPr>
            <p:cNvPr id="741" name="Picture 2"/>
            <p:cNvPicPr>
              <a:picLocks noChangeAspect="1" noChangeArrowheads="1"/>
            </p:cNvPicPr>
            <p:nvPr/>
          </p:nvPicPr>
          <p:blipFill>
            <a:blip r:embed="rId4" cstate="email"/>
            <a:srcRect/>
            <a:stretch>
              <a:fillRect/>
            </a:stretch>
          </p:blipFill>
          <p:spPr bwMode="auto">
            <a:xfrm rot="5400000">
              <a:off x="7848624" y="2907155"/>
              <a:ext cx="354146" cy="119785"/>
            </a:xfrm>
            <a:prstGeom prst="rect">
              <a:avLst/>
            </a:prstGeom>
            <a:noFill/>
            <a:ln w="9525">
              <a:noFill/>
              <a:miter lim="800000"/>
              <a:headEnd/>
              <a:tailEnd/>
            </a:ln>
          </p:spPr>
        </p:pic>
        <p:cxnSp>
          <p:nvCxnSpPr>
            <p:cNvPr id="742" name="直線コネクタ 741"/>
            <p:cNvCxnSpPr/>
            <p:nvPr/>
          </p:nvCxnSpPr>
          <p:spPr>
            <a:xfrm>
              <a:off x="7977070" y="3121332"/>
              <a:ext cx="3032" cy="21169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3" name="直線コネクタ 742"/>
            <p:cNvCxnSpPr/>
            <p:nvPr/>
          </p:nvCxnSpPr>
          <p:spPr>
            <a:xfrm>
              <a:off x="6873082" y="3124996"/>
              <a:ext cx="3032" cy="2082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4" name="直線コネクタ 743"/>
            <p:cNvCxnSpPr/>
            <p:nvPr/>
          </p:nvCxnSpPr>
          <p:spPr>
            <a:xfrm>
              <a:off x="7973938" y="2641157"/>
              <a:ext cx="3032" cy="16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5" name="直線コネクタ 744"/>
            <p:cNvCxnSpPr/>
            <p:nvPr/>
          </p:nvCxnSpPr>
          <p:spPr>
            <a:xfrm>
              <a:off x="6869317" y="2641157"/>
              <a:ext cx="3032" cy="16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6" name="直線コネクタ 745"/>
            <p:cNvCxnSpPr/>
            <p:nvPr/>
          </p:nvCxnSpPr>
          <p:spPr>
            <a:xfrm>
              <a:off x="6876113" y="3210600"/>
              <a:ext cx="1024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7" name="直線コネクタ 746"/>
            <p:cNvCxnSpPr/>
            <p:nvPr/>
          </p:nvCxnSpPr>
          <p:spPr>
            <a:xfrm>
              <a:off x="6878711" y="2638756"/>
              <a:ext cx="1024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8" name="直線コネクタ 747"/>
            <p:cNvCxnSpPr/>
            <p:nvPr/>
          </p:nvCxnSpPr>
          <p:spPr>
            <a:xfrm>
              <a:off x="7825275" y="3210600"/>
              <a:ext cx="15362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9" name="直線コネクタ 748"/>
            <p:cNvCxnSpPr/>
            <p:nvPr/>
          </p:nvCxnSpPr>
          <p:spPr>
            <a:xfrm>
              <a:off x="7827873" y="2638756"/>
              <a:ext cx="15362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0" name="直線コネクタ 749"/>
            <p:cNvCxnSpPr/>
            <p:nvPr/>
          </p:nvCxnSpPr>
          <p:spPr>
            <a:xfrm>
              <a:off x="6504391" y="2637495"/>
              <a:ext cx="37604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1" name="直線コネクタ 750"/>
            <p:cNvCxnSpPr/>
            <p:nvPr/>
          </p:nvCxnSpPr>
          <p:spPr>
            <a:xfrm>
              <a:off x="7976046" y="2638756"/>
              <a:ext cx="36717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52" name="テキスト ボックス 751"/>
            <p:cNvSpPr txBox="1"/>
            <p:nvPr/>
          </p:nvSpPr>
          <p:spPr>
            <a:xfrm>
              <a:off x="5993761" y="2453185"/>
              <a:ext cx="634764" cy="438834"/>
            </a:xfrm>
            <a:prstGeom prst="rect">
              <a:avLst/>
            </a:prstGeom>
            <a:noFill/>
          </p:spPr>
          <p:txBody>
            <a:bodyPr wrap="square" rtlCol="0">
              <a:spAutoFit/>
            </a:bodyPr>
            <a:lstStyle/>
            <a:p>
              <a:r>
                <a:rPr kumimoji="1" lang="en-US" altLang="ja-JP" sz="1400" b="1" dirty="0" smtClean="0"/>
                <a:t>(+)</a:t>
              </a:r>
              <a:endParaRPr kumimoji="1" lang="ja-JP" altLang="en-US" sz="1400" b="1" dirty="0"/>
            </a:p>
          </p:txBody>
        </p:sp>
        <p:sp>
          <p:nvSpPr>
            <p:cNvPr id="753" name="テキスト ボックス 752"/>
            <p:cNvSpPr txBox="1"/>
            <p:nvPr/>
          </p:nvSpPr>
          <p:spPr>
            <a:xfrm>
              <a:off x="8333135" y="2453185"/>
              <a:ext cx="535392" cy="438834"/>
            </a:xfrm>
            <a:prstGeom prst="rect">
              <a:avLst/>
            </a:prstGeom>
            <a:noFill/>
          </p:spPr>
          <p:txBody>
            <a:bodyPr wrap="square" rtlCol="0">
              <a:spAutoFit/>
            </a:bodyPr>
            <a:lstStyle/>
            <a:p>
              <a:r>
                <a:rPr kumimoji="1" lang="en-US" altLang="ja-JP" sz="1400" b="1" dirty="0" smtClean="0"/>
                <a:t>(-)</a:t>
              </a:r>
              <a:endParaRPr kumimoji="1" lang="ja-JP" altLang="en-US" sz="1400" b="1" dirty="0"/>
            </a:p>
          </p:txBody>
        </p:sp>
        <p:pic>
          <p:nvPicPr>
            <p:cNvPr id="754" name="Picture 2"/>
            <p:cNvPicPr>
              <a:picLocks noChangeAspect="1" noChangeArrowheads="1"/>
            </p:cNvPicPr>
            <p:nvPr/>
          </p:nvPicPr>
          <p:blipFill>
            <a:blip r:embed="rId4" cstate="email"/>
            <a:srcRect/>
            <a:stretch>
              <a:fillRect/>
            </a:stretch>
          </p:blipFill>
          <p:spPr bwMode="auto">
            <a:xfrm rot="5400000">
              <a:off x="6749425" y="4744993"/>
              <a:ext cx="354146" cy="119785"/>
            </a:xfrm>
            <a:prstGeom prst="rect">
              <a:avLst/>
            </a:prstGeom>
            <a:noFill/>
            <a:ln w="9525">
              <a:noFill/>
              <a:miter lim="800000"/>
              <a:headEnd/>
              <a:tailEnd/>
            </a:ln>
          </p:spPr>
        </p:pic>
        <p:pic>
          <p:nvPicPr>
            <p:cNvPr id="755" name="Picture 2"/>
            <p:cNvPicPr>
              <a:picLocks noChangeAspect="1" noChangeArrowheads="1"/>
            </p:cNvPicPr>
            <p:nvPr/>
          </p:nvPicPr>
          <p:blipFill>
            <a:blip r:embed="rId4" cstate="email"/>
            <a:srcRect/>
            <a:stretch>
              <a:fillRect/>
            </a:stretch>
          </p:blipFill>
          <p:spPr bwMode="auto">
            <a:xfrm rot="5400000">
              <a:off x="7852583" y="4742510"/>
              <a:ext cx="354146" cy="119785"/>
            </a:xfrm>
            <a:prstGeom prst="rect">
              <a:avLst/>
            </a:prstGeom>
            <a:noFill/>
            <a:ln w="9525">
              <a:noFill/>
              <a:miter lim="800000"/>
              <a:headEnd/>
              <a:tailEnd/>
            </a:ln>
          </p:spPr>
        </p:pic>
        <p:cxnSp>
          <p:nvCxnSpPr>
            <p:cNvPr id="756" name="直線コネクタ 755"/>
            <p:cNvCxnSpPr/>
            <p:nvPr/>
          </p:nvCxnSpPr>
          <p:spPr>
            <a:xfrm>
              <a:off x="7985036" y="4957131"/>
              <a:ext cx="1198" cy="959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7" name="直線コネクタ 756"/>
            <p:cNvCxnSpPr/>
            <p:nvPr/>
          </p:nvCxnSpPr>
          <p:spPr>
            <a:xfrm>
              <a:off x="7983626" y="4476512"/>
              <a:ext cx="3032" cy="16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8" name="直線コネクタ 757"/>
            <p:cNvCxnSpPr/>
            <p:nvPr/>
          </p:nvCxnSpPr>
          <p:spPr>
            <a:xfrm>
              <a:off x="6880838" y="4476512"/>
              <a:ext cx="3032" cy="16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9" name="直線コネクタ 758"/>
            <p:cNvCxnSpPr/>
            <p:nvPr/>
          </p:nvCxnSpPr>
          <p:spPr>
            <a:xfrm>
              <a:off x="6879028" y="5045955"/>
              <a:ext cx="368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0" name="直線コネクタ 759"/>
            <p:cNvCxnSpPr/>
            <p:nvPr/>
          </p:nvCxnSpPr>
          <p:spPr>
            <a:xfrm>
              <a:off x="6880838" y="4481673"/>
              <a:ext cx="1024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1" name="直線コネクタ 760"/>
            <p:cNvCxnSpPr/>
            <p:nvPr/>
          </p:nvCxnSpPr>
          <p:spPr>
            <a:xfrm>
              <a:off x="7590076" y="5045955"/>
              <a:ext cx="39174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2" name="直線コネクタ 761"/>
            <p:cNvCxnSpPr/>
            <p:nvPr/>
          </p:nvCxnSpPr>
          <p:spPr>
            <a:xfrm>
              <a:off x="7830000" y="4488023"/>
              <a:ext cx="15362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3" name="直線コネクタ 762"/>
            <p:cNvCxnSpPr/>
            <p:nvPr/>
          </p:nvCxnSpPr>
          <p:spPr>
            <a:xfrm>
              <a:off x="7982100" y="4398049"/>
              <a:ext cx="3032" cy="16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4" name="直線コネクタ 763"/>
            <p:cNvCxnSpPr/>
            <p:nvPr/>
          </p:nvCxnSpPr>
          <p:spPr>
            <a:xfrm>
              <a:off x="6879312" y="4403545"/>
              <a:ext cx="3032" cy="16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5" name="直線コネクタ 764"/>
            <p:cNvCxnSpPr/>
            <p:nvPr/>
          </p:nvCxnSpPr>
          <p:spPr>
            <a:xfrm>
              <a:off x="6880234" y="4949619"/>
              <a:ext cx="1198" cy="959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6" name="直線矢印コネクタ 765"/>
            <p:cNvCxnSpPr/>
            <p:nvPr/>
          </p:nvCxnSpPr>
          <p:spPr>
            <a:xfrm flipV="1">
              <a:off x="6478055" y="2543455"/>
              <a:ext cx="299264" cy="401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67" name="直線矢印コネクタ 766"/>
            <p:cNvCxnSpPr/>
            <p:nvPr/>
          </p:nvCxnSpPr>
          <p:spPr>
            <a:xfrm flipV="1">
              <a:off x="8044799" y="2534723"/>
              <a:ext cx="299264" cy="401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68" name="テキスト ボックス 767"/>
            <p:cNvSpPr txBox="1"/>
            <p:nvPr/>
          </p:nvSpPr>
          <p:spPr>
            <a:xfrm>
              <a:off x="6316095" y="2082267"/>
              <a:ext cx="284498" cy="526600"/>
            </a:xfrm>
            <a:prstGeom prst="rect">
              <a:avLst/>
            </a:prstGeom>
            <a:noFill/>
          </p:spPr>
          <p:txBody>
            <a:bodyPr wrap="square" rtlCol="0">
              <a:spAutoFit/>
            </a:bodyPr>
            <a:lstStyle/>
            <a:p>
              <a:r>
                <a:rPr lang="en-US" altLang="ja-JP" i="1" dirty="0" smtClean="0">
                  <a:solidFill>
                    <a:srgbClr val="FF0000"/>
                  </a:solidFill>
                  <a:latin typeface="Times New Roman" pitchFamily="18" charset="0"/>
                  <a:cs typeface="Times New Roman" pitchFamily="18" charset="0"/>
                </a:rPr>
                <a:t>I</a:t>
              </a:r>
              <a:endParaRPr kumimoji="1" lang="ja-JP" altLang="en-US" i="1" baseline="-25000" dirty="0">
                <a:solidFill>
                  <a:srgbClr val="FF0000"/>
                </a:solidFill>
                <a:latin typeface="Times New Roman" pitchFamily="18" charset="0"/>
                <a:cs typeface="Times New Roman" pitchFamily="18" charset="0"/>
              </a:endParaRPr>
            </a:p>
          </p:txBody>
        </p:sp>
        <p:sp>
          <p:nvSpPr>
            <p:cNvPr id="769" name="テキスト ボックス 768"/>
            <p:cNvSpPr txBox="1"/>
            <p:nvPr/>
          </p:nvSpPr>
          <p:spPr>
            <a:xfrm>
              <a:off x="7873595" y="2088946"/>
              <a:ext cx="284498" cy="526600"/>
            </a:xfrm>
            <a:prstGeom prst="rect">
              <a:avLst/>
            </a:prstGeom>
            <a:noFill/>
          </p:spPr>
          <p:txBody>
            <a:bodyPr wrap="square" rtlCol="0">
              <a:spAutoFit/>
            </a:bodyPr>
            <a:lstStyle/>
            <a:p>
              <a:r>
                <a:rPr lang="en-US" altLang="ja-JP" i="1" dirty="0" smtClean="0">
                  <a:solidFill>
                    <a:srgbClr val="FF0000"/>
                  </a:solidFill>
                  <a:latin typeface="Times New Roman" pitchFamily="18" charset="0"/>
                  <a:cs typeface="Times New Roman" pitchFamily="18" charset="0"/>
                </a:rPr>
                <a:t>I</a:t>
              </a:r>
              <a:endParaRPr kumimoji="1" lang="ja-JP" altLang="en-US" i="1" baseline="-25000" dirty="0">
                <a:solidFill>
                  <a:srgbClr val="FF0000"/>
                </a:solidFill>
                <a:latin typeface="Times New Roman" pitchFamily="18" charset="0"/>
                <a:cs typeface="Times New Roman" pitchFamily="18" charset="0"/>
              </a:endParaRPr>
            </a:p>
          </p:txBody>
        </p:sp>
        <p:grpSp>
          <p:nvGrpSpPr>
            <p:cNvPr id="1025" name="グループ化 285"/>
            <p:cNvGrpSpPr/>
            <p:nvPr/>
          </p:nvGrpSpPr>
          <p:grpSpPr>
            <a:xfrm rot="16200000">
              <a:off x="7051174" y="2507855"/>
              <a:ext cx="118606" cy="261114"/>
              <a:chOff x="64071" y="1403251"/>
              <a:chExt cx="595114" cy="3603575"/>
            </a:xfrm>
          </p:grpSpPr>
          <p:cxnSp>
            <p:nvCxnSpPr>
              <p:cNvPr id="840" name="直線コネクタ 839"/>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1" name="直線コネクタ 840"/>
              <p:cNvCxnSpPr/>
              <p:nvPr/>
            </p:nvCxnSpPr>
            <p:spPr>
              <a:xfrm>
                <a:off x="362857" y="1403251"/>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2" name="直線コネクタ 841"/>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3" name="直線コネクタ 842"/>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4" name="直線コネクタ 843"/>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5" name="直線コネクタ 844"/>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6" name="直線コネクタ 845"/>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7" name="直線コネクタ 846"/>
              <p:cNvCxnSpPr/>
              <p:nvPr/>
            </p:nvCxnSpPr>
            <p:spPr>
              <a:xfrm>
                <a:off x="351086" y="4638427"/>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6" name="グループ化 286"/>
            <p:cNvGrpSpPr/>
            <p:nvPr/>
          </p:nvGrpSpPr>
          <p:grpSpPr>
            <a:xfrm rot="16200000">
              <a:off x="7051177" y="3076570"/>
              <a:ext cx="118606" cy="261117"/>
              <a:chOff x="64071" y="1403251"/>
              <a:chExt cx="595114" cy="3603575"/>
            </a:xfrm>
          </p:grpSpPr>
          <p:cxnSp>
            <p:nvCxnSpPr>
              <p:cNvPr id="832" name="直線コネクタ 58"/>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3" name="直線コネクタ 832"/>
              <p:cNvCxnSpPr/>
              <p:nvPr/>
            </p:nvCxnSpPr>
            <p:spPr>
              <a:xfrm>
                <a:off x="362857" y="1403251"/>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4" name="直線コネクタ 833"/>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5" name="直線コネクタ 834"/>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6" name="直線コネクタ 835"/>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7" name="直線コネクタ 836"/>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8" name="直線コネクタ 837"/>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9" name="直線コネクタ 838"/>
              <p:cNvCxnSpPr/>
              <p:nvPr/>
            </p:nvCxnSpPr>
            <p:spPr>
              <a:xfrm>
                <a:off x="351086" y="4638427"/>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7" name="グループ化 295"/>
            <p:cNvGrpSpPr/>
            <p:nvPr/>
          </p:nvGrpSpPr>
          <p:grpSpPr>
            <a:xfrm rot="16200000">
              <a:off x="7051177" y="4353166"/>
              <a:ext cx="118606" cy="261117"/>
              <a:chOff x="64071" y="1403251"/>
              <a:chExt cx="595114" cy="3603575"/>
            </a:xfrm>
          </p:grpSpPr>
          <p:cxnSp>
            <p:nvCxnSpPr>
              <p:cNvPr id="824" name="直線コネクタ 50"/>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5" name="直線コネクタ 51"/>
              <p:cNvCxnSpPr/>
              <p:nvPr/>
            </p:nvCxnSpPr>
            <p:spPr>
              <a:xfrm>
                <a:off x="362857" y="1403251"/>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6" name="直線コネクタ 52"/>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7" name="直線コネクタ 53"/>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8" name="直線コネクタ 54"/>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9" name="直線コネクタ 55"/>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0" name="直線コネクタ 56"/>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1" name="直線コネクタ 57"/>
              <p:cNvCxnSpPr/>
              <p:nvPr/>
            </p:nvCxnSpPr>
            <p:spPr>
              <a:xfrm>
                <a:off x="351086" y="4638427"/>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8" name="グループ化 285"/>
            <p:cNvGrpSpPr/>
            <p:nvPr/>
          </p:nvGrpSpPr>
          <p:grpSpPr>
            <a:xfrm rot="16200000">
              <a:off x="7642189" y="2512047"/>
              <a:ext cx="118606" cy="261114"/>
              <a:chOff x="64071" y="1403251"/>
              <a:chExt cx="595114" cy="3603575"/>
            </a:xfrm>
          </p:grpSpPr>
          <p:cxnSp>
            <p:nvCxnSpPr>
              <p:cNvPr id="816" name="直線コネクタ 815"/>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7" name="直線コネクタ 816"/>
              <p:cNvCxnSpPr/>
              <p:nvPr/>
            </p:nvCxnSpPr>
            <p:spPr>
              <a:xfrm>
                <a:off x="362857" y="1403251"/>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8" name="直線コネクタ 817"/>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9" name="直線コネクタ 818"/>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0" name="直線コネクタ 819"/>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1" name="直線コネクタ 820"/>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2" name="直線コネクタ 821"/>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3" name="直線コネクタ 822"/>
              <p:cNvCxnSpPr/>
              <p:nvPr/>
            </p:nvCxnSpPr>
            <p:spPr>
              <a:xfrm>
                <a:off x="351086" y="4638427"/>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9" name="グループ化 286"/>
            <p:cNvGrpSpPr/>
            <p:nvPr/>
          </p:nvGrpSpPr>
          <p:grpSpPr>
            <a:xfrm rot="16200000">
              <a:off x="7642192" y="3080762"/>
              <a:ext cx="118606" cy="261117"/>
              <a:chOff x="64071" y="1403251"/>
              <a:chExt cx="595114" cy="3603575"/>
            </a:xfrm>
          </p:grpSpPr>
          <p:cxnSp>
            <p:nvCxnSpPr>
              <p:cNvPr id="808" name="直線コネクタ 807"/>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9" name="直線コネクタ 808"/>
              <p:cNvCxnSpPr/>
              <p:nvPr/>
            </p:nvCxnSpPr>
            <p:spPr>
              <a:xfrm>
                <a:off x="362857" y="1403251"/>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0" name="直線コネクタ 809"/>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1" name="直線コネクタ 810"/>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2" name="直線コネクタ 811"/>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3" name="直線コネクタ 812"/>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4" name="直線コネクタ 813"/>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5" name="直線コネクタ 814"/>
              <p:cNvCxnSpPr/>
              <p:nvPr/>
            </p:nvCxnSpPr>
            <p:spPr>
              <a:xfrm>
                <a:off x="351086" y="4638427"/>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0" name="グループ化 295"/>
            <p:cNvGrpSpPr/>
            <p:nvPr/>
          </p:nvGrpSpPr>
          <p:grpSpPr>
            <a:xfrm rot="16200000">
              <a:off x="7642192" y="4357358"/>
              <a:ext cx="118606" cy="261117"/>
              <a:chOff x="64071" y="1403251"/>
              <a:chExt cx="595114" cy="3603575"/>
            </a:xfrm>
          </p:grpSpPr>
          <p:cxnSp>
            <p:nvCxnSpPr>
              <p:cNvPr id="800" name="直線コネクタ 799"/>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1" name="直線コネクタ 800"/>
              <p:cNvCxnSpPr/>
              <p:nvPr/>
            </p:nvCxnSpPr>
            <p:spPr>
              <a:xfrm>
                <a:off x="362857" y="1403251"/>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2" name="直線コネクタ 801"/>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3" name="直線コネクタ 802"/>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4" name="直線コネクタ 803"/>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5" name="直線コネクタ 804"/>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6" name="直線コネクタ 805"/>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7" name="直線コネクタ 806"/>
              <p:cNvCxnSpPr/>
              <p:nvPr/>
            </p:nvCxnSpPr>
            <p:spPr>
              <a:xfrm>
                <a:off x="351086" y="4638427"/>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1" name="グループ化 267"/>
            <p:cNvGrpSpPr/>
            <p:nvPr/>
          </p:nvGrpSpPr>
          <p:grpSpPr>
            <a:xfrm>
              <a:off x="7295670" y="2613612"/>
              <a:ext cx="188400" cy="36000"/>
              <a:chOff x="7560336" y="2600912"/>
              <a:chExt cx="188400" cy="36000"/>
            </a:xfrm>
          </p:grpSpPr>
          <p:sp>
            <p:nvSpPr>
              <p:cNvPr id="797" name="円/楕円 796"/>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98" name="円/楕円 797"/>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99" name="円/楕円 798"/>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grpSp>
          <p:nvGrpSpPr>
            <p:cNvPr id="1032" name="グループ化 268"/>
            <p:cNvGrpSpPr/>
            <p:nvPr/>
          </p:nvGrpSpPr>
          <p:grpSpPr>
            <a:xfrm>
              <a:off x="7295604" y="3176976"/>
              <a:ext cx="188400" cy="36000"/>
              <a:chOff x="7560336" y="2600912"/>
              <a:chExt cx="188400" cy="36000"/>
            </a:xfrm>
          </p:grpSpPr>
          <p:sp>
            <p:nvSpPr>
              <p:cNvPr id="794" name="円/楕円 793"/>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95" name="円/楕円 794"/>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96" name="円/楕円 795"/>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grpSp>
          <p:nvGrpSpPr>
            <p:cNvPr id="1033" name="グループ化 272"/>
            <p:cNvGrpSpPr/>
            <p:nvPr/>
          </p:nvGrpSpPr>
          <p:grpSpPr>
            <a:xfrm>
              <a:off x="7302020" y="4466770"/>
              <a:ext cx="188400" cy="36000"/>
              <a:chOff x="7560336" y="2600912"/>
              <a:chExt cx="188400" cy="36000"/>
            </a:xfrm>
          </p:grpSpPr>
          <p:sp>
            <p:nvSpPr>
              <p:cNvPr id="791" name="円/楕円 790"/>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92" name="円/楕円 791"/>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93" name="円/楕円 792"/>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grpSp>
          <p:nvGrpSpPr>
            <p:cNvPr id="1034" name="グループ化 276"/>
            <p:cNvGrpSpPr/>
            <p:nvPr/>
          </p:nvGrpSpPr>
          <p:grpSpPr>
            <a:xfrm>
              <a:off x="7301954" y="5030134"/>
              <a:ext cx="188400" cy="36000"/>
              <a:chOff x="7560336" y="2600912"/>
              <a:chExt cx="188400" cy="36000"/>
            </a:xfrm>
          </p:grpSpPr>
          <p:sp>
            <p:nvSpPr>
              <p:cNvPr id="788" name="円/楕円 787"/>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89" name="円/楕円 788"/>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90" name="円/楕円 789"/>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grpSp>
          <p:nvGrpSpPr>
            <p:cNvPr id="1035" name="グループ化 280"/>
            <p:cNvGrpSpPr/>
            <p:nvPr/>
          </p:nvGrpSpPr>
          <p:grpSpPr>
            <a:xfrm rot="5400000">
              <a:off x="6787356" y="3865240"/>
              <a:ext cx="188400" cy="36000"/>
              <a:chOff x="7560336" y="2600912"/>
              <a:chExt cx="188400" cy="36000"/>
            </a:xfrm>
          </p:grpSpPr>
          <p:sp>
            <p:nvSpPr>
              <p:cNvPr id="785" name="円/楕円 784"/>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86" name="円/楕円 785"/>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87" name="円/楕円 786"/>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grpSp>
          <p:nvGrpSpPr>
            <p:cNvPr id="1036" name="グループ化 284"/>
            <p:cNvGrpSpPr/>
            <p:nvPr/>
          </p:nvGrpSpPr>
          <p:grpSpPr>
            <a:xfrm rot="5400000">
              <a:off x="7890783" y="3865240"/>
              <a:ext cx="188400" cy="36000"/>
              <a:chOff x="7560336" y="2600912"/>
              <a:chExt cx="188400" cy="36000"/>
            </a:xfrm>
          </p:grpSpPr>
          <p:sp>
            <p:nvSpPr>
              <p:cNvPr id="782" name="円/楕円 781"/>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83" name="円/楕円 782"/>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784" name="円/楕円 783"/>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grpSp>
      <p:grpSp>
        <p:nvGrpSpPr>
          <p:cNvPr id="1062" name="グループ化 1061"/>
          <p:cNvGrpSpPr/>
          <p:nvPr/>
        </p:nvGrpSpPr>
        <p:grpSpPr>
          <a:xfrm>
            <a:off x="3680" y="1451154"/>
            <a:ext cx="3155173" cy="3954859"/>
            <a:chOff x="3680" y="1451154"/>
            <a:chExt cx="3155173" cy="3954859"/>
          </a:xfrm>
        </p:grpSpPr>
        <p:grpSp>
          <p:nvGrpSpPr>
            <p:cNvPr id="1058" name="グループ化 1057"/>
            <p:cNvGrpSpPr/>
            <p:nvPr/>
          </p:nvGrpSpPr>
          <p:grpSpPr>
            <a:xfrm>
              <a:off x="846834" y="2084732"/>
              <a:ext cx="1717040" cy="3118594"/>
              <a:chOff x="846834" y="2084732"/>
              <a:chExt cx="1717040" cy="3118594"/>
            </a:xfrm>
          </p:grpSpPr>
          <p:sp>
            <p:nvSpPr>
              <p:cNvPr id="1048" name="正方形/長方形 1047"/>
              <p:cNvSpPr/>
              <p:nvPr/>
            </p:nvSpPr>
            <p:spPr>
              <a:xfrm>
                <a:off x="848506" y="2084732"/>
                <a:ext cx="1713508" cy="311859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49" name="直線コネクタ 1048"/>
              <p:cNvCxnSpPr/>
              <p:nvPr/>
            </p:nvCxnSpPr>
            <p:spPr>
              <a:xfrm>
                <a:off x="846834" y="2314075"/>
                <a:ext cx="17170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0" name="直線コネクタ 1049"/>
              <p:cNvCxnSpPr/>
              <p:nvPr/>
            </p:nvCxnSpPr>
            <p:spPr>
              <a:xfrm>
                <a:off x="846834" y="2650635"/>
                <a:ext cx="17170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1" name="直線コネクタ 1050"/>
              <p:cNvCxnSpPr/>
              <p:nvPr/>
            </p:nvCxnSpPr>
            <p:spPr>
              <a:xfrm>
                <a:off x="846834" y="2969147"/>
                <a:ext cx="17170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2" name="直線コネクタ 1051"/>
              <p:cNvCxnSpPr/>
              <p:nvPr/>
            </p:nvCxnSpPr>
            <p:spPr>
              <a:xfrm>
                <a:off x="846834" y="3305707"/>
                <a:ext cx="17170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3" name="直線コネクタ 1052"/>
              <p:cNvCxnSpPr/>
              <p:nvPr/>
            </p:nvCxnSpPr>
            <p:spPr>
              <a:xfrm>
                <a:off x="846834" y="3623187"/>
                <a:ext cx="17170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4" name="直線コネクタ 1053"/>
              <p:cNvCxnSpPr/>
              <p:nvPr/>
            </p:nvCxnSpPr>
            <p:spPr>
              <a:xfrm>
                <a:off x="846834" y="3959747"/>
                <a:ext cx="17170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5" name="直線コネクタ 1054"/>
              <p:cNvCxnSpPr/>
              <p:nvPr/>
            </p:nvCxnSpPr>
            <p:spPr>
              <a:xfrm>
                <a:off x="846834" y="4278259"/>
                <a:ext cx="17170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6" name="直線コネクタ 1055"/>
              <p:cNvCxnSpPr/>
              <p:nvPr/>
            </p:nvCxnSpPr>
            <p:spPr>
              <a:xfrm>
                <a:off x="846834" y="4614819"/>
                <a:ext cx="17170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7" name="直線コネクタ 1056"/>
              <p:cNvCxnSpPr/>
              <p:nvPr/>
            </p:nvCxnSpPr>
            <p:spPr>
              <a:xfrm>
                <a:off x="846834" y="4949811"/>
                <a:ext cx="17170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68" name="正方形/長方形 367"/>
            <p:cNvSpPr/>
            <p:nvPr/>
          </p:nvSpPr>
          <p:spPr>
            <a:xfrm>
              <a:off x="827584" y="1772816"/>
              <a:ext cx="59205" cy="473638"/>
            </a:xfrm>
            <a:prstGeom prst="rect">
              <a:avLst/>
            </a:prstGeom>
            <a:solidFill>
              <a:srgbClr val="FF99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9" name="テキスト ボックス 368"/>
            <p:cNvSpPr txBox="1"/>
            <p:nvPr/>
          </p:nvSpPr>
          <p:spPr>
            <a:xfrm>
              <a:off x="566565" y="1451154"/>
              <a:ext cx="442750" cy="338554"/>
            </a:xfrm>
            <a:prstGeom prst="rect">
              <a:avLst/>
            </a:prstGeom>
            <a:noFill/>
          </p:spPr>
          <p:txBody>
            <a:bodyPr wrap="none" rtlCol="0">
              <a:spAutoFit/>
            </a:bodyPr>
            <a:lstStyle/>
            <a:p>
              <a:r>
                <a:rPr kumimoji="1" lang="en-US" altLang="ja-JP" sz="1600" dirty="0" smtClean="0">
                  <a:latin typeface="Arial Unicode MS" pitchFamily="50" charset="-128"/>
                  <a:ea typeface="Arial Unicode MS" pitchFamily="50" charset="-128"/>
                  <a:cs typeface="Arial Unicode MS" pitchFamily="50" charset="-128"/>
                </a:rPr>
                <a:t>(+)</a:t>
              </a:r>
              <a:endParaRPr kumimoji="1" lang="ja-JP" altLang="en-US" sz="1600" dirty="0">
                <a:latin typeface="Arial Unicode MS" pitchFamily="50" charset="-128"/>
                <a:ea typeface="Arial Unicode MS" pitchFamily="50" charset="-128"/>
                <a:cs typeface="Arial Unicode MS" pitchFamily="50" charset="-128"/>
              </a:endParaRPr>
            </a:p>
          </p:txBody>
        </p:sp>
        <p:cxnSp>
          <p:nvCxnSpPr>
            <p:cNvPr id="370" name="直線矢印コネクタ 369"/>
            <p:cNvCxnSpPr/>
            <p:nvPr/>
          </p:nvCxnSpPr>
          <p:spPr>
            <a:xfrm>
              <a:off x="998613" y="1664216"/>
              <a:ext cx="0" cy="288758"/>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1" name="テキスト ボックス 370"/>
            <p:cNvSpPr txBox="1"/>
            <p:nvPr/>
          </p:nvSpPr>
          <p:spPr>
            <a:xfrm>
              <a:off x="998613" y="1461606"/>
              <a:ext cx="284052" cy="400110"/>
            </a:xfrm>
            <a:prstGeom prst="rect">
              <a:avLst/>
            </a:prstGeom>
            <a:noFill/>
          </p:spPr>
          <p:txBody>
            <a:bodyPr wrap="none" rtlCol="0">
              <a:spAutoFit/>
            </a:bodyPr>
            <a:lstStyle/>
            <a:p>
              <a:r>
                <a:rPr kumimoji="1" lang="en-US" altLang="ja-JP" sz="2000" b="1" i="1" dirty="0" smtClean="0">
                  <a:solidFill>
                    <a:srgbClr val="C00000"/>
                  </a:solidFill>
                  <a:latin typeface="Times New Roman" pitchFamily="18" charset="0"/>
                  <a:ea typeface="Arial Unicode MS" pitchFamily="50" charset="-128"/>
                  <a:cs typeface="Times New Roman" pitchFamily="18" charset="0"/>
                </a:rPr>
                <a:t>I</a:t>
              </a:r>
              <a:endParaRPr kumimoji="1" lang="ja-JP" altLang="en-US" sz="2000" b="1" i="1" baseline="-25000" dirty="0">
                <a:solidFill>
                  <a:srgbClr val="C00000"/>
                </a:solidFill>
                <a:latin typeface="Times New Roman" pitchFamily="18" charset="0"/>
                <a:ea typeface="Arial Unicode MS" pitchFamily="50" charset="-128"/>
                <a:cs typeface="Times New Roman" pitchFamily="18" charset="0"/>
              </a:endParaRPr>
            </a:p>
          </p:txBody>
        </p:sp>
        <p:sp>
          <p:nvSpPr>
            <p:cNvPr id="372" name="正方形/長方形 371"/>
            <p:cNvSpPr/>
            <p:nvPr/>
          </p:nvSpPr>
          <p:spPr>
            <a:xfrm>
              <a:off x="2667600" y="4699982"/>
              <a:ext cx="59205" cy="473638"/>
            </a:xfrm>
            <a:prstGeom prst="rect">
              <a:avLst/>
            </a:prstGeom>
            <a:solidFill>
              <a:srgbClr val="FF99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3" name="直線矢印コネクタ 372"/>
            <p:cNvCxnSpPr/>
            <p:nvPr/>
          </p:nvCxnSpPr>
          <p:spPr>
            <a:xfrm flipV="1">
              <a:off x="2866841" y="4745863"/>
              <a:ext cx="0" cy="288758"/>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4" name="テキスト ボックス 373"/>
            <p:cNvSpPr txBox="1"/>
            <p:nvPr/>
          </p:nvSpPr>
          <p:spPr>
            <a:xfrm>
              <a:off x="2874801" y="4738122"/>
              <a:ext cx="284052" cy="400110"/>
            </a:xfrm>
            <a:prstGeom prst="rect">
              <a:avLst/>
            </a:prstGeom>
            <a:noFill/>
          </p:spPr>
          <p:txBody>
            <a:bodyPr wrap="none" rtlCol="0">
              <a:spAutoFit/>
            </a:bodyPr>
            <a:lstStyle/>
            <a:p>
              <a:r>
                <a:rPr kumimoji="1" lang="en-US" altLang="ja-JP" sz="2000" b="1" i="1" dirty="0" smtClean="0">
                  <a:solidFill>
                    <a:srgbClr val="C00000"/>
                  </a:solidFill>
                  <a:latin typeface="Times New Roman" pitchFamily="18" charset="0"/>
                  <a:ea typeface="Arial Unicode MS" pitchFamily="50" charset="-128"/>
                  <a:cs typeface="Times New Roman" pitchFamily="18" charset="0"/>
                </a:rPr>
                <a:t>I</a:t>
              </a:r>
              <a:endParaRPr kumimoji="1" lang="ja-JP" altLang="en-US" sz="2000" b="1" i="1" baseline="-25000" dirty="0">
                <a:solidFill>
                  <a:srgbClr val="C00000"/>
                </a:solidFill>
                <a:latin typeface="Times New Roman" pitchFamily="18" charset="0"/>
                <a:ea typeface="Arial Unicode MS" pitchFamily="50" charset="-128"/>
                <a:cs typeface="Times New Roman" pitchFamily="18" charset="0"/>
              </a:endParaRPr>
            </a:p>
          </p:txBody>
        </p:sp>
        <p:sp>
          <p:nvSpPr>
            <p:cNvPr id="375" name="テキスト ボックス 374"/>
            <p:cNvSpPr txBox="1"/>
            <p:nvPr/>
          </p:nvSpPr>
          <p:spPr>
            <a:xfrm>
              <a:off x="2623383" y="4378082"/>
              <a:ext cx="391454" cy="338554"/>
            </a:xfrm>
            <a:prstGeom prst="rect">
              <a:avLst/>
            </a:prstGeom>
            <a:noFill/>
          </p:spPr>
          <p:txBody>
            <a:bodyPr wrap="none" rtlCol="0">
              <a:spAutoFit/>
            </a:bodyPr>
            <a:lstStyle/>
            <a:p>
              <a:r>
                <a:rPr kumimoji="1" lang="en-US" altLang="ja-JP" sz="1600" dirty="0" smtClean="0">
                  <a:latin typeface="Arial Unicode MS" pitchFamily="50" charset="-128"/>
                  <a:ea typeface="Arial Unicode MS" pitchFamily="50" charset="-128"/>
                  <a:cs typeface="Arial Unicode MS" pitchFamily="50" charset="-128"/>
                </a:rPr>
                <a:t>(-)</a:t>
              </a:r>
              <a:endParaRPr kumimoji="1" lang="ja-JP" altLang="en-US" sz="1600" dirty="0">
                <a:latin typeface="Arial Unicode MS" pitchFamily="50" charset="-128"/>
                <a:ea typeface="Arial Unicode MS" pitchFamily="50" charset="-128"/>
                <a:cs typeface="Arial Unicode MS" pitchFamily="50" charset="-128"/>
              </a:endParaRPr>
            </a:p>
          </p:txBody>
        </p:sp>
        <p:sp>
          <p:nvSpPr>
            <p:cNvPr id="376" name="正方形/長方形 375"/>
            <p:cNvSpPr/>
            <p:nvPr/>
          </p:nvSpPr>
          <p:spPr>
            <a:xfrm rot="5400000">
              <a:off x="2460383" y="4916347"/>
              <a:ext cx="59205" cy="473638"/>
            </a:xfrm>
            <a:prstGeom prst="rect">
              <a:avLst/>
            </a:prstGeom>
            <a:solidFill>
              <a:srgbClr val="FF99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20" name="グループ化 384"/>
            <p:cNvGrpSpPr/>
            <p:nvPr/>
          </p:nvGrpSpPr>
          <p:grpSpPr>
            <a:xfrm>
              <a:off x="752109" y="2032298"/>
              <a:ext cx="1931517" cy="3181857"/>
              <a:chOff x="336227" y="796072"/>
              <a:chExt cx="1931517" cy="3181857"/>
            </a:xfrm>
          </p:grpSpPr>
          <p:grpSp>
            <p:nvGrpSpPr>
              <p:cNvPr id="421" name="グループ化 366"/>
              <p:cNvGrpSpPr/>
              <p:nvPr/>
            </p:nvGrpSpPr>
            <p:grpSpPr>
              <a:xfrm>
                <a:off x="338768" y="796072"/>
                <a:ext cx="221993" cy="221993"/>
                <a:chOff x="2843808" y="692696"/>
                <a:chExt cx="221993" cy="221993"/>
              </a:xfrm>
            </p:grpSpPr>
            <p:sp>
              <p:nvSpPr>
                <p:cNvPr id="704"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05"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06"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22" name="グループ化 367"/>
              <p:cNvGrpSpPr/>
              <p:nvPr/>
            </p:nvGrpSpPr>
            <p:grpSpPr>
              <a:xfrm>
                <a:off x="585271" y="796072"/>
                <a:ext cx="221993" cy="221993"/>
                <a:chOff x="2843808" y="692696"/>
                <a:chExt cx="221993" cy="221993"/>
              </a:xfrm>
            </p:grpSpPr>
            <p:sp>
              <p:nvSpPr>
                <p:cNvPr id="701"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02"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03"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23" name="グループ化 371"/>
              <p:cNvGrpSpPr/>
              <p:nvPr/>
            </p:nvGrpSpPr>
            <p:grpSpPr>
              <a:xfrm>
                <a:off x="822504" y="796072"/>
                <a:ext cx="221993" cy="221993"/>
                <a:chOff x="2843808" y="692696"/>
                <a:chExt cx="221993" cy="221993"/>
              </a:xfrm>
            </p:grpSpPr>
            <p:sp>
              <p:nvSpPr>
                <p:cNvPr id="698"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99"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00"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24" name="グループ化 375"/>
              <p:cNvGrpSpPr/>
              <p:nvPr/>
            </p:nvGrpSpPr>
            <p:grpSpPr>
              <a:xfrm>
                <a:off x="1069007" y="796072"/>
                <a:ext cx="221993" cy="221993"/>
                <a:chOff x="2843808" y="692696"/>
                <a:chExt cx="221993" cy="221993"/>
              </a:xfrm>
            </p:grpSpPr>
            <p:sp>
              <p:nvSpPr>
                <p:cNvPr id="695"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96"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7"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25" name="グループ化 379"/>
              <p:cNvGrpSpPr/>
              <p:nvPr/>
            </p:nvGrpSpPr>
            <p:grpSpPr>
              <a:xfrm>
                <a:off x="1311320" y="796072"/>
                <a:ext cx="221993" cy="221993"/>
                <a:chOff x="2843808" y="692696"/>
                <a:chExt cx="221993" cy="221993"/>
              </a:xfrm>
            </p:grpSpPr>
            <p:sp>
              <p:nvSpPr>
                <p:cNvPr id="692"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93"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4"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26" name="グループ化 383"/>
              <p:cNvGrpSpPr/>
              <p:nvPr/>
            </p:nvGrpSpPr>
            <p:grpSpPr>
              <a:xfrm>
                <a:off x="1557823" y="796072"/>
                <a:ext cx="221993" cy="221993"/>
                <a:chOff x="2843808" y="692696"/>
                <a:chExt cx="221993" cy="221993"/>
              </a:xfrm>
            </p:grpSpPr>
            <p:sp>
              <p:nvSpPr>
                <p:cNvPr id="689"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90"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91"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27" name="グループ化 387"/>
              <p:cNvGrpSpPr/>
              <p:nvPr/>
            </p:nvGrpSpPr>
            <p:grpSpPr>
              <a:xfrm>
                <a:off x="1795056" y="796072"/>
                <a:ext cx="221993" cy="221993"/>
                <a:chOff x="2843808" y="692696"/>
                <a:chExt cx="221993" cy="221993"/>
              </a:xfrm>
            </p:grpSpPr>
            <p:sp>
              <p:nvSpPr>
                <p:cNvPr id="686"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87"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8"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28" name="グループ化 391"/>
              <p:cNvGrpSpPr/>
              <p:nvPr/>
            </p:nvGrpSpPr>
            <p:grpSpPr>
              <a:xfrm>
                <a:off x="2041559" y="796072"/>
                <a:ext cx="221993" cy="221993"/>
                <a:chOff x="2843808" y="692696"/>
                <a:chExt cx="221993" cy="221993"/>
              </a:xfrm>
            </p:grpSpPr>
            <p:sp>
              <p:nvSpPr>
                <p:cNvPr id="683"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84"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5"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29" name="グループ化 395"/>
              <p:cNvGrpSpPr/>
              <p:nvPr/>
            </p:nvGrpSpPr>
            <p:grpSpPr>
              <a:xfrm>
                <a:off x="342960" y="1118775"/>
                <a:ext cx="221993" cy="221993"/>
                <a:chOff x="2843808" y="692696"/>
                <a:chExt cx="221993" cy="221993"/>
              </a:xfrm>
            </p:grpSpPr>
            <p:sp>
              <p:nvSpPr>
                <p:cNvPr id="680"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81"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2"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30" name="グループ化 399"/>
              <p:cNvGrpSpPr/>
              <p:nvPr/>
            </p:nvGrpSpPr>
            <p:grpSpPr>
              <a:xfrm>
                <a:off x="589463" y="1118775"/>
                <a:ext cx="221993" cy="221993"/>
                <a:chOff x="2843808" y="692696"/>
                <a:chExt cx="221993" cy="221993"/>
              </a:xfrm>
            </p:grpSpPr>
            <p:sp>
              <p:nvSpPr>
                <p:cNvPr id="677"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8"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9"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31" name="グループ化 403"/>
              <p:cNvGrpSpPr/>
              <p:nvPr/>
            </p:nvGrpSpPr>
            <p:grpSpPr>
              <a:xfrm>
                <a:off x="826696" y="1118775"/>
                <a:ext cx="221993" cy="221993"/>
                <a:chOff x="2843808" y="692696"/>
                <a:chExt cx="221993" cy="221993"/>
              </a:xfrm>
            </p:grpSpPr>
            <p:sp>
              <p:nvSpPr>
                <p:cNvPr id="674"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5"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6"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32" name="グループ化 407"/>
              <p:cNvGrpSpPr/>
              <p:nvPr/>
            </p:nvGrpSpPr>
            <p:grpSpPr>
              <a:xfrm>
                <a:off x="1073199" y="1118775"/>
                <a:ext cx="221993" cy="221993"/>
                <a:chOff x="2843808" y="692696"/>
                <a:chExt cx="221993" cy="221993"/>
              </a:xfrm>
            </p:grpSpPr>
            <p:sp>
              <p:nvSpPr>
                <p:cNvPr id="671"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2"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3"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33" name="グループ化 411"/>
              <p:cNvGrpSpPr/>
              <p:nvPr/>
            </p:nvGrpSpPr>
            <p:grpSpPr>
              <a:xfrm>
                <a:off x="1315512" y="1118775"/>
                <a:ext cx="221993" cy="221993"/>
                <a:chOff x="2843808" y="692696"/>
                <a:chExt cx="221993" cy="221993"/>
              </a:xfrm>
            </p:grpSpPr>
            <p:sp>
              <p:nvSpPr>
                <p:cNvPr id="668"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69"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0"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34" name="グループ化 415"/>
              <p:cNvGrpSpPr/>
              <p:nvPr/>
            </p:nvGrpSpPr>
            <p:grpSpPr>
              <a:xfrm>
                <a:off x="1562015" y="1118775"/>
                <a:ext cx="221993" cy="221993"/>
                <a:chOff x="2843808" y="692696"/>
                <a:chExt cx="221993" cy="221993"/>
              </a:xfrm>
            </p:grpSpPr>
            <p:sp>
              <p:nvSpPr>
                <p:cNvPr id="665"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66"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7"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35" name="グループ化 419"/>
              <p:cNvGrpSpPr/>
              <p:nvPr/>
            </p:nvGrpSpPr>
            <p:grpSpPr>
              <a:xfrm>
                <a:off x="1799248" y="1118775"/>
                <a:ext cx="221993" cy="221993"/>
                <a:chOff x="2843808" y="692696"/>
                <a:chExt cx="221993" cy="221993"/>
              </a:xfrm>
            </p:grpSpPr>
            <p:sp>
              <p:nvSpPr>
                <p:cNvPr id="662"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63"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4"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37" name="グループ化 423"/>
              <p:cNvGrpSpPr/>
              <p:nvPr/>
            </p:nvGrpSpPr>
            <p:grpSpPr>
              <a:xfrm>
                <a:off x="2045751" y="1118775"/>
                <a:ext cx="221993" cy="221993"/>
                <a:chOff x="2843808" y="692696"/>
                <a:chExt cx="221993" cy="221993"/>
              </a:xfrm>
            </p:grpSpPr>
            <p:sp>
              <p:nvSpPr>
                <p:cNvPr id="659"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60"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1"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38" name="グループ化 427"/>
              <p:cNvGrpSpPr/>
              <p:nvPr/>
            </p:nvGrpSpPr>
            <p:grpSpPr>
              <a:xfrm>
                <a:off x="338768" y="1454304"/>
                <a:ext cx="221993" cy="221993"/>
                <a:chOff x="2843808" y="692696"/>
                <a:chExt cx="221993" cy="221993"/>
              </a:xfrm>
            </p:grpSpPr>
            <p:sp>
              <p:nvSpPr>
                <p:cNvPr id="656"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7"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58"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39" name="グループ化 431"/>
              <p:cNvGrpSpPr/>
              <p:nvPr/>
            </p:nvGrpSpPr>
            <p:grpSpPr>
              <a:xfrm>
                <a:off x="585271" y="1454304"/>
                <a:ext cx="221993" cy="221993"/>
                <a:chOff x="2843808" y="692696"/>
                <a:chExt cx="221993" cy="221993"/>
              </a:xfrm>
            </p:grpSpPr>
            <p:sp>
              <p:nvSpPr>
                <p:cNvPr id="653"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4"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55"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0" name="グループ化 435"/>
              <p:cNvGrpSpPr/>
              <p:nvPr/>
            </p:nvGrpSpPr>
            <p:grpSpPr>
              <a:xfrm>
                <a:off x="822504" y="1454304"/>
                <a:ext cx="221993" cy="221993"/>
                <a:chOff x="2843808" y="692696"/>
                <a:chExt cx="221993" cy="221993"/>
              </a:xfrm>
            </p:grpSpPr>
            <p:sp>
              <p:nvSpPr>
                <p:cNvPr id="650"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1"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52"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1" name="グループ化 439"/>
              <p:cNvGrpSpPr/>
              <p:nvPr/>
            </p:nvGrpSpPr>
            <p:grpSpPr>
              <a:xfrm>
                <a:off x="1069007" y="1454304"/>
                <a:ext cx="221993" cy="221993"/>
                <a:chOff x="2843808" y="692696"/>
                <a:chExt cx="221993" cy="221993"/>
              </a:xfrm>
            </p:grpSpPr>
            <p:sp>
              <p:nvSpPr>
                <p:cNvPr id="647"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48"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49"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2" name="グループ化 443"/>
              <p:cNvGrpSpPr/>
              <p:nvPr/>
            </p:nvGrpSpPr>
            <p:grpSpPr>
              <a:xfrm>
                <a:off x="1311320" y="1454304"/>
                <a:ext cx="221993" cy="221993"/>
                <a:chOff x="2843808" y="692696"/>
                <a:chExt cx="221993" cy="221993"/>
              </a:xfrm>
            </p:grpSpPr>
            <p:sp>
              <p:nvSpPr>
                <p:cNvPr id="644"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45"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46"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3" name="グループ化 447"/>
              <p:cNvGrpSpPr/>
              <p:nvPr/>
            </p:nvGrpSpPr>
            <p:grpSpPr>
              <a:xfrm>
                <a:off x="1557823" y="1454304"/>
                <a:ext cx="221993" cy="221993"/>
                <a:chOff x="2843808" y="692696"/>
                <a:chExt cx="221993" cy="221993"/>
              </a:xfrm>
            </p:grpSpPr>
            <p:sp>
              <p:nvSpPr>
                <p:cNvPr id="641"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42"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43"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4" name="グループ化 451"/>
              <p:cNvGrpSpPr/>
              <p:nvPr/>
            </p:nvGrpSpPr>
            <p:grpSpPr>
              <a:xfrm>
                <a:off x="1795056" y="1454304"/>
                <a:ext cx="221993" cy="221993"/>
                <a:chOff x="2843808" y="692696"/>
                <a:chExt cx="221993" cy="221993"/>
              </a:xfrm>
            </p:grpSpPr>
            <p:sp>
              <p:nvSpPr>
                <p:cNvPr id="638"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9"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40"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5" name="グループ化 455"/>
              <p:cNvGrpSpPr/>
              <p:nvPr/>
            </p:nvGrpSpPr>
            <p:grpSpPr>
              <a:xfrm>
                <a:off x="2041559" y="1454304"/>
                <a:ext cx="221993" cy="221993"/>
                <a:chOff x="2843808" y="692696"/>
                <a:chExt cx="221993" cy="221993"/>
              </a:xfrm>
            </p:grpSpPr>
            <p:sp>
              <p:nvSpPr>
                <p:cNvPr id="635"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6"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7"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6" name="グループ化 459"/>
              <p:cNvGrpSpPr/>
              <p:nvPr/>
            </p:nvGrpSpPr>
            <p:grpSpPr>
              <a:xfrm>
                <a:off x="342960" y="1777007"/>
                <a:ext cx="221993" cy="221993"/>
                <a:chOff x="2843808" y="692696"/>
                <a:chExt cx="221993" cy="221993"/>
              </a:xfrm>
            </p:grpSpPr>
            <p:sp>
              <p:nvSpPr>
                <p:cNvPr id="632"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3"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4"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7" name="グループ化 463"/>
              <p:cNvGrpSpPr/>
              <p:nvPr/>
            </p:nvGrpSpPr>
            <p:grpSpPr>
              <a:xfrm>
                <a:off x="589463" y="1777007"/>
                <a:ext cx="221993" cy="221993"/>
                <a:chOff x="2843808" y="692696"/>
                <a:chExt cx="221993" cy="221993"/>
              </a:xfrm>
            </p:grpSpPr>
            <p:sp>
              <p:nvSpPr>
                <p:cNvPr id="629"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0"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1"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8" name="グループ化 467"/>
              <p:cNvGrpSpPr/>
              <p:nvPr/>
            </p:nvGrpSpPr>
            <p:grpSpPr>
              <a:xfrm>
                <a:off x="826696" y="1777007"/>
                <a:ext cx="221993" cy="221993"/>
                <a:chOff x="2843808" y="692696"/>
                <a:chExt cx="221993" cy="221993"/>
              </a:xfrm>
            </p:grpSpPr>
            <p:sp>
              <p:nvSpPr>
                <p:cNvPr id="626"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27"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8"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49" name="グループ化 471"/>
              <p:cNvGrpSpPr/>
              <p:nvPr/>
            </p:nvGrpSpPr>
            <p:grpSpPr>
              <a:xfrm>
                <a:off x="1073199" y="1777007"/>
                <a:ext cx="221993" cy="221993"/>
                <a:chOff x="2843808" y="692696"/>
                <a:chExt cx="221993" cy="221993"/>
              </a:xfrm>
            </p:grpSpPr>
            <p:sp>
              <p:nvSpPr>
                <p:cNvPr id="623"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24"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5"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0" name="グループ化 475"/>
              <p:cNvGrpSpPr/>
              <p:nvPr/>
            </p:nvGrpSpPr>
            <p:grpSpPr>
              <a:xfrm>
                <a:off x="1315512" y="1777007"/>
                <a:ext cx="221993" cy="221993"/>
                <a:chOff x="2843808" y="692696"/>
                <a:chExt cx="221993" cy="221993"/>
              </a:xfrm>
            </p:grpSpPr>
            <p:sp>
              <p:nvSpPr>
                <p:cNvPr id="620"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21"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2"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1" name="グループ化 479"/>
              <p:cNvGrpSpPr/>
              <p:nvPr/>
            </p:nvGrpSpPr>
            <p:grpSpPr>
              <a:xfrm>
                <a:off x="1562015" y="1777007"/>
                <a:ext cx="221993" cy="221993"/>
                <a:chOff x="2843808" y="692696"/>
                <a:chExt cx="221993" cy="221993"/>
              </a:xfrm>
            </p:grpSpPr>
            <p:sp>
              <p:nvSpPr>
                <p:cNvPr id="617"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18"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9"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2" name="グループ化 483"/>
              <p:cNvGrpSpPr/>
              <p:nvPr/>
            </p:nvGrpSpPr>
            <p:grpSpPr>
              <a:xfrm>
                <a:off x="1799248" y="1777007"/>
                <a:ext cx="221993" cy="221993"/>
                <a:chOff x="2843808" y="692696"/>
                <a:chExt cx="221993" cy="221993"/>
              </a:xfrm>
            </p:grpSpPr>
            <p:sp>
              <p:nvSpPr>
                <p:cNvPr id="614"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15"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6"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3" name="グループ化 487"/>
              <p:cNvGrpSpPr/>
              <p:nvPr/>
            </p:nvGrpSpPr>
            <p:grpSpPr>
              <a:xfrm>
                <a:off x="2045751" y="1777007"/>
                <a:ext cx="221993" cy="221993"/>
                <a:chOff x="2843808" y="692696"/>
                <a:chExt cx="221993" cy="221993"/>
              </a:xfrm>
            </p:grpSpPr>
            <p:sp>
              <p:nvSpPr>
                <p:cNvPr id="611"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12"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3"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4" name="グループ化 491"/>
              <p:cNvGrpSpPr/>
              <p:nvPr/>
            </p:nvGrpSpPr>
            <p:grpSpPr>
              <a:xfrm>
                <a:off x="336227" y="2107599"/>
                <a:ext cx="221993" cy="221993"/>
                <a:chOff x="2843808" y="692696"/>
                <a:chExt cx="221993" cy="221993"/>
              </a:xfrm>
            </p:grpSpPr>
            <p:sp>
              <p:nvSpPr>
                <p:cNvPr id="608"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9"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0"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5" name="グループ化 495"/>
              <p:cNvGrpSpPr/>
              <p:nvPr/>
            </p:nvGrpSpPr>
            <p:grpSpPr>
              <a:xfrm>
                <a:off x="582730" y="2107599"/>
                <a:ext cx="221993" cy="221993"/>
                <a:chOff x="2843808" y="692696"/>
                <a:chExt cx="221993" cy="221993"/>
              </a:xfrm>
            </p:grpSpPr>
            <p:sp>
              <p:nvSpPr>
                <p:cNvPr id="605"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6"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7"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6" name="グループ化 499"/>
              <p:cNvGrpSpPr/>
              <p:nvPr/>
            </p:nvGrpSpPr>
            <p:grpSpPr>
              <a:xfrm>
                <a:off x="819963" y="2107599"/>
                <a:ext cx="221993" cy="221993"/>
                <a:chOff x="2843808" y="692696"/>
                <a:chExt cx="221993" cy="221993"/>
              </a:xfrm>
            </p:grpSpPr>
            <p:sp>
              <p:nvSpPr>
                <p:cNvPr id="602"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3"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4"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7" name="グループ化 503"/>
              <p:cNvGrpSpPr/>
              <p:nvPr/>
            </p:nvGrpSpPr>
            <p:grpSpPr>
              <a:xfrm>
                <a:off x="1066466" y="2107599"/>
                <a:ext cx="221993" cy="221993"/>
                <a:chOff x="2843808" y="692696"/>
                <a:chExt cx="221993" cy="221993"/>
              </a:xfrm>
            </p:grpSpPr>
            <p:sp>
              <p:nvSpPr>
                <p:cNvPr id="599"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0"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1"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8" name="グループ化 507"/>
              <p:cNvGrpSpPr/>
              <p:nvPr/>
            </p:nvGrpSpPr>
            <p:grpSpPr>
              <a:xfrm>
                <a:off x="1308779" y="2107599"/>
                <a:ext cx="221993" cy="221993"/>
                <a:chOff x="2843808" y="692696"/>
                <a:chExt cx="221993" cy="221993"/>
              </a:xfrm>
            </p:grpSpPr>
            <p:sp>
              <p:nvSpPr>
                <p:cNvPr id="596"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97"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8"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59" name="グループ化 511"/>
              <p:cNvGrpSpPr/>
              <p:nvPr/>
            </p:nvGrpSpPr>
            <p:grpSpPr>
              <a:xfrm>
                <a:off x="1555282" y="2107599"/>
                <a:ext cx="221993" cy="221993"/>
                <a:chOff x="2843808" y="692696"/>
                <a:chExt cx="221993" cy="221993"/>
              </a:xfrm>
            </p:grpSpPr>
            <p:sp>
              <p:nvSpPr>
                <p:cNvPr id="593"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94"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5"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60" name="グループ化 515"/>
              <p:cNvGrpSpPr/>
              <p:nvPr/>
            </p:nvGrpSpPr>
            <p:grpSpPr>
              <a:xfrm>
                <a:off x="1792515" y="2107599"/>
                <a:ext cx="221993" cy="221993"/>
                <a:chOff x="2843808" y="692696"/>
                <a:chExt cx="221993" cy="221993"/>
              </a:xfrm>
            </p:grpSpPr>
            <p:sp>
              <p:nvSpPr>
                <p:cNvPr id="590"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91"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2"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61" name="グループ化 519"/>
              <p:cNvGrpSpPr/>
              <p:nvPr/>
            </p:nvGrpSpPr>
            <p:grpSpPr>
              <a:xfrm>
                <a:off x="2039018" y="2107599"/>
                <a:ext cx="221993" cy="221993"/>
                <a:chOff x="2843808" y="692696"/>
                <a:chExt cx="221993" cy="221993"/>
              </a:xfrm>
            </p:grpSpPr>
            <p:sp>
              <p:nvSpPr>
                <p:cNvPr id="587"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88"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9"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62" name="グループ化 523"/>
              <p:cNvGrpSpPr/>
              <p:nvPr/>
            </p:nvGrpSpPr>
            <p:grpSpPr>
              <a:xfrm>
                <a:off x="340419" y="2430302"/>
                <a:ext cx="221993" cy="221993"/>
                <a:chOff x="2843808" y="692696"/>
                <a:chExt cx="221993" cy="221993"/>
              </a:xfrm>
            </p:grpSpPr>
            <p:sp>
              <p:nvSpPr>
                <p:cNvPr id="584"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85"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6"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63" name="グループ化 527"/>
              <p:cNvGrpSpPr/>
              <p:nvPr/>
            </p:nvGrpSpPr>
            <p:grpSpPr>
              <a:xfrm>
                <a:off x="586922" y="2430302"/>
                <a:ext cx="221993" cy="221993"/>
                <a:chOff x="2843808" y="692696"/>
                <a:chExt cx="221993" cy="221993"/>
              </a:xfrm>
            </p:grpSpPr>
            <p:sp>
              <p:nvSpPr>
                <p:cNvPr id="581"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82"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3"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64" name="グループ化 531"/>
              <p:cNvGrpSpPr/>
              <p:nvPr/>
            </p:nvGrpSpPr>
            <p:grpSpPr>
              <a:xfrm>
                <a:off x="824155" y="2430302"/>
                <a:ext cx="221993" cy="221993"/>
                <a:chOff x="2843808" y="692696"/>
                <a:chExt cx="221993" cy="221993"/>
              </a:xfrm>
            </p:grpSpPr>
            <p:sp>
              <p:nvSpPr>
                <p:cNvPr id="578"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79"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0"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65" name="グループ化 535"/>
              <p:cNvGrpSpPr/>
              <p:nvPr/>
            </p:nvGrpSpPr>
            <p:grpSpPr>
              <a:xfrm>
                <a:off x="1070658" y="2430302"/>
                <a:ext cx="221993" cy="221993"/>
                <a:chOff x="2843808" y="692696"/>
                <a:chExt cx="221993" cy="221993"/>
              </a:xfrm>
            </p:grpSpPr>
            <p:sp>
              <p:nvSpPr>
                <p:cNvPr id="575"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76"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77"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66" name="グループ化 539"/>
              <p:cNvGrpSpPr/>
              <p:nvPr/>
            </p:nvGrpSpPr>
            <p:grpSpPr>
              <a:xfrm>
                <a:off x="1312971" y="2430302"/>
                <a:ext cx="221993" cy="221993"/>
                <a:chOff x="2843808" y="692696"/>
                <a:chExt cx="221993" cy="221993"/>
              </a:xfrm>
            </p:grpSpPr>
            <p:sp>
              <p:nvSpPr>
                <p:cNvPr id="572"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73"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74"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07" name="グループ化 543"/>
              <p:cNvGrpSpPr/>
              <p:nvPr/>
            </p:nvGrpSpPr>
            <p:grpSpPr>
              <a:xfrm>
                <a:off x="1559474" y="2430302"/>
                <a:ext cx="221993" cy="221993"/>
                <a:chOff x="2843808" y="692696"/>
                <a:chExt cx="221993" cy="221993"/>
              </a:xfrm>
            </p:grpSpPr>
            <p:sp>
              <p:nvSpPr>
                <p:cNvPr id="569"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70"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71"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18" name="グループ化 547"/>
              <p:cNvGrpSpPr/>
              <p:nvPr/>
            </p:nvGrpSpPr>
            <p:grpSpPr>
              <a:xfrm>
                <a:off x="1796707" y="2430302"/>
                <a:ext cx="221993" cy="221993"/>
                <a:chOff x="2843808" y="692696"/>
                <a:chExt cx="221993" cy="221993"/>
              </a:xfrm>
            </p:grpSpPr>
            <p:sp>
              <p:nvSpPr>
                <p:cNvPr id="566"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67"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8"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20" name="グループ化 551"/>
              <p:cNvGrpSpPr/>
              <p:nvPr/>
            </p:nvGrpSpPr>
            <p:grpSpPr>
              <a:xfrm>
                <a:off x="2043210" y="2430302"/>
                <a:ext cx="221993" cy="221993"/>
                <a:chOff x="2843808" y="692696"/>
                <a:chExt cx="221993" cy="221993"/>
              </a:xfrm>
            </p:grpSpPr>
            <p:sp>
              <p:nvSpPr>
                <p:cNvPr id="563"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64"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5"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26" name="グループ化 555"/>
              <p:cNvGrpSpPr/>
              <p:nvPr/>
            </p:nvGrpSpPr>
            <p:grpSpPr>
              <a:xfrm>
                <a:off x="336227" y="2765831"/>
                <a:ext cx="221993" cy="221993"/>
                <a:chOff x="2843808" y="692696"/>
                <a:chExt cx="221993" cy="221993"/>
              </a:xfrm>
            </p:grpSpPr>
            <p:sp>
              <p:nvSpPr>
                <p:cNvPr id="560"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61"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2"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2" name="グループ化 559"/>
              <p:cNvGrpSpPr/>
              <p:nvPr/>
            </p:nvGrpSpPr>
            <p:grpSpPr>
              <a:xfrm>
                <a:off x="582730" y="2765831"/>
                <a:ext cx="221993" cy="221993"/>
                <a:chOff x="2843808" y="692696"/>
                <a:chExt cx="221993" cy="221993"/>
              </a:xfrm>
            </p:grpSpPr>
            <p:sp>
              <p:nvSpPr>
                <p:cNvPr id="557"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8"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9"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3" name="グループ化 563"/>
              <p:cNvGrpSpPr/>
              <p:nvPr/>
            </p:nvGrpSpPr>
            <p:grpSpPr>
              <a:xfrm>
                <a:off x="819963" y="2765831"/>
                <a:ext cx="221993" cy="221993"/>
                <a:chOff x="2843808" y="692696"/>
                <a:chExt cx="221993" cy="221993"/>
              </a:xfrm>
            </p:grpSpPr>
            <p:sp>
              <p:nvSpPr>
                <p:cNvPr id="554"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5"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6"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4" name="グループ化 567"/>
              <p:cNvGrpSpPr/>
              <p:nvPr/>
            </p:nvGrpSpPr>
            <p:grpSpPr>
              <a:xfrm>
                <a:off x="1066466" y="2765831"/>
                <a:ext cx="221993" cy="221993"/>
                <a:chOff x="2843808" y="692696"/>
                <a:chExt cx="221993" cy="221993"/>
              </a:xfrm>
            </p:grpSpPr>
            <p:sp>
              <p:nvSpPr>
                <p:cNvPr id="551"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2"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3"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5" name="グループ化 571"/>
              <p:cNvGrpSpPr/>
              <p:nvPr/>
            </p:nvGrpSpPr>
            <p:grpSpPr>
              <a:xfrm>
                <a:off x="1308779" y="2765831"/>
                <a:ext cx="221993" cy="221993"/>
                <a:chOff x="2843808" y="692696"/>
                <a:chExt cx="221993" cy="221993"/>
              </a:xfrm>
            </p:grpSpPr>
            <p:sp>
              <p:nvSpPr>
                <p:cNvPr id="548"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9"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0"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6" name="グループ化 575"/>
              <p:cNvGrpSpPr/>
              <p:nvPr/>
            </p:nvGrpSpPr>
            <p:grpSpPr>
              <a:xfrm>
                <a:off x="1555282" y="2765831"/>
                <a:ext cx="221993" cy="221993"/>
                <a:chOff x="2843808" y="692696"/>
                <a:chExt cx="221993" cy="221993"/>
              </a:xfrm>
            </p:grpSpPr>
            <p:sp>
              <p:nvSpPr>
                <p:cNvPr id="545"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6"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7"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7" name="グループ化 579"/>
              <p:cNvGrpSpPr/>
              <p:nvPr/>
            </p:nvGrpSpPr>
            <p:grpSpPr>
              <a:xfrm>
                <a:off x="1792515" y="2765831"/>
                <a:ext cx="221993" cy="221993"/>
                <a:chOff x="2843808" y="692696"/>
                <a:chExt cx="221993" cy="221993"/>
              </a:xfrm>
            </p:grpSpPr>
            <p:sp>
              <p:nvSpPr>
                <p:cNvPr id="542"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3"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4"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8" name="グループ化 583"/>
              <p:cNvGrpSpPr/>
              <p:nvPr/>
            </p:nvGrpSpPr>
            <p:grpSpPr>
              <a:xfrm>
                <a:off x="2039018" y="2765831"/>
                <a:ext cx="221993" cy="221993"/>
                <a:chOff x="2843808" y="692696"/>
                <a:chExt cx="221993" cy="221993"/>
              </a:xfrm>
            </p:grpSpPr>
            <p:sp>
              <p:nvSpPr>
                <p:cNvPr id="539"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0"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1"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9" name="グループ化 587"/>
              <p:cNvGrpSpPr/>
              <p:nvPr/>
            </p:nvGrpSpPr>
            <p:grpSpPr>
              <a:xfrm>
                <a:off x="340419" y="3088534"/>
                <a:ext cx="221993" cy="221993"/>
                <a:chOff x="2843808" y="692696"/>
                <a:chExt cx="221993" cy="221993"/>
              </a:xfrm>
            </p:grpSpPr>
            <p:sp>
              <p:nvSpPr>
                <p:cNvPr id="536"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37"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8"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0" name="グループ化 591"/>
              <p:cNvGrpSpPr/>
              <p:nvPr/>
            </p:nvGrpSpPr>
            <p:grpSpPr>
              <a:xfrm>
                <a:off x="586922" y="3088534"/>
                <a:ext cx="221993" cy="221993"/>
                <a:chOff x="2843808" y="692696"/>
                <a:chExt cx="221993" cy="221993"/>
              </a:xfrm>
            </p:grpSpPr>
            <p:sp>
              <p:nvSpPr>
                <p:cNvPr id="533"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34"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5"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1" name="グループ化 595"/>
              <p:cNvGrpSpPr/>
              <p:nvPr/>
            </p:nvGrpSpPr>
            <p:grpSpPr>
              <a:xfrm>
                <a:off x="824155" y="3088534"/>
                <a:ext cx="221993" cy="221993"/>
                <a:chOff x="2843808" y="692696"/>
                <a:chExt cx="221993" cy="221993"/>
              </a:xfrm>
            </p:grpSpPr>
            <p:sp>
              <p:nvSpPr>
                <p:cNvPr id="530"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31"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2"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2" name="グループ化 599"/>
              <p:cNvGrpSpPr/>
              <p:nvPr/>
            </p:nvGrpSpPr>
            <p:grpSpPr>
              <a:xfrm>
                <a:off x="1070658" y="3088534"/>
                <a:ext cx="221993" cy="221993"/>
                <a:chOff x="2843808" y="692696"/>
                <a:chExt cx="221993" cy="221993"/>
              </a:xfrm>
            </p:grpSpPr>
            <p:sp>
              <p:nvSpPr>
                <p:cNvPr id="527"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8"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9"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3" name="グループ化 603"/>
              <p:cNvGrpSpPr/>
              <p:nvPr/>
            </p:nvGrpSpPr>
            <p:grpSpPr>
              <a:xfrm>
                <a:off x="1312971" y="3088534"/>
                <a:ext cx="221993" cy="221993"/>
                <a:chOff x="2843808" y="692696"/>
                <a:chExt cx="221993" cy="221993"/>
              </a:xfrm>
            </p:grpSpPr>
            <p:sp>
              <p:nvSpPr>
                <p:cNvPr id="524"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5"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6"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4" name="グループ化 607"/>
              <p:cNvGrpSpPr/>
              <p:nvPr/>
            </p:nvGrpSpPr>
            <p:grpSpPr>
              <a:xfrm>
                <a:off x="1559474" y="3088534"/>
                <a:ext cx="221993" cy="221993"/>
                <a:chOff x="2843808" y="692696"/>
                <a:chExt cx="221993" cy="221993"/>
              </a:xfrm>
            </p:grpSpPr>
            <p:sp>
              <p:nvSpPr>
                <p:cNvPr id="521"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2"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3"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5" name="グループ化 611"/>
              <p:cNvGrpSpPr/>
              <p:nvPr/>
            </p:nvGrpSpPr>
            <p:grpSpPr>
              <a:xfrm>
                <a:off x="1796707" y="3088534"/>
                <a:ext cx="221993" cy="221993"/>
                <a:chOff x="2843808" y="692696"/>
                <a:chExt cx="221993" cy="221993"/>
              </a:xfrm>
            </p:grpSpPr>
            <p:sp>
              <p:nvSpPr>
                <p:cNvPr id="518"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9"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0"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6" name="グループ化 615"/>
              <p:cNvGrpSpPr/>
              <p:nvPr/>
            </p:nvGrpSpPr>
            <p:grpSpPr>
              <a:xfrm>
                <a:off x="2043210" y="3088534"/>
                <a:ext cx="221993" cy="221993"/>
                <a:chOff x="2843808" y="692696"/>
                <a:chExt cx="221993" cy="221993"/>
              </a:xfrm>
            </p:grpSpPr>
            <p:sp>
              <p:nvSpPr>
                <p:cNvPr id="515"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6"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17"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7" name="グループ化 619"/>
              <p:cNvGrpSpPr/>
              <p:nvPr/>
            </p:nvGrpSpPr>
            <p:grpSpPr>
              <a:xfrm>
                <a:off x="336227" y="3433233"/>
                <a:ext cx="221993" cy="221993"/>
                <a:chOff x="2843808" y="692696"/>
                <a:chExt cx="221993" cy="221993"/>
              </a:xfrm>
            </p:grpSpPr>
            <p:sp>
              <p:nvSpPr>
                <p:cNvPr id="512"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3"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14"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8" name="グループ化 623"/>
              <p:cNvGrpSpPr/>
              <p:nvPr/>
            </p:nvGrpSpPr>
            <p:grpSpPr>
              <a:xfrm>
                <a:off x="582730" y="3433233"/>
                <a:ext cx="221993" cy="221993"/>
                <a:chOff x="2843808" y="692696"/>
                <a:chExt cx="221993" cy="221993"/>
              </a:xfrm>
            </p:grpSpPr>
            <p:sp>
              <p:nvSpPr>
                <p:cNvPr id="509"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0"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11"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9" name="グループ化 627"/>
              <p:cNvGrpSpPr/>
              <p:nvPr/>
            </p:nvGrpSpPr>
            <p:grpSpPr>
              <a:xfrm>
                <a:off x="819963" y="3433233"/>
                <a:ext cx="221993" cy="221993"/>
                <a:chOff x="2843808" y="692696"/>
                <a:chExt cx="221993" cy="221993"/>
              </a:xfrm>
            </p:grpSpPr>
            <p:sp>
              <p:nvSpPr>
                <p:cNvPr id="506"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07"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8"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0" name="グループ化 631"/>
              <p:cNvGrpSpPr/>
              <p:nvPr/>
            </p:nvGrpSpPr>
            <p:grpSpPr>
              <a:xfrm>
                <a:off x="1066466" y="3433233"/>
                <a:ext cx="221993" cy="221993"/>
                <a:chOff x="2843808" y="692696"/>
                <a:chExt cx="221993" cy="221993"/>
              </a:xfrm>
            </p:grpSpPr>
            <p:sp>
              <p:nvSpPr>
                <p:cNvPr id="503"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04"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5"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1" name="グループ化 635"/>
              <p:cNvGrpSpPr/>
              <p:nvPr/>
            </p:nvGrpSpPr>
            <p:grpSpPr>
              <a:xfrm>
                <a:off x="1308779" y="3433233"/>
                <a:ext cx="221993" cy="221993"/>
                <a:chOff x="2843808" y="692696"/>
                <a:chExt cx="221993" cy="221993"/>
              </a:xfrm>
            </p:grpSpPr>
            <p:sp>
              <p:nvSpPr>
                <p:cNvPr id="500"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01"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2"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2" name="グループ化 639"/>
              <p:cNvGrpSpPr/>
              <p:nvPr/>
            </p:nvGrpSpPr>
            <p:grpSpPr>
              <a:xfrm>
                <a:off x="1555282" y="3433233"/>
                <a:ext cx="221993" cy="221993"/>
                <a:chOff x="2843808" y="692696"/>
                <a:chExt cx="221993" cy="221993"/>
              </a:xfrm>
            </p:grpSpPr>
            <p:sp>
              <p:nvSpPr>
                <p:cNvPr id="497"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98"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9"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3" name="グループ化 643"/>
              <p:cNvGrpSpPr/>
              <p:nvPr/>
            </p:nvGrpSpPr>
            <p:grpSpPr>
              <a:xfrm>
                <a:off x="1792515" y="3433233"/>
                <a:ext cx="221993" cy="221993"/>
                <a:chOff x="2843808" y="692696"/>
                <a:chExt cx="221993" cy="221993"/>
              </a:xfrm>
            </p:grpSpPr>
            <p:sp>
              <p:nvSpPr>
                <p:cNvPr id="494"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95"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6"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4" name="グループ化 647"/>
              <p:cNvGrpSpPr/>
              <p:nvPr/>
            </p:nvGrpSpPr>
            <p:grpSpPr>
              <a:xfrm>
                <a:off x="2039018" y="3433233"/>
                <a:ext cx="221993" cy="221993"/>
                <a:chOff x="2843808" y="692696"/>
                <a:chExt cx="221993" cy="221993"/>
              </a:xfrm>
            </p:grpSpPr>
            <p:sp>
              <p:nvSpPr>
                <p:cNvPr id="491"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92"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3"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5" name="グループ化 651"/>
              <p:cNvGrpSpPr/>
              <p:nvPr/>
            </p:nvGrpSpPr>
            <p:grpSpPr>
              <a:xfrm>
                <a:off x="340419" y="3755936"/>
                <a:ext cx="221993" cy="221993"/>
                <a:chOff x="2843808" y="692696"/>
                <a:chExt cx="221993" cy="221993"/>
              </a:xfrm>
            </p:grpSpPr>
            <p:sp>
              <p:nvSpPr>
                <p:cNvPr id="488"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9"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0"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6" name="グループ化 655"/>
              <p:cNvGrpSpPr/>
              <p:nvPr/>
            </p:nvGrpSpPr>
            <p:grpSpPr>
              <a:xfrm>
                <a:off x="586922" y="3755936"/>
                <a:ext cx="221993" cy="221993"/>
                <a:chOff x="2843808" y="692696"/>
                <a:chExt cx="221993" cy="221993"/>
              </a:xfrm>
            </p:grpSpPr>
            <p:sp>
              <p:nvSpPr>
                <p:cNvPr id="485"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6"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7"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7" name="グループ化 659"/>
              <p:cNvGrpSpPr/>
              <p:nvPr/>
            </p:nvGrpSpPr>
            <p:grpSpPr>
              <a:xfrm>
                <a:off x="824155" y="3755936"/>
                <a:ext cx="221993" cy="221993"/>
                <a:chOff x="2843808" y="692696"/>
                <a:chExt cx="221993" cy="221993"/>
              </a:xfrm>
            </p:grpSpPr>
            <p:sp>
              <p:nvSpPr>
                <p:cNvPr id="482"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3"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4"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8" name="グループ化 663"/>
              <p:cNvGrpSpPr/>
              <p:nvPr/>
            </p:nvGrpSpPr>
            <p:grpSpPr>
              <a:xfrm>
                <a:off x="1070658" y="3755936"/>
                <a:ext cx="221993" cy="221993"/>
                <a:chOff x="2843808" y="692696"/>
                <a:chExt cx="221993" cy="221993"/>
              </a:xfrm>
            </p:grpSpPr>
            <p:sp>
              <p:nvSpPr>
                <p:cNvPr id="479"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0"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1"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9" name="グループ化 667"/>
              <p:cNvGrpSpPr/>
              <p:nvPr/>
            </p:nvGrpSpPr>
            <p:grpSpPr>
              <a:xfrm>
                <a:off x="1312971" y="3755936"/>
                <a:ext cx="221993" cy="221993"/>
                <a:chOff x="2843808" y="692696"/>
                <a:chExt cx="221993" cy="221993"/>
              </a:xfrm>
            </p:grpSpPr>
            <p:sp>
              <p:nvSpPr>
                <p:cNvPr id="476"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77"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8"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20" name="グループ化 671"/>
              <p:cNvGrpSpPr/>
              <p:nvPr/>
            </p:nvGrpSpPr>
            <p:grpSpPr>
              <a:xfrm>
                <a:off x="1559474" y="3755936"/>
                <a:ext cx="221993" cy="221993"/>
                <a:chOff x="2843808" y="692696"/>
                <a:chExt cx="221993" cy="221993"/>
              </a:xfrm>
            </p:grpSpPr>
            <p:sp>
              <p:nvSpPr>
                <p:cNvPr id="473"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74"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5"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21" name="グループ化 675"/>
              <p:cNvGrpSpPr/>
              <p:nvPr/>
            </p:nvGrpSpPr>
            <p:grpSpPr>
              <a:xfrm>
                <a:off x="1796707" y="3755936"/>
                <a:ext cx="221993" cy="221993"/>
                <a:chOff x="2843808" y="692696"/>
                <a:chExt cx="221993" cy="221993"/>
              </a:xfrm>
            </p:grpSpPr>
            <p:sp>
              <p:nvSpPr>
                <p:cNvPr id="470"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71"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2"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22" name="グループ化 679"/>
              <p:cNvGrpSpPr/>
              <p:nvPr/>
            </p:nvGrpSpPr>
            <p:grpSpPr>
              <a:xfrm>
                <a:off x="2043210" y="3755936"/>
                <a:ext cx="221993" cy="221993"/>
                <a:chOff x="2843808" y="692696"/>
                <a:chExt cx="221993" cy="221993"/>
              </a:xfrm>
            </p:grpSpPr>
            <p:sp>
              <p:nvSpPr>
                <p:cNvPr id="467" name="円/楕円 4"/>
                <p:cNvSpPr>
                  <a:spLocks noChangeAspect="1"/>
                </p:cNvSpPr>
                <p:nvPr/>
              </p:nvSpPr>
              <p:spPr>
                <a:xfrm>
                  <a:off x="2843808" y="692696"/>
                  <a:ext cx="221993" cy="22199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8" name="直線コネクタ 6"/>
                <p:cNvCxnSpPr/>
                <p:nvPr/>
              </p:nvCxnSpPr>
              <p:spPr>
                <a:xfrm rot="16200000" flipH="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9" name="直線コネクタ 7"/>
                <p:cNvCxnSpPr/>
                <p:nvPr/>
              </p:nvCxnSpPr>
              <p:spPr>
                <a:xfrm rot="5400000" flipH="1" flipV="1">
                  <a:off x="2876318" y="725206"/>
                  <a:ext cx="156973" cy="156973"/>
                </a:xfrm>
                <a:prstGeom prst="line">
                  <a:avLst/>
                </a:prstGeom>
                <a:solidFill>
                  <a:schemeClr val="bg1"/>
                </a:solid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cxnSp>
          <p:nvCxnSpPr>
            <p:cNvPr id="708" name="直線コネクタ 707"/>
            <p:cNvCxnSpPr/>
            <p:nvPr/>
          </p:nvCxnSpPr>
          <p:spPr>
            <a:xfrm>
              <a:off x="852925" y="2303170"/>
              <a:ext cx="17170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9" name="直線コネクタ 708"/>
            <p:cNvCxnSpPr/>
            <p:nvPr/>
          </p:nvCxnSpPr>
          <p:spPr>
            <a:xfrm>
              <a:off x="852925" y="2639730"/>
              <a:ext cx="17170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0" name="直線コネクタ 709"/>
            <p:cNvCxnSpPr/>
            <p:nvPr/>
          </p:nvCxnSpPr>
          <p:spPr>
            <a:xfrm>
              <a:off x="852925" y="2958242"/>
              <a:ext cx="17170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1" name="直線コネクタ 710"/>
            <p:cNvCxnSpPr/>
            <p:nvPr/>
          </p:nvCxnSpPr>
          <p:spPr>
            <a:xfrm>
              <a:off x="852925" y="3294802"/>
              <a:ext cx="17170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2" name="直線コネクタ 711"/>
            <p:cNvCxnSpPr/>
            <p:nvPr/>
          </p:nvCxnSpPr>
          <p:spPr>
            <a:xfrm>
              <a:off x="852925" y="3612282"/>
              <a:ext cx="17170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3" name="直線コネクタ 712"/>
            <p:cNvCxnSpPr/>
            <p:nvPr/>
          </p:nvCxnSpPr>
          <p:spPr>
            <a:xfrm>
              <a:off x="852925" y="3948842"/>
              <a:ext cx="17170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4" name="直線コネクタ 713"/>
            <p:cNvCxnSpPr/>
            <p:nvPr/>
          </p:nvCxnSpPr>
          <p:spPr>
            <a:xfrm>
              <a:off x="852925" y="4267354"/>
              <a:ext cx="17170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5" name="直線コネクタ 714"/>
            <p:cNvCxnSpPr/>
            <p:nvPr/>
          </p:nvCxnSpPr>
          <p:spPr>
            <a:xfrm>
              <a:off x="852925" y="4603914"/>
              <a:ext cx="17170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6" name="直線コネクタ 715"/>
            <p:cNvCxnSpPr/>
            <p:nvPr/>
          </p:nvCxnSpPr>
          <p:spPr>
            <a:xfrm>
              <a:off x="852925" y="4938906"/>
              <a:ext cx="17170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9" name="直線矢印コネクタ 1058"/>
            <p:cNvCxnSpPr/>
            <p:nvPr/>
          </p:nvCxnSpPr>
          <p:spPr>
            <a:xfrm>
              <a:off x="98534" y="3624928"/>
              <a:ext cx="2808295"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0" name="直線矢印コネクタ 1059"/>
            <p:cNvCxnSpPr/>
            <p:nvPr/>
          </p:nvCxnSpPr>
          <p:spPr>
            <a:xfrm flipV="1">
              <a:off x="323528" y="1916833"/>
              <a:ext cx="0" cy="348918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64" name="テキスト ボックス 1063"/>
            <p:cNvSpPr txBox="1"/>
            <p:nvPr/>
          </p:nvSpPr>
          <p:spPr>
            <a:xfrm>
              <a:off x="46615" y="3553750"/>
              <a:ext cx="432047" cy="400110"/>
            </a:xfrm>
            <a:prstGeom prst="rect">
              <a:avLst/>
            </a:prstGeom>
            <a:noFill/>
          </p:spPr>
          <p:txBody>
            <a:bodyPr wrap="square" rtlCol="0">
              <a:spAutoFit/>
            </a:bodyPr>
            <a:lstStyle/>
            <a:p>
              <a:r>
                <a:rPr kumimoji="1" lang="en-US" altLang="ja-JP" sz="2000" b="1" i="1" dirty="0" smtClean="0">
                  <a:latin typeface="Arial" pitchFamily="34" charset="0"/>
                  <a:cs typeface="Arial" pitchFamily="34" charset="0"/>
                </a:rPr>
                <a:t>o</a:t>
              </a:r>
              <a:endParaRPr kumimoji="1" lang="ja-JP" altLang="en-US" sz="2000" b="1" i="1" dirty="0">
                <a:latin typeface="Arial" pitchFamily="34" charset="0"/>
                <a:cs typeface="Arial" pitchFamily="34" charset="0"/>
              </a:endParaRPr>
            </a:p>
          </p:txBody>
        </p:sp>
        <p:sp>
          <p:nvSpPr>
            <p:cNvPr id="1065" name="テキスト ボックス 1064"/>
            <p:cNvSpPr txBox="1"/>
            <p:nvPr/>
          </p:nvSpPr>
          <p:spPr>
            <a:xfrm>
              <a:off x="2723675" y="3594906"/>
              <a:ext cx="284052" cy="400110"/>
            </a:xfrm>
            <a:prstGeom prst="rect">
              <a:avLst/>
            </a:prstGeom>
            <a:noFill/>
          </p:spPr>
          <p:txBody>
            <a:bodyPr wrap="none" rtlCol="0">
              <a:spAutoFit/>
            </a:bodyPr>
            <a:lstStyle/>
            <a:p>
              <a:r>
                <a:rPr kumimoji="1" lang="en-US" altLang="ja-JP" sz="2000" b="1" i="1" dirty="0" smtClean="0">
                  <a:latin typeface="Arial" pitchFamily="34" charset="0"/>
                  <a:cs typeface="Arial" pitchFamily="34" charset="0"/>
                </a:rPr>
                <a:t>r</a:t>
              </a:r>
              <a:endParaRPr kumimoji="1" lang="ja-JP" altLang="en-US" sz="2000" b="1" i="1" dirty="0">
                <a:latin typeface="Arial" pitchFamily="34" charset="0"/>
                <a:cs typeface="Arial" pitchFamily="34" charset="0"/>
              </a:endParaRPr>
            </a:p>
          </p:txBody>
        </p:sp>
        <p:sp>
          <p:nvSpPr>
            <p:cNvPr id="1066" name="テキスト ボックス 1065"/>
            <p:cNvSpPr txBox="1"/>
            <p:nvPr/>
          </p:nvSpPr>
          <p:spPr>
            <a:xfrm>
              <a:off x="3680" y="1700808"/>
              <a:ext cx="316350" cy="400110"/>
            </a:xfrm>
            <a:prstGeom prst="rect">
              <a:avLst/>
            </a:prstGeom>
            <a:noFill/>
          </p:spPr>
          <p:txBody>
            <a:bodyPr wrap="square" rtlCol="0">
              <a:spAutoFit/>
            </a:bodyPr>
            <a:lstStyle/>
            <a:p>
              <a:r>
                <a:rPr kumimoji="1" lang="en-US" altLang="ja-JP" sz="2000" b="1" i="1" dirty="0" smtClean="0">
                  <a:latin typeface="Arial" pitchFamily="34" charset="0"/>
                  <a:cs typeface="Arial" pitchFamily="34" charset="0"/>
                </a:rPr>
                <a:t>z</a:t>
              </a:r>
              <a:endParaRPr kumimoji="1" lang="ja-JP" altLang="en-US" sz="2000" b="1" i="1" dirty="0">
                <a:latin typeface="Arial" pitchFamily="34" charset="0"/>
                <a:cs typeface="Arial" pitchFamily="34" charset="0"/>
              </a:endParaRPr>
            </a:p>
          </p:txBody>
        </p:sp>
      </p:grpSp>
      <p:cxnSp>
        <p:nvCxnSpPr>
          <p:cNvPr id="1085" name="直線矢印コネクタ 1084"/>
          <p:cNvCxnSpPr/>
          <p:nvPr/>
        </p:nvCxnSpPr>
        <p:spPr>
          <a:xfrm flipH="1">
            <a:off x="3606498" y="3239113"/>
            <a:ext cx="339198" cy="0"/>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87" name="テキスト ボックス 1086"/>
          <p:cNvSpPr txBox="1"/>
          <p:nvPr/>
        </p:nvSpPr>
        <p:spPr>
          <a:xfrm>
            <a:off x="3429920" y="3266629"/>
            <a:ext cx="688330" cy="646331"/>
          </a:xfrm>
          <a:prstGeom prst="rect">
            <a:avLst/>
          </a:prstGeom>
          <a:noFill/>
        </p:spPr>
        <p:txBody>
          <a:bodyPr wrap="none" rtlCol="0">
            <a:spAutoFit/>
          </a:bodyPr>
          <a:lstStyle/>
          <a:p>
            <a:r>
              <a:rPr kumimoji="1" lang="en-US" altLang="ja-JP" b="1" dirty="0" smtClean="0">
                <a:latin typeface="+mj-lt"/>
                <a:cs typeface="Arial" pitchFamily="34" charset="0"/>
              </a:rPr>
              <a:t>Twis</a:t>
            </a:r>
            <a:r>
              <a:rPr lang="en-US" altLang="ja-JP" b="1" dirty="0" smtClean="0">
                <a:latin typeface="+mj-lt"/>
                <a:cs typeface="Arial" pitchFamily="34" charset="0"/>
              </a:rPr>
              <a:t>t</a:t>
            </a:r>
          </a:p>
          <a:p>
            <a:r>
              <a:rPr kumimoji="1" lang="en-US" altLang="ja-JP" b="1" dirty="0" smtClean="0">
                <a:latin typeface="+mj-lt"/>
                <a:cs typeface="Arial" pitchFamily="34" charset="0"/>
              </a:rPr>
              <a:t>pitch</a:t>
            </a:r>
            <a:endParaRPr kumimoji="1" lang="ja-JP" altLang="en-US" b="1" dirty="0">
              <a:latin typeface="+mj-lt"/>
              <a:cs typeface="Arial" pitchFamily="34" charset="0"/>
            </a:endParaRPr>
          </a:p>
        </p:txBody>
      </p:sp>
      <p:sp>
        <p:nvSpPr>
          <p:cNvPr id="1088" name="テキスト ボックス 1087"/>
          <p:cNvSpPr txBox="1"/>
          <p:nvPr/>
        </p:nvSpPr>
        <p:spPr>
          <a:xfrm>
            <a:off x="8449049" y="3197139"/>
            <a:ext cx="688330" cy="646331"/>
          </a:xfrm>
          <a:prstGeom prst="rect">
            <a:avLst/>
          </a:prstGeom>
          <a:noFill/>
        </p:spPr>
        <p:txBody>
          <a:bodyPr wrap="none" rtlCol="0">
            <a:spAutoFit/>
          </a:bodyPr>
          <a:lstStyle/>
          <a:p>
            <a:r>
              <a:rPr kumimoji="1" lang="en-US" altLang="ja-JP" b="1" dirty="0" smtClean="0">
                <a:latin typeface="+mj-lt"/>
                <a:cs typeface="Arial" pitchFamily="34" charset="0"/>
              </a:rPr>
              <a:t>Twis</a:t>
            </a:r>
            <a:r>
              <a:rPr lang="en-US" altLang="ja-JP" b="1" dirty="0" smtClean="0">
                <a:latin typeface="+mj-lt"/>
                <a:cs typeface="Arial" pitchFamily="34" charset="0"/>
              </a:rPr>
              <a:t>t</a:t>
            </a:r>
          </a:p>
          <a:p>
            <a:r>
              <a:rPr kumimoji="1" lang="en-US" altLang="ja-JP" b="1" dirty="0" smtClean="0">
                <a:latin typeface="+mj-lt"/>
                <a:cs typeface="Arial" pitchFamily="34" charset="0"/>
              </a:rPr>
              <a:t>pitch</a:t>
            </a:r>
            <a:endParaRPr kumimoji="1" lang="ja-JP" altLang="en-US" b="1" dirty="0">
              <a:latin typeface="+mj-lt"/>
              <a:cs typeface="Arial" pitchFamily="34" charset="0"/>
            </a:endParaRPr>
          </a:p>
        </p:txBody>
      </p:sp>
      <p:grpSp>
        <p:nvGrpSpPr>
          <p:cNvPr id="1072" name="グループ化 1071"/>
          <p:cNvGrpSpPr/>
          <p:nvPr/>
        </p:nvGrpSpPr>
        <p:grpSpPr>
          <a:xfrm>
            <a:off x="4499992" y="1535972"/>
            <a:ext cx="2938723" cy="3870041"/>
            <a:chOff x="4499992" y="1535972"/>
            <a:chExt cx="2938723" cy="3870041"/>
          </a:xfrm>
        </p:grpSpPr>
        <p:sp>
          <p:nvSpPr>
            <p:cNvPr id="27" name="正方形/長方形 26"/>
            <p:cNvSpPr/>
            <p:nvPr/>
          </p:nvSpPr>
          <p:spPr>
            <a:xfrm>
              <a:off x="7009872" y="1827893"/>
              <a:ext cx="59205" cy="473638"/>
            </a:xfrm>
            <a:prstGeom prst="rect">
              <a:avLst/>
            </a:prstGeom>
            <a:solidFill>
              <a:srgbClr val="FF99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5313817" y="1827932"/>
              <a:ext cx="59205" cy="473638"/>
            </a:xfrm>
            <a:prstGeom prst="rect">
              <a:avLst/>
            </a:prstGeom>
            <a:solidFill>
              <a:srgbClr val="FF993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1" name="テキスト ボックス 350"/>
            <p:cNvSpPr txBox="1"/>
            <p:nvPr/>
          </p:nvSpPr>
          <p:spPr>
            <a:xfrm>
              <a:off x="4932040" y="1794302"/>
              <a:ext cx="442750" cy="338554"/>
            </a:xfrm>
            <a:prstGeom prst="rect">
              <a:avLst/>
            </a:prstGeom>
            <a:noFill/>
          </p:spPr>
          <p:txBody>
            <a:bodyPr wrap="none" rtlCol="0">
              <a:spAutoFit/>
            </a:bodyPr>
            <a:lstStyle/>
            <a:p>
              <a:r>
                <a:rPr kumimoji="1" lang="en-US" altLang="ja-JP" sz="1600" dirty="0" smtClean="0">
                  <a:latin typeface="Arial Unicode MS" pitchFamily="50" charset="-128"/>
                  <a:ea typeface="Arial Unicode MS" pitchFamily="50" charset="-128"/>
                  <a:cs typeface="Arial Unicode MS" pitchFamily="50" charset="-128"/>
                </a:rPr>
                <a:t>(+)</a:t>
              </a:r>
              <a:endParaRPr kumimoji="1" lang="ja-JP" altLang="en-US" sz="1600" dirty="0">
                <a:latin typeface="Arial Unicode MS" pitchFamily="50" charset="-128"/>
                <a:ea typeface="Arial Unicode MS" pitchFamily="50" charset="-128"/>
                <a:cs typeface="Arial Unicode MS" pitchFamily="50" charset="-128"/>
              </a:endParaRPr>
            </a:p>
          </p:txBody>
        </p:sp>
        <p:sp>
          <p:nvSpPr>
            <p:cNvPr id="352" name="テキスト ボックス 351"/>
            <p:cNvSpPr txBox="1"/>
            <p:nvPr/>
          </p:nvSpPr>
          <p:spPr>
            <a:xfrm>
              <a:off x="7017733" y="1794302"/>
              <a:ext cx="391454" cy="338554"/>
            </a:xfrm>
            <a:prstGeom prst="rect">
              <a:avLst/>
            </a:prstGeom>
            <a:noFill/>
          </p:spPr>
          <p:txBody>
            <a:bodyPr wrap="none" rtlCol="0">
              <a:spAutoFit/>
            </a:bodyPr>
            <a:lstStyle/>
            <a:p>
              <a:r>
                <a:rPr kumimoji="1" lang="en-US" altLang="ja-JP" sz="1600" dirty="0" smtClean="0">
                  <a:latin typeface="Arial Unicode MS" pitchFamily="50" charset="-128"/>
                  <a:ea typeface="Arial Unicode MS" pitchFamily="50" charset="-128"/>
                  <a:cs typeface="Arial Unicode MS" pitchFamily="50" charset="-128"/>
                </a:rPr>
                <a:t>(-)</a:t>
              </a:r>
              <a:endParaRPr kumimoji="1" lang="ja-JP" altLang="en-US" sz="1600" dirty="0">
                <a:latin typeface="Arial Unicode MS" pitchFamily="50" charset="-128"/>
                <a:ea typeface="Arial Unicode MS" pitchFamily="50" charset="-128"/>
                <a:cs typeface="Arial Unicode MS" pitchFamily="50" charset="-128"/>
              </a:endParaRPr>
            </a:p>
          </p:txBody>
        </p:sp>
        <p:cxnSp>
          <p:nvCxnSpPr>
            <p:cNvPr id="361" name="直線矢印コネクタ 360"/>
            <p:cNvCxnSpPr/>
            <p:nvPr/>
          </p:nvCxnSpPr>
          <p:spPr>
            <a:xfrm>
              <a:off x="5467912" y="1719332"/>
              <a:ext cx="0" cy="288758"/>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2" name="直線矢印コネクタ 361"/>
            <p:cNvCxnSpPr/>
            <p:nvPr/>
          </p:nvCxnSpPr>
          <p:spPr>
            <a:xfrm flipV="1">
              <a:off x="6908072" y="1739308"/>
              <a:ext cx="0" cy="288758"/>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3" name="テキスト ボックス 362"/>
            <p:cNvSpPr txBox="1"/>
            <p:nvPr/>
          </p:nvSpPr>
          <p:spPr>
            <a:xfrm>
              <a:off x="5467912" y="1535972"/>
              <a:ext cx="284052" cy="400110"/>
            </a:xfrm>
            <a:prstGeom prst="rect">
              <a:avLst/>
            </a:prstGeom>
            <a:noFill/>
          </p:spPr>
          <p:txBody>
            <a:bodyPr wrap="none" rtlCol="0">
              <a:spAutoFit/>
            </a:bodyPr>
            <a:lstStyle/>
            <a:p>
              <a:r>
                <a:rPr kumimoji="1" lang="en-US" altLang="ja-JP" sz="2000" b="1" i="1" dirty="0" smtClean="0">
                  <a:solidFill>
                    <a:srgbClr val="C00000"/>
                  </a:solidFill>
                  <a:latin typeface="Times New Roman" pitchFamily="18" charset="0"/>
                  <a:ea typeface="Arial Unicode MS" pitchFamily="50" charset="-128"/>
                  <a:cs typeface="Times New Roman" pitchFamily="18" charset="0"/>
                </a:rPr>
                <a:t>I</a:t>
              </a:r>
              <a:endParaRPr kumimoji="1" lang="ja-JP" altLang="en-US" sz="2000" b="1" i="1" baseline="-25000" dirty="0">
                <a:solidFill>
                  <a:srgbClr val="C00000"/>
                </a:solidFill>
                <a:latin typeface="Times New Roman" pitchFamily="18" charset="0"/>
                <a:ea typeface="Arial Unicode MS" pitchFamily="50" charset="-128"/>
                <a:cs typeface="Times New Roman" pitchFamily="18" charset="0"/>
              </a:endParaRPr>
            </a:p>
          </p:txBody>
        </p:sp>
        <p:sp>
          <p:nvSpPr>
            <p:cNvPr id="364" name="テキスト ボックス 363"/>
            <p:cNvSpPr txBox="1"/>
            <p:nvPr/>
          </p:nvSpPr>
          <p:spPr>
            <a:xfrm>
              <a:off x="6624020" y="1535972"/>
              <a:ext cx="284052" cy="400110"/>
            </a:xfrm>
            <a:prstGeom prst="rect">
              <a:avLst/>
            </a:prstGeom>
            <a:noFill/>
          </p:spPr>
          <p:txBody>
            <a:bodyPr wrap="none" rtlCol="0">
              <a:spAutoFit/>
            </a:bodyPr>
            <a:lstStyle/>
            <a:p>
              <a:r>
                <a:rPr kumimoji="1" lang="en-US" altLang="ja-JP" sz="2000" b="1" i="1" dirty="0" smtClean="0">
                  <a:solidFill>
                    <a:srgbClr val="C00000"/>
                  </a:solidFill>
                  <a:latin typeface="Times New Roman" pitchFamily="18" charset="0"/>
                  <a:ea typeface="Arial Unicode MS" pitchFamily="50" charset="-128"/>
                  <a:cs typeface="Times New Roman" pitchFamily="18" charset="0"/>
                </a:rPr>
                <a:t>I</a:t>
              </a:r>
              <a:endParaRPr kumimoji="1" lang="ja-JP" altLang="en-US" sz="2000" b="1" i="1" baseline="-25000" dirty="0">
                <a:solidFill>
                  <a:srgbClr val="C00000"/>
                </a:solidFill>
                <a:latin typeface="Times New Roman" pitchFamily="18" charset="0"/>
                <a:ea typeface="Arial Unicode MS" pitchFamily="50" charset="-128"/>
                <a:cs typeface="Times New Roman" pitchFamily="18" charset="0"/>
              </a:endParaRPr>
            </a:p>
          </p:txBody>
        </p:sp>
        <p:cxnSp>
          <p:nvCxnSpPr>
            <p:cNvPr id="1067" name="直線矢印コネクタ 1066"/>
            <p:cNvCxnSpPr/>
            <p:nvPr/>
          </p:nvCxnSpPr>
          <p:spPr>
            <a:xfrm>
              <a:off x="4594846" y="3624928"/>
              <a:ext cx="2720354"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8" name="直線矢印コネクタ 1067"/>
            <p:cNvCxnSpPr/>
            <p:nvPr/>
          </p:nvCxnSpPr>
          <p:spPr>
            <a:xfrm flipV="1">
              <a:off x="4819840" y="1916833"/>
              <a:ext cx="0" cy="348918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69" name="テキスト ボックス 1068"/>
            <p:cNvSpPr txBox="1"/>
            <p:nvPr/>
          </p:nvSpPr>
          <p:spPr>
            <a:xfrm>
              <a:off x="4542927" y="3553750"/>
              <a:ext cx="432047" cy="400110"/>
            </a:xfrm>
            <a:prstGeom prst="rect">
              <a:avLst/>
            </a:prstGeom>
            <a:noFill/>
          </p:spPr>
          <p:txBody>
            <a:bodyPr wrap="square" rtlCol="0">
              <a:spAutoFit/>
            </a:bodyPr>
            <a:lstStyle/>
            <a:p>
              <a:r>
                <a:rPr kumimoji="1" lang="en-US" altLang="ja-JP" sz="2000" b="1" i="1" dirty="0" smtClean="0">
                  <a:latin typeface="Arial" pitchFamily="34" charset="0"/>
                  <a:cs typeface="Arial" pitchFamily="34" charset="0"/>
                </a:rPr>
                <a:t>o</a:t>
              </a:r>
              <a:endParaRPr kumimoji="1" lang="ja-JP" altLang="en-US" sz="2000" b="1" i="1" dirty="0">
                <a:latin typeface="Arial" pitchFamily="34" charset="0"/>
                <a:cs typeface="Arial" pitchFamily="34" charset="0"/>
              </a:endParaRPr>
            </a:p>
          </p:txBody>
        </p:sp>
        <p:sp>
          <p:nvSpPr>
            <p:cNvPr id="1070" name="テキスト ボックス 1069"/>
            <p:cNvSpPr txBox="1"/>
            <p:nvPr/>
          </p:nvSpPr>
          <p:spPr>
            <a:xfrm>
              <a:off x="7154663" y="3594906"/>
              <a:ext cx="284052" cy="400110"/>
            </a:xfrm>
            <a:prstGeom prst="rect">
              <a:avLst/>
            </a:prstGeom>
            <a:noFill/>
          </p:spPr>
          <p:txBody>
            <a:bodyPr wrap="none" rtlCol="0">
              <a:spAutoFit/>
            </a:bodyPr>
            <a:lstStyle/>
            <a:p>
              <a:r>
                <a:rPr kumimoji="1" lang="en-US" altLang="ja-JP" sz="2000" b="1" i="1" dirty="0" smtClean="0">
                  <a:latin typeface="Arial" pitchFamily="34" charset="0"/>
                  <a:cs typeface="Arial" pitchFamily="34" charset="0"/>
                </a:rPr>
                <a:t>r</a:t>
              </a:r>
              <a:endParaRPr kumimoji="1" lang="ja-JP" altLang="en-US" sz="2000" b="1" i="1" dirty="0">
                <a:latin typeface="Arial" pitchFamily="34" charset="0"/>
                <a:cs typeface="Arial" pitchFamily="34" charset="0"/>
              </a:endParaRPr>
            </a:p>
          </p:txBody>
        </p:sp>
        <p:sp>
          <p:nvSpPr>
            <p:cNvPr id="1071" name="テキスト ボックス 1070"/>
            <p:cNvSpPr txBox="1"/>
            <p:nvPr/>
          </p:nvSpPr>
          <p:spPr>
            <a:xfrm>
              <a:off x="4499992" y="1700808"/>
              <a:ext cx="316350" cy="400110"/>
            </a:xfrm>
            <a:prstGeom prst="rect">
              <a:avLst/>
            </a:prstGeom>
            <a:noFill/>
          </p:spPr>
          <p:txBody>
            <a:bodyPr wrap="square" rtlCol="0">
              <a:spAutoFit/>
            </a:bodyPr>
            <a:lstStyle/>
            <a:p>
              <a:r>
                <a:rPr kumimoji="1" lang="en-US" altLang="ja-JP" sz="2000" b="1" i="1" dirty="0" smtClean="0">
                  <a:latin typeface="Arial" pitchFamily="34" charset="0"/>
                  <a:cs typeface="Arial" pitchFamily="34" charset="0"/>
                </a:rPr>
                <a:t>z</a:t>
              </a:r>
              <a:endParaRPr kumimoji="1" lang="ja-JP" altLang="en-US" sz="2000" b="1" i="1" dirty="0">
                <a:latin typeface="Arial" pitchFamily="34" charset="0"/>
                <a:cs typeface="Arial" pitchFamily="34" charset="0"/>
              </a:endParaRPr>
            </a:p>
          </p:txBody>
        </p:sp>
        <p:grpSp>
          <p:nvGrpSpPr>
            <p:cNvPr id="1084" name="グループ化 1083"/>
            <p:cNvGrpSpPr/>
            <p:nvPr/>
          </p:nvGrpSpPr>
          <p:grpSpPr>
            <a:xfrm>
              <a:off x="5332363" y="2132856"/>
              <a:ext cx="1713508" cy="3120008"/>
              <a:chOff x="6308659" y="2132856"/>
              <a:chExt cx="1713508" cy="3120008"/>
            </a:xfrm>
          </p:grpSpPr>
          <p:cxnSp>
            <p:nvCxnSpPr>
              <p:cNvPr id="717" name="直線コネクタ 716"/>
              <p:cNvCxnSpPr/>
              <p:nvPr/>
            </p:nvCxnSpPr>
            <p:spPr>
              <a:xfrm>
                <a:off x="6434048" y="2132856"/>
                <a:ext cx="0" cy="3120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19" name="直線コネクタ 718"/>
              <p:cNvCxnSpPr/>
              <p:nvPr/>
            </p:nvCxnSpPr>
            <p:spPr>
              <a:xfrm>
                <a:off x="6679282" y="2132856"/>
                <a:ext cx="0" cy="3120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21" name="直線コネクタ 720"/>
              <p:cNvCxnSpPr/>
              <p:nvPr/>
            </p:nvCxnSpPr>
            <p:spPr>
              <a:xfrm>
                <a:off x="6919054" y="2132856"/>
                <a:ext cx="0" cy="3120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22" name="直線コネクタ 721"/>
              <p:cNvCxnSpPr/>
              <p:nvPr/>
            </p:nvCxnSpPr>
            <p:spPr>
              <a:xfrm>
                <a:off x="7164288" y="2132856"/>
                <a:ext cx="0" cy="3120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23" name="直線コネクタ 722"/>
              <p:cNvCxnSpPr/>
              <p:nvPr/>
            </p:nvCxnSpPr>
            <p:spPr>
              <a:xfrm>
                <a:off x="7418412" y="2132856"/>
                <a:ext cx="0" cy="3120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24" name="直線コネクタ 723"/>
              <p:cNvCxnSpPr/>
              <p:nvPr/>
            </p:nvCxnSpPr>
            <p:spPr>
              <a:xfrm>
                <a:off x="7663646" y="2132856"/>
                <a:ext cx="0" cy="3120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25" name="直線コネクタ 724"/>
              <p:cNvCxnSpPr/>
              <p:nvPr/>
            </p:nvCxnSpPr>
            <p:spPr>
              <a:xfrm>
                <a:off x="7903418" y="2132856"/>
                <a:ext cx="0" cy="3120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74" name="正方形/長方形 1073"/>
              <p:cNvSpPr/>
              <p:nvPr/>
            </p:nvSpPr>
            <p:spPr>
              <a:xfrm>
                <a:off x="6308659" y="2132856"/>
                <a:ext cx="1713508" cy="311859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 name="グループ化 385"/>
            <p:cNvGrpSpPr/>
            <p:nvPr/>
          </p:nvGrpSpPr>
          <p:grpSpPr>
            <a:xfrm>
              <a:off x="5232155" y="2113191"/>
              <a:ext cx="1923103" cy="3102047"/>
              <a:chOff x="3439122" y="1264181"/>
              <a:chExt cx="2338982" cy="3772878"/>
            </a:xfrm>
          </p:grpSpPr>
          <p:grpSp>
            <p:nvGrpSpPr>
              <p:cNvPr id="6" name="グループ化 12"/>
              <p:cNvGrpSpPr/>
              <p:nvPr/>
            </p:nvGrpSpPr>
            <p:grpSpPr>
              <a:xfrm>
                <a:off x="3439122" y="1264181"/>
                <a:ext cx="270000" cy="270000"/>
                <a:chOff x="1714480" y="1428736"/>
                <a:chExt cx="2214578" cy="2214578"/>
              </a:xfrm>
              <a:solidFill>
                <a:schemeClr val="bg1"/>
              </a:solidFill>
            </p:grpSpPr>
            <p:sp>
              <p:nvSpPr>
                <p:cNvPr id="348" name="円/楕円 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9" name="直線コネクタ 6"/>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0" name="直線コネクタ 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グループ化 13"/>
              <p:cNvGrpSpPr/>
              <p:nvPr/>
            </p:nvGrpSpPr>
            <p:grpSpPr>
              <a:xfrm>
                <a:off x="3439122" y="1657191"/>
                <a:ext cx="270000" cy="270000"/>
                <a:chOff x="1714480" y="1428736"/>
                <a:chExt cx="2214578" cy="2214578"/>
              </a:xfrm>
              <a:solidFill>
                <a:schemeClr val="bg1"/>
              </a:solidFill>
            </p:grpSpPr>
            <p:sp>
              <p:nvSpPr>
                <p:cNvPr id="345" name="円/楕円 1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6" name="直線コネクタ 1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7" name="直線コネクタ 16"/>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1" name="グループ化 25"/>
              <p:cNvGrpSpPr>
                <a:grpSpLocks noChangeAspect="1"/>
              </p:cNvGrpSpPr>
              <p:nvPr/>
            </p:nvGrpSpPr>
            <p:grpSpPr>
              <a:xfrm>
                <a:off x="3460722" y="2074424"/>
                <a:ext cx="226800" cy="226800"/>
                <a:chOff x="1714480" y="1428736"/>
                <a:chExt cx="2214578" cy="2214578"/>
              </a:xfrm>
              <a:solidFill>
                <a:schemeClr val="bg1"/>
              </a:solidFill>
            </p:grpSpPr>
            <p:sp>
              <p:nvSpPr>
                <p:cNvPr id="342" name="円/楕円 26"/>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3" name="直線コネクタ 27"/>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4" name="直線コネクタ 28"/>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5" name="グループ化 29"/>
              <p:cNvGrpSpPr>
                <a:grpSpLocks noChangeAspect="1"/>
              </p:cNvGrpSpPr>
              <p:nvPr/>
            </p:nvGrpSpPr>
            <p:grpSpPr>
              <a:xfrm>
                <a:off x="3460722" y="2464540"/>
                <a:ext cx="226800" cy="226800"/>
                <a:chOff x="1714480" y="1428736"/>
                <a:chExt cx="2214578" cy="2214578"/>
              </a:xfrm>
              <a:solidFill>
                <a:schemeClr val="bg1"/>
              </a:solidFill>
            </p:grpSpPr>
            <p:sp>
              <p:nvSpPr>
                <p:cNvPr id="339" name="円/楕円 30"/>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0" name="直線コネクタ 31"/>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1" name="直線コネクタ 32"/>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6" name="グループ化 33"/>
              <p:cNvGrpSpPr>
                <a:grpSpLocks noChangeAspect="1"/>
              </p:cNvGrpSpPr>
              <p:nvPr/>
            </p:nvGrpSpPr>
            <p:grpSpPr>
              <a:xfrm>
                <a:off x="3484122" y="2900473"/>
                <a:ext cx="180000" cy="180000"/>
                <a:chOff x="1714480" y="1428736"/>
                <a:chExt cx="2214578" cy="2214578"/>
              </a:xfrm>
              <a:solidFill>
                <a:schemeClr val="bg1"/>
              </a:solidFill>
            </p:grpSpPr>
            <p:sp>
              <p:nvSpPr>
                <p:cNvPr id="336" name="円/楕円 3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7" name="直線コネクタ 3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8" name="直線コネクタ 36"/>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7" name="グループ化 37"/>
              <p:cNvGrpSpPr>
                <a:grpSpLocks noChangeAspect="1"/>
              </p:cNvGrpSpPr>
              <p:nvPr/>
            </p:nvGrpSpPr>
            <p:grpSpPr>
              <a:xfrm>
                <a:off x="3484122" y="3288005"/>
                <a:ext cx="180000" cy="180000"/>
                <a:chOff x="1714480" y="1428736"/>
                <a:chExt cx="2214578" cy="2214578"/>
              </a:xfrm>
              <a:solidFill>
                <a:schemeClr val="bg1"/>
              </a:solidFill>
            </p:grpSpPr>
            <p:sp>
              <p:nvSpPr>
                <p:cNvPr id="333" name="円/楕円 38"/>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4" name="直線コネクタ 39"/>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5" name="直線コネクタ 40"/>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8" name="グループ化 41"/>
              <p:cNvGrpSpPr>
                <a:grpSpLocks noChangeAspect="1"/>
              </p:cNvGrpSpPr>
              <p:nvPr/>
            </p:nvGrpSpPr>
            <p:grpSpPr>
              <a:xfrm>
                <a:off x="3505722" y="3731572"/>
                <a:ext cx="136800" cy="136800"/>
                <a:chOff x="1714480" y="1428736"/>
                <a:chExt cx="2214578" cy="2214578"/>
              </a:xfrm>
              <a:solidFill>
                <a:schemeClr val="bg1"/>
              </a:solidFill>
            </p:grpSpPr>
            <p:sp>
              <p:nvSpPr>
                <p:cNvPr id="330" name="円/楕円 42"/>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1" name="直線コネクタ 43"/>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2" name="直線コネクタ 44"/>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4" name="グループ化 49"/>
              <p:cNvGrpSpPr>
                <a:grpSpLocks noChangeAspect="1"/>
              </p:cNvGrpSpPr>
              <p:nvPr/>
            </p:nvGrpSpPr>
            <p:grpSpPr>
              <a:xfrm>
                <a:off x="3505722" y="4113472"/>
                <a:ext cx="136800" cy="136800"/>
                <a:chOff x="1714480" y="1428736"/>
                <a:chExt cx="2214578" cy="2214578"/>
              </a:xfrm>
              <a:solidFill>
                <a:schemeClr val="bg1"/>
              </a:solidFill>
            </p:grpSpPr>
            <p:sp>
              <p:nvSpPr>
                <p:cNvPr id="327" name="円/楕円 50"/>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8" name="直線コネクタ 51"/>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9" name="直線コネクタ 52"/>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5" name="グループ化 53"/>
              <p:cNvGrpSpPr>
                <a:grpSpLocks noChangeAspect="1"/>
              </p:cNvGrpSpPr>
              <p:nvPr/>
            </p:nvGrpSpPr>
            <p:grpSpPr>
              <a:xfrm>
                <a:off x="3505722" y="4515309"/>
                <a:ext cx="136800" cy="136800"/>
                <a:chOff x="1714480" y="1428736"/>
                <a:chExt cx="2214578" cy="2214578"/>
              </a:xfrm>
              <a:solidFill>
                <a:schemeClr val="bg1"/>
              </a:solidFill>
            </p:grpSpPr>
            <p:sp>
              <p:nvSpPr>
                <p:cNvPr id="324" name="円/楕円 5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5" name="直線コネクタ 5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6" name="直線コネクタ 56"/>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6" name="グループ化 57"/>
              <p:cNvGrpSpPr>
                <a:grpSpLocks noChangeAspect="1"/>
              </p:cNvGrpSpPr>
              <p:nvPr/>
            </p:nvGrpSpPr>
            <p:grpSpPr>
              <a:xfrm>
                <a:off x="3505722" y="4900259"/>
                <a:ext cx="136800" cy="136800"/>
                <a:chOff x="1714480" y="1428736"/>
                <a:chExt cx="2214578" cy="2214578"/>
              </a:xfrm>
              <a:solidFill>
                <a:schemeClr val="bg1"/>
              </a:solidFill>
            </p:grpSpPr>
            <p:sp>
              <p:nvSpPr>
                <p:cNvPr id="321" name="円/楕円 58"/>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2" name="直線コネクタ 59"/>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3" name="直線コネクタ 60"/>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0" name="グループ化 62"/>
              <p:cNvGrpSpPr/>
              <p:nvPr/>
            </p:nvGrpSpPr>
            <p:grpSpPr>
              <a:xfrm>
                <a:off x="5508104" y="1264181"/>
                <a:ext cx="270000" cy="270000"/>
                <a:chOff x="1714480" y="1428736"/>
                <a:chExt cx="2214578" cy="2214578"/>
              </a:xfrm>
              <a:solidFill>
                <a:schemeClr val="bg1"/>
              </a:solidFill>
            </p:grpSpPr>
            <p:sp>
              <p:nvSpPr>
                <p:cNvPr id="318" name="円/楕円 63"/>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9" name="直線コネクタ 64"/>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0" name="直線コネクタ 65"/>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1" name="グループ化 66"/>
              <p:cNvGrpSpPr/>
              <p:nvPr/>
            </p:nvGrpSpPr>
            <p:grpSpPr>
              <a:xfrm>
                <a:off x="5508104" y="1657191"/>
                <a:ext cx="270000" cy="270000"/>
                <a:chOff x="1714480" y="1428736"/>
                <a:chExt cx="2214578" cy="2214578"/>
              </a:xfrm>
              <a:solidFill>
                <a:schemeClr val="bg1"/>
              </a:solidFill>
            </p:grpSpPr>
            <p:sp>
              <p:nvSpPr>
                <p:cNvPr id="315" name="円/楕円 67"/>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6" name="直線コネクタ 68"/>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7" name="直線コネクタ 69"/>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0" name="グループ化 70"/>
              <p:cNvGrpSpPr>
                <a:grpSpLocks noChangeAspect="1"/>
              </p:cNvGrpSpPr>
              <p:nvPr/>
            </p:nvGrpSpPr>
            <p:grpSpPr>
              <a:xfrm>
                <a:off x="5529704" y="2074424"/>
                <a:ext cx="226800" cy="226800"/>
                <a:chOff x="1714480" y="1428736"/>
                <a:chExt cx="2214578" cy="2214578"/>
              </a:xfrm>
              <a:solidFill>
                <a:schemeClr val="bg1"/>
              </a:solidFill>
            </p:grpSpPr>
            <p:sp>
              <p:nvSpPr>
                <p:cNvPr id="312" name="円/楕円 71"/>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3" name="直線コネクタ 72"/>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4" name="直線コネクタ 73"/>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1" name="グループ化 74"/>
              <p:cNvGrpSpPr>
                <a:grpSpLocks noChangeAspect="1"/>
              </p:cNvGrpSpPr>
              <p:nvPr/>
            </p:nvGrpSpPr>
            <p:grpSpPr>
              <a:xfrm>
                <a:off x="5529704" y="2464540"/>
                <a:ext cx="226800" cy="226800"/>
                <a:chOff x="1714480" y="1428736"/>
                <a:chExt cx="2214578" cy="2214578"/>
              </a:xfrm>
              <a:solidFill>
                <a:schemeClr val="bg1"/>
              </a:solidFill>
            </p:grpSpPr>
            <p:sp>
              <p:nvSpPr>
                <p:cNvPr id="309" name="円/楕円 75"/>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0" name="直線コネクタ 76"/>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1" name="直線コネクタ 7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2" name="グループ化 78"/>
              <p:cNvGrpSpPr>
                <a:grpSpLocks noChangeAspect="1"/>
              </p:cNvGrpSpPr>
              <p:nvPr/>
            </p:nvGrpSpPr>
            <p:grpSpPr>
              <a:xfrm>
                <a:off x="5553104" y="2900473"/>
                <a:ext cx="180000" cy="180000"/>
                <a:chOff x="1714480" y="1428736"/>
                <a:chExt cx="2214578" cy="2214578"/>
              </a:xfrm>
              <a:solidFill>
                <a:schemeClr val="bg1"/>
              </a:solidFill>
            </p:grpSpPr>
            <p:sp>
              <p:nvSpPr>
                <p:cNvPr id="306" name="円/楕円 79"/>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07" name="直線コネクタ 80"/>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8" name="直線コネクタ 81"/>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3" name="グループ化 82"/>
              <p:cNvGrpSpPr>
                <a:grpSpLocks noChangeAspect="1"/>
              </p:cNvGrpSpPr>
              <p:nvPr/>
            </p:nvGrpSpPr>
            <p:grpSpPr>
              <a:xfrm>
                <a:off x="5553104" y="3288005"/>
                <a:ext cx="180000" cy="180000"/>
                <a:chOff x="1714480" y="1428736"/>
                <a:chExt cx="2214578" cy="2214578"/>
              </a:xfrm>
              <a:solidFill>
                <a:schemeClr val="bg1"/>
              </a:solidFill>
            </p:grpSpPr>
            <p:sp>
              <p:nvSpPr>
                <p:cNvPr id="303" name="円/楕円 83"/>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04" name="直線コネクタ 303"/>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5" name="直線コネクタ 304"/>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4" name="グループ化 86"/>
              <p:cNvGrpSpPr>
                <a:grpSpLocks noChangeAspect="1"/>
              </p:cNvGrpSpPr>
              <p:nvPr/>
            </p:nvGrpSpPr>
            <p:grpSpPr>
              <a:xfrm>
                <a:off x="5574704" y="3731572"/>
                <a:ext cx="136800" cy="136800"/>
                <a:chOff x="1714480" y="1428736"/>
                <a:chExt cx="2214578" cy="2214578"/>
              </a:xfrm>
              <a:solidFill>
                <a:schemeClr val="bg1"/>
              </a:solidFill>
            </p:grpSpPr>
            <p:sp>
              <p:nvSpPr>
                <p:cNvPr id="300" name="円/楕円 299"/>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01" name="直線コネクタ 300"/>
                <p:cNvCxnSpPr>
                  <a:stCxn id="300" idx="1"/>
                  <a:endCxn id="300"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2" name="直線コネクタ 301"/>
                <p:cNvCxnSpPr>
                  <a:stCxn id="300" idx="3"/>
                  <a:endCxn id="300"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5" name="グループ化 90"/>
              <p:cNvGrpSpPr>
                <a:grpSpLocks noChangeAspect="1"/>
              </p:cNvGrpSpPr>
              <p:nvPr/>
            </p:nvGrpSpPr>
            <p:grpSpPr>
              <a:xfrm>
                <a:off x="5574704" y="4113472"/>
                <a:ext cx="136800" cy="136800"/>
                <a:chOff x="1714480" y="1428736"/>
                <a:chExt cx="2214578" cy="2214578"/>
              </a:xfrm>
              <a:solidFill>
                <a:schemeClr val="bg1"/>
              </a:solidFill>
            </p:grpSpPr>
            <p:sp>
              <p:nvSpPr>
                <p:cNvPr id="297" name="円/楕円 296"/>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8" name="直線コネクタ 297"/>
                <p:cNvCxnSpPr>
                  <a:stCxn id="297" idx="1"/>
                  <a:endCxn id="297"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9" name="直線コネクタ 298"/>
                <p:cNvCxnSpPr>
                  <a:stCxn id="297" idx="3"/>
                  <a:endCxn id="297"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6" name="グループ化 94"/>
              <p:cNvGrpSpPr>
                <a:grpSpLocks noChangeAspect="1"/>
              </p:cNvGrpSpPr>
              <p:nvPr/>
            </p:nvGrpSpPr>
            <p:grpSpPr>
              <a:xfrm>
                <a:off x="5574704" y="4515309"/>
                <a:ext cx="136800" cy="136800"/>
                <a:chOff x="1714480" y="1428736"/>
                <a:chExt cx="2214578" cy="2214578"/>
              </a:xfrm>
              <a:solidFill>
                <a:schemeClr val="bg1"/>
              </a:solidFill>
            </p:grpSpPr>
            <p:sp>
              <p:nvSpPr>
                <p:cNvPr id="294" name="円/楕円 293"/>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5" name="直線コネクタ 294"/>
                <p:cNvCxnSpPr>
                  <a:stCxn id="294" idx="1"/>
                  <a:endCxn id="294"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6" name="直線コネクタ 295"/>
                <p:cNvCxnSpPr>
                  <a:stCxn id="294" idx="3"/>
                  <a:endCxn id="294"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7" name="グループ化 98"/>
              <p:cNvGrpSpPr>
                <a:grpSpLocks noChangeAspect="1"/>
              </p:cNvGrpSpPr>
              <p:nvPr/>
            </p:nvGrpSpPr>
            <p:grpSpPr>
              <a:xfrm>
                <a:off x="5574704" y="4900259"/>
                <a:ext cx="136800" cy="136800"/>
                <a:chOff x="1714480" y="1428736"/>
                <a:chExt cx="2214578" cy="2214578"/>
              </a:xfrm>
              <a:solidFill>
                <a:schemeClr val="bg1"/>
              </a:solidFill>
            </p:grpSpPr>
            <p:sp>
              <p:nvSpPr>
                <p:cNvPr id="291" name="円/楕円 290"/>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2" name="直線コネクタ 291"/>
                <p:cNvCxnSpPr>
                  <a:stCxn id="291" idx="1"/>
                  <a:endCxn id="291"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3" name="直線コネクタ 292"/>
                <p:cNvCxnSpPr>
                  <a:stCxn id="291" idx="3"/>
                  <a:endCxn id="291"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8" name="グループ化 13"/>
              <p:cNvGrpSpPr/>
              <p:nvPr/>
            </p:nvGrpSpPr>
            <p:grpSpPr>
              <a:xfrm>
                <a:off x="3823650" y="1747191"/>
                <a:ext cx="90000" cy="90000"/>
                <a:chOff x="1714480" y="1428736"/>
                <a:chExt cx="2214578" cy="2214578"/>
              </a:xfrm>
              <a:solidFill>
                <a:schemeClr val="bg1"/>
              </a:solidFill>
            </p:grpSpPr>
            <p:sp>
              <p:nvSpPr>
                <p:cNvPr id="288" name="円/楕円 287"/>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9" name="直線コネクタ 288"/>
                <p:cNvCxnSpPr>
                  <a:stCxn id="288" idx="1"/>
                  <a:endCxn id="288"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0" name="直線コネクタ 289"/>
                <p:cNvCxnSpPr>
                  <a:stCxn id="288" idx="3"/>
                  <a:endCxn id="288"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79" name="グループ化 460"/>
              <p:cNvGrpSpPr>
                <a:grpSpLocks noChangeAspect="1"/>
              </p:cNvGrpSpPr>
              <p:nvPr/>
            </p:nvGrpSpPr>
            <p:grpSpPr>
              <a:xfrm>
                <a:off x="3845250" y="2164424"/>
                <a:ext cx="46800" cy="46800"/>
                <a:chOff x="1714480" y="1428736"/>
                <a:chExt cx="2214578" cy="2214578"/>
              </a:xfrm>
              <a:solidFill>
                <a:schemeClr val="bg1"/>
              </a:solidFill>
            </p:grpSpPr>
            <p:sp>
              <p:nvSpPr>
                <p:cNvPr id="285" name="円/楕円 28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6" name="直線コネクタ 285"/>
                <p:cNvCxnSpPr>
                  <a:stCxn id="285" idx="1"/>
                  <a:endCxn id="285"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7" name="直線コネクタ 286"/>
                <p:cNvCxnSpPr>
                  <a:stCxn id="285" idx="3"/>
                  <a:endCxn id="285"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80" name="グループ化 29"/>
              <p:cNvGrpSpPr>
                <a:grpSpLocks noChangeAspect="1"/>
              </p:cNvGrpSpPr>
              <p:nvPr/>
            </p:nvGrpSpPr>
            <p:grpSpPr>
              <a:xfrm>
                <a:off x="3845250" y="2554540"/>
                <a:ext cx="46800" cy="46800"/>
                <a:chOff x="1714480" y="1428736"/>
                <a:chExt cx="2214578" cy="2214578"/>
              </a:xfrm>
              <a:solidFill>
                <a:schemeClr val="bg1"/>
              </a:solidFill>
            </p:grpSpPr>
            <p:sp>
              <p:nvSpPr>
                <p:cNvPr id="282" name="円/楕円 281"/>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3" name="直線コネクタ 282"/>
                <p:cNvCxnSpPr>
                  <a:stCxn id="282" idx="1"/>
                  <a:endCxn id="282"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4" name="直線コネクタ 283"/>
                <p:cNvCxnSpPr>
                  <a:stCxn id="282" idx="3"/>
                  <a:endCxn id="282"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81" name="グループ化 33"/>
              <p:cNvGrpSpPr>
                <a:grpSpLocks noChangeAspect="1"/>
              </p:cNvGrpSpPr>
              <p:nvPr/>
            </p:nvGrpSpPr>
            <p:grpSpPr>
              <a:xfrm>
                <a:off x="3845250" y="2967073"/>
                <a:ext cx="46800" cy="46800"/>
                <a:chOff x="1714480" y="1428736"/>
                <a:chExt cx="2214578" cy="2214578"/>
              </a:xfrm>
              <a:solidFill>
                <a:schemeClr val="bg1"/>
              </a:solidFill>
            </p:grpSpPr>
            <p:sp>
              <p:nvSpPr>
                <p:cNvPr id="279" name="円/楕円 278"/>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0" name="直線コネクタ 279"/>
                <p:cNvCxnSpPr>
                  <a:stCxn id="279" idx="1"/>
                  <a:endCxn id="279"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1" name="直線コネクタ 280"/>
                <p:cNvCxnSpPr>
                  <a:stCxn id="279" idx="3"/>
                  <a:endCxn id="279"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48" name="グループ化 37"/>
              <p:cNvGrpSpPr>
                <a:grpSpLocks noChangeAspect="1"/>
              </p:cNvGrpSpPr>
              <p:nvPr/>
            </p:nvGrpSpPr>
            <p:grpSpPr>
              <a:xfrm>
                <a:off x="3845250" y="3354605"/>
                <a:ext cx="46800" cy="46800"/>
                <a:chOff x="1714480" y="1428736"/>
                <a:chExt cx="2214578" cy="2214578"/>
              </a:xfrm>
              <a:solidFill>
                <a:schemeClr val="bg1"/>
              </a:solidFill>
            </p:grpSpPr>
            <p:sp>
              <p:nvSpPr>
                <p:cNvPr id="276" name="円/楕円 275"/>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7" name="直線コネクタ 276"/>
                <p:cNvCxnSpPr>
                  <a:stCxn id="276" idx="1"/>
                  <a:endCxn id="276"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8" name="直線コネクタ 277"/>
                <p:cNvCxnSpPr>
                  <a:stCxn id="276" idx="3"/>
                  <a:endCxn id="276"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55" name="グループ化 41"/>
              <p:cNvGrpSpPr>
                <a:grpSpLocks noChangeAspect="1"/>
              </p:cNvGrpSpPr>
              <p:nvPr/>
            </p:nvGrpSpPr>
            <p:grpSpPr>
              <a:xfrm>
                <a:off x="3845250" y="3776572"/>
                <a:ext cx="46800" cy="46800"/>
                <a:chOff x="1714480" y="1428736"/>
                <a:chExt cx="2214578" cy="2214578"/>
              </a:xfrm>
              <a:solidFill>
                <a:schemeClr val="bg1"/>
              </a:solidFill>
            </p:grpSpPr>
            <p:sp>
              <p:nvSpPr>
                <p:cNvPr id="273" name="円/楕円 272"/>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4" name="直線コネクタ 273"/>
                <p:cNvCxnSpPr>
                  <a:stCxn id="273" idx="1"/>
                  <a:endCxn id="273"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5" name="直線コネクタ 274"/>
                <p:cNvCxnSpPr>
                  <a:stCxn id="273" idx="3"/>
                  <a:endCxn id="273"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56" name="グループ化 49"/>
              <p:cNvGrpSpPr>
                <a:grpSpLocks noChangeAspect="1"/>
              </p:cNvGrpSpPr>
              <p:nvPr/>
            </p:nvGrpSpPr>
            <p:grpSpPr>
              <a:xfrm>
                <a:off x="3805650" y="4520709"/>
                <a:ext cx="126000" cy="126000"/>
                <a:chOff x="1714480" y="1428736"/>
                <a:chExt cx="2214578" cy="2214578"/>
              </a:xfrm>
              <a:solidFill>
                <a:schemeClr val="bg1"/>
              </a:solidFill>
            </p:grpSpPr>
            <p:sp>
              <p:nvSpPr>
                <p:cNvPr id="270" name="円/楕円 269"/>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1" name="直線コネクタ 270"/>
                <p:cNvCxnSpPr>
                  <a:stCxn id="270" idx="1"/>
                  <a:endCxn id="270"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2" name="直線コネクタ 271"/>
                <p:cNvCxnSpPr>
                  <a:stCxn id="270" idx="3"/>
                  <a:endCxn id="270"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63" name="グループ化 13"/>
              <p:cNvGrpSpPr/>
              <p:nvPr/>
            </p:nvGrpSpPr>
            <p:grpSpPr>
              <a:xfrm>
                <a:off x="3823650" y="4136872"/>
                <a:ext cx="90000" cy="90000"/>
                <a:chOff x="1714480" y="1428736"/>
                <a:chExt cx="2214578" cy="2214578"/>
              </a:xfrm>
              <a:solidFill>
                <a:schemeClr val="bg1"/>
              </a:solidFill>
            </p:grpSpPr>
            <p:sp>
              <p:nvSpPr>
                <p:cNvPr id="267" name="円/楕円 266"/>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8" name="直線コネクタ 267"/>
                <p:cNvCxnSpPr>
                  <a:stCxn id="267" idx="1"/>
                  <a:endCxn id="267"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9" name="直線コネクタ 268"/>
                <p:cNvCxnSpPr>
                  <a:stCxn id="267" idx="3"/>
                  <a:endCxn id="267"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6" name="グループ化 25"/>
              <p:cNvGrpSpPr>
                <a:grpSpLocks noChangeAspect="1"/>
              </p:cNvGrpSpPr>
              <p:nvPr/>
            </p:nvGrpSpPr>
            <p:grpSpPr>
              <a:xfrm>
                <a:off x="4143744" y="2169824"/>
                <a:ext cx="36000" cy="36000"/>
                <a:chOff x="1714480" y="1428736"/>
                <a:chExt cx="2214578" cy="2214578"/>
              </a:xfrm>
              <a:solidFill>
                <a:schemeClr val="bg1"/>
              </a:solidFill>
            </p:grpSpPr>
            <p:sp>
              <p:nvSpPr>
                <p:cNvPr id="264" name="円/楕円 263"/>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5" name="直線コネクタ 264"/>
                <p:cNvCxnSpPr>
                  <a:stCxn id="264" idx="1"/>
                  <a:endCxn id="264"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6" name="直線コネクタ 265"/>
                <p:cNvCxnSpPr>
                  <a:stCxn id="264" idx="3"/>
                  <a:endCxn id="264"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 name="グループ化 29"/>
              <p:cNvGrpSpPr>
                <a:grpSpLocks noChangeAspect="1"/>
              </p:cNvGrpSpPr>
              <p:nvPr/>
            </p:nvGrpSpPr>
            <p:grpSpPr>
              <a:xfrm>
                <a:off x="4143744" y="2559940"/>
                <a:ext cx="36000" cy="36000"/>
                <a:chOff x="1714480" y="1428736"/>
                <a:chExt cx="2214578" cy="2214578"/>
              </a:xfrm>
              <a:solidFill>
                <a:schemeClr val="bg1"/>
              </a:solidFill>
            </p:grpSpPr>
            <p:sp>
              <p:nvSpPr>
                <p:cNvPr id="261" name="円/楕円 260"/>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2" name="直線コネクタ 261"/>
                <p:cNvCxnSpPr>
                  <a:stCxn id="261" idx="1"/>
                  <a:endCxn id="261"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3" name="直線コネクタ 262"/>
                <p:cNvCxnSpPr>
                  <a:stCxn id="261" idx="3"/>
                  <a:endCxn id="261"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 name="グループ化 33"/>
              <p:cNvGrpSpPr>
                <a:grpSpLocks noChangeAspect="1"/>
              </p:cNvGrpSpPr>
              <p:nvPr/>
            </p:nvGrpSpPr>
            <p:grpSpPr>
              <a:xfrm>
                <a:off x="4143744" y="2972473"/>
                <a:ext cx="36000" cy="36000"/>
                <a:chOff x="1714480" y="1428736"/>
                <a:chExt cx="2214578" cy="2214578"/>
              </a:xfrm>
              <a:solidFill>
                <a:schemeClr val="bg1"/>
              </a:solidFill>
            </p:grpSpPr>
            <p:sp>
              <p:nvSpPr>
                <p:cNvPr id="258" name="円/楕円 257"/>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9" name="直線コネクタ 258"/>
                <p:cNvCxnSpPr>
                  <a:stCxn id="258" idx="1"/>
                  <a:endCxn id="258"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0" name="直線コネクタ 259"/>
                <p:cNvCxnSpPr>
                  <a:stCxn id="258" idx="3"/>
                  <a:endCxn id="258"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 name="グループ化 61"/>
              <p:cNvGrpSpPr>
                <a:grpSpLocks noChangeAspect="1"/>
              </p:cNvGrpSpPr>
              <p:nvPr/>
            </p:nvGrpSpPr>
            <p:grpSpPr>
              <a:xfrm>
                <a:off x="4143744" y="3360005"/>
                <a:ext cx="36000" cy="36000"/>
                <a:chOff x="1714480" y="1428736"/>
                <a:chExt cx="2214578" cy="2214578"/>
              </a:xfrm>
              <a:solidFill>
                <a:schemeClr val="bg1"/>
              </a:solidFill>
            </p:grpSpPr>
            <p:sp>
              <p:nvSpPr>
                <p:cNvPr id="255" name="円/楕円 25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6" name="直線コネクタ 255"/>
                <p:cNvCxnSpPr>
                  <a:stCxn id="255" idx="1"/>
                  <a:endCxn id="255"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7" name="直線コネクタ 256"/>
                <p:cNvCxnSpPr>
                  <a:stCxn id="255" idx="3"/>
                  <a:endCxn id="255"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 name="グループ化 41"/>
              <p:cNvGrpSpPr>
                <a:grpSpLocks noChangeAspect="1"/>
              </p:cNvGrpSpPr>
              <p:nvPr/>
            </p:nvGrpSpPr>
            <p:grpSpPr>
              <a:xfrm>
                <a:off x="4143744" y="3781972"/>
                <a:ext cx="36000" cy="36000"/>
                <a:chOff x="1714480" y="1428736"/>
                <a:chExt cx="2214578" cy="2214578"/>
              </a:xfrm>
              <a:solidFill>
                <a:schemeClr val="bg1"/>
              </a:solidFill>
            </p:grpSpPr>
            <p:sp>
              <p:nvSpPr>
                <p:cNvPr id="252" name="円/楕円 251"/>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3" name="直線コネクタ 252"/>
                <p:cNvCxnSpPr>
                  <a:stCxn id="252" idx="1"/>
                  <a:endCxn id="252"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4" name="直線コネクタ 253"/>
                <p:cNvCxnSpPr>
                  <a:stCxn id="252" idx="3"/>
                  <a:endCxn id="252"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1" name="グループ化 25"/>
              <p:cNvGrpSpPr>
                <a:grpSpLocks noChangeAspect="1"/>
              </p:cNvGrpSpPr>
              <p:nvPr/>
            </p:nvGrpSpPr>
            <p:grpSpPr>
              <a:xfrm>
                <a:off x="4444476" y="2169824"/>
                <a:ext cx="36000" cy="36000"/>
                <a:chOff x="1714480" y="1428736"/>
                <a:chExt cx="2214578" cy="2214578"/>
              </a:xfrm>
              <a:solidFill>
                <a:schemeClr val="bg1"/>
              </a:solidFill>
            </p:grpSpPr>
            <p:sp>
              <p:nvSpPr>
                <p:cNvPr id="249" name="円/楕円 248"/>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0" name="直線コネクタ 249"/>
                <p:cNvCxnSpPr>
                  <a:stCxn id="249" idx="1"/>
                  <a:endCxn id="249"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1" name="直線コネクタ 250"/>
                <p:cNvCxnSpPr>
                  <a:stCxn id="249" idx="3"/>
                  <a:endCxn id="249"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2" name="グループ化 29"/>
              <p:cNvGrpSpPr>
                <a:grpSpLocks noChangeAspect="1"/>
              </p:cNvGrpSpPr>
              <p:nvPr/>
            </p:nvGrpSpPr>
            <p:grpSpPr>
              <a:xfrm>
                <a:off x="4444476" y="2559940"/>
                <a:ext cx="36000" cy="36000"/>
                <a:chOff x="1714480" y="1428736"/>
                <a:chExt cx="2214578" cy="2214578"/>
              </a:xfrm>
              <a:solidFill>
                <a:schemeClr val="bg1"/>
              </a:solidFill>
            </p:grpSpPr>
            <p:sp>
              <p:nvSpPr>
                <p:cNvPr id="246" name="円/楕円 245"/>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7" name="直線コネクタ 246"/>
                <p:cNvCxnSpPr>
                  <a:stCxn id="246" idx="1"/>
                  <a:endCxn id="246"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8" name="直線コネクタ 247"/>
                <p:cNvCxnSpPr>
                  <a:stCxn id="246" idx="3"/>
                  <a:endCxn id="246"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3" name="グループ化 33"/>
              <p:cNvGrpSpPr>
                <a:grpSpLocks noChangeAspect="1"/>
              </p:cNvGrpSpPr>
              <p:nvPr/>
            </p:nvGrpSpPr>
            <p:grpSpPr>
              <a:xfrm>
                <a:off x="4444476" y="2972473"/>
                <a:ext cx="36000" cy="36000"/>
                <a:chOff x="1714480" y="1428736"/>
                <a:chExt cx="2214578" cy="2214578"/>
              </a:xfrm>
              <a:solidFill>
                <a:schemeClr val="bg1"/>
              </a:solidFill>
            </p:grpSpPr>
            <p:sp>
              <p:nvSpPr>
                <p:cNvPr id="243" name="円/楕円 242"/>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4" name="直線コネクタ 243"/>
                <p:cNvCxnSpPr>
                  <a:stCxn id="243" idx="1"/>
                  <a:endCxn id="243"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5" name="直線コネクタ 244"/>
                <p:cNvCxnSpPr>
                  <a:stCxn id="243" idx="3"/>
                  <a:endCxn id="243"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4" name="グループ化 37"/>
              <p:cNvGrpSpPr>
                <a:grpSpLocks noChangeAspect="1"/>
              </p:cNvGrpSpPr>
              <p:nvPr/>
            </p:nvGrpSpPr>
            <p:grpSpPr>
              <a:xfrm>
                <a:off x="4444476" y="3360005"/>
                <a:ext cx="36000" cy="36000"/>
                <a:chOff x="1714480" y="1428736"/>
                <a:chExt cx="2214578" cy="2214578"/>
              </a:xfrm>
              <a:solidFill>
                <a:schemeClr val="bg1"/>
              </a:solidFill>
            </p:grpSpPr>
            <p:sp>
              <p:nvSpPr>
                <p:cNvPr id="240" name="円/楕円 239"/>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1" name="直線コネクタ 240"/>
                <p:cNvCxnSpPr>
                  <a:stCxn id="240" idx="1"/>
                  <a:endCxn id="240"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2" name="直線コネクタ 241"/>
                <p:cNvCxnSpPr>
                  <a:stCxn id="240" idx="3"/>
                  <a:endCxn id="240"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5" name="グループ化 524"/>
              <p:cNvGrpSpPr>
                <a:grpSpLocks noChangeAspect="1"/>
              </p:cNvGrpSpPr>
              <p:nvPr/>
            </p:nvGrpSpPr>
            <p:grpSpPr>
              <a:xfrm>
                <a:off x="4444476" y="3781972"/>
                <a:ext cx="36000" cy="36000"/>
                <a:chOff x="1714480" y="1428736"/>
                <a:chExt cx="2214578" cy="2214578"/>
              </a:xfrm>
              <a:solidFill>
                <a:schemeClr val="bg1"/>
              </a:solidFill>
            </p:grpSpPr>
            <p:sp>
              <p:nvSpPr>
                <p:cNvPr id="237" name="円/楕円 236"/>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8" name="直線コネクタ 237"/>
                <p:cNvCxnSpPr>
                  <a:stCxn id="237" idx="1"/>
                  <a:endCxn id="237"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9" name="直線コネクタ 238"/>
                <p:cNvCxnSpPr>
                  <a:stCxn id="237" idx="3"/>
                  <a:endCxn id="237"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6" name="グループ化 25"/>
              <p:cNvGrpSpPr>
                <a:grpSpLocks noChangeAspect="1"/>
              </p:cNvGrpSpPr>
              <p:nvPr/>
            </p:nvGrpSpPr>
            <p:grpSpPr>
              <a:xfrm>
                <a:off x="4738858" y="2169824"/>
                <a:ext cx="36000" cy="36000"/>
                <a:chOff x="1714480" y="1428736"/>
                <a:chExt cx="2214578" cy="2214578"/>
              </a:xfrm>
              <a:solidFill>
                <a:schemeClr val="bg1"/>
              </a:solidFill>
            </p:grpSpPr>
            <p:sp>
              <p:nvSpPr>
                <p:cNvPr id="234" name="円/楕円 233"/>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5" name="直線コネクタ 234"/>
                <p:cNvCxnSpPr>
                  <a:stCxn id="234" idx="1"/>
                  <a:endCxn id="234"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6" name="直線コネクタ 235"/>
                <p:cNvCxnSpPr>
                  <a:stCxn id="234" idx="3"/>
                  <a:endCxn id="234"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7" name="グループ化 29"/>
              <p:cNvGrpSpPr>
                <a:grpSpLocks noChangeAspect="1"/>
              </p:cNvGrpSpPr>
              <p:nvPr/>
            </p:nvGrpSpPr>
            <p:grpSpPr>
              <a:xfrm>
                <a:off x="4738858" y="2559940"/>
                <a:ext cx="36000" cy="36000"/>
                <a:chOff x="1714480" y="1428736"/>
                <a:chExt cx="2214578" cy="2214578"/>
              </a:xfrm>
              <a:solidFill>
                <a:schemeClr val="bg1"/>
              </a:solidFill>
            </p:grpSpPr>
            <p:sp>
              <p:nvSpPr>
                <p:cNvPr id="231" name="円/楕円 230"/>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2" name="直線コネクタ 231"/>
                <p:cNvCxnSpPr>
                  <a:stCxn id="231" idx="1"/>
                  <a:endCxn id="231"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3" name="直線コネクタ 232"/>
                <p:cNvCxnSpPr>
                  <a:stCxn id="231" idx="3"/>
                  <a:endCxn id="231"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8" name="グループ化 33"/>
              <p:cNvGrpSpPr>
                <a:grpSpLocks noChangeAspect="1"/>
              </p:cNvGrpSpPr>
              <p:nvPr/>
            </p:nvGrpSpPr>
            <p:grpSpPr>
              <a:xfrm>
                <a:off x="4738858" y="2972473"/>
                <a:ext cx="36000" cy="36000"/>
                <a:chOff x="1714480" y="1428736"/>
                <a:chExt cx="2214578" cy="2214578"/>
              </a:xfrm>
              <a:solidFill>
                <a:schemeClr val="bg1"/>
              </a:solidFill>
            </p:grpSpPr>
            <p:sp>
              <p:nvSpPr>
                <p:cNvPr id="228" name="円/楕円 227"/>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9" name="直線コネクタ 228"/>
                <p:cNvCxnSpPr>
                  <a:stCxn id="228" idx="1"/>
                  <a:endCxn id="228"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0" name="直線コネクタ 229"/>
                <p:cNvCxnSpPr>
                  <a:stCxn id="228" idx="3"/>
                  <a:endCxn id="228"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9" name="グループ化 37"/>
              <p:cNvGrpSpPr>
                <a:grpSpLocks noChangeAspect="1"/>
              </p:cNvGrpSpPr>
              <p:nvPr/>
            </p:nvGrpSpPr>
            <p:grpSpPr>
              <a:xfrm>
                <a:off x="4738858" y="3360005"/>
                <a:ext cx="36000" cy="36000"/>
                <a:chOff x="1714480" y="1428736"/>
                <a:chExt cx="2214578" cy="2214578"/>
              </a:xfrm>
              <a:solidFill>
                <a:schemeClr val="bg1"/>
              </a:solidFill>
            </p:grpSpPr>
            <p:sp>
              <p:nvSpPr>
                <p:cNvPr id="225" name="円/楕円 22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6" name="直線コネクタ 225"/>
                <p:cNvCxnSpPr>
                  <a:stCxn id="225" idx="1"/>
                  <a:endCxn id="225"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7" name="直線コネクタ 226"/>
                <p:cNvCxnSpPr>
                  <a:stCxn id="225" idx="3"/>
                  <a:endCxn id="225"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10" name="グループ化 41"/>
              <p:cNvGrpSpPr>
                <a:grpSpLocks noChangeAspect="1"/>
              </p:cNvGrpSpPr>
              <p:nvPr/>
            </p:nvGrpSpPr>
            <p:grpSpPr>
              <a:xfrm>
                <a:off x="4738858" y="3781972"/>
                <a:ext cx="36000" cy="36000"/>
                <a:chOff x="1714480" y="1428736"/>
                <a:chExt cx="2214578" cy="2214578"/>
              </a:xfrm>
              <a:solidFill>
                <a:schemeClr val="bg1"/>
              </a:solidFill>
            </p:grpSpPr>
            <p:sp>
              <p:nvSpPr>
                <p:cNvPr id="222" name="円/楕円 221"/>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3" name="直線コネクタ 222"/>
                <p:cNvCxnSpPr>
                  <a:stCxn id="222" idx="1"/>
                  <a:endCxn id="222"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4" name="直線コネクタ 223"/>
                <p:cNvCxnSpPr>
                  <a:stCxn id="222" idx="3"/>
                  <a:endCxn id="222"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71" name="グループ化 25"/>
              <p:cNvGrpSpPr>
                <a:grpSpLocks noChangeAspect="1"/>
              </p:cNvGrpSpPr>
              <p:nvPr/>
            </p:nvGrpSpPr>
            <p:grpSpPr>
              <a:xfrm>
                <a:off x="5031505" y="2169824"/>
                <a:ext cx="36000" cy="36000"/>
                <a:chOff x="1714480" y="1428736"/>
                <a:chExt cx="2214578" cy="2214578"/>
              </a:xfrm>
              <a:solidFill>
                <a:schemeClr val="bg1"/>
              </a:solidFill>
            </p:grpSpPr>
            <p:sp>
              <p:nvSpPr>
                <p:cNvPr id="219" name="円/楕円 218"/>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0" name="直線コネクタ 219"/>
                <p:cNvCxnSpPr>
                  <a:stCxn id="219" idx="1"/>
                  <a:endCxn id="219"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1" name="直線コネクタ 220"/>
                <p:cNvCxnSpPr>
                  <a:stCxn id="219" idx="3"/>
                  <a:endCxn id="219"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72" name="グループ化 29"/>
              <p:cNvGrpSpPr>
                <a:grpSpLocks noChangeAspect="1"/>
              </p:cNvGrpSpPr>
              <p:nvPr/>
            </p:nvGrpSpPr>
            <p:grpSpPr>
              <a:xfrm>
                <a:off x="5031505" y="2559940"/>
                <a:ext cx="36000" cy="36000"/>
                <a:chOff x="1714480" y="1428736"/>
                <a:chExt cx="2214578" cy="2214578"/>
              </a:xfrm>
              <a:solidFill>
                <a:schemeClr val="bg1"/>
              </a:solidFill>
            </p:grpSpPr>
            <p:sp>
              <p:nvSpPr>
                <p:cNvPr id="216" name="円/楕円 215"/>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7" name="直線コネクタ 216"/>
                <p:cNvCxnSpPr>
                  <a:stCxn id="216" idx="1"/>
                  <a:endCxn id="216"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8" name="直線コネクタ 217"/>
                <p:cNvCxnSpPr>
                  <a:stCxn id="216" idx="3"/>
                  <a:endCxn id="216"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79" name="グループ化 33"/>
              <p:cNvGrpSpPr>
                <a:grpSpLocks noChangeAspect="1"/>
              </p:cNvGrpSpPr>
              <p:nvPr/>
            </p:nvGrpSpPr>
            <p:grpSpPr>
              <a:xfrm>
                <a:off x="5031505" y="2972473"/>
                <a:ext cx="36000" cy="36000"/>
                <a:chOff x="1714480" y="1428736"/>
                <a:chExt cx="2214578" cy="2214578"/>
              </a:xfrm>
              <a:solidFill>
                <a:schemeClr val="bg1"/>
              </a:solidFill>
            </p:grpSpPr>
            <p:sp>
              <p:nvSpPr>
                <p:cNvPr id="213" name="円/楕円 212"/>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4" name="直線コネクタ 213"/>
                <p:cNvCxnSpPr>
                  <a:stCxn id="213" idx="1"/>
                  <a:endCxn id="213"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5" name="直線コネクタ 214"/>
                <p:cNvCxnSpPr>
                  <a:stCxn id="213" idx="3"/>
                  <a:endCxn id="213"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00" name="グループ化 37"/>
              <p:cNvGrpSpPr>
                <a:grpSpLocks noChangeAspect="1"/>
              </p:cNvGrpSpPr>
              <p:nvPr/>
            </p:nvGrpSpPr>
            <p:grpSpPr>
              <a:xfrm>
                <a:off x="5031505" y="3360005"/>
                <a:ext cx="36000" cy="36000"/>
                <a:chOff x="1714480" y="1428736"/>
                <a:chExt cx="2214578" cy="2214578"/>
              </a:xfrm>
              <a:solidFill>
                <a:schemeClr val="bg1"/>
              </a:solidFill>
            </p:grpSpPr>
            <p:sp>
              <p:nvSpPr>
                <p:cNvPr id="210" name="円/楕円 209"/>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1" name="直線コネクタ 210"/>
                <p:cNvCxnSpPr>
                  <a:stCxn id="210" idx="1"/>
                  <a:endCxn id="210"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2" name="直線コネクタ 211"/>
                <p:cNvCxnSpPr>
                  <a:stCxn id="210" idx="3"/>
                  <a:endCxn id="210"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01" name="グループ化 41"/>
              <p:cNvGrpSpPr>
                <a:grpSpLocks noChangeAspect="1"/>
              </p:cNvGrpSpPr>
              <p:nvPr/>
            </p:nvGrpSpPr>
            <p:grpSpPr>
              <a:xfrm>
                <a:off x="5031505" y="3781972"/>
                <a:ext cx="36000" cy="36000"/>
                <a:chOff x="1714480" y="1428736"/>
                <a:chExt cx="2214578" cy="2214578"/>
              </a:xfrm>
              <a:solidFill>
                <a:schemeClr val="bg1"/>
              </a:solidFill>
            </p:grpSpPr>
            <p:sp>
              <p:nvSpPr>
                <p:cNvPr id="207" name="円/楕円 206"/>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8" name="直線コネクタ 207"/>
                <p:cNvCxnSpPr>
                  <a:stCxn id="207" idx="1"/>
                  <a:endCxn id="207"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9" name="直線コネクタ 208"/>
                <p:cNvCxnSpPr>
                  <a:stCxn id="207" idx="3"/>
                  <a:endCxn id="207"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08" name="グループ化 13"/>
              <p:cNvGrpSpPr>
                <a:grpSpLocks noChangeAspect="1"/>
              </p:cNvGrpSpPr>
              <p:nvPr/>
            </p:nvGrpSpPr>
            <p:grpSpPr>
              <a:xfrm>
                <a:off x="3800250" y="1330781"/>
                <a:ext cx="136800" cy="136800"/>
                <a:chOff x="1714480" y="1428736"/>
                <a:chExt cx="2214578" cy="2214578"/>
              </a:xfrm>
              <a:solidFill>
                <a:schemeClr val="bg1"/>
              </a:solidFill>
            </p:grpSpPr>
            <p:sp>
              <p:nvSpPr>
                <p:cNvPr id="204" name="円/楕円 203"/>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5" name="直線コネクタ 204"/>
                <p:cNvCxnSpPr>
                  <a:stCxn id="204" idx="1"/>
                  <a:endCxn id="204"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6" name="直線コネクタ 205"/>
                <p:cNvCxnSpPr>
                  <a:stCxn id="204" idx="3"/>
                  <a:endCxn id="204"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10" name="グループ化 13"/>
              <p:cNvGrpSpPr>
                <a:grpSpLocks noChangeAspect="1"/>
              </p:cNvGrpSpPr>
              <p:nvPr/>
            </p:nvGrpSpPr>
            <p:grpSpPr>
              <a:xfrm>
                <a:off x="4093344" y="1330781"/>
                <a:ext cx="136800" cy="136800"/>
                <a:chOff x="2542944" y="1428736"/>
                <a:chExt cx="2214578" cy="2214578"/>
              </a:xfrm>
              <a:solidFill>
                <a:schemeClr val="bg1"/>
              </a:solidFill>
            </p:grpSpPr>
            <p:sp>
              <p:nvSpPr>
                <p:cNvPr id="201" name="円/楕円 200"/>
                <p:cNvSpPr>
                  <a:spLocks noChangeAspect="1"/>
                </p:cNvSpPr>
                <p:nvPr/>
              </p:nvSpPr>
              <p:spPr>
                <a:xfrm>
                  <a:off x="2542944"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2" name="直線コネクタ 201"/>
                <p:cNvCxnSpPr>
                  <a:stCxn id="201" idx="1"/>
                  <a:endCxn id="201" idx="5"/>
                </p:cNvCxnSpPr>
                <p:nvPr/>
              </p:nvCxnSpPr>
              <p:spPr>
                <a:xfrm rot="16200000" flipH="1">
                  <a:off x="2867263" y="1753055"/>
                  <a:ext cx="1565940" cy="1565940"/>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3" name="直線コネクタ 202"/>
                <p:cNvCxnSpPr>
                  <a:stCxn id="201" idx="3"/>
                  <a:endCxn id="201" idx="7"/>
                </p:cNvCxnSpPr>
                <p:nvPr/>
              </p:nvCxnSpPr>
              <p:spPr>
                <a:xfrm rot="5400000" flipH="1" flipV="1">
                  <a:off x="2867263" y="1753055"/>
                  <a:ext cx="1565940" cy="1565940"/>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1" name="グループ化 13"/>
              <p:cNvGrpSpPr>
                <a:grpSpLocks noChangeAspect="1"/>
              </p:cNvGrpSpPr>
              <p:nvPr/>
            </p:nvGrpSpPr>
            <p:grpSpPr>
              <a:xfrm>
                <a:off x="4394076" y="1330781"/>
                <a:ext cx="136800" cy="136800"/>
                <a:chOff x="2179091" y="1362363"/>
                <a:chExt cx="2214578" cy="2214578"/>
              </a:xfrm>
              <a:solidFill>
                <a:schemeClr val="bg1"/>
              </a:solidFill>
            </p:grpSpPr>
            <p:sp>
              <p:nvSpPr>
                <p:cNvPr id="198" name="円/楕円 197"/>
                <p:cNvSpPr>
                  <a:spLocks noChangeAspect="1"/>
                </p:cNvSpPr>
                <p:nvPr/>
              </p:nvSpPr>
              <p:spPr>
                <a:xfrm>
                  <a:off x="2179091" y="1362363"/>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9" name="直線コネクタ 198"/>
                <p:cNvCxnSpPr>
                  <a:stCxn id="198" idx="1"/>
                  <a:endCxn id="198" idx="5"/>
                </p:cNvCxnSpPr>
                <p:nvPr/>
              </p:nvCxnSpPr>
              <p:spPr>
                <a:xfrm rot="16200000" flipH="1">
                  <a:off x="2503410" y="1686682"/>
                  <a:ext cx="1565940" cy="1565940"/>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0" name="直線コネクタ 199"/>
                <p:cNvCxnSpPr>
                  <a:stCxn id="198" idx="3"/>
                  <a:endCxn id="198" idx="7"/>
                </p:cNvCxnSpPr>
                <p:nvPr/>
              </p:nvCxnSpPr>
              <p:spPr>
                <a:xfrm rot="5400000" flipH="1" flipV="1">
                  <a:off x="2503410" y="1686682"/>
                  <a:ext cx="1565940" cy="1565940"/>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3" name="グループ化 13"/>
              <p:cNvGrpSpPr>
                <a:grpSpLocks noChangeAspect="1"/>
              </p:cNvGrpSpPr>
              <p:nvPr/>
            </p:nvGrpSpPr>
            <p:grpSpPr>
              <a:xfrm>
                <a:off x="4688458" y="1330781"/>
                <a:ext cx="136800" cy="136800"/>
                <a:chOff x="1714480" y="1428736"/>
                <a:chExt cx="2214578" cy="2214578"/>
              </a:xfrm>
              <a:solidFill>
                <a:schemeClr val="bg1"/>
              </a:solidFill>
            </p:grpSpPr>
            <p:sp>
              <p:nvSpPr>
                <p:cNvPr id="195" name="円/楕円 19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6" name="直線コネクタ 195"/>
                <p:cNvCxnSpPr>
                  <a:stCxn id="195" idx="1"/>
                  <a:endCxn id="195"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7" name="直線コネクタ 196"/>
                <p:cNvCxnSpPr>
                  <a:stCxn id="195" idx="3"/>
                  <a:endCxn id="195"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4" name="グループ化 13"/>
              <p:cNvGrpSpPr>
                <a:grpSpLocks noChangeAspect="1"/>
              </p:cNvGrpSpPr>
              <p:nvPr/>
            </p:nvGrpSpPr>
            <p:grpSpPr>
              <a:xfrm>
                <a:off x="4981105" y="1330781"/>
                <a:ext cx="136800" cy="136800"/>
                <a:chOff x="2245464" y="1428736"/>
                <a:chExt cx="2214578" cy="2214578"/>
              </a:xfrm>
              <a:solidFill>
                <a:schemeClr val="bg1"/>
              </a:solidFill>
            </p:grpSpPr>
            <p:sp>
              <p:nvSpPr>
                <p:cNvPr id="192" name="円/楕円 191"/>
                <p:cNvSpPr>
                  <a:spLocks noChangeAspect="1"/>
                </p:cNvSpPr>
                <p:nvPr/>
              </p:nvSpPr>
              <p:spPr>
                <a:xfrm>
                  <a:off x="2245464"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3" name="直線コネクタ 192"/>
                <p:cNvCxnSpPr>
                  <a:stCxn id="192" idx="1"/>
                  <a:endCxn id="192" idx="5"/>
                </p:cNvCxnSpPr>
                <p:nvPr/>
              </p:nvCxnSpPr>
              <p:spPr>
                <a:xfrm rot="16200000" flipH="1">
                  <a:off x="2569783" y="1753055"/>
                  <a:ext cx="1565940" cy="1565940"/>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4" name="直線コネクタ 193"/>
                <p:cNvCxnSpPr>
                  <a:stCxn id="192" idx="3"/>
                  <a:endCxn id="192" idx="7"/>
                </p:cNvCxnSpPr>
                <p:nvPr/>
              </p:nvCxnSpPr>
              <p:spPr>
                <a:xfrm rot="5400000" flipH="1" flipV="1">
                  <a:off x="2569783" y="1753055"/>
                  <a:ext cx="1565940" cy="1565940"/>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5" name="グループ化 13"/>
              <p:cNvGrpSpPr>
                <a:grpSpLocks noChangeAspect="1"/>
              </p:cNvGrpSpPr>
              <p:nvPr/>
            </p:nvGrpSpPr>
            <p:grpSpPr>
              <a:xfrm>
                <a:off x="5273030" y="1330781"/>
                <a:ext cx="136800" cy="136800"/>
                <a:chOff x="2046345" y="1428736"/>
                <a:chExt cx="2214578" cy="2214578"/>
              </a:xfrm>
              <a:solidFill>
                <a:schemeClr val="bg1"/>
              </a:solidFill>
            </p:grpSpPr>
            <p:sp>
              <p:nvSpPr>
                <p:cNvPr id="189" name="円/楕円 188"/>
                <p:cNvSpPr>
                  <a:spLocks noChangeAspect="1"/>
                </p:cNvSpPr>
                <p:nvPr/>
              </p:nvSpPr>
              <p:spPr>
                <a:xfrm>
                  <a:off x="2046345"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0" name="直線コネクタ 189"/>
                <p:cNvCxnSpPr>
                  <a:stCxn id="189" idx="1"/>
                  <a:endCxn id="189" idx="5"/>
                </p:cNvCxnSpPr>
                <p:nvPr/>
              </p:nvCxnSpPr>
              <p:spPr>
                <a:xfrm rot="16200000" flipH="1">
                  <a:off x="2370664" y="1753055"/>
                  <a:ext cx="1565940" cy="1565940"/>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1" name="直線コネクタ 190"/>
                <p:cNvCxnSpPr>
                  <a:stCxn id="189" idx="3"/>
                  <a:endCxn id="189" idx="7"/>
                </p:cNvCxnSpPr>
                <p:nvPr/>
              </p:nvCxnSpPr>
              <p:spPr>
                <a:xfrm rot="5400000" flipH="1" flipV="1">
                  <a:off x="2370664" y="1753055"/>
                  <a:ext cx="1565940" cy="1565940"/>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6" name="グループ化 13"/>
              <p:cNvGrpSpPr>
                <a:grpSpLocks noChangeAspect="1"/>
              </p:cNvGrpSpPr>
              <p:nvPr/>
            </p:nvGrpSpPr>
            <p:grpSpPr>
              <a:xfrm>
                <a:off x="3800250" y="4900259"/>
                <a:ext cx="136800" cy="136800"/>
                <a:chOff x="1714480" y="1428736"/>
                <a:chExt cx="2214578" cy="2214578"/>
              </a:xfrm>
              <a:solidFill>
                <a:schemeClr val="bg1"/>
              </a:solidFill>
            </p:grpSpPr>
            <p:sp>
              <p:nvSpPr>
                <p:cNvPr id="186" name="円/楕円 185"/>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7" name="直線コネクタ 186"/>
                <p:cNvCxnSpPr>
                  <a:stCxn id="186" idx="1"/>
                  <a:endCxn id="186"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8" name="直線コネクタ 187"/>
                <p:cNvCxnSpPr>
                  <a:stCxn id="186" idx="3"/>
                  <a:endCxn id="186"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7" name="グループ化 13"/>
              <p:cNvGrpSpPr>
                <a:grpSpLocks noChangeAspect="1"/>
              </p:cNvGrpSpPr>
              <p:nvPr/>
            </p:nvGrpSpPr>
            <p:grpSpPr>
              <a:xfrm>
                <a:off x="4093344" y="4900259"/>
                <a:ext cx="136800" cy="136800"/>
                <a:chOff x="1714480" y="1428736"/>
                <a:chExt cx="2214578" cy="2214578"/>
              </a:xfrm>
              <a:solidFill>
                <a:schemeClr val="bg1"/>
              </a:solidFill>
            </p:grpSpPr>
            <p:sp>
              <p:nvSpPr>
                <p:cNvPr id="183" name="円/楕円 182"/>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4" name="直線コネクタ 183"/>
                <p:cNvCxnSpPr>
                  <a:stCxn id="183" idx="1"/>
                  <a:endCxn id="183"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5" name="直線コネクタ 184"/>
                <p:cNvCxnSpPr>
                  <a:stCxn id="183" idx="3"/>
                  <a:endCxn id="183"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8" name="グループ化 13"/>
              <p:cNvGrpSpPr>
                <a:grpSpLocks noChangeAspect="1"/>
              </p:cNvGrpSpPr>
              <p:nvPr/>
            </p:nvGrpSpPr>
            <p:grpSpPr>
              <a:xfrm>
                <a:off x="4394076" y="4900259"/>
                <a:ext cx="136800" cy="136800"/>
                <a:chOff x="1714480" y="1428736"/>
                <a:chExt cx="2214578" cy="2214578"/>
              </a:xfrm>
              <a:solidFill>
                <a:schemeClr val="bg1"/>
              </a:solidFill>
            </p:grpSpPr>
            <p:sp>
              <p:nvSpPr>
                <p:cNvPr id="180" name="円/楕円 179"/>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1" name="直線コネクタ 180"/>
                <p:cNvCxnSpPr>
                  <a:stCxn id="180" idx="1"/>
                  <a:endCxn id="180"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2" name="直線コネクタ 181"/>
                <p:cNvCxnSpPr>
                  <a:stCxn id="180" idx="3"/>
                  <a:endCxn id="180"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9" name="グループ化 13"/>
              <p:cNvGrpSpPr>
                <a:grpSpLocks noChangeAspect="1"/>
              </p:cNvGrpSpPr>
              <p:nvPr/>
            </p:nvGrpSpPr>
            <p:grpSpPr>
              <a:xfrm>
                <a:off x="4688458" y="4900259"/>
                <a:ext cx="136800" cy="136800"/>
                <a:chOff x="1714480" y="1428736"/>
                <a:chExt cx="2214578" cy="2214578"/>
              </a:xfrm>
              <a:solidFill>
                <a:schemeClr val="bg1"/>
              </a:solidFill>
            </p:grpSpPr>
            <p:sp>
              <p:nvSpPr>
                <p:cNvPr id="177" name="円/楕円 176"/>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8" name="直線コネクタ 177"/>
                <p:cNvCxnSpPr>
                  <a:stCxn id="177" idx="1"/>
                  <a:endCxn id="177"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9" name="直線コネクタ 178"/>
                <p:cNvCxnSpPr>
                  <a:stCxn id="177" idx="3"/>
                  <a:endCxn id="177"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0" name="グループ化 13"/>
              <p:cNvGrpSpPr>
                <a:grpSpLocks noChangeAspect="1"/>
              </p:cNvGrpSpPr>
              <p:nvPr/>
            </p:nvGrpSpPr>
            <p:grpSpPr>
              <a:xfrm>
                <a:off x="4981105" y="4900259"/>
                <a:ext cx="136800" cy="136800"/>
                <a:chOff x="1714480" y="1428736"/>
                <a:chExt cx="2214578" cy="2214578"/>
              </a:xfrm>
              <a:solidFill>
                <a:schemeClr val="bg1"/>
              </a:solidFill>
            </p:grpSpPr>
            <p:sp>
              <p:nvSpPr>
                <p:cNvPr id="174" name="円/楕円 173"/>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5" name="直線コネクタ 174"/>
                <p:cNvCxnSpPr>
                  <a:stCxn id="174" idx="1"/>
                  <a:endCxn id="174"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6" name="直線コネクタ 175"/>
                <p:cNvCxnSpPr>
                  <a:stCxn id="174" idx="3"/>
                  <a:endCxn id="174"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1" name="グループ化 13"/>
              <p:cNvGrpSpPr>
                <a:grpSpLocks noChangeAspect="1"/>
              </p:cNvGrpSpPr>
              <p:nvPr/>
            </p:nvGrpSpPr>
            <p:grpSpPr>
              <a:xfrm>
                <a:off x="5273030" y="4900259"/>
                <a:ext cx="136800" cy="136800"/>
                <a:chOff x="1714480" y="1428736"/>
                <a:chExt cx="2214578" cy="2214578"/>
              </a:xfrm>
              <a:solidFill>
                <a:schemeClr val="bg1"/>
              </a:solidFill>
            </p:grpSpPr>
            <p:sp>
              <p:nvSpPr>
                <p:cNvPr id="171" name="円/楕円 170"/>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2" name="直線コネクタ 171"/>
                <p:cNvCxnSpPr>
                  <a:stCxn id="171" idx="1"/>
                  <a:endCxn id="171"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3" name="直線コネクタ 172"/>
                <p:cNvCxnSpPr>
                  <a:stCxn id="171" idx="3"/>
                  <a:endCxn id="171"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2" name="グループ化 13"/>
              <p:cNvGrpSpPr/>
              <p:nvPr/>
            </p:nvGrpSpPr>
            <p:grpSpPr>
              <a:xfrm>
                <a:off x="4116744" y="4538709"/>
                <a:ext cx="90000" cy="90000"/>
                <a:chOff x="1714480" y="1428736"/>
                <a:chExt cx="2214578" cy="2214578"/>
              </a:xfrm>
              <a:solidFill>
                <a:schemeClr val="bg1"/>
              </a:solidFill>
            </p:grpSpPr>
            <p:sp>
              <p:nvSpPr>
                <p:cNvPr id="168" name="円/楕円 167"/>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9" name="直線コネクタ 168"/>
                <p:cNvCxnSpPr>
                  <a:stCxn id="168" idx="1"/>
                  <a:endCxn id="168"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0" name="直線コネクタ 169"/>
                <p:cNvCxnSpPr>
                  <a:stCxn id="168" idx="3"/>
                  <a:endCxn id="168"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3" name="グループ化 13"/>
              <p:cNvGrpSpPr/>
              <p:nvPr/>
            </p:nvGrpSpPr>
            <p:grpSpPr>
              <a:xfrm>
                <a:off x="4417476" y="4538709"/>
                <a:ext cx="90000" cy="90000"/>
                <a:chOff x="1714480" y="1428736"/>
                <a:chExt cx="2214578" cy="2214578"/>
              </a:xfrm>
              <a:solidFill>
                <a:schemeClr val="bg1"/>
              </a:solidFill>
            </p:grpSpPr>
            <p:sp>
              <p:nvSpPr>
                <p:cNvPr id="165" name="円/楕円 16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6" name="直線コネクタ 165"/>
                <p:cNvCxnSpPr>
                  <a:stCxn id="165" idx="1"/>
                  <a:endCxn id="165"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7" name="直線コネクタ 166"/>
                <p:cNvCxnSpPr>
                  <a:stCxn id="165" idx="3"/>
                  <a:endCxn id="165"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4" name="グループ化 13"/>
              <p:cNvGrpSpPr/>
              <p:nvPr/>
            </p:nvGrpSpPr>
            <p:grpSpPr>
              <a:xfrm>
                <a:off x="4711858" y="4538709"/>
                <a:ext cx="90000" cy="90000"/>
                <a:chOff x="1714480" y="1428736"/>
                <a:chExt cx="2214578" cy="2214578"/>
              </a:xfrm>
              <a:solidFill>
                <a:schemeClr val="bg1"/>
              </a:solidFill>
            </p:grpSpPr>
            <p:sp>
              <p:nvSpPr>
                <p:cNvPr id="162" name="円/楕円 161"/>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3" name="直線コネクタ 162"/>
                <p:cNvCxnSpPr>
                  <a:stCxn id="162" idx="1"/>
                  <a:endCxn id="162"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4" name="直線コネクタ 163"/>
                <p:cNvCxnSpPr>
                  <a:stCxn id="162" idx="3"/>
                  <a:endCxn id="162"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5" name="グループ化 13"/>
              <p:cNvGrpSpPr/>
              <p:nvPr/>
            </p:nvGrpSpPr>
            <p:grpSpPr>
              <a:xfrm>
                <a:off x="5296430" y="4136872"/>
                <a:ext cx="90000" cy="90000"/>
                <a:chOff x="1714480" y="1428736"/>
                <a:chExt cx="2214578" cy="2214578"/>
              </a:xfrm>
              <a:solidFill>
                <a:schemeClr val="bg1"/>
              </a:solidFill>
            </p:grpSpPr>
            <p:sp>
              <p:nvSpPr>
                <p:cNvPr id="159" name="円/楕円 158"/>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0" name="直線コネクタ 159"/>
                <p:cNvCxnSpPr>
                  <a:stCxn id="159" idx="1"/>
                  <a:endCxn id="159"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1" name="直線コネクタ 160"/>
                <p:cNvCxnSpPr>
                  <a:stCxn id="159" idx="3"/>
                  <a:endCxn id="159"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6" name="グループ化 13"/>
              <p:cNvGrpSpPr/>
              <p:nvPr/>
            </p:nvGrpSpPr>
            <p:grpSpPr>
              <a:xfrm>
                <a:off x="5004505" y="4538709"/>
                <a:ext cx="90000" cy="90000"/>
                <a:chOff x="1714480" y="1428736"/>
                <a:chExt cx="2214578" cy="2214578"/>
              </a:xfrm>
              <a:solidFill>
                <a:schemeClr val="bg1"/>
              </a:solidFill>
            </p:grpSpPr>
            <p:sp>
              <p:nvSpPr>
                <p:cNvPr id="156" name="円/楕円 155"/>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7" name="直線コネクタ 156"/>
                <p:cNvCxnSpPr>
                  <a:stCxn id="156" idx="1"/>
                  <a:endCxn id="156"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8" name="直線コネクタ 157"/>
                <p:cNvCxnSpPr>
                  <a:stCxn id="156" idx="3"/>
                  <a:endCxn id="156"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7" name="グループ化 13"/>
              <p:cNvGrpSpPr/>
              <p:nvPr/>
            </p:nvGrpSpPr>
            <p:grpSpPr>
              <a:xfrm>
                <a:off x="5296430" y="4538709"/>
                <a:ext cx="90000" cy="90000"/>
                <a:chOff x="1714480" y="1428736"/>
                <a:chExt cx="2214578" cy="2214578"/>
              </a:xfrm>
              <a:solidFill>
                <a:schemeClr val="bg1"/>
              </a:solidFill>
            </p:grpSpPr>
            <p:sp>
              <p:nvSpPr>
                <p:cNvPr id="153" name="円/楕円 152"/>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4" name="直線コネクタ 153"/>
                <p:cNvCxnSpPr>
                  <a:stCxn id="153" idx="1"/>
                  <a:endCxn id="153"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5" name="直線コネクタ 154"/>
                <p:cNvCxnSpPr>
                  <a:stCxn id="153" idx="3"/>
                  <a:endCxn id="153"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8" name="グループ化 13"/>
              <p:cNvGrpSpPr/>
              <p:nvPr/>
            </p:nvGrpSpPr>
            <p:grpSpPr>
              <a:xfrm>
                <a:off x="4125744" y="4145872"/>
                <a:ext cx="72000" cy="72000"/>
                <a:chOff x="1714480" y="1428736"/>
                <a:chExt cx="2214578" cy="2214578"/>
              </a:xfrm>
              <a:solidFill>
                <a:schemeClr val="bg1"/>
              </a:solidFill>
            </p:grpSpPr>
            <p:sp>
              <p:nvSpPr>
                <p:cNvPr id="150" name="円/楕円 149"/>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1" name="直線コネクタ 150"/>
                <p:cNvCxnSpPr>
                  <a:stCxn id="150" idx="1"/>
                  <a:endCxn id="150"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2" name="直線コネクタ 151"/>
                <p:cNvCxnSpPr>
                  <a:stCxn id="150" idx="3"/>
                  <a:endCxn id="150"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9" name="グループ化 13"/>
              <p:cNvGrpSpPr/>
              <p:nvPr/>
            </p:nvGrpSpPr>
            <p:grpSpPr>
              <a:xfrm>
                <a:off x="4426476" y="4145872"/>
                <a:ext cx="72000" cy="72000"/>
                <a:chOff x="1714480" y="1428736"/>
                <a:chExt cx="2214578" cy="2214578"/>
              </a:xfrm>
              <a:solidFill>
                <a:schemeClr val="bg1"/>
              </a:solidFill>
            </p:grpSpPr>
            <p:sp>
              <p:nvSpPr>
                <p:cNvPr id="147" name="円/楕円 146"/>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8" name="直線コネクタ 147"/>
                <p:cNvCxnSpPr>
                  <a:stCxn id="147" idx="1"/>
                  <a:endCxn id="147"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9" name="直線コネクタ 148"/>
                <p:cNvCxnSpPr>
                  <a:stCxn id="147" idx="3"/>
                  <a:endCxn id="147"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0" name="グループ化 13"/>
              <p:cNvGrpSpPr/>
              <p:nvPr/>
            </p:nvGrpSpPr>
            <p:grpSpPr>
              <a:xfrm>
                <a:off x="4720858" y="4145872"/>
                <a:ext cx="72000" cy="72000"/>
                <a:chOff x="1714480" y="1428736"/>
                <a:chExt cx="2214578" cy="2214578"/>
              </a:xfrm>
              <a:solidFill>
                <a:schemeClr val="bg1"/>
              </a:solidFill>
            </p:grpSpPr>
            <p:sp>
              <p:nvSpPr>
                <p:cNvPr id="144" name="円/楕円 143"/>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5" name="直線コネクタ 144"/>
                <p:cNvCxnSpPr>
                  <a:stCxn id="144" idx="1"/>
                  <a:endCxn id="144"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6" name="直線コネクタ 145"/>
                <p:cNvCxnSpPr>
                  <a:stCxn id="144" idx="3"/>
                  <a:endCxn id="144"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91" name="グループ化 13"/>
              <p:cNvGrpSpPr/>
              <p:nvPr/>
            </p:nvGrpSpPr>
            <p:grpSpPr>
              <a:xfrm>
                <a:off x="5013505" y="4145872"/>
                <a:ext cx="72000" cy="72000"/>
                <a:chOff x="1714480" y="1428736"/>
                <a:chExt cx="2214578" cy="2214578"/>
              </a:xfrm>
              <a:solidFill>
                <a:schemeClr val="bg1"/>
              </a:solidFill>
            </p:grpSpPr>
            <p:sp>
              <p:nvSpPr>
                <p:cNvPr id="141" name="円/楕円 140"/>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2" name="直線コネクタ 141"/>
                <p:cNvCxnSpPr>
                  <a:stCxn id="141" idx="1"/>
                  <a:endCxn id="141"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3" name="直線コネクタ 142"/>
                <p:cNvCxnSpPr>
                  <a:stCxn id="141" idx="3"/>
                  <a:endCxn id="141"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3" name="グループ化 13"/>
              <p:cNvGrpSpPr/>
              <p:nvPr/>
            </p:nvGrpSpPr>
            <p:grpSpPr>
              <a:xfrm>
                <a:off x="4125744" y="1756191"/>
                <a:ext cx="72000" cy="72000"/>
                <a:chOff x="1714480" y="1428736"/>
                <a:chExt cx="2214578" cy="2214578"/>
              </a:xfrm>
              <a:solidFill>
                <a:schemeClr val="bg1"/>
              </a:solidFill>
            </p:grpSpPr>
            <p:sp>
              <p:nvSpPr>
                <p:cNvPr id="138" name="円/楕円 137"/>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9" name="直線コネクタ 138"/>
                <p:cNvCxnSpPr>
                  <a:stCxn id="138" idx="1"/>
                  <a:endCxn id="138"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0" name="直線コネクタ 139"/>
                <p:cNvCxnSpPr>
                  <a:stCxn id="138" idx="3"/>
                  <a:endCxn id="138"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4" name="グループ化 13"/>
              <p:cNvGrpSpPr/>
              <p:nvPr/>
            </p:nvGrpSpPr>
            <p:grpSpPr>
              <a:xfrm>
                <a:off x="4426476" y="1756191"/>
                <a:ext cx="72000" cy="72000"/>
                <a:chOff x="1714480" y="1428736"/>
                <a:chExt cx="2214578" cy="2214578"/>
              </a:xfrm>
              <a:solidFill>
                <a:schemeClr val="bg1"/>
              </a:solidFill>
            </p:grpSpPr>
            <p:sp>
              <p:nvSpPr>
                <p:cNvPr id="135" name="円/楕円 134"/>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6" name="直線コネクタ 135"/>
                <p:cNvCxnSpPr>
                  <a:stCxn id="135" idx="1"/>
                  <a:endCxn id="135"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a:stCxn id="135" idx="3"/>
                  <a:endCxn id="135"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5" name="グループ化 13"/>
              <p:cNvGrpSpPr/>
              <p:nvPr/>
            </p:nvGrpSpPr>
            <p:grpSpPr>
              <a:xfrm>
                <a:off x="4720858" y="1756191"/>
                <a:ext cx="72000" cy="72000"/>
                <a:chOff x="1714480" y="1428736"/>
                <a:chExt cx="2214578" cy="2214578"/>
              </a:xfrm>
              <a:solidFill>
                <a:schemeClr val="bg1"/>
              </a:solidFill>
            </p:grpSpPr>
            <p:sp>
              <p:nvSpPr>
                <p:cNvPr id="132" name="円/楕円 131"/>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3" name="直線コネクタ 132"/>
                <p:cNvCxnSpPr>
                  <a:stCxn id="132" idx="1"/>
                  <a:endCxn id="132"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p:cNvCxnSpPr>
                  <a:stCxn id="132" idx="3"/>
                  <a:endCxn id="132"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6" name="グループ化 13"/>
              <p:cNvGrpSpPr/>
              <p:nvPr/>
            </p:nvGrpSpPr>
            <p:grpSpPr>
              <a:xfrm>
                <a:off x="5013505" y="1756191"/>
                <a:ext cx="72000" cy="72000"/>
                <a:chOff x="1714480" y="1428736"/>
                <a:chExt cx="2214578" cy="2214578"/>
              </a:xfrm>
              <a:solidFill>
                <a:schemeClr val="bg1"/>
              </a:solidFill>
            </p:grpSpPr>
            <p:sp>
              <p:nvSpPr>
                <p:cNvPr id="129" name="円/楕円 128"/>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0" name="直線コネクタ 129"/>
                <p:cNvCxnSpPr>
                  <a:stCxn id="129" idx="1"/>
                  <a:endCxn id="129"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a:stCxn id="129" idx="3"/>
                  <a:endCxn id="129"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78" name="グループ化 13"/>
              <p:cNvGrpSpPr/>
              <p:nvPr/>
            </p:nvGrpSpPr>
            <p:grpSpPr>
              <a:xfrm>
                <a:off x="5305430" y="1756191"/>
                <a:ext cx="72000" cy="72000"/>
                <a:chOff x="1714480" y="1428736"/>
                <a:chExt cx="2214578" cy="2214578"/>
              </a:xfrm>
              <a:solidFill>
                <a:schemeClr val="bg1"/>
              </a:solidFill>
            </p:grpSpPr>
            <p:sp>
              <p:nvSpPr>
                <p:cNvPr id="126" name="円/楕円 125"/>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7" name="直線コネクタ 126"/>
                <p:cNvCxnSpPr>
                  <a:stCxn id="126" idx="1"/>
                  <a:endCxn id="126"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p:cNvCxnSpPr>
                  <a:stCxn id="126" idx="3"/>
                  <a:endCxn id="126"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79" name="グループ化 25"/>
              <p:cNvGrpSpPr>
                <a:grpSpLocks noChangeAspect="1"/>
              </p:cNvGrpSpPr>
              <p:nvPr/>
            </p:nvGrpSpPr>
            <p:grpSpPr>
              <a:xfrm>
                <a:off x="5318030" y="2149753"/>
                <a:ext cx="46800" cy="46800"/>
                <a:chOff x="1714480" y="1428736"/>
                <a:chExt cx="2214578" cy="2214578"/>
              </a:xfrm>
              <a:solidFill>
                <a:schemeClr val="bg1"/>
              </a:solidFill>
            </p:grpSpPr>
            <p:sp>
              <p:nvSpPr>
                <p:cNvPr id="123" name="円/楕円 122"/>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4" name="直線コネクタ 123"/>
                <p:cNvCxnSpPr>
                  <a:stCxn id="123" idx="1"/>
                  <a:endCxn id="123"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p:cNvCxnSpPr>
                  <a:stCxn id="123" idx="3"/>
                  <a:endCxn id="123"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80" name="グループ化 29"/>
              <p:cNvGrpSpPr>
                <a:grpSpLocks noChangeAspect="1"/>
              </p:cNvGrpSpPr>
              <p:nvPr/>
            </p:nvGrpSpPr>
            <p:grpSpPr>
              <a:xfrm>
                <a:off x="5318030" y="2539869"/>
                <a:ext cx="46800" cy="46800"/>
                <a:chOff x="1714480" y="1428736"/>
                <a:chExt cx="2214578" cy="2214578"/>
              </a:xfrm>
              <a:solidFill>
                <a:schemeClr val="bg1"/>
              </a:solidFill>
            </p:grpSpPr>
            <p:sp>
              <p:nvSpPr>
                <p:cNvPr id="120" name="円/楕円 119"/>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1" name="直線コネクタ 120"/>
                <p:cNvCxnSpPr>
                  <a:stCxn id="120" idx="1"/>
                  <a:endCxn id="120"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p:cNvCxnSpPr>
                  <a:stCxn id="120" idx="3"/>
                  <a:endCxn id="120"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16" name="グループ化 33"/>
              <p:cNvGrpSpPr>
                <a:grpSpLocks noChangeAspect="1"/>
              </p:cNvGrpSpPr>
              <p:nvPr/>
            </p:nvGrpSpPr>
            <p:grpSpPr>
              <a:xfrm>
                <a:off x="5318030" y="2963927"/>
                <a:ext cx="46800" cy="46800"/>
                <a:chOff x="1714480" y="1428736"/>
                <a:chExt cx="2214578" cy="2214578"/>
              </a:xfrm>
              <a:solidFill>
                <a:schemeClr val="bg1"/>
              </a:solidFill>
            </p:grpSpPr>
            <p:sp>
              <p:nvSpPr>
                <p:cNvPr id="117" name="円/楕円 116"/>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8" name="直線コネクタ 117"/>
                <p:cNvCxnSpPr>
                  <a:stCxn id="117" idx="1"/>
                  <a:endCxn id="117"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9" name="直線コネクタ 118"/>
                <p:cNvCxnSpPr>
                  <a:stCxn id="117" idx="3"/>
                  <a:endCxn id="117"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17" name="グループ化 37"/>
              <p:cNvGrpSpPr>
                <a:grpSpLocks noChangeAspect="1"/>
              </p:cNvGrpSpPr>
              <p:nvPr/>
            </p:nvGrpSpPr>
            <p:grpSpPr>
              <a:xfrm>
                <a:off x="5318030" y="3351459"/>
                <a:ext cx="46800" cy="46800"/>
                <a:chOff x="1714480" y="1428736"/>
                <a:chExt cx="2214578" cy="2214578"/>
              </a:xfrm>
              <a:solidFill>
                <a:schemeClr val="bg1"/>
              </a:solidFill>
            </p:grpSpPr>
            <p:sp>
              <p:nvSpPr>
                <p:cNvPr id="114" name="円/楕円 113"/>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5" name="直線コネクタ 114"/>
                <p:cNvCxnSpPr>
                  <a:stCxn id="114" idx="1"/>
                  <a:endCxn id="114"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a:stCxn id="114" idx="3"/>
                  <a:endCxn id="114"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18" name="グループ化 41"/>
              <p:cNvGrpSpPr>
                <a:grpSpLocks noChangeAspect="1"/>
              </p:cNvGrpSpPr>
              <p:nvPr/>
            </p:nvGrpSpPr>
            <p:grpSpPr>
              <a:xfrm>
                <a:off x="5318030" y="3776572"/>
                <a:ext cx="46800" cy="46800"/>
                <a:chOff x="1714480" y="1428736"/>
                <a:chExt cx="2214578" cy="2214578"/>
              </a:xfrm>
              <a:solidFill>
                <a:schemeClr val="bg1"/>
              </a:solidFill>
            </p:grpSpPr>
            <p:sp>
              <p:nvSpPr>
                <p:cNvPr id="111" name="円/楕円 110"/>
                <p:cNvSpPr>
                  <a:spLocks noChangeAspect="1"/>
                </p:cNvSpPr>
                <p:nvPr/>
              </p:nvSpPr>
              <p:spPr>
                <a:xfrm>
                  <a:off x="1714480" y="1428736"/>
                  <a:ext cx="2214578" cy="2214578"/>
                </a:xfrm>
                <a:prstGeom prst="ellipse">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2" name="直線コネクタ 111"/>
                <p:cNvCxnSpPr>
                  <a:stCxn id="111" idx="1"/>
                  <a:endCxn id="111" idx="5"/>
                </p:cNvCxnSpPr>
                <p:nvPr/>
              </p:nvCxnSpPr>
              <p:spPr>
                <a:xfrm rot="16200000" flipH="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p:cNvCxnSpPr>
                  <a:stCxn id="111" idx="3"/>
                  <a:endCxn id="111" idx="7"/>
                </p:cNvCxnSpPr>
                <p:nvPr/>
              </p:nvCxnSpPr>
              <p:spPr>
                <a:xfrm rot="5400000" flipH="1" flipV="1">
                  <a:off x="2038797" y="1753054"/>
                  <a:ext cx="1565944" cy="1565942"/>
                </a:xfrm>
                <a:prstGeom prst="line">
                  <a:avLst/>
                </a:prstGeom>
                <a:grpFill/>
                <a:ln w="19050">
                  <a:solidFill>
                    <a:srgbClr val="C00000"/>
                  </a:solidFill>
                </a:ln>
              </p:spPr>
              <p:style>
                <a:lnRef idx="1">
                  <a:schemeClr val="accent1"/>
                </a:lnRef>
                <a:fillRef idx="0">
                  <a:schemeClr val="accent1"/>
                </a:fillRef>
                <a:effectRef idx="0">
                  <a:schemeClr val="accent1"/>
                </a:effectRef>
                <a:fontRef idx="minor">
                  <a:schemeClr val="tx1"/>
                </a:fontRef>
              </p:style>
            </p:cxnSp>
          </p:grpSp>
        </p:grpSp>
      </p:grpSp>
      <p:sp>
        <p:nvSpPr>
          <p:cNvPr id="365" name="下矢印 364"/>
          <p:cNvSpPr/>
          <p:nvPr/>
        </p:nvSpPr>
        <p:spPr>
          <a:xfrm>
            <a:off x="7849751" y="1334063"/>
            <a:ext cx="384609" cy="439553"/>
          </a:xfrm>
          <a:prstGeom prst="downArrow">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6" name="下矢印 365"/>
          <p:cNvSpPr/>
          <p:nvPr/>
        </p:nvSpPr>
        <p:spPr>
          <a:xfrm flipV="1">
            <a:off x="7849751" y="2948453"/>
            <a:ext cx="384609" cy="439553"/>
          </a:xfrm>
          <a:prstGeom prst="downArrow">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2" name="テキスト ボックス 971"/>
          <p:cNvSpPr txBox="1"/>
          <p:nvPr/>
        </p:nvSpPr>
        <p:spPr>
          <a:xfrm>
            <a:off x="7183538" y="4037002"/>
            <a:ext cx="1979712" cy="400110"/>
          </a:xfrm>
          <a:prstGeom prst="rect">
            <a:avLst/>
          </a:prstGeom>
          <a:noFill/>
        </p:spPr>
        <p:txBody>
          <a:bodyPr wrap="square" rtlCol="0">
            <a:spAutoFit/>
          </a:bodyPr>
          <a:lstStyle/>
          <a:p>
            <a:r>
              <a:rPr kumimoji="1" lang="en-US" altLang="ja-JP" sz="2000" b="1" i="1" dirty="0" smtClean="0">
                <a:solidFill>
                  <a:srgbClr val="0000FF"/>
                </a:solidFill>
                <a:latin typeface="+mj-lt"/>
              </a:rPr>
              <a:t>τ</a:t>
            </a:r>
            <a:r>
              <a:rPr kumimoji="1" lang="en-US" altLang="ja-JP" sz="2000" b="1" dirty="0" smtClean="0">
                <a:solidFill>
                  <a:srgbClr val="0000FF"/>
                </a:solidFill>
                <a:latin typeface="+mj-lt"/>
              </a:rPr>
              <a:t> </a:t>
            </a:r>
            <a:r>
              <a:rPr kumimoji="1" lang="ja-JP" altLang="en-US" sz="2000" b="1" dirty="0" smtClean="0">
                <a:solidFill>
                  <a:srgbClr val="0000FF"/>
                </a:solidFill>
                <a:latin typeface="+mj-lt"/>
              </a:rPr>
              <a:t>∝</a:t>
            </a:r>
            <a:r>
              <a:rPr kumimoji="1" lang="en-US" altLang="ja-JP" sz="2000" b="1" i="1" dirty="0" smtClean="0">
                <a:solidFill>
                  <a:srgbClr val="0000FF"/>
                </a:solidFill>
                <a:latin typeface="+mj-lt"/>
              </a:rPr>
              <a:t>N</a:t>
            </a:r>
            <a:r>
              <a:rPr lang="en-US" altLang="ja-JP" sz="2000" b="1" i="1" baseline="-25000" dirty="0" smtClean="0">
                <a:solidFill>
                  <a:srgbClr val="0000FF"/>
                </a:solidFill>
                <a:latin typeface="+mj-lt"/>
              </a:rPr>
              <a:t>turn</a:t>
            </a:r>
            <a:r>
              <a:rPr kumimoji="1" lang="en-US" altLang="ja-JP" sz="2000" b="1" baseline="30000" dirty="0" smtClean="0">
                <a:solidFill>
                  <a:srgbClr val="0000FF"/>
                </a:solidFill>
                <a:latin typeface="+mj-lt"/>
              </a:rPr>
              <a:t>2</a:t>
            </a:r>
            <a:r>
              <a:rPr kumimoji="1" lang="en-US" altLang="ja-JP" sz="2000" b="1" dirty="0" smtClean="0">
                <a:solidFill>
                  <a:srgbClr val="0000FF"/>
                </a:solidFill>
                <a:latin typeface="+mj-lt"/>
              </a:rPr>
              <a:t> x </a:t>
            </a:r>
            <a:r>
              <a:rPr kumimoji="1" lang="en-US" altLang="ja-JP" sz="2000" b="1" i="1" dirty="0" smtClean="0">
                <a:solidFill>
                  <a:srgbClr val="0000FF"/>
                </a:solidFill>
                <a:latin typeface="+mj-lt"/>
              </a:rPr>
              <a:t>N</a:t>
            </a:r>
            <a:r>
              <a:rPr lang="en-US" altLang="ja-JP" sz="2000" b="1" i="1" baseline="-25000" dirty="0" smtClean="0">
                <a:solidFill>
                  <a:srgbClr val="0000FF"/>
                </a:solidFill>
                <a:latin typeface="+mj-lt"/>
              </a:rPr>
              <a:t>layer</a:t>
            </a:r>
            <a:endParaRPr kumimoji="1" lang="ja-JP" altLang="en-US" sz="2000" b="1" i="1" baseline="-25000" dirty="0">
              <a:solidFill>
                <a:srgbClr val="0000FF"/>
              </a:solidFill>
              <a:latin typeface="+mj-lt"/>
            </a:endParaRPr>
          </a:p>
        </p:txBody>
      </p:sp>
      <p:grpSp>
        <p:nvGrpSpPr>
          <p:cNvPr id="1061" name="グループ化 1060"/>
          <p:cNvGrpSpPr/>
          <p:nvPr/>
        </p:nvGrpSpPr>
        <p:grpSpPr>
          <a:xfrm>
            <a:off x="2638188" y="1138205"/>
            <a:ext cx="2221844" cy="2107572"/>
            <a:chOff x="2638188" y="1138205"/>
            <a:chExt cx="2221844" cy="2107572"/>
          </a:xfrm>
        </p:grpSpPr>
        <p:grpSp>
          <p:nvGrpSpPr>
            <p:cNvPr id="1037" name="グループ化 847"/>
            <p:cNvGrpSpPr/>
            <p:nvPr/>
          </p:nvGrpSpPr>
          <p:grpSpPr>
            <a:xfrm>
              <a:off x="2638188" y="1138205"/>
              <a:ext cx="1861804" cy="2107572"/>
              <a:chOff x="3406564" y="2087867"/>
              <a:chExt cx="2654593" cy="3005014"/>
            </a:xfrm>
          </p:grpSpPr>
          <p:pic>
            <p:nvPicPr>
              <p:cNvPr id="849" name="Picture 2"/>
              <p:cNvPicPr>
                <a:picLocks noChangeAspect="1" noChangeArrowheads="1"/>
              </p:cNvPicPr>
              <p:nvPr/>
            </p:nvPicPr>
            <p:blipFill>
              <a:blip r:embed="rId4" cstate="email"/>
              <a:srcRect/>
              <a:stretch>
                <a:fillRect/>
              </a:stretch>
            </p:blipFill>
            <p:spPr bwMode="auto">
              <a:xfrm flipH="1">
                <a:off x="3956630" y="4488336"/>
                <a:ext cx="354146" cy="119785"/>
              </a:xfrm>
              <a:prstGeom prst="rect">
                <a:avLst/>
              </a:prstGeom>
              <a:noFill/>
              <a:ln w="12700">
                <a:noFill/>
                <a:miter lim="800000"/>
                <a:headEnd/>
                <a:tailEnd/>
              </a:ln>
            </p:spPr>
          </p:pic>
          <p:cxnSp>
            <p:nvCxnSpPr>
              <p:cNvPr id="850" name="直線コネクタ 849"/>
              <p:cNvCxnSpPr/>
              <p:nvPr/>
            </p:nvCxnSpPr>
            <p:spPr>
              <a:xfrm flipH="1">
                <a:off x="4241044" y="4848273"/>
                <a:ext cx="1024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1" name="直線コネクタ 850"/>
              <p:cNvCxnSpPr/>
              <p:nvPr/>
            </p:nvCxnSpPr>
            <p:spPr>
              <a:xfrm flipH="1">
                <a:off x="3926961" y="4845098"/>
                <a:ext cx="864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2" name="直線コネクタ 851"/>
              <p:cNvCxnSpPr/>
              <p:nvPr/>
            </p:nvCxnSpPr>
            <p:spPr>
              <a:xfrm flipH="1">
                <a:off x="4343605" y="4589054"/>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3" name="直線コネクタ 852"/>
              <p:cNvCxnSpPr/>
              <p:nvPr/>
            </p:nvCxnSpPr>
            <p:spPr>
              <a:xfrm flipH="1">
                <a:off x="3923928" y="4589054"/>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4" name="直線コネクタ 853"/>
              <p:cNvCxnSpPr/>
              <p:nvPr/>
            </p:nvCxnSpPr>
            <p:spPr>
              <a:xfrm flipH="1">
                <a:off x="4241986" y="4589054"/>
                <a:ext cx="2152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38" name="グループ化 285"/>
              <p:cNvGrpSpPr/>
              <p:nvPr/>
            </p:nvGrpSpPr>
            <p:grpSpPr>
              <a:xfrm rot="16200000">
                <a:off x="4064201" y="4716533"/>
                <a:ext cx="118606" cy="261114"/>
                <a:chOff x="64071" y="1403251"/>
                <a:chExt cx="595114" cy="3603575"/>
              </a:xfrm>
            </p:grpSpPr>
            <p:cxnSp>
              <p:nvCxnSpPr>
                <p:cNvPr id="963" name="直線コネクタ 962"/>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4" name="直線コネクタ 963"/>
                <p:cNvCxnSpPr/>
                <p:nvPr/>
              </p:nvCxnSpPr>
              <p:spPr>
                <a:xfrm>
                  <a:off x="362857" y="1403251"/>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5" name="直線コネクタ 964"/>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6" name="直線コネクタ 965"/>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7" name="直線コネクタ 966"/>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8" name="直線コネクタ 967"/>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9" name="直線コネクタ 968"/>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0" name="直線コネクタ 969"/>
                <p:cNvCxnSpPr/>
                <p:nvPr/>
              </p:nvCxnSpPr>
              <p:spPr>
                <a:xfrm>
                  <a:off x="351086" y="4638427"/>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9" name="グループ化 380"/>
              <p:cNvGrpSpPr/>
              <p:nvPr/>
            </p:nvGrpSpPr>
            <p:grpSpPr>
              <a:xfrm>
                <a:off x="4502083" y="4571371"/>
                <a:ext cx="188400" cy="36000"/>
                <a:chOff x="7560336" y="2600912"/>
                <a:chExt cx="188400" cy="36000"/>
              </a:xfrm>
            </p:grpSpPr>
            <p:sp>
              <p:nvSpPr>
                <p:cNvPr id="960" name="円/楕円 959"/>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61" name="円/楕円 960"/>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62" name="円/楕円 961"/>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pic>
            <p:nvPicPr>
              <p:cNvPr id="857" name="Picture 2"/>
              <p:cNvPicPr>
                <a:picLocks noChangeAspect="1" noChangeArrowheads="1"/>
              </p:cNvPicPr>
              <p:nvPr/>
            </p:nvPicPr>
            <p:blipFill>
              <a:blip r:embed="rId4" cstate="email"/>
              <a:srcRect/>
              <a:stretch>
                <a:fillRect/>
              </a:stretch>
            </p:blipFill>
            <p:spPr bwMode="auto">
              <a:xfrm flipH="1">
                <a:off x="4860478" y="4489203"/>
                <a:ext cx="354146" cy="119785"/>
              </a:xfrm>
              <a:prstGeom prst="rect">
                <a:avLst/>
              </a:prstGeom>
              <a:noFill/>
              <a:ln w="12700">
                <a:noFill/>
                <a:miter lim="800000"/>
                <a:headEnd/>
                <a:tailEnd/>
              </a:ln>
            </p:spPr>
          </p:pic>
          <p:cxnSp>
            <p:nvCxnSpPr>
              <p:cNvPr id="858" name="直線コネクタ 857"/>
              <p:cNvCxnSpPr/>
              <p:nvPr/>
            </p:nvCxnSpPr>
            <p:spPr>
              <a:xfrm flipH="1">
                <a:off x="5144892" y="4849140"/>
                <a:ext cx="1024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9" name="直線コネクタ 858"/>
              <p:cNvCxnSpPr/>
              <p:nvPr/>
            </p:nvCxnSpPr>
            <p:spPr>
              <a:xfrm flipH="1">
                <a:off x="4830809" y="4847553"/>
                <a:ext cx="864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0" name="直線コネクタ 859"/>
              <p:cNvCxnSpPr/>
              <p:nvPr/>
            </p:nvCxnSpPr>
            <p:spPr>
              <a:xfrm flipH="1">
                <a:off x="5247453" y="4589921"/>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1" name="直線コネクタ 860"/>
              <p:cNvCxnSpPr/>
              <p:nvPr/>
            </p:nvCxnSpPr>
            <p:spPr>
              <a:xfrm flipH="1">
                <a:off x="4827776" y="4589921"/>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2" name="直線コネクタ 861"/>
              <p:cNvCxnSpPr/>
              <p:nvPr/>
            </p:nvCxnSpPr>
            <p:spPr>
              <a:xfrm flipH="1">
                <a:off x="5145834" y="4589921"/>
                <a:ext cx="2152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40" name="グループ化 285"/>
              <p:cNvGrpSpPr/>
              <p:nvPr/>
            </p:nvGrpSpPr>
            <p:grpSpPr>
              <a:xfrm rot="16200000">
                <a:off x="4968049" y="4717400"/>
                <a:ext cx="118606" cy="261114"/>
                <a:chOff x="64071" y="1403251"/>
                <a:chExt cx="595114" cy="3603575"/>
              </a:xfrm>
            </p:grpSpPr>
            <p:cxnSp>
              <p:nvCxnSpPr>
                <p:cNvPr id="952" name="直線コネクタ 951"/>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3" name="直線コネクタ 952"/>
                <p:cNvCxnSpPr/>
                <p:nvPr/>
              </p:nvCxnSpPr>
              <p:spPr>
                <a:xfrm>
                  <a:off x="370825" y="1403251"/>
                  <a:ext cx="0" cy="36839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4" name="直線コネクタ 953"/>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5" name="直線コネクタ 954"/>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6" name="直線コネクタ 955"/>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7" name="直線コネクタ 956"/>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8" name="直線コネクタ 957"/>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9" name="直線コネクタ 958"/>
                <p:cNvCxnSpPr/>
                <p:nvPr/>
              </p:nvCxnSpPr>
              <p:spPr>
                <a:xfrm>
                  <a:off x="359054" y="4638428"/>
                  <a:ext cx="0" cy="36839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64" name="直線コネクタ 863"/>
              <p:cNvCxnSpPr/>
              <p:nvPr/>
            </p:nvCxnSpPr>
            <p:spPr>
              <a:xfrm flipH="1">
                <a:off x="4721495" y="4588732"/>
                <a:ext cx="2152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865" name="Picture 2"/>
              <p:cNvPicPr>
                <a:picLocks noChangeAspect="1" noChangeArrowheads="1"/>
              </p:cNvPicPr>
              <p:nvPr/>
            </p:nvPicPr>
            <p:blipFill>
              <a:blip r:embed="rId4" cstate="email"/>
              <a:srcRect/>
              <a:stretch>
                <a:fillRect/>
              </a:stretch>
            </p:blipFill>
            <p:spPr bwMode="auto">
              <a:xfrm flipH="1">
                <a:off x="3960863" y="3238799"/>
                <a:ext cx="354146" cy="119785"/>
              </a:xfrm>
              <a:prstGeom prst="rect">
                <a:avLst/>
              </a:prstGeom>
              <a:noFill/>
              <a:ln w="12700">
                <a:noFill/>
                <a:miter lim="800000"/>
                <a:headEnd/>
                <a:tailEnd/>
              </a:ln>
            </p:spPr>
          </p:pic>
          <p:cxnSp>
            <p:nvCxnSpPr>
              <p:cNvPr id="866" name="直線コネクタ 865"/>
              <p:cNvCxnSpPr/>
              <p:nvPr/>
            </p:nvCxnSpPr>
            <p:spPr>
              <a:xfrm flipH="1">
                <a:off x="4245277" y="3598736"/>
                <a:ext cx="1024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7" name="直線コネクタ 866"/>
              <p:cNvCxnSpPr/>
              <p:nvPr/>
            </p:nvCxnSpPr>
            <p:spPr>
              <a:xfrm flipH="1">
                <a:off x="3931194" y="3595561"/>
                <a:ext cx="864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8" name="直線コネクタ 867"/>
              <p:cNvCxnSpPr/>
              <p:nvPr/>
            </p:nvCxnSpPr>
            <p:spPr>
              <a:xfrm flipH="1">
                <a:off x="4347838" y="3339517"/>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9" name="直線コネクタ 868"/>
              <p:cNvCxnSpPr/>
              <p:nvPr/>
            </p:nvCxnSpPr>
            <p:spPr>
              <a:xfrm flipH="1">
                <a:off x="3928161" y="3339517"/>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0" name="直線コネクタ 869"/>
              <p:cNvCxnSpPr/>
              <p:nvPr/>
            </p:nvCxnSpPr>
            <p:spPr>
              <a:xfrm flipH="1">
                <a:off x="4246219" y="3339517"/>
                <a:ext cx="2152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41" name="グループ化 285"/>
              <p:cNvGrpSpPr/>
              <p:nvPr/>
            </p:nvGrpSpPr>
            <p:grpSpPr>
              <a:xfrm rot="16200000">
                <a:off x="4068434" y="3466996"/>
                <a:ext cx="118606" cy="261114"/>
                <a:chOff x="64071" y="1403251"/>
                <a:chExt cx="595114" cy="3603575"/>
              </a:xfrm>
            </p:grpSpPr>
            <p:cxnSp>
              <p:nvCxnSpPr>
                <p:cNvPr id="944" name="直線コネクタ 943"/>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5" name="直線コネクタ 944"/>
                <p:cNvCxnSpPr/>
                <p:nvPr/>
              </p:nvCxnSpPr>
              <p:spPr>
                <a:xfrm>
                  <a:off x="362857" y="1403251"/>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6" name="直線コネクタ 945"/>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7" name="直線コネクタ 946"/>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8" name="直線コネクタ 947"/>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9" name="直線コネクタ 948"/>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0" name="直線コネクタ 949"/>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1" name="直線コネクタ 950"/>
                <p:cNvCxnSpPr/>
                <p:nvPr/>
              </p:nvCxnSpPr>
              <p:spPr>
                <a:xfrm>
                  <a:off x="351086" y="4638427"/>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2" name="グループ化 340"/>
              <p:cNvGrpSpPr/>
              <p:nvPr/>
            </p:nvGrpSpPr>
            <p:grpSpPr>
              <a:xfrm>
                <a:off x="4506316" y="3321834"/>
                <a:ext cx="188400" cy="36000"/>
                <a:chOff x="7560336" y="2600912"/>
                <a:chExt cx="188400" cy="36000"/>
              </a:xfrm>
            </p:grpSpPr>
            <p:sp>
              <p:nvSpPr>
                <p:cNvPr id="941" name="円/楕円 940"/>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42" name="円/楕円 941"/>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43" name="円/楕円 942"/>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pic>
            <p:nvPicPr>
              <p:cNvPr id="873" name="Picture 2"/>
              <p:cNvPicPr>
                <a:picLocks noChangeAspect="1" noChangeArrowheads="1"/>
              </p:cNvPicPr>
              <p:nvPr/>
            </p:nvPicPr>
            <p:blipFill>
              <a:blip r:embed="rId4" cstate="email"/>
              <a:srcRect/>
              <a:stretch>
                <a:fillRect/>
              </a:stretch>
            </p:blipFill>
            <p:spPr bwMode="auto">
              <a:xfrm flipH="1">
                <a:off x="4864711" y="3239666"/>
                <a:ext cx="354146" cy="119785"/>
              </a:xfrm>
              <a:prstGeom prst="rect">
                <a:avLst/>
              </a:prstGeom>
              <a:noFill/>
              <a:ln w="12700">
                <a:noFill/>
                <a:miter lim="800000"/>
                <a:headEnd/>
                <a:tailEnd/>
              </a:ln>
            </p:spPr>
          </p:pic>
          <p:cxnSp>
            <p:nvCxnSpPr>
              <p:cNvPr id="874" name="直線コネクタ 873"/>
              <p:cNvCxnSpPr/>
              <p:nvPr/>
            </p:nvCxnSpPr>
            <p:spPr>
              <a:xfrm flipH="1">
                <a:off x="5149125" y="3599603"/>
                <a:ext cx="1024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5" name="直線コネクタ 874"/>
              <p:cNvCxnSpPr/>
              <p:nvPr/>
            </p:nvCxnSpPr>
            <p:spPr>
              <a:xfrm flipH="1">
                <a:off x="4835042" y="3598016"/>
                <a:ext cx="864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6" name="直線コネクタ 875"/>
              <p:cNvCxnSpPr/>
              <p:nvPr/>
            </p:nvCxnSpPr>
            <p:spPr>
              <a:xfrm flipH="1">
                <a:off x="5251686" y="3340384"/>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7" name="直線コネクタ 876"/>
              <p:cNvCxnSpPr/>
              <p:nvPr/>
            </p:nvCxnSpPr>
            <p:spPr>
              <a:xfrm flipH="1">
                <a:off x="4832009" y="3340384"/>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8" name="直線コネクタ 877"/>
              <p:cNvCxnSpPr/>
              <p:nvPr/>
            </p:nvCxnSpPr>
            <p:spPr>
              <a:xfrm flipH="1">
                <a:off x="5150067" y="3340384"/>
                <a:ext cx="2152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43" name="グループ化 285"/>
              <p:cNvGrpSpPr/>
              <p:nvPr/>
            </p:nvGrpSpPr>
            <p:grpSpPr>
              <a:xfrm rot="16200000">
                <a:off x="4972282" y="3467863"/>
                <a:ext cx="118606" cy="261114"/>
                <a:chOff x="64071" y="1403251"/>
                <a:chExt cx="595114" cy="3603575"/>
              </a:xfrm>
            </p:grpSpPr>
            <p:cxnSp>
              <p:nvCxnSpPr>
                <p:cNvPr id="933" name="直線コネクタ 932"/>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4" name="直線コネクタ 933"/>
                <p:cNvCxnSpPr/>
                <p:nvPr/>
              </p:nvCxnSpPr>
              <p:spPr>
                <a:xfrm>
                  <a:off x="370825" y="1403251"/>
                  <a:ext cx="0" cy="36839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5" name="直線コネクタ 934"/>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6" name="直線コネクタ 935"/>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7" name="直線コネクタ 936"/>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8" name="直線コネクタ 937"/>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9" name="直線コネクタ 938"/>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0" name="直線コネクタ 939"/>
                <p:cNvCxnSpPr/>
                <p:nvPr/>
              </p:nvCxnSpPr>
              <p:spPr>
                <a:xfrm>
                  <a:off x="359054" y="4638428"/>
                  <a:ext cx="0" cy="36839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80" name="直線コネクタ 879"/>
              <p:cNvCxnSpPr/>
              <p:nvPr/>
            </p:nvCxnSpPr>
            <p:spPr>
              <a:xfrm flipH="1">
                <a:off x="4725728" y="3339195"/>
                <a:ext cx="2152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81" name="テキスト ボックス 39"/>
              <p:cNvSpPr txBox="1"/>
              <p:nvPr/>
            </p:nvSpPr>
            <p:spPr>
              <a:xfrm>
                <a:off x="3406564" y="2667472"/>
                <a:ext cx="687356" cy="438834"/>
              </a:xfrm>
              <a:prstGeom prst="rect">
                <a:avLst/>
              </a:prstGeom>
              <a:noFill/>
            </p:spPr>
            <p:txBody>
              <a:bodyPr wrap="square" rtlCol="0">
                <a:spAutoFit/>
              </a:bodyPr>
              <a:lstStyle/>
              <a:p>
                <a:r>
                  <a:rPr kumimoji="1" lang="en-US" altLang="ja-JP" sz="1400" b="1" dirty="0" smtClean="0"/>
                  <a:t>(+)</a:t>
                </a:r>
                <a:endParaRPr kumimoji="1" lang="ja-JP" altLang="en-US" sz="1400" b="1" dirty="0"/>
              </a:p>
            </p:txBody>
          </p:sp>
          <p:sp>
            <p:nvSpPr>
              <p:cNvPr id="882" name="テキスト ボックス 40"/>
              <p:cNvSpPr txBox="1"/>
              <p:nvPr/>
            </p:nvSpPr>
            <p:spPr>
              <a:xfrm>
                <a:off x="5373802" y="4155600"/>
                <a:ext cx="687355" cy="438834"/>
              </a:xfrm>
              <a:prstGeom prst="rect">
                <a:avLst/>
              </a:prstGeom>
              <a:noFill/>
            </p:spPr>
            <p:txBody>
              <a:bodyPr wrap="square" rtlCol="0">
                <a:spAutoFit/>
              </a:bodyPr>
              <a:lstStyle/>
              <a:p>
                <a:r>
                  <a:rPr kumimoji="1" lang="en-US" altLang="ja-JP" sz="1400" b="1" dirty="0" smtClean="0"/>
                  <a:t>(-)</a:t>
                </a:r>
                <a:endParaRPr kumimoji="1" lang="ja-JP" altLang="en-US" sz="1400" b="1" dirty="0"/>
              </a:p>
            </p:txBody>
          </p:sp>
          <p:sp>
            <p:nvSpPr>
              <p:cNvPr id="883" name="テキスト ボックス 882"/>
              <p:cNvSpPr txBox="1"/>
              <p:nvPr/>
            </p:nvSpPr>
            <p:spPr>
              <a:xfrm>
                <a:off x="3525738" y="2087867"/>
                <a:ext cx="429010" cy="526600"/>
              </a:xfrm>
              <a:prstGeom prst="rect">
                <a:avLst/>
              </a:prstGeom>
              <a:noFill/>
            </p:spPr>
            <p:txBody>
              <a:bodyPr wrap="square" rtlCol="0">
                <a:spAutoFit/>
              </a:bodyPr>
              <a:lstStyle/>
              <a:p>
                <a:r>
                  <a:rPr lang="en-US" altLang="ja-JP" i="1" dirty="0" smtClean="0">
                    <a:solidFill>
                      <a:srgbClr val="FF0000"/>
                    </a:solidFill>
                    <a:latin typeface="Times New Roman" pitchFamily="18" charset="0"/>
                    <a:cs typeface="Times New Roman" pitchFamily="18" charset="0"/>
                  </a:rPr>
                  <a:t>I</a:t>
                </a:r>
                <a:endParaRPr kumimoji="1" lang="ja-JP" altLang="en-US" i="1" baseline="-25000" dirty="0">
                  <a:solidFill>
                    <a:srgbClr val="FF0000"/>
                  </a:solidFill>
                  <a:latin typeface="Times New Roman" pitchFamily="18" charset="0"/>
                  <a:cs typeface="Times New Roman" pitchFamily="18" charset="0"/>
                </a:endParaRPr>
              </a:p>
            </p:txBody>
          </p:sp>
          <p:sp>
            <p:nvSpPr>
              <p:cNvPr id="884" name="テキスト ボックス 883"/>
              <p:cNvSpPr txBox="1"/>
              <p:nvPr/>
            </p:nvSpPr>
            <p:spPr>
              <a:xfrm>
                <a:off x="5603795" y="4566281"/>
                <a:ext cx="429010" cy="526600"/>
              </a:xfrm>
              <a:prstGeom prst="rect">
                <a:avLst/>
              </a:prstGeom>
              <a:noFill/>
            </p:spPr>
            <p:txBody>
              <a:bodyPr wrap="square" rtlCol="0">
                <a:spAutoFit/>
              </a:bodyPr>
              <a:lstStyle/>
              <a:p>
                <a:r>
                  <a:rPr lang="en-US" altLang="ja-JP" i="1" dirty="0" smtClean="0">
                    <a:solidFill>
                      <a:srgbClr val="FF0000"/>
                    </a:solidFill>
                    <a:latin typeface="Times New Roman" pitchFamily="18" charset="0"/>
                    <a:cs typeface="Times New Roman" pitchFamily="18" charset="0"/>
                  </a:rPr>
                  <a:t>I</a:t>
                </a:r>
                <a:endParaRPr kumimoji="1" lang="ja-JP" altLang="en-US" i="1" baseline="-25000" dirty="0">
                  <a:solidFill>
                    <a:srgbClr val="FF0000"/>
                  </a:solidFill>
                  <a:latin typeface="Times New Roman" pitchFamily="18" charset="0"/>
                  <a:cs typeface="Times New Roman" pitchFamily="18" charset="0"/>
                </a:endParaRPr>
              </a:p>
            </p:txBody>
          </p:sp>
          <p:pic>
            <p:nvPicPr>
              <p:cNvPr id="885" name="Picture 2"/>
              <p:cNvPicPr>
                <a:picLocks noChangeAspect="1" noChangeArrowheads="1"/>
              </p:cNvPicPr>
              <p:nvPr/>
            </p:nvPicPr>
            <p:blipFill>
              <a:blip r:embed="rId4" cstate="email"/>
              <a:srcRect/>
              <a:stretch>
                <a:fillRect/>
              </a:stretch>
            </p:blipFill>
            <p:spPr bwMode="auto">
              <a:xfrm flipH="1">
                <a:off x="3959619" y="2564037"/>
                <a:ext cx="354146" cy="119785"/>
              </a:xfrm>
              <a:prstGeom prst="rect">
                <a:avLst/>
              </a:prstGeom>
              <a:noFill/>
              <a:ln w="12700">
                <a:noFill/>
                <a:miter lim="800000"/>
                <a:headEnd/>
                <a:tailEnd/>
              </a:ln>
            </p:spPr>
          </p:pic>
          <p:cxnSp>
            <p:nvCxnSpPr>
              <p:cNvPr id="886" name="直線コネクタ 885"/>
              <p:cNvCxnSpPr/>
              <p:nvPr/>
            </p:nvCxnSpPr>
            <p:spPr>
              <a:xfrm flipH="1">
                <a:off x="4244033" y="2923974"/>
                <a:ext cx="1024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7" name="直線コネクタ 886"/>
              <p:cNvCxnSpPr/>
              <p:nvPr/>
            </p:nvCxnSpPr>
            <p:spPr>
              <a:xfrm flipH="1">
                <a:off x="3929950" y="2920799"/>
                <a:ext cx="864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8" name="直線コネクタ 887"/>
              <p:cNvCxnSpPr/>
              <p:nvPr/>
            </p:nvCxnSpPr>
            <p:spPr>
              <a:xfrm flipH="1">
                <a:off x="4346594" y="2664755"/>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9" name="直線コネクタ 888"/>
              <p:cNvCxnSpPr/>
              <p:nvPr/>
            </p:nvCxnSpPr>
            <p:spPr>
              <a:xfrm flipH="1">
                <a:off x="3926917" y="2664755"/>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0" name="直線コネクタ 889"/>
              <p:cNvCxnSpPr/>
              <p:nvPr/>
            </p:nvCxnSpPr>
            <p:spPr>
              <a:xfrm flipH="1">
                <a:off x="4244975" y="2664755"/>
                <a:ext cx="2152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1" name="直線コネクタ 890"/>
              <p:cNvCxnSpPr/>
              <p:nvPr/>
            </p:nvCxnSpPr>
            <p:spPr>
              <a:xfrm flipH="1" flipV="1">
                <a:off x="3568316" y="2664755"/>
                <a:ext cx="468581"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2" name="直線コネクタ 891"/>
              <p:cNvCxnSpPr/>
              <p:nvPr/>
            </p:nvCxnSpPr>
            <p:spPr>
              <a:xfrm flipH="1">
                <a:off x="3722082" y="3337244"/>
                <a:ext cx="3072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3" name="直線コネクタ 892"/>
              <p:cNvCxnSpPr/>
              <p:nvPr/>
            </p:nvCxnSpPr>
            <p:spPr>
              <a:xfrm>
                <a:off x="5360764" y="2664755"/>
                <a:ext cx="0" cy="6753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4" name="直線コネクタ 893"/>
              <p:cNvCxnSpPr/>
              <p:nvPr/>
            </p:nvCxnSpPr>
            <p:spPr>
              <a:xfrm>
                <a:off x="3722081" y="3330470"/>
                <a:ext cx="1510" cy="3283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5" name="直線コネクタ 143"/>
              <p:cNvCxnSpPr/>
              <p:nvPr/>
            </p:nvCxnSpPr>
            <p:spPr>
              <a:xfrm flipH="1">
                <a:off x="5249401" y="4593828"/>
                <a:ext cx="437819" cy="8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6" name="直線コネクタ 895"/>
              <p:cNvCxnSpPr/>
              <p:nvPr/>
            </p:nvCxnSpPr>
            <p:spPr>
              <a:xfrm flipH="1">
                <a:off x="3731201" y="4586673"/>
                <a:ext cx="29787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7" name="直線コネクタ 896"/>
              <p:cNvCxnSpPr/>
              <p:nvPr/>
            </p:nvCxnSpPr>
            <p:spPr>
              <a:xfrm>
                <a:off x="3724768" y="4244883"/>
                <a:ext cx="0" cy="3455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8" name="直線矢印コネクタ 897"/>
              <p:cNvCxnSpPr/>
              <p:nvPr/>
            </p:nvCxnSpPr>
            <p:spPr>
              <a:xfrm flipV="1">
                <a:off x="3557775" y="2533226"/>
                <a:ext cx="364098" cy="102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99" name="直線矢印コネクタ 898"/>
              <p:cNvCxnSpPr/>
              <p:nvPr/>
            </p:nvCxnSpPr>
            <p:spPr>
              <a:xfrm flipV="1">
                <a:off x="5319033" y="4715852"/>
                <a:ext cx="364098" cy="102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044" name="グループ化 285"/>
              <p:cNvGrpSpPr/>
              <p:nvPr/>
            </p:nvGrpSpPr>
            <p:grpSpPr>
              <a:xfrm rot="16200000">
                <a:off x="4067190" y="2792234"/>
                <a:ext cx="118606" cy="261114"/>
                <a:chOff x="64071" y="1403251"/>
                <a:chExt cx="595114" cy="3603575"/>
              </a:xfrm>
            </p:grpSpPr>
            <p:cxnSp>
              <p:nvCxnSpPr>
                <p:cNvPr id="925" name="直線コネクタ 924"/>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6" name="直線コネクタ 925"/>
                <p:cNvCxnSpPr/>
                <p:nvPr/>
              </p:nvCxnSpPr>
              <p:spPr>
                <a:xfrm>
                  <a:off x="362857" y="1403251"/>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7" name="直線コネクタ 926"/>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8" name="直線コネクタ 927"/>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9" name="直線コネクタ 928"/>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0" name="直線コネクタ 929"/>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1" name="直線コネクタ 930"/>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2" name="直線コネクタ 931"/>
                <p:cNvCxnSpPr/>
                <p:nvPr/>
              </p:nvCxnSpPr>
              <p:spPr>
                <a:xfrm>
                  <a:off x="351086" y="4638427"/>
                  <a:ext cx="0" cy="3683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5" name="グループ化 305"/>
              <p:cNvGrpSpPr/>
              <p:nvPr/>
            </p:nvGrpSpPr>
            <p:grpSpPr>
              <a:xfrm>
                <a:off x="4505072" y="2647072"/>
                <a:ext cx="188400" cy="36000"/>
                <a:chOff x="7560336" y="2600912"/>
                <a:chExt cx="188400" cy="36000"/>
              </a:xfrm>
            </p:grpSpPr>
            <p:sp>
              <p:nvSpPr>
                <p:cNvPr id="922" name="円/楕円 921"/>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23" name="円/楕円 922"/>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24" name="円/楕円 923"/>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pic>
            <p:nvPicPr>
              <p:cNvPr id="902" name="Picture 2"/>
              <p:cNvPicPr>
                <a:picLocks noChangeAspect="1" noChangeArrowheads="1"/>
              </p:cNvPicPr>
              <p:nvPr/>
            </p:nvPicPr>
            <p:blipFill>
              <a:blip r:embed="rId4" cstate="email"/>
              <a:srcRect/>
              <a:stretch>
                <a:fillRect/>
              </a:stretch>
            </p:blipFill>
            <p:spPr bwMode="auto">
              <a:xfrm flipH="1">
                <a:off x="4863467" y="2564904"/>
                <a:ext cx="354146" cy="119785"/>
              </a:xfrm>
              <a:prstGeom prst="rect">
                <a:avLst/>
              </a:prstGeom>
              <a:noFill/>
              <a:ln w="12700">
                <a:noFill/>
                <a:miter lim="800000"/>
                <a:headEnd/>
                <a:tailEnd/>
              </a:ln>
            </p:spPr>
          </p:pic>
          <p:cxnSp>
            <p:nvCxnSpPr>
              <p:cNvPr id="903" name="直線コネクタ 902"/>
              <p:cNvCxnSpPr/>
              <p:nvPr/>
            </p:nvCxnSpPr>
            <p:spPr>
              <a:xfrm flipH="1">
                <a:off x="5147881" y="2924841"/>
                <a:ext cx="10241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4" name="直線コネクタ 903"/>
              <p:cNvCxnSpPr/>
              <p:nvPr/>
            </p:nvCxnSpPr>
            <p:spPr>
              <a:xfrm flipH="1">
                <a:off x="4833798" y="2923254"/>
                <a:ext cx="864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5" name="直線コネクタ 904"/>
              <p:cNvCxnSpPr/>
              <p:nvPr/>
            </p:nvCxnSpPr>
            <p:spPr>
              <a:xfrm flipH="1">
                <a:off x="5250442" y="2665622"/>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6" name="直線コネクタ 905"/>
              <p:cNvCxnSpPr/>
              <p:nvPr/>
            </p:nvCxnSpPr>
            <p:spPr>
              <a:xfrm flipH="1">
                <a:off x="4830765" y="2665622"/>
                <a:ext cx="3032" cy="2629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7" name="直線コネクタ 906"/>
              <p:cNvCxnSpPr/>
              <p:nvPr/>
            </p:nvCxnSpPr>
            <p:spPr>
              <a:xfrm flipH="1">
                <a:off x="5148823" y="2665622"/>
                <a:ext cx="2152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46" name="グループ化 285"/>
              <p:cNvGrpSpPr/>
              <p:nvPr/>
            </p:nvGrpSpPr>
            <p:grpSpPr>
              <a:xfrm rot="16200000">
                <a:off x="4971038" y="2793101"/>
                <a:ext cx="118606" cy="261114"/>
                <a:chOff x="64071" y="1403251"/>
                <a:chExt cx="595114" cy="3603575"/>
              </a:xfrm>
            </p:grpSpPr>
            <p:cxnSp>
              <p:nvCxnSpPr>
                <p:cNvPr id="914" name="直線コネクタ 913"/>
                <p:cNvCxnSpPr/>
                <p:nvPr/>
              </p:nvCxnSpPr>
              <p:spPr>
                <a:xfrm>
                  <a:off x="371153" y="1772816"/>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5" name="直線コネクタ 914"/>
                <p:cNvCxnSpPr/>
                <p:nvPr/>
              </p:nvCxnSpPr>
              <p:spPr>
                <a:xfrm>
                  <a:off x="370825" y="1403251"/>
                  <a:ext cx="0" cy="36839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6" name="直線コネクタ 915"/>
                <p:cNvCxnSpPr/>
                <p:nvPr/>
              </p:nvCxnSpPr>
              <p:spPr>
                <a:xfrm flipH="1">
                  <a:off x="73596" y="2060912"/>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7" name="直線コネクタ 916"/>
                <p:cNvCxnSpPr/>
                <p:nvPr/>
              </p:nvCxnSpPr>
              <p:spPr>
                <a:xfrm flipH="1" flipV="1">
                  <a:off x="78929" y="2636976"/>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8" name="直線コネクタ 917"/>
                <p:cNvCxnSpPr/>
                <p:nvPr/>
              </p:nvCxnSpPr>
              <p:spPr>
                <a:xfrm flipH="1">
                  <a:off x="64071" y="3209865"/>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9" name="直線コネクタ 918"/>
                <p:cNvCxnSpPr/>
                <p:nvPr/>
              </p:nvCxnSpPr>
              <p:spPr>
                <a:xfrm flipH="1" flipV="1">
                  <a:off x="69404" y="3785929"/>
                  <a:ext cx="576000" cy="57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0" name="直線コネクタ 919"/>
                <p:cNvCxnSpPr/>
                <p:nvPr/>
              </p:nvCxnSpPr>
              <p:spPr>
                <a:xfrm flipV="1">
                  <a:off x="342578" y="4358754"/>
                  <a:ext cx="288032"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1" name="直線コネクタ 920"/>
                <p:cNvCxnSpPr/>
                <p:nvPr/>
              </p:nvCxnSpPr>
              <p:spPr>
                <a:xfrm>
                  <a:off x="359054" y="4638428"/>
                  <a:ext cx="0" cy="36839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09" name="直線コネクタ 908"/>
              <p:cNvCxnSpPr/>
              <p:nvPr/>
            </p:nvCxnSpPr>
            <p:spPr>
              <a:xfrm flipH="1">
                <a:off x="4724484" y="2664433"/>
                <a:ext cx="2152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47" name="グループ化 361"/>
              <p:cNvGrpSpPr/>
              <p:nvPr/>
            </p:nvGrpSpPr>
            <p:grpSpPr>
              <a:xfrm rot="5400000">
                <a:off x="4500058" y="3949948"/>
                <a:ext cx="188400" cy="36000"/>
                <a:chOff x="7560336" y="2600912"/>
                <a:chExt cx="188400" cy="36000"/>
              </a:xfrm>
            </p:grpSpPr>
            <p:sp>
              <p:nvSpPr>
                <p:cNvPr id="911" name="円/楕円 910"/>
                <p:cNvSpPr/>
                <p:nvPr/>
              </p:nvSpPr>
              <p:spPr>
                <a:xfrm>
                  <a:off x="75603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12" name="円/楕円 911"/>
                <p:cNvSpPr/>
                <p:nvPr/>
              </p:nvSpPr>
              <p:spPr>
                <a:xfrm>
                  <a:off x="7632344"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913" name="円/楕円 912"/>
                <p:cNvSpPr/>
                <p:nvPr/>
              </p:nvSpPr>
              <p:spPr>
                <a:xfrm>
                  <a:off x="7712736" y="2600912"/>
                  <a:ext cx="36000" cy="36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grpSp>
        <p:sp>
          <p:nvSpPr>
            <p:cNvPr id="1063" name="テキスト ボックス 1062"/>
            <p:cNvSpPr txBox="1"/>
            <p:nvPr/>
          </p:nvSpPr>
          <p:spPr>
            <a:xfrm>
              <a:off x="3419872" y="1167382"/>
              <a:ext cx="1440160" cy="307777"/>
            </a:xfrm>
            <a:prstGeom prst="rect">
              <a:avLst/>
            </a:prstGeom>
            <a:noFill/>
          </p:spPr>
          <p:txBody>
            <a:bodyPr wrap="square" rtlCol="0">
              <a:spAutoFit/>
            </a:bodyPr>
            <a:lstStyle/>
            <a:p>
              <a:r>
                <a:rPr lang="en-US" altLang="ja-JP" sz="1400" i="1" dirty="0" smtClean="0">
                  <a:latin typeface="+mj-lt"/>
                  <a:cs typeface="Arial" pitchFamily="34" charset="0"/>
                </a:rPr>
                <a:t>Hahn and Iwasa</a:t>
              </a:r>
              <a:endParaRPr kumimoji="1" lang="ja-JP" altLang="en-US" sz="1400" i="1" dirty="0">
                <a:latin typeface="+mj-lt"/>
                <a:cs typeface="Arial" pitchFamily="34" charset="0"/>
              </a:endParaRP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62"/>
                                        </p:tgtEl>
                                        <p:attrNameLst>
                                          <p:attrName>style.visibility</p:attrName>
                                        </p:attrNameLst>
                                      </p:cBhvr>
                                      <p:to>
                                        <p:strVal val="visible"/>
                                      </p:to>
                                    </p:set>
                                    <p:animEffect transition="in" filter="fade">
                                      <p:cBhvr>
                                        <p:cTn id="7" dur="500"/>
                                        <p:tgtEl>
                                          <p:spTgt spid="10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72"/>
                                        </p:tgtEl>
                                        <p:attrNameLst>
                                          <p:attrName>style.visibility</p:attrName>
                                        </p:attrNameLst>
                                      </p:cBhvr>
                                      <p:to>
                                        <p:strVal val="visible"/>
                                      </p:to>
                                    </p:set>
                                    <p:animEffect transition="in" filter="fade">
                                      <p:cBhvr>
                                        <p:cTn id="12" dur="500"/>
                                        <p:tgtEl>
                                          <p:spTgt spid="107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85"/>
                                        </p:tgtEl>
                                        <p:attrNameLst>
                                          <p:attrName>style.visibility</p:attrName>
                                        </p:attrNameLst>
                                      </p:cBhvr>
                                      <p:to>
                                        <p:strVal val="visible"/>
                                      </p:to>
                                    </p:set>
                                    <p:animEffect transition="in" filter="fade">
                                      <p:cBhvr>
                                        <p:cTn id="17" dur="500"/>
                                        <p:tgtEl>
                                          <p:spTgt spid="108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87"/>
                                        </p:tgtEl>
                                        <p:attrNameLst>
                                          <p:attrName>style.visibility</p:attrName>
                                        </p:attrNameLst>
                                      </p:cBhvr>
                                      <p:to>
                                        <p:strVal val="visible"/>
                                      </p:to>
                                    </p:set>
                                    <p:animEffect transition="in" filter="fade">
                                      <p:cBhvr>
                                        <p:cTn id="20" dur="500"/>
                                        <p:tgtEl>
                                          <p:spTgt spid="1087"/>
                                        </p:tgtEl>
                                      </p:cBhvr>
                                    </p:animEffect>
                                  </p:childTnLst>
                                </p:cTn>
                              </p:par>
                              <p:par>
                                <p:cTn id="21" presetID="10" presetClass="entr" presetSubtype="0" fill="hold" nodeType="withEffect">
                                  <p:stCondLst>
                                    <p:cond delay="0"/>
                                  </p:stCondLst>
                                  <p:childTnLst>
                                    <p:set>
                                      <p:cBhvr>
                                        <p:cTn id="22" dur="1" fill="hold">
                                          <p:stCondLst>
                                            <p:cond delay="0"/>
                                          </p:stCondLst>
                                        </p:cTn>
                                        <p:tgtEl>
                                          <p:spTgt spid="358"/>
                                        </p:tgtEl>
                                        <p:attrNameLst>
                                          <p:attrName>style.visibility</p:attrName>
                                        </p:attrNameLst>
                                      </p:cBhvr>
                                      <p:to>
                                        <p:strVal val="visible"/>
                                      </p:to>
                                    </p:set>
                                    <p:animEffect transition="in" filter="fade">
                                      <p:cBhvr>
                                        <p:cTn id="23" dur="500"/>
                                        <p:tgtEl>
                                          <p:spTgt spid="35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67"/>
                                        </p:tgtEl>
                                        <p:attrNameLst>
                                          <p:attrName>style.visibility</p:attrName>
                                        </p:attrNameLst>
                                      </p:cBhvr>
                                      <p:to>
                                        <p:strVal val="visible"/>
                                      </p:to>
                                    </p:set>
                                    <p:animEffect transition="in" filter="fade">
                                      <p:cBhvr>
                                        <p:cTn id="26" dur="500"/>
                                        <p:tgtEl>
                                          <p:spTgt spid="36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88"/>
                                        </p:tgtEl>
                                        <p:attrNameLst>
                                          <p:attrName>style.visibility</p:attrName>
                                        </p:attrNameLst>
                                      </p:cBhvr>
                                      <p:to>
                                        <p:strVal val="visible"/>
                                      </p:to>
                                    </p:set>
                                    <p:animEffect transition="in" filter="fade">
                                      <p:cBhvr>
                                        <p:cTn id="29" dur="500"/>
                                        <p:tgtEl>
                                          <p:spTgt spid="108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65"/>
                                        </p:tgtEl>
                                        <p:attrNameLst>
                                          <p:attrName>style.visibility</p:attrName>
                                        </p:attrNameLst>
                                      </p:cBhvr>
                                      <p:to>
                                        <p:strVal val="visible"/>
                                      </p:to>
                                    </p:set>
                                    <p:animEffect transition="in" filter="fade">
                                      <p:cBhvr>
                                        <p:cTn id="32" dur="500"/>
                                        <p:tgtEl>
                                          <p:spTgt spid="36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66"/>
                                        </p:tgtEl>
                                        <p:attrNameLst>
                                          <p:attrName>style.visibility</p:attrName>
                                        </p:attrNameLst>
                                      </p:cBhvr>
                                      <p:to>
                                        <p:strVal val="visible"/>
                                      </p:to>
                                    </p:set>
                                    <p:animEffect transition="in" filter="fade">
                                      <p:cBhvr>
                                        <p:cTn id="35" dur="500"/>
                                        <p:tgtEl>
                                          <p:spTgt spid="36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72"/>
                                        </p:tgtEl>
                                        <p:attrNameLst>
                                          <p:attrName>style.visibility</p:attrName>
                                        </p:attrNameLst>
                                      </p:cBhvr>
                                      <p:to>
                                        <p:strVal val="visible"/>
                                      </p:to>
                                    </p:set>
                                    <p:animEffect transition="in" filter="fade">
                                      <p:cBhvr>
                                        <p:cTn id="38" dur="500"/>
                                        <p:tgtEl>
                                          <p:spTgt spid="97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67" grpId="0"/>
      <p:bldP spid="1087" grpId="0"/>
      <p:bldP spid="1088" grpId="0"/>
      <p:bldP spid="365" grpId="0" animBg="1"/>
      <p:bldP spid="366" grpId="0" animBg="1"/>
      <p:bldP spid="9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2</a:t>
            </a:fld>
            <a:endParaRPr lang="ja-JP" altLang="en-US" dirty="0"/>
          </a:p>
        </p:txBody>
      </p:sp>
      <p:sp>
        <p:nvSpPr>
          <p:cNvPr id="5" name="正方形/長方形 4"/>
          <p:cNvSpPr/>
          <p:nvPr/>
        </p:nvSpPr>
        <p:spPr>
          <a:xfrm>
            <a:off x="96839" y="241486"/>
            <a:ext cx="8723633" cy="646331"/>
          </a:xfrm>
          <a:prstGeom prst="rect">
            <a:avLst/>
          </a:prstGeom>
        </p:spPr>
        <p:txBody>
          <a:bodyPr wrap="square">
            <a:spAutoFit/>
          </a:bodyPr>
          <a:lstStyle/>
          <a:p>
            <a:pPr>
              <a:defRPr/>
            </a:pPr>
            <a:r>
              <a:rPr lang="en-US" altLang="ja-JP" sz="3600" b="1" dirty="0" smtClean="0">
                <a:effectLst>
                  <a:outerShdw blurRad="38100" dist="38100" dir="2700000" algn="tl">
                    <a:srgbClr val="000000">
                      <a:alpha val="43137"/>
                    </a:srgbClr>
                  </a:outerShdw>
                </a:effectLst>
                <a:latin typeface="Arial" pitchFamily="34" charset="0"/>
                <a:cs typeface="Arial" pitchFamily="34" charset="0"/>
              </a:rPr>
              <a:t>Acknowledgement</a:t>
            </a:r>
            <a:endParaRPr lang="ja-JP" altLang="en-US" sz="3600" b="1" dirty="0">
              <a:effectLst>
                <a:outerShdw blurRad="38100" dist="38100" dir="2700000" algn="tl">
                  <a:srgbClr val="000000">
                    <a:alpha val="43137"/>
                  </a:srgbClr>
                </a:outerShdw>
              </a:effectLst>
              <a:latin typeface="Arial" pitchFamily="34" charset="0"/>
              <a:cs typeface="Arial" pitchFamily="34" charset="0"/>
            </a:endParaRPr>
          </a:p>
        </p:txBody>
      </p:sp>
      <p:sp>
        <p:nvSpPr>
          <p:cNvPr id="12" name="テキスト ボックス 6"/>
          <p:cNvSpPr txBox="1">
            <a:spLocks noChangeArrowheads="1"/>
          </p:cNvSpPr>
          <p:nvPr/>
        </p:nvSpPr>
        <p:spPr bwMode="auto">
          <a:xfrm>
            <a:off x="5282032" y="1272508"/>
            <a:ext cx="2913711" cy="2585323"/>
          </a:xfrm>
          <a:prstGeom prst="rect">
            <a:avLst/>
          </a:prstGeom>
          <a:noFill/>
          <a:ln w="9525">
            <a:noFill/>
            <a:miter lim="800000"/>
            <a:headEnd/>
            <a:tailEnd/>
          </a:ln>
        </p:spPr>
        <p:txBody>
          <a:bodyPr wrap="square">
            <a:spAutoFit/>
          </a:bodyPr>
          <a:lstStyle/>
          <a:p>
            <a:r>
              <a:rPr lang="en-US" altLang="ja-JP" u="sng" dirty="0" smtClean="0">
                <a:effectLst>
                  <a:outerShdw blurRad="38100" dist="38100" dir="2700000" algn="tl">
                    <a:srgbClr val="000000">
                      <a:alpha val="43137"/>
                    </a:srgbClr>
                  </a:outerShdw>
                </a:effectLst>
                <a:latin typeface="+mn-ea"/>
                <a:cs typeface="Arial" pitchFamily="34" charset="0"/>
              </a:rPr>
              <a:t>Japan Superconductor Technology, Inc.</a:t>
            </a:r>
          </a:p>
          <a:p>
            <a:r>
              <a:rPr lang="en-US" altLang="ja-JP" dirty="0" smtClean="0">
                <a:latin typeface="+mn-ea"/>
                <a:cs typeface="Arial" pitchFamily="34" charset="0"/>
              </a:rPr>
              <a:t>Dr. Mamoru Hamada</a:t>
            </a:r>
          </a:p>
          <a:p>
            <a:endParaRPr lang="en-US" altLang="ja-JP" u="sng" dirty="0" smtClean="0">
              <a:effectLst>
                <a:outerShdw blurRad="38100" dist="38100" dir="2700000" algn="tl">
                  <a:srgbClr val="000000">
                    <a:alpha val="43137"/>
                  </a:srgbClr>
                </a:outerShdw>
              </a:effectLst>
              <a:latin typeface="+mn-ea"/>
              <a:cs typeface="Arial" pitchFamily="34" charset="0"/>
            </a:endParaRPr>
          </a:p>
          <a:p>
            <a:endParaRPr lang="en-US" altLang="ja-JP" u="sng" dirty="0" smtClean="0">
              <a:effectLst>
                <a:outerShdw blurRad="38100" dist="38100" dir="2700000" algn="tl">
                  <a:srgbClr val="000000">
                    <a:alpha val="43137"/>
                  </a:srgbClr>
                </a:outerShdw>
              </a:effectLst>
              <a:latin typeface="+mn-ea"/>
              <a:cs typeface="Arial" pitchFamily="34" charset="0"/>
            </a:endParaRPr>
          </a:p>
          <a:p>
            <a:r>
              <a:rPr lang="en-US" altLang="ja-JP" u="sng" dirty="0" smtClean="0">
                <a:effectLst>
                  <a:outerShdw blurRad="38100" dist="38100" dir="2700000" algn="tl">
                    <a:srgbClr val="000000">
                      <a:alpha val="43137"/>
                    </a:srgbClr>
                  </a:outerShdw>
                </a:effectLst>
                <a:latin typeface="+mn-ea"/>
                <a:cs typeface="Arial" pitchFamily="34" charset="0"/>
              </a:rPr>
              <a:t>JEOL RESONANCE, Inc</a:t>
            </a:r>
          </a:p>
          <a:p>
            <a:r>
              <a:rPr lang="en-US" altLang="ja-JP" dirty="0" smtClean="0">
                <a:latin typeface="+mn-ea"/>
                <a:cs typeface="Arial" pitchFamily="34" charset="0"/>
              </a:rPr>
              <a:t>Mr. </a:t>
            </a:r>
            <a:r>
              <a:rPr lang="en-US" altLang="ja-JP" dirty="0" err="1" smtClean="0">
                <a:latin typeface="+mn-ea"/>
                <a:cs typeface="Arial" pitchFamily="34" charset="0"/>
              </a:rPr>
              <a:t>Hiroto</a:t>
            </a:r>
            <a:r>
              <a:rPr lang="en-US" altLang="ja-JP" dirty="0" smtClean="0">
                <a:latin typeface="+mn-ea"/>
                <a:cs typeface="Arial" pitchFamily="34" charset="0"/>
              </a:rPr>
              <a:t> </a:t>
            </a:r>
            <a:r>
              <a:rPr lang="en-US" altLang="ja-JP" dirty="0" err="1" smtClean="0">
                <a:latin typeface="+mn-ea"/>
                <a:cs typeface="Arial" pitchFamily="34" charset="0"/>
              </a:rPr>
              <a:t>Suematsu</a:t>
            </a:r>
            <a:endParaRPr lang="en-US" altLang="ja-JP" dirty="0" smtClean="0">
              <a:latin typeface="+mn-ea"/>
              <a:cs typeface="Arial" pitchFamily="34" charset="0"/>
            </a:endParaRPr>
          </a:p>
          <a:p>
            <a:endParaRPr lang="en-US" altLang="ja-JP" u="sng" dirty="0" smtClean="0">
              <a:effectLst>
                <a:outerShdw blurRad="38100" dist="38100" dir="2700000" algn="tl">
                  <a:srgbClr val="000000">
                    <a:alpha val="43137"/>
                  </a:srgbClr>
                </a:outerShdw>
              </a:effectLst>
              <a:latin typeface="+mn-ea"/>
              <a:ea typeface="+mn-ea"/>
              <a:cs typeface="Arial" pitchFamily="34" charset="0"/>
            </a:endParaRPr>
          </a:p>
          <a:p>
            <a:endParaRPr lang="en-US" altLang="ja-JP" dirty="0" smtClean="0">
              <a:latin typeface="+mn-ea"/>
              <a:ea typeface="+mn-ea"/>
              <a:cs typeface="Arial" pitchFamily="34" charset="0"/>
            </a:endParaRPr>
          </a:p>
        </p:txBody>
      </p:sp>
      <p:sp>
        <p:nvSpPr>
          <p:cNvPr id="13" name="テキスト ボックス 6"/>
          <p:cNvSpPr txBox="1">
            <a:spLocks noChangeArrowheads="1"/>
          </p:cNvSpPr>
          <p:nvPr/>
        </p:nvSpPr>
        <p:spPr bwMode="auto">
          <a:xfrm>
            <a:off x="1131912" y="1268760"/>
            <a:ext cx="2815360" cy="4801314"/>
          </a:xfrm>
          <a:prstGeom prst="rect">
            <a:avLst/>
          </a:prstGeom>
          <a:noFill/>
          <a:ln w="9525">
            <a:noFill/>
            <a:miter lim="800000"/>
            <a:headEnd/>
            <a:tailEnd/>
          </a:ln>
        </p:spPr>
        <p:txBody>
          <a:bodyPr wrap="square">
            <a:spAutoFit/>
          </a:bodyPr>
          <a:lstStyle/>
          <a:p>
            <a:r>
              <a:rPr lang="en-US" altLang="ja-JP" u="sng" dirty="0" smtClean="0">
                <a:effectLst>
                  <a:outerShdw blurRad="38100" dist="38100" dir="2700000" algn="tl">
                    <a:srgbClr val="000000">
                      <a:alpha val="43137"/>
                    </a:srgbClr>
                  </a:outerShdw>
                </a:effectLst>
                <a:latin typeface="+mn-ea"/>
                <a:cs typeface="Arial" pitchFamily="34" charset="0"/>
              </a:rPr>
              <a:t>National Institute for Materials Science</a:t>
            </a:r>
          </a:p>
          <a:p>
            <a:r>
              <a:rPr lang="en-US" altLang="ja-JP" dirty="0" smtClean="0">
                <a:latin typeface="+mn-ea"/>
                <a:cs typeface="Arial" pitchFamily="34" charset="0"/>
              </a:rPr>
              <a:t>Dr. Shinji Matsumoto</a:t>
            </a:r>
          </a:p>
          <a:p>
            <a:r>
              <a:rPr lang="en-US" altLang="ja-JP" dirty="0" smtClean="0">
                <a:latin typeface="+mn-ea"/>
                <a:cs typeface="Arial" pitchFamily="34" charset="0"/>
              </a:rPr>
              <a:t>Dr. Gen </a:t>
            </a:r>
            <a:r>
              <a:rPr lang="en-US" altLang="ja-JP" dirty="0" err="1" smtClean="0">
                <a:latin typeface="+mn-ea"/>
                <a:cs typeface="Arial" pitchFamily="34" charset="0"/>
              </a:rPr>
              <a:t>Nishijima</a:t>
            </a:r>
            <a:endParaRPr lang="en-US" altLang="ja-JP" dirty="0" smtClean="0">
              <a:latin typeface="+mn-ea"/>
              <a:cs typeface="Arial" pitchFamily="34" charset="0"/>
            </a:endParaRPr>
          </a:p>
          <a:p>
            <a:endParaRPr lang="en-US" altLang="ja-JP" u="sng" dirty="0" smtClean="0">
              <a:effectLst>
                <a:outerShdw blurRad="38100" dist="38100" dir="2700000" algn="tl">
                  <a:srgbClr val="000000">
                    <a:alpha val="43137"/>
                  </a:srgbClr>
                </a:outerShdw>
              </a:effectLst>
              <a:latin typeface="+mn-ea"/>
              <a:cs typeface="Arial" pitchFamily="34" charset="0"/>
            </a:endParaRPr>
          </a:p>
          <a:p>
            <a:r>
              <a:rPr lang="en-US" altLang="ja-JP" u="sng" dirty="0" smtClean="0">
                <a:effectLst>
                  <a:outerShdw blurRad="38100" dist="38100" dir="2700000" algn="tl">
                    <a:srgbClr val="000000">
                      <a:alpha val="43137"/>
                    </a:srgbClr>
                  </a:outerShdw>
                </a:effectLst>
                <a:latin typeface="+mn-ea"/>
                <a:cs typeface="Arial" pitchFamily="34" charset="0"/>
              </a:rPr>
              <a:t>Chiba University</a:t>
            </a:r>
            <a:endParaRPr lang="en-US" altLang="ja-JP" u="sng" dirty="0" smtClean="0">
              <a:effectLst>
                <a:outerShdw blurRad="38100" dist="38100" dir="2700000" algn="tl">
                  <a:srgbClr val="000000">
                    <a:alpha val="43137"/>
                  </a:srgbClr>
                </a:outerShdw>
              </a:effectLst>
              <a:latin typeface="+mn-ea"/>
              <a:ea typeface="+mn-ea"/>
              <a:cs typeface="Arial" pitchFamily="34" charset="0"/>
            </a:endParaRPr>
          </a:p>
          <a:p>
            <a:r>
              <a:rPr lang="en-US" altLang="ja-JP" dirty="0" smtClean="0">
                <a:latin typeface="+mn-ea"/>
                <a:cs typeface="Arial" pitchFamily="34" charset="0"/>
              </a:rPr>
              <a:t>Prof. Hideki Nakagome</a:t>
            </a:r>
            <a:endParaRPr lang="en-US" altLang="ja-JP" dirty="0" smtClean="0">
              <a:latin typeface="+mn-ea"/>
              <a:ea typeface="+mn-ea"/>
              <a:cs typeface="Arial" pitchFamily="34" charset="0"/>
            </a:endParaRPr>
          </a:p>
          <a:p>
            <a:r>
              <a:rPr lang="en-US" altLang="ja-JP" dirty="0" smtClean="0">
                <a:latin typeface="+mn-ea"/>
                <a:cs typeface="Arial" pitchFamily="34" charset="0"/>
              </a:rPr>
              <a:t>Mr. Renzhong Piao</a:t>
            </a:r>
            <a:endParaRPr lang="en-US" altLang="ja-JP" dirty="0" smtClean="0">
              <a:latin typeface="+mn-ea"/>
              <a:ea typeface="+mn-ea"/>
              <a:cs typeface="Arial" pitchFamily="34" charset="0"/>
            </a:endParaRPr>
          </a:p>
          <a:p>
            <a:r>
              <a:rPr lang="en-US" altLang="ja-JP" dirty="0" smtClean="0">
                <a:latin typeface="+mn-ea"/>
                <a:cs typeface="Arial" pitchFamily="34" charset="0"/>
              </a:rPr>
              <a:t>Ms. Kyoko Yanagisawa</a:t>
            </a:r>
            <a:endParaRPr lang="en-US" altLang="ja-JP" dirty="0" smtClean="0">
              <a:latin typeface="+mn-ea"/>
              <a:ea typeface="+mn-ea"/>
              <a:cs typeface="Arial" pitchFamily="34" charset="0"/>
            </a:endParaRPr>
          </a:p>
          <a:p>
            <a:r>
              <a:rPr lang="en-US" altLang="ja-JP" dirty="0" smtClean="0">
                <a:latin typeface="+mn-ea"/>
                <a:cs typeface="Arial" pitchFamily="34" charset="0"/>
              </a:rPr>
              <a:t>Ms. Yi Xu</a:t>
            </a:r>
            <a:endParaRPr lang="en-US" altLang="ja-JP" dirty="0" smtClean="0">
              <a:latin typeface="+mn-ea"/>
              <a:ea typeface="+mn-ea"/>
              <a:cs typeface="Arial" pitchFamily="34" charset="0"/>
            </a:endParaRPr>
          </a:p>
          <a:p>
            <a:r>
              <a:rPr lang="en-US" altLang="ja-JP" dirty="0" smtClean="0">
                <a:latin typeface="+mn-ea"/>
                <a:cs typeface="Arial" pitchFamily="34" charset="0"/>
              </a:rPr>
              <a:t>Mr. Masato Nawa</a:t>
            </a:r>
          </a:p>
          <a:p>
            <a:r>
              <a:rPr lang="en-US" altLang="ja-JP" dirty="0" smtClean="0">
                <a:latin typeface="+mn-ea"/>
                <a:cs typeface="Arial" pitchFamily="34" charset="0"/>
              </a:rPr>
              <a:t>Mr. Yu Suetomi</a:t>
            </a:r>
            <a:endParaRPr lang="en-US" altLang="ja-JP" dirty="0" smtClean="0">
              <a:latin typeface="+mn-ea"/>
              <a:ea typeface="+mn-ea"/>
              <a:cs typeface="Arial" pitchFamily="34" charset="0"/>
            </a:endParaRPr>
          </a:p>
          <a:p>
            <a:endParaRPr lang="en-US" altLang="ja-JP" dirty="0">
              <a:latin typeface="+mn-ea"/>
              <a:cs typeface="Arial" pitchFamily="34" charset="0"/>
            </a:endParaRPr>
          </a:p>
          <a:p>
            <a:r>
              <a:rPr lang="en-US" altLang="ja-JP" u="sng" dirty="0" smtClean="0">
                <a:effectLst>
                  <a:outerShdw blurRad="38100" dist="38100" dir="2700000" algn="tl">
                    <a:srgbClr val="000000">
                      <a:alpha val="43137"/>
                    </a:srgbClr>
                  </a:outerShdw>
                </a:effectLst>
                <a:latin typeface="+mn-ea"/>
                <a:cs typeface="Arial" pitchFamily="34" charset="0"/>
              </a:rPr>
              <a:t>Sophia University</a:t>
            </a:r>
            <a:endParaRPr lang="en-US" altLang="ja-JP" u="sng" dirty="0">
              <a:effectLst>
                <a:outerShdw blurRad="38100" dist="38100" dir="2700000" algn="tl">
                  <a:srgbClr val="000000">
                    <a:alpha val="43137"/>
                  </a:srgbClr>
                </a:outerShdw>
              </a:effectLst>
              <a:latin typeface="+mn-ea"/>
              <a:cs typeface="Arial" pitchFamily="34" charset="0"/>
            </a:endParaRPr>
          </a:p>
          <a:p>
            <a:r>
              <a:rPr lang="en-US" altLang="ja-JP" dirty="0" smtClean="0">
                <a:latin typeface="+mn-ea"/>
                <a:cs typeface="Arial" pitchFamily="34" charset="0"/>
              </a:rPr>
              <a:t>Prof. Tomoaki Takao</a:t>
            </a:r>
            <a:endParaRPr lang="en-US" altLang="ja-JP" dirty="0">
              <a:latin typeface="+mn-ea"/>
              <a:cs typeface="Arial" pitchFamily="34" charset="0"/>
            </a:endParaRPr>
          </a:p>
          <a:p>
            <a:r>
              <a:rPr lang="en-US" altLang="ja-JP" dirty="0" smtClean="0">
                <a:latin typeface="+mn-ea"/>
                <a:cs typeface="Arial" pitchFamily="34" charset="0"/>
              </a:rPr>
              <a:t>Mr. Seiya Iguchi</a:t>
            </a:r>
          </a:p>
          <a:p>
            <a:r>
              <a:rPr lang="en-US" altLang="ja-JP" dirty="0" smtClean="0">
                <a:latin typeface="+mn-ea"/>
                <a:cs typeface="Arial" pitchFamily="34" charset="0"/>
              </a:rPr>
              <a:t>Mr. Kentaro Kajita</a:t>
            </a:r>
            <a:endParaRPr lang="en-US" altLang="ja-JP" dirty="0" smtClean="0">
              <a:latin typeface="+mn-ea"/>
              <a:ea typeface="+mn-ea"/>
              <a:cs typeface="Arial" pitchFamily="34" charset="0"/>
            </a:endParaRPr>
          </a:p>
        </p:txBody>
      </p:sp>
      <p:sp>
        <p:nvSpPr>
          <p:cNvPr id="16" name="テキスト ボックス 6"/>
          <p:cNvSpPr txBox="1">
            <a:spLocks noChangeArrowheads="1"/>
          </p:cNvSpPr>
          <p:nvPr/>
        </p:nvSpPr>
        <p:spPr bwMode="auto">
          <a:xfrm>
            <a:off x="5258689" y="4744394"/>
            <a:ext cx="2913711" cy="1323439"/>
          </a:xfrm>
          <a:prstGeom prst="rect">
            <a:avLst/>
          </a:prstGeom>
          <a:noFill/>
          <a:ln w="9525">
            <a:noFill/>
            <a:miter lim="800000"/>
            <a:headEnd/>
            <a:tailEnd/>
          </a:ln>
        </p:spPr>
        <p:txBody>
          <a:bodyPr wrap="square">
            <a:spAutoFit/>
          </a:bodyPr>
          <a:lstStyle/>
          <a:p>
            <a:r>
              <a:rPr lang="en-US" altLang="ja-JP" sz="2000" dirty="0" smtClean="0">
                <a:effectLst>
                  <a:outerShdw blurRad="38100" dist="38100" dir="2700000" algn="tl">
                    <a:srgbClr val="000000">
                      <a:alpha val="43137"/>
                    </a:srgbClr>
                  </a:outerShdw>
                </a:effectLst>
                <a:latin typeface="+mn-ea"/>
                <a:cs typeface="Arial" pitchFamily="34" charset="0"/>
              </a:rPr>
              <a:t>Part of the present work was supported by Japan Science and Technology Agency (JST).</a:t>
            </a:r>
          </a:p>
        </p:txBody>
      </p:sp>
      <p:sp>
        <p:nvSpPr>
          <p:cNvPr id="47106" name="AutoShape 2" descr="「jst ロゴ」の画像検索結果"/>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47108" name="AutoShape 4" descr="「jst ロゴ」の画像検索結果"/>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pic>
        <p:nvPicPr>
          <p:cNvPr id="47110" name="Picture 6" descr="JSTのシンボルマーク"/>
          <p:cNvPicPr>
            <a:picLocks noChangeAspect="1" noChangeArrowheads="1"/>
          </p:cNvPicPr>
          <p:nvPr/>
        </p:nvPicPr>
        <p:blipFill>
          <a:blip r:embed="rId3" cstate="print"/>
          <a:srcRect/>
          <a:stretch>
            <a:fillRect/>
          </a:stretch>
        </p:blipFill>
        <p:spPr bwMode="auto">
          <a:xfrm>
            <a:off x="4697666" y="4840285"/>
            <a:ext cx="549862" cy="549863"/>
          </a:xfrm>
          <a:prstGeom prst="rect">
            <a:avLst/>
          </a:prstGeom>
          <a:noFill/>
        </p:spPr>
      </p:pic>
      <p:pic>
        <p:nvPicPr>
          <p:cNvPr id="15" name="Picture 2" descr="http://www.nims.go.jp/publicity/hdfqf10000004hyu-img/hdfqf1000000635l.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594" y="1380114"/>
            <a:ext cx="449535" cy="32186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サイトタイトル"/>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67944" y="2728170"/>
            <a:ext cx="1195339" cy="24902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JASTEC / ジャステック（ジャパンスーパーコンダクタテクノロジー）株式会社"/>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73117" y="1403151"/>
            <a:ext cx="1198867" cy="25239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 descr="E:\Users\Kota\Desktop\site_title.gif"/>
          <p:cNvPicPr>
            <a:picLocks noChangeAspect="1" noChangeArrowheads="1"/>
          </p:cNvPicPr>
          <p:nvPr/>
        </p:nvPicPr>
        <p:blipFill>
          <a:blip r:embed="rId7" cstate="print"/>
          <a:srcRect/>
          <a:stretch>
            <a:fillRect/>
          </a:stretch>
        </p:blipFill>
        <p:spPr bwMode="auto">
          <a:xfrm>
            <a:off x="595354" y="2728171"/>
            <a:ext cx="529399" cy="484604"/>
          </a:xfrm>
          <a:prstGeom prst="rect">
            <a:avLst/>
          </a:prstGeom>
          <a:noFill/>
        </p:spPr>
      </p:pic>
      <p:pic>
        <p:nvPicPr>
          <p:cNvPr id="20" name="Picture 3" descr="C:\Users\iguchi seiya\Desktop\クリップボード01.bmp"/>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5266" y="4937852"/>
            <a:ext cx="395741" cy="4779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a:xfrm>
            <a:off x="539553" y="1124744"/>
            <a:ext cx="8064896" cy="5040560"/>
          </a:xfrm>
        </p:spPr>
        <p:txBody>
          <a:bodyPr>
            <a:noAutofit/>
          </a:bodyPr>
          <a:lstStyle/>
          <a:p>
            <a:pPr marL="514350" indent="-514350">
              <a:buFont typeface="+mj-lt"/>
              <a:buAutoNum type="arabicPeriod"/>
            </a:pPr>
            <a:r>
              <a:rPr lang="en-US" altLang="ja-JP" sz="3600" b="1" i="1" dirty="0" smtClean="0"/>
              <a:t>Various kinds of actual quenches of HTS (REBCO) coils</a:t>
            </a:r>
          </a:p>
          <a:p>
            <a:pPr marL="0" indent="0">
              <a:buNone/>
            </a:pPr>
            <a:endParaRPr lang="en-US" altLang="ja-JP" sz="3600" b="1" i="1" dirty="0" smtClean="0"/>
          </a:p>
          <a:p>
            <a:pPr marL="538163" indent="-538163">
              <a:buFont typeface="+mj-lt"/>
              <a:buAutoNum type="arabicPeriod" startAt="2"/>
            </a:pPr>
            <a:r>
              <a:rPr lang="en-US" altLang="ja-JP" sz="3600" b="1" i="1" dirty="0" smtClean="0"/>
              <a:t>Protection of high current density coils</a:t>
            </a:r>
          </a:p>
          <a:p>
            <a:pPr marL="914400" lvl="1" indent="-514350">
              <a:buNone/>
            </a:pPr>
            <a:r>
              <a:rPr lang="en-US" altLang="ja-JP" b="1" i="1" dirty="0" smtClean="0"/>
              <a:t>  Pancake-winding vs. layer-winding</a:t>
            </a:r>
          </a:p>
          <a:p>
            <a:pPr marL="514350" indent="-514350">
              <a:buFont typeface="+mj-lt"/>
              <a:buAutoNum type="arabicPeriod" startAt="2"/>
            </a:pPr>
            <a:endParaRPr lang="en-US" altLang="ja-JP" sz="3600" b="1" i="1" dirty="0" smtClean="0"/>
          </a:p>
          <a:p>
            <a:pPr marL="514350" indent="-514350">
              <a:buFont typeface="+mj-lt"/>
              <a:buAutoNum type="arabicPeriod" startAt="2"/>
            </a:pPr>
            <a:r>
              <a:rPr lang="en-US" altLang="ja-JP" sz="3600" b="1" i="1" dirty="0" smtClean="0"/>
              <a:t>Overview of winding methods:</a:t>
            </a:r>
          </a:p>
          <a:p>
            <a:pPr marL="914400" lvl="1" indent="-514350">
              <a:buNone/>
            </a:pPr>
            <a:r>
              <a:rPr lang="en-US" altLang="ja-JP" b="1" i="1" dirty="0" smtClean="0"/>
              <a:t>  Trade-off between degradation and protection</a:t>
            </a:r>
          </a:p>
        </p:txBody>
      </p:sp>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20</a:t>
            </a:fld>
            <a:endParaRPr lang="ja-JP" altLang="en-US"/>
          </a:p>
        </p:txBody>
      </p:sp>
      <p:sp>
        <p:nvSpPr>
          <p:cNvPr id="5" name="正方形/長方形 4"/>
          <p:cNvSpPr/>
          <p:nvPr/>
        </p:nvSpPr>
        <p:spPr>
          <a:xfrm>
            <a:off x="96839" y="241486"/>
            <a:ext cx="8723633" cy="646331"/>
          </a:xfrm>
          <a:prstGeom prst="rect">
            <a:avLst/>
          </a:prstGeom>
        </p:spPr>
        <p:txBody>
          <a:bodyPr wrap="square">
            <a:spAutoFit/>
          </a:bodyPr>
          <a:lstStyle/>
          <a:p>
            <a:pPr>
              <a:defRPr/>
            </a:pPr>
            <a:r>
              <a:rPr lang="en-US" altLang="ja-JP" sz="3600" b="1" dirty="0" smtClean="0">
                <a:effectLst>
                  <a:outerShdw blurRad="38100" dist="38100" dir="2700000" algn="tl">
                    <a:srgbClr val="000000">
                      <a:alpha val="43137"/>
                    </a:srgbClr>
                  </a:outerShdw>
                </a:effectLst>
                <a:latin typeface="Arial" pitchFamily="34" charset="0"/>
                <a:cs typeface="Arial" pitchFamily="34" charset="0"/>
              </a:rPr>
              <a:t>Contents</a:t>
            </a:r>
            <a:endParaRPr lang="ja-JP" altLang="en-US" sz="3600" b="1" dirty="0">
              <a:effectLst>
                <a:outerShdw blurRad="38100" dist="38100" dir="2700000" algn="tl">
                  <a:srgbClr val="000000">
                    <a:alpha val="43137"/>
                  </a:srgbClr>
                </a:outerShdw>
              </a:effectLst>
              <a:latin typeface="Arial" pitchFamily="34" charset="0"/>
              <a:cs typeface="Arial" pitchFamily="34" charset="0"/>
            </a:endParaRPr>
          </a:p>
        </p:txBody>
      </p:sp>
      <p:sp>
        <p:nvSpPr>
          <p:cNvPr id="7" name="角丸四角形 6"/>
          <p:cNvSpPr/>
          <p:nvPr/>
        </p:nvSpPr>
        <p:spPr>
          <a:xfrm>
            <a:off x="432112" y="4763644"/>
            <a:ext cx="8352928" cy="1296144"/>
          </a:xfrm>
          <a:prstGeom prst="round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4" cstate="print"/>
          <a:srcRect l="79387"/>
          <a:stretch>
            <a:fillRect/>
          </a:stretch>
        </p:blipFill>
        <p:spPr bwMode="auto">
          <a:xfrm>
            <a:off x="7264400" y="1082880"/>
            <a:ext cx="1849456" cy="5287775"/>
          </a:xfrm>
          <a:prstGeom prst="rect">
            <a:avLst/>
          </a:prstGeom>
          <a:noFill/>
          <a:ln w="9525">
            <a:noFill/>
            <a:miter lim="800000"/>
            <a:headEnd/>
            <a:tailEnd/>
          </a:ln>
          <a:effectLst/>
        </p:spPr>
      </p:pic>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21</a:t>
            </a:fld>
            <a:endParaRPr lang="ja-JP" altLang="en-US"/>
          </a:p>
        </p:txBody>
      </p:sp>
      <p:graphicFrame>
        <p:nvGraphicFramePr>
          <p:cNvPr id="5" name="表 4"/>
          <p:cNvGraphicFramePr>
            <a:graphicFrameLocks noGrp="1"/>
          </p:cNvGraphicFramePr>
          <p:nvPr>
            <p:extLst>
              <p:ext uri="{D42A27DB-BD31-4B8C-83A1-F6EECF244321}">
                <p14:modId xmlns:p14="http://schemas.microsoft.com/office/powerpoint/2010/main" val="1451147649"/>
              </p:ext>
            </p:extLst>
          </p:nvPr>
        </p:nvGraphicFramePr>
        <p:xfrm>
          <a:off x="216024" y="1196752"/>
          <a:ext cx="7020272" cy="5029200"/>
        </p:xfrm>
        <a:graphic>
          <a:graphicData uri="http://schemas.openxmlformats.org/drawingml/2006/table">
            <a:tbl>
              <a:tblPr firstRow="1" bandRow="1">
                <a:tableStyleId>{5940675A-B579-460E-94D1-54222C63F5DA}</a:tableStyleId>
              </a:tblPr>
              <a:tblGrid>
                <a:gridCol w="1475656"/>
                <a:gridCol w="1728192"/>
                <a:gridCol w="2664296"/>
                <a:gridCol w="1152128"/>
              </a:tblGrid>
              <a:tr h="453508">
                <a:tc gridSpan="2">
                  <a:txBody>
                    <a:bodyPr/>
                    <a:lstStyle/>
                    <a:p>
                      <a:endParaRPr kumimoji="1" lang="ja-JP" altLang="en-US" sz="3200" b="1" dirty="0"/>
                    </a:p>
                  </a:txBody>
                  <a:tcPr anchor="ctr">
                    <a:solidFill>
                      <a:schemeClr val="bg1">
                        <a:lumMod val="85000"/>
                      </a:schemeClr>
                    </a:solidFill>
                  </a:tcPr>
                </a:tc>
                <a:tc hMerge="1">
                  <a:txBody>
                    <a:bodyPr/>
                    <a:lstStyle/>
                    <a:p>
                      <a:endParaRPr kumimoji="1" lang="ja-JP" altLang="en-US" sz="3200" dirty="0"/>
                    </a:p>
                  </a:txBody>
                  <a:tcPr/>
                </a:tc>
                <a:tc>
                  <a:txBody>
                    <a:bodyPr/>
                    <a:lstStyle/>
                    <a:p>
                      <a:pPr algn="ctr"/>
                      <a:r>
                        <a:rPr kumimoji="1" lang="en-US" altLang="ja-JP" sz="2400" b="1" dirty="0" smtClean="0"/>
                        <a:t>Preventing</a:t>
                      </a:r>
                    </a:p>
                    <a:p>
                      <a:pPr algn="ctr"/>
                      <a:r>
                        <a:rPr kumimoji="1" lang="en-US" altLang="ja-JP" sz="2400" b="1" dirty="0" smtClean="0"/>
                        <a:t>degradation</a:t>
                      </a:r>
                      <a:endParaRPr kumimoji="1" lang="ja-JP" altLang="en-US" sz="2400" b="1" dirty="0"/>
                    </a:p>
                  </a:txBody>
                  <a:tcPr anchor="ctr">
                    <a:solidFill>
                      <a:schemeClr val="bg1">
                        <a:lumMod val="85000"/>
                      </a:schemeClr>
                    </a:solidFill>
                  </a:tcPr>
                </a:tc>
                <a:tc>
                  <a:txBody>
                    <a:bodyPr/>
                    <a:lstStyle/>
                    <a:p>
                      <a:pPr algn="ctr"/>
                      <a:r>
                        <a:rPr kumimoji="1" lang="en-US" altLang="ja-JP" sz="2400" b="1" dirty="0" smtClean="0"/>
                        <a:t>Self-protect</a:t>
                      </a:r>
                      <a:endParaRPr kumimoji="1" lang="ja-JP" altLang="en-US" sz="2400" b="1" dirty="0"/>
                    </a:p>
                  </a:txBody>
                  <a:tcPr anchor="ctr">
                    <a:solidFill>
                      <a:schemeClr val="bg1">
                        <a:lumMod val="85000"/>
                      </a:schemeClr>
                    </a:solidFill>
                  </a:tcPr>
                </a:tc>
              </a:tr>
              <a:tr h="554288">
                <a:tc rowSpan="2">
                  <a:txBody>
                    <a:bodyPr/>
                    <a:lstStyle/>
                    <a:p>
                      <a:r>
                        <a:rPr kumimoji="1" lang="en-US" altLang="ja-JP" sz="2800" b="1" dirty="0" smtClean="0"/>
                        <a:t>Pancake</a:t>
                      </a:r>
                      <a:endParaRPr kumimoji="1" lang="ja-JP" altLang="en-US" sz="2800" b="1" dirty="0"/>
                    </a:p>
                  </a:txBody>
                  <a:tcPr>
                    <a:solidFill>
                      <a:srgbClr val="FF9999"/>
                    </a:solidFill>
                  </a:tcPr>
                </a:tc>
                <a:tc>
                  <a:txBody>
                    <a:bodyPr/>
                    <a:lstStyle/>
                    <a:p>
                      <a:r>
                        <a:rPr kumimoji="1" lang="en-US" altLang="ja-JP" sz="2800" b="1" dirty="0" smtClean="0"/>
                        <a:t>Insulated</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t>(Example:</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t>NHMFL 32T)</a:t>
                      </a:r>
                      <a:endParaRPr kumimoji="1" lang="ja-JP" altLang="en-US" sz="1600" b="1" dirty="0" smtClean="0"/>
                    </a:p>
                  </a:txBody>
                  <a:tcPr anchor="ctr">
                    <a:solidFill>
                      <a:srgbClr val="FF9999"/>
                    </a:solidFill>
                  </a:tcPr>
                </a:tc>
                <a:tc>
                  <a:txBody>
                    <a:bodyPr/>
                    <a:lstStyle/>
                    <a:p>
                      <a:pPr marL="90488" indent="0" algn="l">
                        <a:buFont typeface="Wingdings" pitchFamily="2" charset="2"/>
                        <a:buChar char="ü"/>
                      </a:pPr>
                      <a:r>
                        <a:rPr kumimoji="1" lang="ja-JP" altLang="en-US" sz="3200" b="0" dirty="0" smtClean="0">
                          <a:solidFill>
                            <a:srgbClr val="006600"/>
                          </a:solidFill>
                        </a:rPr>
                        <a:t> </a:t>
                      </a:r>
                      <a:endParaRPr kumimoji="1" lang="en-US" altLang="ja-JP" sz="3200" b="0" dirty="0" smtClean="0">
                        <a:solidFill>
                          <a:srgbClr val="0066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1" dirty="0" smtClean="0">
                          <a:solidFill>
                            <a:schemeClr val="accent2">
                              <a:lumMod val="75000"/>
                            </a:schemeClr>
                          </a:solidFill>
                        </a:rPr>
                        <a:t> X</a:t>
                      </a:r>
                    </a:p>
                  </a:txBody>
                  <a:tcPr anchor="ctr"/>
                </a:tc>
              </a:tr>
              <a:tr h="722254">
                <a:tc vMerge="1">
                  <a:txBody>
                    <a:bodyPr/>
                    <a:lstStyle/>
                    <a:p>
                      <a:endParaRPr kumimoji="1" lang="ja-JP" altLang="en-US" sz="3200" dirty="0"/>
                    </a:p>
                  </a:txBody>
                  <a:tcPr/>
                </a:tc>
                <a:tc>
                  <a:txBody>
                    <a:bodyPr/>
                    <a:lstStyle/>
                    <a:p>
                      <a:r>
                        <a:rPr kumimoji="1" lang="en-US" altLang="ja-JP" sz="2800" b="1" dirty="0" smtClean="0"/>
                        <a:t>NI</a:t>
                      </a:r>
                    </a:p>
                    <a:p>
                      <a:r>
                        <a:rPr kumimoji="1" lang="en-US" altLang="ja-JP" sz="1600" b="1" dirty="0" smtClean="0"/>
                        <a:t>(Example:</a:t>
                      </a:r>
                      <a:r>
                        <a:rPr kumimoji="1" lang="en-US" altLang="ja-JP" sz="1600" b="1" baseline="0" dirty="0" smtClean="0"/>
                        <a:t> </a:t>
                      </a:r>
                      <a:r>
                        <a:rPr kumimoji="1" lang="en-US" altLang="ja-JP" sz="1600" b="1" dirty="0" smtClean="0"/>
                        <a:t>MIT/NHMFL/</a:t>
                      </a:r>
                    </a:p>
                    <a:p>
                      <a:r>
                        <a:rPr kumimoji="1" lang="en-US" altLang="ja-JP" sz="1600" b="1" dirty="0" err="1" smtClean="0"/>
                        <a:t>SuNAM</a:t>
                      </a:r>
                      <a:r>
                        <a:rPr kumimoji="1" lang="en-US" altLang="ja-JP" sz="1600" b="1" dirty="0" smtClean="0"/>
                        <a:t> 26T)</a:t>
                      </a:r>
                      <a:endParaRPr kumimoji="1" lang="ja-JP" altLang="en-US" sz="1600" b="1" dirty="0"/>
                    </a:p>
                  </a:txBody>
                  <a:tcPr anchor="ctr">
                    <a:solidFill>
                      <a:srgbClr val="FF9999"/>
                    </a:solidFill>
                  </a:tcPr>
                </a:tc>
                <a:tc>
                  <a:txBody>
                    <a:bodyPr/>
                    <a:lstStyle/>
                    <a:p>
                      <a:pPr marL="90488" indent="0" algn="l">
                        <a:buFont typeface="Wingdings" pitchFamily="2" charset="2"/>
                        <a:buChar char="ü"/>
                      </a:pPr>
                      <a:r>
                        <a:rPr kumimoji="1" lang="ja-JP" altLang="en-US" sz="3200" b="0" dirty="0" smtClean="0">
                          <a:solidFill>
                            <a:srgbClr val="006600"/>
                          </a:solidFill>
                        </a:rPr>
                        <a:t> </a:t>
                      </a:r>
                      <a:endParaRPr kumimoji="1" lang="ja-JP" altLang="en-US" sz="1600" b="0" dirty="0">
                        <a:solidFill>
                          <a:srgbClr val="006600"/>
                        </a:solidFill>
                      </a:endParaRPr>
                    </a:p>
                  </a:txBody>
                  <a:tcPr anchor="ctr"/>
                </a:tc>
                <a:tc>
                  <a:txBody>
                    <a:bodyPr/>
                    <a:lstStyle/>
                    <a:p>
                      <a:pPr algn="l">
                        <a:buFont typeface="Wingdings" pitchFamily="2" charset="2"/>
                        <a:buChar char="ü"/>
                      </a:pPr>
                      <a:r>
                        <a:rPr kumimoji="1" lang="en-US" altLang="ja-JP" sz="3200" b="0" dirty="0" smtClean="0">
                          <a:solidFill>
                            <a:srgbClr val="006600"/>
                          </a:solidFill>
                        </a:rPr>
                        <a:t> </a:t>
                      </a:r>
                      <a:endParaRPr kumimoji="1" lang="ja-JP" altLang="en-US" sz="3200" b="0" dirty="0">
                        <a:solidFill>
                          <a:srgbClr val="006600"/>
                        </a:solidFill>
                      </a:endParaRPr>
                    </a:p>
                  </a:txBody>
                  <a:tcPr anchor="ctr"/>
                </a:tc>
              </a:tr>
              <a:tr h="722254">
                <a:tc rowSpan="2">
                  <a:txBody>
                    <a:bodyPr/>
                    <a:lstStyle/>
                    <a:p>
                      <a:r>
                        <a:rPr kumimoji="1" lang="en-US" altLang="ja-JP" sz="2800" b="1" dirty="0" smtClean="0"/>
                        <a:t>Layer</a:t>
                      </a:r>
                      <a:endParaRPr kumimoji="1" lang="ja-JP" altLang="en-US" sz="2800" b="1" dirty="0"/>
                    </a:p>
                  </a:txBody>
                  <a:tcPr>
                    <a:solidFill>
                      <a:schemeClr val="accent5">
                        <a:lumMod val="60000"/>
                        <a:lumOff val="40000"/>
                      </a:schemeClr>
                    </a:solidFill>
                  </a:tcPr>
                </a:tc>
                <a:tc>
                  <a:txBody>
                    <a:bodyPr/>
                    <a:lstStyle/>
                    <a:p>
                      <a:r>
                        <a:rPr kumimoji="1" lang="en-US" altLang="ja-JP" sz="2800" b="1" dirty="0" smtClean="0"/>
                        <a:t>Insulated</a:t>
                      </a:r>
                    </a:p>
                    <a:p>
                      <a:r>
                        <a:rPr kumimoji="1" lang="en-US" altLang="ja-JP" sz="1600" b="1" dirty="0" smtClean="0"/>
                        <a:t>(Example:</a:t>
                      </a:r>
                    </a:p>
                    <a:p>
                      <a:r>
                        <a:rPr kumimoji="1" lang="en-US" altLang="ja-JP" sz="1600" b="1" dirty="0" smtClean="0"/>
                        <a:t>RIKEN NMR)</a:t>
                      </a:r>
                      <a:endParaRPr kumimoji="1" lang="ja-JP" altLang="en-US" sz="1600" b="1" dirty="0"/>
                    </a:p>
                  </a:txBody>
                  <a:tcPr anchor="ctr">
                    <a:solidFill>
                      <a:schemeClr val="accent5">
                        <a:lumMod val="60000"/>
                        <a:lumOff val="40000"/>
                      </a:schemeClr>
                    </a:solidFill>
                  </a:tcPr>
                </a:tc>
                <a:tc>
                  <a:txBody>
                    <a:bodyPr/>
                    <a:lstStyle/>
                    <a:p>
                      <a:pPr marL="90488" indent="0" algn="l">
                        <a:buFont typeface="Wingdings" pitchFamily="2" charset="2"/>
                        <a:buChar char="ü"/>
                      </a:pPr>
                      <a:r>
                        <a:rPr kumimoji="1" lang="ja-JP" altLang="en-US" sz="3200" b="0" dirty="0" smtClean="0">
                          <a:solidFill>
                            <a:srgbClr val="006600"/>
                          </a:solidFill>
                        </a:rPr>
                        <a:t> </a:t>
                      </a:r>
                      <a:endParaRPr kumimoji="1" lang="en-US" altLang="ja-JP" sz="3200" b="0" dirty="0" smtClean="0">
                        <a:solidFill>
                          <a:srgbClr val="00660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3200" b="0" baseline="0" dirty="0" smtClean="0"/>
                        <a:t> </a:t>
                      </a:r>
                      <a:r>
                        <a:rPr kumimoji="1" lang="en-US" altLang="ja-JP" sz="3200" b="0" i="1" dirty="0" smtClean="0">
                          <a:solidFill>
                            <a:schemeClr val="accent2">
                              <a:lumMod val="75000"/>
                            </a:schemeClr>
                          </a:solidFill>
                        </a:rPr>
                        <a:t>X</a:t>
                      </a:r>
                    </a:p>
                  </a:txBody>
                  <a:tcPr anchor="ctr"/>
                </a:tc>
              </a:tr>
              <a:tr h="722254">
                <a:tc vMerge="1">
                  <a:txBody>
                    <a:bodyPr/>
                    <a:lstStyle/>
                    <a:p>
                      <a:endParaRPr kumimoji="1" lang="ja-JP" altLang="en-US" sz="3200" dirty="0"/>
                    </a:p>
                  </a:txBody>
                  <a:tcPr/>
                </a:tc>
                <a:tc>
                  <a:txBody>
                    <a:bodyPr/>
                    <a:lstStyle/>
                    <a:p>
                      <a:r>
                        <a:rPr kumimoji="1" lang="en-US" altLang="ja-JP" sz="2800" b="1" baseline="0" dirty="0" smtClean="0"/>
                        <a:t>NI</a:t>
                      </a:r>
                    </a:p>
                    <a:p>
                      <a:endParaRPr kumimoji="1" lang="en-US" altLang="ja-JP" sz="2800" b="1" baseline="0" dirty="0" smtClean="0"/>
                    </a:p>
                  </a:txBody>
                  <a:tcPr anchor="ctr">
                    <a:solidFill>
                      <a:schemeClr val="accent5">
                        <a:lumMod val="60000"/>
                        <a:lumOff val="40000"/>
                      </a:schemeClr>
                    </a:solidFill>
                  </a:tcPr>
                </a:tc>
                <a:tc>
                  <a:txBody>
                    <a:bodyPr/>
                    <a:lstStyle/>
                    <a:p>
                      <a:pPr marL="90488" indent="0" algn="l"/>
                      <a:r>
                        <a:rPr kumimoji="1" lang="en-US" altLang="ja-JP" sz="3200" b="0" i="1" dirty="0" smtClean="0">
                          <a:solidFill>
                            <a:schemeClr val="accent2">
                              <a:lumMod val="75000"/>
                            </a:schemeClr>
                          </a:solidFill>
                        </a:rPr>
                        <a:t>X</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1" dirty="0" smtClean="0">
                          <a:solidFill>
                            <a:schemeClr val="accent2">
                              <a:lumMod val="75000"/>
                            </a:schemeClr>
                          </a:solidFill>
                        </a:rPr>
                        <a:t> X</a:t>
                      </a:r>
                    </a:p>
                  </a:txBody>
                  <a:tcPr anchor="ctr"/>
                </a:tc>
              </a:tr>
            </a:tbl>
          </a:graphicData>
        </a:graphic>
      </p:graphicFrame>
      <p:sp>
        <p:nvSpPr>
          <p:cNvPr id="6" name="テキスト ボックス 5"/>
          <p:cNvSpPr txBox="1"/>
          <p:nvPr/>
        </p:nvSpPr>
        <p:spPr>
          <a:xfrm>
            <a:off x="179512" y="210705"/>
            <a:ext cx="8964488" cy="954107"/>
          </a:xfrm>
          <a:prstGeom prst="rect">
            <a:avLst/>
          </a:prstGeom>
          <a:noFill/>
        </p:spPr>
        <p:txBody>
          <a:bodyPr wrap="square" rtlCol="0">
            <a:spAutoFit/>
          </a:bodyPr>
          <a:lstStyle/>
          <a:p>
            <a:r>
              <a:rPr kumimoji="1" lang="en-US" altLang="ja-JP" sz="2800" b="1" dirty="0" smtClean="0">
                <a:effectLst>
                  <a:outerShdw blurRad="38100" dist="38100" dir="2700000" algn="tl">
                    <a:srgbClr val="000000">
                      <a:alpha val="43137"/>
                    </a:srgbClr>
                  </a:outerShdw>
                </a:effectLst>
                <a:latin typeface="Arial" pitchFamily="34" charset="0"/>
                <a:cs typeface="Arial" pitchFamily="34" charset="0"/>
              </a:rPr>
              <a:t>High current density REBCO coil winding methods from a view point of degradation and protection</a:t>
            </a:r>
            <a:endParaRPr kumimoji="1" lang="ja-JP" altLang="en-US" sz="2800" b="1" dirty="0">
              <a:effectLst>
                <a:outerShdw blurRad="38100" dist="38100" dir="2700000" algn="tl">
                  <a:srgbClr val="000000">
                    <a:alpha val="43137"/>
                  </a:srgbClr>
                </a:outerShdw>
              </a:effectLst>
              <a:latin typeface="Arial" pitchFamily="34" charset="0"/>
              <a:cs typeface="Arial" pitchFamily="34" charset="0"/>
            </a:endParaRPr>
          </a:p>
        </p:txBody>
      </p:sp>
      <p:pic>
        <p:nvPicPr>
          <p:cNvPr id="7" name="Picture 1" descr="D:\Users\Kyoko Yanagisawa\Pictures\thermal runaway\newcoil.jpg"/>
          <p:cNvPicPr>
            <a:picLocks noChangeAspect="1" noChangeArrowheads="1"/>
          </p:cNvPicPr>
          <p:nvPr/>
        </p:nvPicPr>
        <p:blipFill>
          <a:blip r:embed="rId5" cstate="email"/>
          <a:srcRect/>
          <a:stretch>
            <a:fillRect/>
          </a:stretch>
        </p:blipFill>
        <p:spPr bwMode="auto">
          <a:xfrm>
            <a:off x="304732" y="2985833"/>
            <a:ext cx="944852" cy="1205111"/>
          </a:xfrm>
          <a:prstGeom prst="rect">
            <a:avLst/>
          </a:prstGeom>
          <a:noFill/>
        </p:spPr>
      </p:pic>
      <p:pic>
        <p:nvPicPr>
          <p:cNvPr id="8" name="Picture 5" descr="D:\Users\Kyoko Yanagisawa\Pictures\thermal runaway\coil\コイル_8766.jpg"/>
          <p:cNvPicPr>
            <a:picLocks noChangeAspect="1" noChangeArrowheads="1"/>
          </p:cNvPicPr>
          <p:nvPr/>
        </p:nvPicPr>
        <p:blipFill>
          <a:blip r:embed="rId6" cstate="email"/>
          <a:srcRect/>
          <a:stretch>
            <a:fillRect/>
          </a:stretch>
        </p:blipFill>
        <p:spPr bwMode="auto">
          <a:xfrm>
            <a:off x="299196" y="4991408"/>
            <a:ext cx="922523" cy="1176216"/>
          </a:xfrm>
          <a:prstGeom prst="rect">
            <a:avLst/>
          </a:prstGeom>
          <a:noFill/>
        </p:spPr>
      </p:pic>
      <p:sp>
        <p:nvSpPr>
          <p:cNvPr id="10" name="正方形/長方形 9"/>
          <p:cNvSpPr/>
          <p:nvPr/>
        </p:nvSpPr>
        <p:spPr>
          <a:xfrm>
            <a:off x="3985888" y="2060848"/>
            <a:ext cx="2016224" cy="936104"/>
          </a:xfrm>
          <a:prstGeom prst="rect">
            <a:avLst/>
          </a:prstGeom>
        </p:spPr>
        <p:txBody>
          <a:bodyPr wrap="square">
            <a:spAutoFit/>
          </a:bodyPr>
          <a:lstStyle/>
          <a:p>
            <a:r>
              <a:rPr lang="en-US" altLang="ja-JP" b="1" i="1" dirty="0" smtClean="0">
                <a:solidFill>
                  <a:srgbClr val="006600"/>
                </a:solidFill>
              </a:rPr>
              <a:t>Epoxy + polyimide coating, dry, or paraffin</a:t>
            </a:r>
          </a:p>
        </p:txBody>
      </p:sp>
      <p:sp>
        <p:nvSpPr>
          <p:cNvPr id="12" name="正方形/長方形 11"/>
          <p:cNvSpPr/>
          <p:nvPr/>
        </p:nvSpPr>
        <p:spPr>
          <a:xfrm>
            <a:off x="3985888" y="3449852"/>
            <a:ext cx="648072" cy="369332"/>
          </a:xfrm>
          <a:prstGeom prst="rect">
            <a:avLst/>
          </a:prstGeom>
        </p:spPr>
        <p:txBody>
          <a:bodyPr wrap="square">
            <a:spAutoFit/>
          </a:bodyPr>
          <a:lstStyle/>
          <a:p>
            <a:r>
              <a:rPr lang="en-US" altLang="ja-JP" b="1" i="1" dirty="0" smtClean="0">
                <a:solidFill>
                  <a:srgbClr val="006600"/>
                </a:solidFill>
              </a:rPr>
              <a:t>Dry</a:t>
            </a:r>
          </a:p>
        </p:txBody>
      </p:sp>
      <p:sp>
        <p:nvSpPr>
          <p:cNvPr id="13" name="正方形/長方形 12"/>
          <p:cNvSpPr/>
          <p:nvPr/>
        </p:nvSpPr>
        <p:spPr>
          <a:xfrm>
            <a:off x="3985888" y="4293096"/>
            <a:ext cx="1204040" cy="923330"/>
          </a:xfrm>
          <a:prstGeom prst="rect">
            <a:avLst/>
          </a:prstGeom>
        </p:spPr>
        <p:txBody>
          <a:bodyPr wrap="square">
            <a:spAutoFit/>
          </a:bodyPr>
          <a:lstStyle/>
          <a:p>
            <a:r>
              <a:rPr lang="en-US" altLang="ja-JP" b="1" i="1" dirty="0" smtClean="0">
                <a:solidFill>
                  <a:srgbClr val="006600"/>
                </a:solidFill>
              </a:rPr>
              <a:t>Epoxy +</a:t>
            </a:r>
          </a:p>
          <a:p>
            <a:r>
              <a:rPr lang="en-US" altLang="ja-JP" b="1" i="1" dirty="0" smtClean="0">
                <a:solidFill>
                  <a:srgbClr val="006600"/>
                </a:solidFill>
              </a:rPr>
              <a:t>polyimide</a:t>
            </a:r>
          </a:p>
          <a:p>
            <a:r>
              <a:rPr lang="en-US" altLang="ja-JP" b="1" i="1" dirty="0" smtClean="0">
                <a:solidFill>
                  <a:srgbClr val="006600"/>
                </a:solidFill>
              </a:rPr>
              <a:t>coating</a:t>
            </a:r>
          </a:p>
        </p:txBody>
      </p:sp>
      <p:sp>
        <p:nvSpPr>
          <p:cNvPr id="16" name="正方形/長方形 15"/>
          <p:cNvSpPr/>
          <p:nvPr/>
        </p:nvSpPr>
        <p:spPr>
          <a:xfrm>
            <a:off x="3965792" y="5364840"/>
            <a:ext cx="2036320" cy="830997"/>
          </a:xfrm>
          <a:prstGeom prst="rect">
            <a:avLst/>
          </a:prstGeom>
        </p:spPr>
        <p:txBody>
          <a:bodyPr wrap="square">
            <a:spAutoFit/>
          </a:bodyPr>
          <a:lstStyle/>
          <a:p>
            <a:r>
              <a:rPr lang="en-US" altLang="ja-JP" sz="1600" b="1" i="1" dirty="0" smtClean="0">
                <a:solidFill>
                  <a:schemeClr val="accent2">
                    <a:lumMod val="75000"/>
                  </a:schemeClr>
                </a:solidFill>
              </a:rPr>
              <a:t>Dry: Conductor movement due to electromagnetic force</a:t>
            </a:r>
            <a:endParaRPr lang="ja-JP" altLang="en-US" sz="1600" b="1" i="1" dirty="0">
              <a:solidFill>
                <a:schemeClr val="accent2">
                  <a:lumMod val="75000"/>
                </a:schemeClr>
              </a:solidFill>
            </a:endParaRPr>
          </a:p>
        </p:txBody>
      </p:sp>
      <p:sp>
        <p:nvSpPr>
          <p:cNvPr id="17" name="正方形/長方形 16"/>
          <p:cNvSpPr/>
          <p:nvPr/>
        </p:nvSpPr>
        <p:spPr>
          <a:xfrm>
            <a:off x="6424958" y="5351448"/>
            <a:ext cx="936104" cy="830997"/>
          </a:xfrm>
          <a:prstGeom prst="rect">
            <a:avLst/>
          </a:prstGeom>
        </p:spPr>
        <p:txBody>
          <a:bodyPr wrap="square">
            <a:spAutoFit/>
          </a:bodyPr>
          <a:lstStyle/>
          <a:p>
            <a:r>
              <a:rPr lang="en-US" altLang="ja-JP" sz="1600" b="1" i="1" dirty="0" smtClean="0">
                <a:solidFill>
                  <a:schemeClr val="accent2">
                    <a:lumMod val="75000"/>
                  </a:schemeClr>
                </a:solidFill>
              </a:rPr>
              <a:t>Long charging delay</a:t>
            </a:r>
            <a:endParaRPr lang="ja-JP" altLang="en-US" sz="1600" b="1" i="1" dirty="0">
              <a:solidFill>
                <a:schemeClr val="accent2">
                  <a:lumMod val="75000"/>
                </a:schemeClr>
              </a:solidFill>
            </a:endParaRPr>
          </a:p>
        </p:txBody>
      </p:sp>
      <p:graphicFrame>
        <p:nvGraphicFramePr>
          <p:cNvPr id="14" name="表 13"/>
          <p:cNvGraphicFramePr>
            <a:graphicFrameLocks noGrp="1"/>
          </p:cNvGraphicFramePr>
          <p:nvPr>
            <p:extLst>
              <p:ext uri="{D42A27DB-BD31-4B8C-83A1-F6EECF244321}">
                <p14:modId xmlns:p14="http://schemas.microsoft.com/office/powerpoint/2010/main" val="1451147649"/>
              </p:ext>
            </p:extLst>
          </p:nvPr>
        </p:nvGraphicFramePr>
        <p:xfrm>
          <a:off x="-9325544" y="1196752"/>
          <a:ext cx="8748465" cy="5090160"/>
        </p:xfrm>
        <a:graphic>
          <a:graphicData uri="http://schemas.openxmlformats.org/drawingml/2006/table">
            <a:tbl>
              <a:tblPr firstRow="1" bandRow="1">
                <a:tableStyleId>{5940675A-B579-460E-94D1-54222C63F5DA}</a:tableStyleId>
              </a:tblPr>
              <a:tblGrid>
                <a:gridCol w="1475656"/>
                <a:gridCol w="1728192"/>
                <a:gridCol w="2664296"/>
                <a:gridCol w="1152128"/>
                <a:gridCol w="1728193"/>
              </a:tblGrid>
              <a:tr h="453508">
                <a:tc gridSpan="2">
                  <a:txBody>
                    <a:bodyPr/>
                    <a:lstStyle/>
                    <a:p>
                      <a:endParaRPr kumimoji="1" lang="ja-JP" altLang="en-US" sz="3200" b="1" dirty="0"/>
                    </a:p>
                  </a:txBody>
                  <a:tcPr anchor="ctr">
                    <a:solidFill>
                      <a:schemeClr val="bg1">
                        <a:lumMod val="85000"/>
                      </a:schemeClr>
                    </a:solidFill>
                  </a:tcPr>
                </a:tc>
                <a:tc hMerge="1">
                  <a:txBody>
                    <a:bodyPr/>
                    <a:lstStyle/>
                    <a:p>
                      <a:endParaRPr kumimoji="1" lang="ja-JP" altLang="en-US" sz="3200" dirty="0"/>
                    </a:p>
                  </a:txBody>
                  <a:tcPr/>
                </a:tc>
                <a:tc>
                  <a:txBody>
                    <a:bodyPr/>
                    <a:lstStyle/>
                    <a:p>
                      <a:pPr algn="ctr"/>
                      <a:r>
                        <a:rPr kumimoji="1" lang="en-US" altLang="ja-JP" sz="2400" b="1" dirty="0" smtClean="0"/>
                        <a:t>Preventing</a:t>
                      </a:r>
                    </a:p>
                    <a:p>
                      <a:pPr algn="ctr"/>
                      <a:r>
                        <a:rPr kumimoji="1" lang="en-US" altLang="ja-JP" sz="2400" b="1" dirty="0" smtClean="0"/>
                        <a:t>degradation</a:t>
                      </a:r>
                      <a:endParaRPr kumimoji="1" lang="ja-JP" altLang="en-US" sz="2400" b="1" dirty="0"/>
                    </a:p>
                  </a:txBody>
                  <a:tcPr anchor="ctr">
                    <a:solidFill>
                      <a:schemeClr val="bg1">
                        <a:lumMod val="85000"/>
                      </a:schemeClr>
                    </a:solidFill>
                  </a:tcPr>
                </a:tc>
                <a:tc>
                  <a:txBody>
                    <a:bodyPr/>
                    <a:lstStyle/>
                    <a:p>
                      <a:pPr algn="ctr"/>
                      <a:r>
                        <a:rPr kumimoji="1" lang="en-US" altLang="ja-JP" sz="2400" b="1" dirty="0" smtClean="0"/>
                        <a:t>Self-protect</a:t>
                      </a:r>
                      <a:endParaRPr kumimoji="1" lang="ja-JP" altLang="en-US" sz="2400" b="1" dirty="0"/>
                    </a:p>
                  </a:txBody>
                  <a:tcPr anchor="ctr">
                    <a:solidFill>
                      <a:schemeClr val="bg1">
                        <a:lumMod val="85000"/>
                      </a:schemeClr>
                    </a:solidFill>
                  </a:tcPr>
                </a:tc>
                <a:tc>
                  <a:txBody>
                    <a:bodyPr/>
                    <a:lstStyle/>
                    <a:p>
                      <a:pPr algn="ctr"/>
                      <a:r>
                        <a:rPr kumimoji="1" lang="en-US" altLang="ja-JP" sz="2400" b="1" dirty="0" smtClean="0"/>
                        <a:t>NMR</a:t>
                      </a:r>
                      <a:endParaRPr kumimoji="1" lang="ja-JP" altLang="en-US" sz="2400" b="1" dirty="0"/>
                    </a:p>
                  </a:txBody>
                  <a:tcPr anchor="ctr">
                    <a:solidFill>
                      <a:schemeClr val="bg1">
                        <a:lumMod val="85000"/>
                      </a:schemeClr>
                    </a:solidFill>
                  </a:tcPr>
                </a:tc>
              </a:tr>
              <a:tr h="554288">
                <a:tc rowSpan="2">
                  <a:txBody>
                    <a:bodyPr/>
                    <a:lstStyle/>
                    <a:p>
                      <a:r>
                        <a:rPr kumimoji="1" lang="en-US" altLang="ja-JP" sz="2800" b="1" dirty="0" smtClean="0"/>
                        <a:t>Pancake</a:t>
                      </a:r>
                      <a:endParaRPr kumimoji="1" lang="ja-JP" altLang="en-US" sz="2800" b="1" dirty="0"/>
                    </a:p>
                  </a:txBody>
                  <a:tcPr>
                    <a:solidFill>
                      <a:srgbClr val="FF9999"/>
                    </a:solidFill>
                  </a:tcPr>
                </a:tc>
                <a:tc>
                  <a:txBody>
                    <a:bodyPr/>
                    <a:lstStyle/>
                    <a:p>
                      <a:r>
                        <a:rPr kumimoji="1" lang="en-US" altLang="ja-JP" sz="2800" b="1" dirty="0" smtClean="0"/>
                        <a:t>Insulated</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t>(Example: NHMFL 32T)</a:t>
                      </a:r>
                      <a:endParaRPr kumimoji="1" lang="ja-JP" altLang="en-US" sz="1600" b="1" dirty="0" smtClean="0"/>
                    </a:p>
                  </a:txBody>
                  <a:tcPr anchor="ctr">
                    <a:solidFill>
                      <a:srgbClr val="FF9999"/>
                    </a:solidFill>
                  </a:tcPr>
                </a:tc>
                <a:tc>
                  <a:txBody>
                    <a:bodyPr/>
                    <a:lstStyle/>
                    <a:p>
                      <a:pPr algn="l"/>
                      <a:r>
                        <a:rPr kumimoji="1" lang="ja-JP" altLang="en-US" sz="3200" b="1" dirty="0" smtClean="0"/>
                        <a:t> ○</a:t>
                      </a:r>
                      <a:endParaRPr kumimoji="1" lang="en-US" altLang="ja-JP" sz="3200" b="1" dirty="0" smtClean="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3200" b="1" dirty="0" smtClean="0"/>
                        <a:t>×</a:t>
                      </a:r>
                    </a:p>
                  </a:txBody>
                  <a:tcPr anchor="ctr"/>
                </a:tc>
                <a:tc rowSpan="2">
                  <a:txBody>
                    <a:bodyPr/>
                    <a:lstStyle/>
                    <a:p>
                      <a:pPr algn="l"/>
                      <a:r>
                        <a:rPr kumimoji="1" lang="en-US" altLang="ja-JP" sz="1600" b="1" dirty="0" smtClean="0">
                          <a:solidFill>
                            <a:schemeClr val="tx1"/>
                          </a:solidFill>
                        </a:rPr>
                        <a:t>&gt; Inhomogeneous</a:t>
                      </a:r>
                    </a:p>
                    <a:p>
                      <a:pPr algn="l"/>
                      <a:r>
                        <a:rPr kumimoji="1" lang="en-US" altLang="ja-JP" sz="1600" b="1" dirty="0" smtClean="0">
                          <a:solidFill>
                            <a:schemeClr val="tx1"/>
                          </a:solidFill>
                        </a:rPr>
                        <a:t>   field</a:t>
                      </a:r>
                      <a:endParaRPr kumimoji="1" lang="en-US" altLang="ja-JP" sz="1600" b="1" baseline="0" dirty="0" smtClean="0">
                        <a:solidFill>
                          <a:schemeClr val="tx1"/>
                        </a:solidFill>
                      </a:endParaRPr>
                    </a:p>
                    <a:p>
                      <a:pPr algn="l"/>
                      <a:r>
                        <a:rPr kumimoji="1" lang="en-US" altLang="ja-JP" sz="1600" b="1" baseline="0" dirty="0" smtClean="0">
                          <a:solidFill>
                            <a:schemeClr val="tx1"/>
                          </a:solidFill>
                        </a:rPr>
                        <a:t>&gt; Driven mode</a:t>
                      </a:r>
                      <a:endParaRPr kumimoji="1" lang="ja-JP" altLang="en-US" sz="1600" b="1" dirty="0" smtClean="0">
                        <a:solidFill>
                          <a:schemeClr val="tx1"/>
                        </a:solidFill>
                      </a:endParaRPr>
                    </a:p>
                  </a:txBody>
                  <a:tcPr anchor="ctr"/>
                </a:tc>
              </a:tr>
              <a:tr h="722254">
                <a:tc vMerge="1">
                  <a:txBody>
                    <a:bodyPr/>
                    <a:lstStyle/>
                    <a:p>
                      <a:endParaRPr kumimoji="1" lang="ja-JP" altLang="en-US" sz="3200" dirty="0"/>
                    </a:p>
                  </a:txBody>
                  <a:tcPr/>
                </a:tc>
                <a:tc>
                  <a:txBody>
                    <a:bodyPr/>
                    <a:lstStyle/>
                    <a:p>
                      <a:r>
                        <a:rPr kumimoji="1" lang="en-US" altLang="ja-JP" sz="2800" b="1" dirty="0" smtClean="0"/>
                        <a:t>NI</a:t>
                      </a:r>
                    </a:p>
                    <a:p>
                      <a:r>
                        <a:rPr kumimoji="1" lang="en-US" altLang="ja-JP" sz="1600" b="1" dirty="0" smtClean="0"/>
                        <a:t>(Example:</a:t>
                      </a:r>
                      <a:r>
                        <a:rPr kumimoji="1" lang="en-US" altLang="ja-JP" sz="1600" b="1" baseline="0" dirty="0" smtClean="0"/>
                        <a:t> </a:t>
                      </a:r>
                      <a:r>
                        <a:rPr kumimoji="1" lang="en-US" altLang="ja-JP" sz="1600" b="1" dirty="0" smtClean="0"/>
                        <a:t>MIT/NHMFL/Su-NAM 26T)</a:t>
                      </a:r>
                      <a:endParaRPr kumimoji="1" lang="ja-JP" altLang="en-US" sz="1600" b="1" dirty="0"/>
                    </a:p>
                  </a:txBody>
                  <a:tcPr anchor="ctr">
                    <a:solidFill>
                      <a:srgbClr val="FF9999"/>
                    </a:solidFill>
                  </a:tcPr>
                </a:tc>
                <a:tc>
                  <a:txBody>
                    <a:bodyPr/>
                    <a:lstStyle/>
                    <a:p>
                      <a:pPr algn="l"/>
                      <a:r>
                        <a:rPr kumimoji="1" lang="ja-JP" altLang="en-US" sz="3200" b="1" dirty="0" smtClean="0"/>
                        <a:t> ○</a:t>
                      </a:r>
                      <a:endParaRPr kumimoji="1" lang="ja-JP" altLang="en-US" sz="1600" b="1" dirty="0"/>
                    </a:p>
                  </a:txBody>
                  <a:tcPr anchor="ctr"/>
                </a:tc>
                <a:tc>
                  <a:txBody>
                    <a:bodyPr/>
                    <a:lstStyle/>
                    <a:p>
                      <a:pPr algn="l"/>
                      <a:r>
                        <a:rPr kumimoji="1" lang="ja-JP" altLang="en-US" sz="3200" b="1" dirty="0" smtClean="0"/>
                        <a:t>○</a:t>
                      </a:r>
                      <a:endParaRPr kumimoji="1" lang="ja-JP" altLang="en-US" sz="3200" b="1" dirty="0"/>
                    </a:p>
                  </a:txBody>
                  <a:tcPr anchor="ctr"/>
                </a:tc>
                <a:tc vMerge="1">
                  <a:txBody>
                    <a:bodyPr/>
                    <a:lstStyle/>
                    <a:p>
                      <a:pPr algn="l"/>
                      <a:endParaRPr kumimoji="1" lang="ja-JP" altLang="en-US" sz="3200" b="1" dirty="0"/>
                    </a:p>
                  </a:txBody>
                  <a:tcPr anchor="ctr"/>
                </a:tc>
              </a:tr>
              <a:tr h="722254">
                <a:tc rowSpan="2">
                  <a:txBody>
                    <a:bodyPr/>
                    <a:lstStyle/>
                    <a:p>
                      <a:r>
                        <a:rPr kumimoji="1" lang="en-US" altLang="ja-JP" sz="2800" b="1" dirty="0" smtClean="0"/>
                        <a:t>Layer</a:t>
                      </a:r>
                      <a:endParaRPr kumimoji="1" lang="ja-JP" altLang="en-US" sz="2800" b="1" dirty="0"/>
                    </a:p>
                  </a:txBody>
                  <a:tcPr>
                    <a:solidFill>
                      <a:schemeClr val="accent5">
                        <a:lumMod val="60000"/>
                        <a:lumOff val="40000"/>
                      </a:schemeClr>
                    </a:solidFill>
                  </a:tcPr>
                </a:tc>
                <a:tc>
                  <a:txBody>
                    <a:bodyPr/>
                    <a:lstStyle/>
                    <a:p>
                      <a:r>
                        <a:rPr kumimoji="1" lang="en-US" altLang="ja-JP" sz="2800" b="1" dirty="0" smtClean="0"/>
                        <a:t>Insulated</a:t>
                      </a:r>
                    </a:p>
                    <a:p>
                      <a:r>
                        <a:rPr kumimoji="1" lang="en-US" altLang="ja-JP" sz="1600" b="1" dirty="0" smtClean="0"/>
                        <a:t>(Example: RIKEN NMR)</a:t>
                      </a:r>
                      <a:endParaRPr kumimoji="1" lang="ja-JP" altLang="en-US" sz="1600" b="1" dirty="0"/>
                    </a:p>
                  </a:txBody>
                  <a:tcPr anchor="ctr">
                    <a:solidFill>
                      <a:schemeClr val="accent5">
                        <a:lumMod val="60000"/>
                        <a:lumOff val="40000"/>
                      </a:schemeClr>
                    </a:solidFill>
                  </a:tcPr>
                </a:tc>
                <a:tc>
                  <a:txBody>
                    <a:bodyPr/>
                    <a:lstStyle/>
                    <a:p>
                      <a:pPr algn="l"/>
                      <a:r>
                        <a:rPr kumimoji="1" lang="ja-JP" altLang="en-US" sz="3200" b="1" dirty="0" smtClean="0"/>
                        <a:t> ○</a:t>
                      </a:r>
                      <a:endParaRPr kumimoji="1" lang="en-US" altLang="ja-JP" sz="3200" b="1" dirty="0" smtClean="0"/>
                    </a:p>
                  </a:txBody>
                  <a:tcPr anchor="ctr"/>
                </a:tc>
                <a:tc>
                  <a:txBody>
                    <a:bodyPr/>
                    <a:lstStyle/>
                    <a:p>
                      <a:pPr algn="l"/>
                      <a:r>
                        <a:rPr kumimoji="1" lang="en-US" altLang="ja-JP" sz="3200" b="1" dirty="0" smtClean="0"/>
                        <a:t>×</a:t>
                      </a:r>
                      <a:endParaRPr kumimoji="1" lang="ja-JP" altLang="en-US" sz="3200" b="1" dirty="0"/>
                    </a:p>
                  </a:txBody>
                  <a:tcPr anchor="ctr"/>
                </a:tc>
                <a:tc rowSpan="2">
                  <a:txBody>
                    <a:bodyPr/>
                    <a:lstStyle/>
                    <a:p>
                      <a:pPr algn="l"/>
                      <a:r>
                        <a:rPr kumimoji="1" lang="en-US" altLang="ja-JP" sz="1800" b="1" dirty="0" smtClean="0">
                          <a:solidFill>
                            <a:srgbClr val="0000FF"/>
                          </a:solidFill>
                        </a:rPr>
                        <a:t>&gt; Homogeneous</a:t>
                      </a:r>
                    </a:p>
                    <a:p>
                      <a:pPr algn="l"/>
                      <a:r>
                        <a:rPr kumimoji="1" lang="en-US" altLang="ja-JP" sz="1800" b="1" baseline="0" dirty="0" smtClean="0">
                          <a:solidFill>
                            <a:srgbClr val="0000FF"/>
                          </a:solidFill>
                        </a:rPr>
                        <a:t>   field</a:t>
                      </a:r>
                    </a:p>
                    <a:p>
                      <a:pPr algn="l"/>
                      <a:r>
                        <a:rPr kumimoji="1" lang="en-US" altLang="ja-JP" sz="1800" b="1" baseline="0" dirty="0" smtClean="0">
                          <a:solidFill>
                            <a:srgbClr val="0000FF"/>
                          </a:solidFill>
                        </a:rPr>
                        <a:t>&gt; Possibility of</a:t>
                      </a:r>
                    </a:p>
                    <a:p>
                      <a:pPr algn="l"/>
                      <a:r>
                        <a:rPr kumimoji="1" lang="en-US" altLang="ja-JP" sz="1800" b="1" baseline="0" dirty="0" smtClean="0">
                          <a:solidFill>
                            <a:srgbClr val="0000FF"/>
                          </a:solidFill>
                        </a:rPr>
                        <a:t>   persistent</a:t>
                      </a:r>
                    </a:p>
                    <a:p>
                      <a:pPr algn="l"/>
                      <a:r>
                        <a:rPr kumimoji="1" lang="en-US" altLang="ja-JP" sz="1800" b="1" baseline="0" dirty="0" smtClean="0">
                          <a:solidFill>
                            <a:srgbClr val="0000FF"/>
                          </a:solidFill>
                        </a:rPr>
                        <a:t>   mode </a:t>
                      </a:r>
                    </a:p>
                    <a:p>
                      <a:pPr algn="l"/>
                      <a:r>
                        <a:rPr kumimoji="1" lang="en-US" altLang="ja-JP" sz="1800" b="1" baseline="0" dirty="0" smtClean="0">
                          <a:solidFill>
                            <a:srgbClr val="0000FF"/>
                          </a:solidFill>
                        </a:rPr>
                        <a:t> (ultimate goal)</a:t>
                      </a:r>
                    </a:p>
                    <a:p>
                      <a:pPr algn="l"/>
                      <a:endParaRPr kumimoji="1" lang="ja-JP" altLang="en-US" sz="1800" b="1" dirty="0">
                        <a:solidFill>
                          <a:srgbClr val="0000FF"/>
                        </a:solidFill>
                      </a:endParaRPr>
                    </a:p>
                  </a:txBody>
                  <a:tcPr anchor="ctr"/>
                </a:tc>
              </a:tr>
              <a:tr h="722254">
                <a:tc vMerge="1">
                  <a:txBody>
                    <a:bodyPr/>
                    <a:lstStyle/>
                    <a:p>
                      <a:endParaRPr kumimoji="1" lang="ja-JP" altLang="en-US" sz="3200" dirty="0"/>
                    </a:p>
                  </a:txBody>
                  <a:tcPr/>
                </a:tc>
                <a:tc>
                  <a:txBody>
                    <a:bodyPr/>
                    <a:lstStyle/>
                    <a:p>
                      <a:r>
                        <a:rPr kumimoji="1" lang="en-US" altLang="ja-JP" sz="2800" b="1" baseline="0" dirty="0" smtClean="0"/>
                        <a:t>NI</a:t>
                      </a:r>
                    </a:p>
                    <a:p>
                      <a:endParaRPr kumimoji="1" lang="en-US" altLang="ja-JP" sz="2800" b="1" baseline="0" dirty="0" smtClean="0"/>
                    </a:p>
                  </a:txBody>
                  <a:tcPr anchor="ctr">
                    <a:solidFill>
                      <a:schemeClr val="accent5">
                        <a:lumMod val="60000"/>
                        <a:lumOff val="40000"/>
                      </a:schemeClr>
                    </a:solidFill>
                  </a:tcPr>
                </a:tc>
                <a:tc>
                  <a:txBody>
                    <a:bodyPr/>
                    <a:lstStyle/>
                    <a:p>
                      <a:pPr algn="l"/>
                      <a:r>
                        <a:rPr kumimoji="1" lang="en-US" altLang="ja-JP" sz="3200" b="1" dirty="0" smtClean="0"/>
                        <a:t> ×</a:t>
                      </a:r>
                    </a:p>
                  </a:txBody>
                  <a:tcPr anchor="ctr"/>
                </a:tc>
                <a:tc>
                  <a:txBody>
                    <a:bodyPr/>
                    <a:lstStyle/>
                    <a:p>
                      <a:pPr algn="l"/>
                      <a:r>
                        <a:rPr kumimoji="1" lang="en-US" altLang="ja-JP" sz="3200" b="1" dirty="0" smtClean="0"/>
                        <a:t>×</a:t>
                      </a:r>
                    </a:p>
                  </a:txBody>
                  <a:tcPr anchor="ctr"/>
                </a:tc>
                <a:tc vMerge="1">
                  <a:txBody>
                    <a:bodyPr/>
                    <a:lstStyle/>
                    <a:p>
                      <a:pPr algn="l"/>
                      <a:endParaRPr kumimoji="1" lang="en-US" altLang="ja-JP" sz="3200" b="1" dirty="0" smtClean="0"/>
                    </a:p>
                  </a:txBody>
                  <a:tcPr anchor="ctr"/>
                </a:tc>
              </a:tr>
            </a:tbl>
          </a:graphicData>
        </a:graphic>
      </p:graphicFrame>
      <p:pic>
        <p:nvPicPr>
          <p:cNvPr id="15" name="Picture 2"/>
          <p:cNvPicPr>
            <a:picLocks noChangeAspect="1" noChangeArrowheads="1"/>
          </p:cNvPicPr>
          <p:nvPr/>
        </p:nvPicPr>
        <p:blipFill>
          <a:blip r:embed="rId7" cstate="email"/>
          <a:srcRect/>
          <a:stretch>
            <a:fillRect/>
          </a:stretch>
        </p:blipFill>
        <p:spPr bwMode="auto">
          <a:xfrm>
            <a:off x="5094480" y="4621320"/>
            <a:ext cx="983100" cy="649128"/>
          </a:xfrm>
          <a:prstGeom prst="rect">
            <a:avLst/>
          </a:prstGeom>
          <a:noFill/>
          <a:ln w="9525">
            <a:noFill/>
            <a:miter lim="800000"/>
            <a:headEnd/>
            <a:tailEnd/>
          </a:ln>
        </p:spPr>
      </p:pic>
      <p:sp>
        <p:nvSpPr>
          <p:cNvPr id="18" name="テキスト ボックス 17"/>
          <p:cNvSpPr txBox="1">
            <a:spLocks noChangeArrowheads="1"/>
          </p:cNvSpPr>
          <p:nvPr/>
        </p:nvSpPr>
        <p:spPr bwMode="auto">
          <a:xfrm>
            <a:off x="5040560" y="4293096"/>
            <a:ext cx="1331640" cy="338554"/>
          </a:xfrm>
          <a:prstGeom prst="rect">
            <a:avLst/>
          </a:prstGeom>
          <a:noFill/>
          <a:ln w="9525">
            <a:noFill/>
            <a:miter lim="800000"/>
            <a:headEnd/>
            <a:tailEnd/>
          </a:ln>
        </p:spPr>
        <p:txBody>
          <a:bodyPr wrap="square">
            <a:spAutoFit/>
          </a:bodyPr>
          <a:lstStyle/>
          <a:p>
            <a:r>
              <a:rPr lang="en-US" altLang="ja-JP" sz="800" dirty="0" smtClean="0">
                <a:cs typeface="Arial" charset="0"/>
              </a:rPr>
              <a:t>Yanagisawa et al. </a:t>
            </a:r>
            <a:r>
              <a:rPr lang="en-US" altLang="ja-JP" sz="800" i="1" dirty="0" err="1" smtClean="0">
                <a:cs typeface="Arial" charset="0"/>
              </a:rPr>
              <a:t>Physica</a:t>
            </a:r>
            <a:r>
              <a:rPr lang="en-US" altLang="ja-JP" sz="800" i="1" dirty="0" smtClean="0">
                <a:cs typeface="Arial" charset="0"/>
              </a:rPr>
              <a:t> C</a:t>
            </a:r>
            <a:r>
              <a:rPr lang="en-US" altLang="ja-JP" sz="800" dirty="0" smtClean="0">
                <a:cs typeface="Arial" charset="0"/>
              </a:rPr>
              <a:t>, </a:t>
            </a:r>
            <a:r>
              <a:rPr lang="en-US" altLang="ja-JP" sz="800" b="1" dirty="0" smtClean="0">
                <a:cs typeface="Arial" charset="0"/>
              </a:rPr>
              <a:t>476</a:t>
            </a:r>
            <a:r>
              <a:rPr lang="en-US" altLang="ja-JP" sz="800" dirty="0" smtClean="0">
                <a:cs typeface="Arial" charset="0"/>
              </a:rPr>
              <a:t>, 19-22, 2012.</a:t>
            </a:r>
            <a:endParaRPr lang="ja-JP" altLang="en-US" sz="800" dirty="0">
              <a:cs typeface="Arial" charset="0"/>
            </a:endParaRPr>
          </a:p>
        </p:txBody>
      </p:sp>
      <p:sp>
        <p:nvSpPr>
          <p:cNvPr id="19" name="テキスト ボックス 18"/>
          <p:cNvSpPr txBox="1"/>
          <p:nvPr/>
        </p:nvSpPr>
        <p:spPr>
          <a:xfrm>
            <a:off x="2616064" y="1298904"/>
            <a:ext cx="768159" cy="646331"/>
          </a:xfrm>
          <a:prstGeom prst="rect">
            <a:avLst/>
          </a:prstGeom>
          <a:noFill/>
        </p:spPr>
        <p:txBody>
          <a:bodyPr wrap="none" rtlCol="0">
            <a:spAutoFit/>
          </a:bodyPr>
          <a:lstStyle/>
          <a:p>
            <a:pPr>
              <a:buFont typeface="Wingdings" pitchFamily="2" charset="2"/>
              <a:buChar char="ü"/>
            </a:pPr>
            <a:r>
              <a:rPr lang="en-US" altLang="ja-JP" dirty="0" smtClean="0">
                <a:solidFill>
                  <a:srgbClr val="006600"/>
                </a:solidFill>
              </a:rPr>
              <a:t>: </a:t>
            </a:r>
            <a:r>
              <a:rPr kumimoji="1" lang="en-US" altLang="ja-JP" dirty="0" smtClean="0">
                <a:solidFill>
                  <a:srgbClr val="006600"/>
                </a:solidFill>
              </a:rPr>
              <a:t>OK</a:t>
            </a:r>
          </a:p>
          <a:p>
            <a:r>
              <a:rPr lang="en-US" altLang="ja-JP" i="1" dirty="0" smtClean="0">
                <a:solidFill>
                  <a:schemeClr val="accent2">
                    <a:lumMod val="75000"/>
                  </a:schemeClr>
                </a:solidFill>
              </a:rPr>
              <a:t>X</a:t>
            </a:r>
            <a:r>
              <a:rPr lang="en-US" altLang="ja-JP" dirty="0" smtClean="0">
                <a:solidFill>
                  <a:schemeClr val="accent2">
                    <a:lumMod val="75000"/>
                  </a:schemeClr>
                </a:solidFill>
              </a:rPr>
              <a:t> : NG</a:t>
            </a:r>
            <a:endParaRPr kumimoji="1" lang="ja-JP" altLang="en-US" dirty="0">
              <a:solidFill>
                <a:schemeClr val="accent2">
                  <a:lumMod val="75000"/>
                </a:schemeClr>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a:xfrm>
            <a:off x="323528" y="908720"/>
            <a:ext cx="8352927" cy="5616624"/>
          </a:xfrm>
        </p:spPr>
        <p:txBody>
          <a:bodyPr>
            <a:noAutofit/>
          </a:bodyPr>
          <a:lstStyle/>
          <a:p>
            <a:pPr marL="514350" indent="-514350"/>
            <a:r>
              <a:rPr lang="en-US" altLang="ja-JP" sz="2800" b="1" i="1" dirty="0" smtClean="0"/>
              <a:t>Major origin of quench for REBCO coils is conductor degradation</a:t>
            </a:r>
          </a:p>
          <a:p>
            <a:pPr marL="914400" lvl="1" indent="-514350"/>
            <a:r>
              <a:rPr lang="en-US" altLang="ja-JP" sz="2400" i="1" dirty="0" smtClean="0"/>
              <a:t>Thermal stress</a:t>
            </a:r>
          </a:p>
          <a:p>
            <a:pPr marL="914400" lvl="1" indent="-514350"/>
            <a:r>
              <a:rPr lang="en-US" altLang="ja-JP" sz="2400" i="1" dirty="0" smtClean="0"/>
              <a:t>Electromagnetic force</a:t>
            </a:r>
          </a:p>
          <a:p>
            <a:pPr marL="514350" indent="-514350"/>
            <a:endParaRPr lang="en-US" altLang="ja-JP" sz="1400" b="1" i="1" dirty="0" smtClean="0"/>
          </a:p>
          <a:p>
            <a:pPr marL="514350" indent="-514350"/>
            <a:r>
              <a:rPr lang="en-US" altLang="ja-JP" sz="2800" b="1" i="1" dirty="0" smtClean="0"/>
              <a:t>NI self-protection for high current density coil</a:t>
            </a:r>
          </a:p>
          <a:p>
            <a:pPr marL="914400" lvl="1" indent="-514350"/>
            <a:r>
              <a:rPr kumimoji="1" lang="en-US" altLang="ja-JP" sz="2400" i="1" dirty="0" smtClean="0"/>
              <a:t>Pancake: </a:t>
            </a:r>
            <a:r>
              <a:rPr lang="en-US" altLang="ja-JP" sz="2400" i="1" dirty="0" smtClean="0"/>
              <a:t>Twisted, c</a:t>
            </a:r>
            <a:r>
              <a:rPr kumimoji="1" lang="en-US" altLang="ja-JP" sz="2400" i="1" dirty="0" smtClean="0"/>
              <a:t>ompatible with charging delay</a:t>
            </a:r>
          </a:p>
          <a:p>
            <a:pPr marL="914400" lvl="1" indent="-514350"/>
            <a:r>
              <a:rPr lang="en-US" altLang="ja-JP" sz="2400" i="1" dirty="0" smtClean="0"/>
              <a:t>Layer: Untwisted, e</a:t>
            </a:r>
            <a:r>
              <a:rPr kumimoji="1" lang="en-US" altLang="ja-JP" sz="2400" i="1" dirty="0" smtClean="0"/>
              <a:t>xtraordinary long charging delay</a:t>
            </a:r>
          </a:p>
          <a:p>
            <a:pPr marL="514350" indent="-514350"/>
            <a:endParaRPr lang="en-US" altLang="ja-JP" sz="1400" b="1" i="1" dirty="0" smtClean="0"/>
          </a:p>
          <a:p>
            <a:pPr marL="514350" indent="-514350"/>
            <a:r>
              <a:rPr kumimoji="1" lang="en-US" altLang="ja-JP" sz="2800" b="1" i="1" dirty="0" smtClean="0"/>
              <a:t>NMR:</a:t>
            </a:r>
          </a:p>
          <a:p>
            <a:pPr marL="914400" lvl="1" indent="-514350"/>
            <a:r>
              <a:rPr kumimoji="1" lang="en-US" altLang="ja-JP" sz="2400" i="1" dirty="0" smtClean="0"/>
              <a:t>Layer-wound, polyimide coating + epoxy impregnation</a:t>
            </a:r>
          </a:p>
          <a:p>
            <a:pPr marL="914400" lvl="1" indent="-514350"/>
            <a:r>
              <a:rPr lang="en-US" altLang="ja-JP" sz="2400" i="1" dirty="0" smtClean="0"/>
              <a:t>To be actively protected.</a:t>
            </a:r>
            <a:endParaRPr kumimoji="1" lang="ja-JP" altLang="en-US" sz="2400" i="1" dirty="0"/>
          </a:p>
        </p:txBody>
      </p:sp>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22</a:t>
            </a:fld>
            <a:endParaRPr lang="ja-JP" altLang="en-US"/>
          </a:p>
        </p:txBody>
      </p:sp>
      <p:sp>
        <p:nvSpPr>
          <p:cNvPr id="5" name="テキスト ボックス 4"/>
          <p:cNvSpPr txBox="1"/>
          <p:nvPr/>
        </p:nvSpPr>
        <p:spPr>
          <a:xfrm>
            <a:off x="128465" y="179929"/>
            <a:ext cx="2055371" cy="584775"/>
          </a:xfrm>
          <a:prstGeom prst="rect">
            <a:avLst/>
          </a:prstGeom>
          <a:noFill/>
        </p:spPr>
        <p:txBody>
          <a:bodyPr wrap="none" rtlCol="0">
            <a:spAutoFit/>
          </a:bodyPr>
          <a:lstStyle/>
          <a:p>
            <a:r>
              <a:rPr lang="en-US" altLang="ja-JP" sz="3200" b="1" dirty="0" smtClean="0">
                <a:effectLst>
                  <a:outerShdw blurRad="38100" dist="38100" dir="2700000" algn="tl">
                    <a:srgbClr val="000000">
                      <a:alpha val="43137"/>
                    </a:srgbClr>
                  </a:outerShdw>
                </a:effectLst>
                <a:latin typeface="Arial" pitchFamily="34" charset="0"/>
                <a:cs typeface="Arial" pitchFamily="34" charset="0"/>
              </a:rPr>
              <a:t>Summary</a:t>
            </a:r>
            <a:endParaRPr kumimoji="1" lang="ja-JP" altLang="en-US" sz="32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a:xfrm>
            <a:off x="539553" y="1244376"/>
            <a:ext cx="8064896" cy="4968552"/>
          </a:xfrm>
        </p:spPr>
        <p:txBody>
          <a:bodyPr>
            <a:noAutofit/>
          </a:bodyPr>
          <a:lstStyle/>
          <a:p>
            <a:pPr marL="514350" indent="-514350">
              <a:buFont typeface="+mj-lt"/>
              <a:buAutoNum type="arabicPeriod"/>
            </a:pPr>
            <a:r>
              <a:rPr lang="en-US" altLang="ja-JP" sz="3600" b="1" i="1" dirty="0" smtClean="0"/>
              <a:t>Various kinds of actual quenches of HTS (REBCO) coils</a:t>
            </a:r>
          </a:p>
          <a:p>
            <a:pPr marL="0" indent="0">
              <a:buNone/>
            </a:pPr>
            <a:endParaRPr lang="en-US" altLang="ja-JP" sz="3600" b="1" i="1" dirty="0" smtClean="0"/>
          </a:p>
          <a:p>
            <a:pPr marL="538163" indent="-538163">
              <a:buFont typeface="+mj-lt"/>
              <a:buAutoNum type="arabicPeriod" startAt="2"/>
            </a:pPr>
            <a:r>
              <a:rPr lang="en-US" altLang="ja-JP" sz="3600" b="1" i="1" dirty="0" smtClean="0"/>
              <a:t>Protection of high current density coils</a:t>
            </a:r>
          </a:p>
          <a:p>
            <a:pPr marL="914400" lvl="1" indent="-514350">
              <a:buNone/>
            </a:pPr>
            <a:r>
              <a:rPr lang="en-US" altLang="ja-JP" b="1" i="1" dirty="0" smtClean="0"/>
              <a:t>  Pancake-winding vs. layer-winding</a:t>
            </a:r>
          </a:p>
          <a:p>
            <a:pPr marL="514350" indent="-514350">
              <a:buFont typeface="+mj-lt"/>
              <a:buAutoNum type="arabicPeriod" startAt="2"/>
            </a:pPr>
            <a:endParaRPr lang="en-US" altLang="ja-JP" sz="3600" b="1" i="1" dirty="0" smtClean="0"/>
          </a:p>
          <a:p>
            <a:pPr marL="514350" indent="-514350">
              <a:buFont typeface="+mj-lt"/>
              <a:buAutoNum type="arabicPeriod" startAt="2"/>
            </a:pPr>
            <a:r>
              <a:rPr lang="en-US" altLang="ja-JP" sz="3600" b="1" i="1" dirty="0" smtClean="0"/>
              <a:t>Overview of winding methods:</a:t>
            </a:r>
          </a:p>
          <a:p>
            <a:pPr marL="914400" lvl="1" indent="-514350">
              <a:buNone/>
            </a:pPr>
            <a:r>
              <a:rPr lang="en-US" altLang="ja-JP" b="1" i="1" dirty="0" smtClean="0"/>
              <a:t>  Trade-off between degradation and protection</a:t>
            </a:r>
          </a:p>
        </p:txBody>
      </p:sp>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3</a:t>
            </a:fld>
            <a:endParaRPr lang="ja-JP" altLang="en-US"/>
          </a:p>
        </p:txBody>
      </p:sp>
      <p:sp>
        <p:nvSpPr>
          <p:cNvPr id="5" name="正方形/長方形 4"/>
          <p:cNvSpPr/>
          <p:nvPr/>
        </p:nvSpPr>
        <p:spPr>
          <a:xfrm>
            <a:off x="96839" y="241486"/>
            <a:ext cx="8723633" cy="646331"/>
          </a:xfrm>
          <a:prstGeom prst="rect">
            <a:avLst/>
          </a:prstGeom>
        </p:spPr>
        <p:txBody>
          <a:bodyPr wrap="square">
            <a:spAutoFit/>
          </a:bodyPr>
          <a:lstStyle/>
          <a:p>
            <a:pPr>
              <a:defRPr/>
            </a:pPr>
            <a:r>
              <a:rPr lang="en-US" altLang="ja-JP" sz="3600" b="1" dirty="0" smtClean="0">
                <a:effectLst>
                  <a:outerShdw blurRad="38100" dist="38100" dir="2700000" algn="tl">
                    <a:srgbClr val="000000">
                      <a:alpha val="43137"/>
                    </a:srgbClr>
                  </a:outerShdw>
                </a:effectLst>
                <a:latin typeface="Arial" pitchFamily="34" charset="0"/>
                <a:cs typeface="Arial" pitchFamily="34" charset="0"/>
              </a:rPr>
              <a:t>Contents</a:t>
            </a:r>
            <a:endParaRPr lang="ja-JP" altLang="en-US" sz="3600" b="1" dirty="0">
              <a:effectLst>
                <a:outerShdw blurRad="38100" dist="38100" dir="2700000" algn="tl">
                  <a:srgbClr val="000000">
                    <a:alpha val="43137"/>
                  </a:srgbClr>
                </a:outerShdw>
              </a:effectLst>
              <a:latin typeface="Arial" pitchFamily="34" charset="0"/>
              <a:cs typeface="Arial" pitchFamily="34" charset="0"/>
            </a:endParaRPr>
          </a:p>
        </p:txBody>
      </p:sp>
      <p:sp>
        <p:nvSpPr>
          <p:cNvPr id="7" name="角丸四角形 6"/>
          <p:cNvSpPr/>
          <p:nvPr/>
        </p:nvSpPr>
        <p:spPr>
          <a:xfrm>
            <a:off x="432112" y="1196752"/>
            <a:ext cx="8352928" cy="1296144"/>
          </a:xfrm>
          <a:prstGeom prst="round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4</a:t>
            </a:fld>
            <a:endParaRPr lang="ja-JP" altLang="en-US"/>
          </a:p>
        </p:txBody>
      </p:sp>
      <p:sp>
        <p:nvSpPr>
          <p:cNvPr id="5" name="テキスト ボックス 4"/>
          <p:cNvSpPr txBox="1"/>
          <p:nvPr/>
        </p:nvSpPr>
        <p:spPr>
          <a:xfrm>
            <a:off x="86504" y="260648"/>
            <a:ext cx="8877985" cy="553998"/>
          </a:xfrm>
          <a:prstGeom prst="rect">
            <a:avLst/>
          </a:prstGeom>
          <a:noFill/>
        </p:spPr>
        <p:txBody>
          <a:bodyPr wrap="square" rtlCol="0">
            <a:spAutoFit/>
          </a:bodyPr>
          <a:lstStyle/>
          <a:p>
            <a:r>
              <a:rPr lang="en-US" altLang="ja-JP" sz="3000" b="1" dirty="0" smtClean="0">
                <a:effectLst>
                  <a:outerShdw blurRad="38100" dist="38100" dir="2700000" algn="tl">
                    <a:srgbClr val="000000">
                      <a:alpha val="43137"/>
                    </a:srgbClr>
                  </a:outerShdw>
                </a:effectLst>
                <a:latin typeface="Arial" pitchFamily="34" charset="0"/>
                <a:cs typeface="Arial" pitchFamily="34" charset="0"/>
              </a:rPr>
              <a:t>Two basic patterns of quench for REBCO coils</a:t>
            </a:r>
            <a:endParaRPr kumimoji="1" lang="ja-JP" altLang="en-US" sz="3000" b="1" dirty="0">
              <a:effectLst>
                <a:outerShdw blurRad="38100" dist="38100" dir="2700000" algn="tl">
                  <a:srgbClr val="000000">
                    <a:alpha val="43137"/>
                  </a:srgbClr>
                </a:outerShdw>
              </a:effectLst>
              <a:latin typeface="Arial" pitchFamily="34" charset="0"/>
              <a:cs typeface="Arial" pitchFamily="34" charset="0"/>
            </a:endParaRPr>
          </a:p>
        </p:txBody>
      </p:sp>
      <p:pic>
        <p:nvPicPr>
          <p:cNvPr id="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7877" t="3993" b="2562"/>
          <a:stretch/>
        </p:blipFill>
        <p:spPr bwMode="auto">
          <a:xfrm>
            <a:off x="2339752" y="1755227"/>
            <a:ext cx="4024989" cy="385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7"/>
          <p:cNvSpPr txBox="1"/>
          <p:nvPr/>
        </p:nvSpPr>
        <p:spPr>
          <a:xfrm>
            <a:off x="3131840" y="2152952"/>
            <a:ext cx="1247463" cy="646331"/>
          </a:xfrm>
          <a:prstGeom prst="rect">
            <a:avLst/>
          </a:prstGeom>
          <a:noFill/>
        </p:spPr>
        <p:txBody>
          <a:bodyPr wrap="square" rtlCol="0">
            <a:spAutoFit/>
          </a:bodyPr>
          <a:lstStyle/>
          <a:p>
            <a:r>
              <a:rPr kumimoji="1" lang="en-US" altLang="ja-JP" dirty="0" smtClean="0">
                <a:solidFill>
                  <a:srgbClr val="FF0000"/>
                </a:solidFill>
              </a:rPr>
              <a:t>Degraded coil (</a:t>
            </a:r>
            <a:r>
              <a:rPr kumimoji="1" lang="en-US" altLang="ja-JP" i="1" dirty="0" smtClean="0">
                <a:solidFill>
                  <a:srgbClr val="FF0000"/>
                </a:solidFill>
              </a:rPr>
              <a:t>n</a:t>
            </a:r>
            <a:r>
              <a:rPr kumimoji="1" lang="en-US" altLang="ja-JP" dirty="0" smtClean="0">
                <a:solidFill>
                  <a:srgbClr val="FF0000"/>
                </a:solidFill>
              </a:rPr>
              <a:t>=1.5)</a:t>
            </a:r>
            <a:endParaRPr kumimoji="1" lang="ja-JP" altLang="en-US" dirty="0">
              <a:solidFill>
                <a:srgbClr val="FF0000"/>
              </a:solidFill>
            </a:endParaRPr>
          </a:p>
        </p:txBody>
      </p:sp>
      <p:sp>
        <p:nvSpPr>
          <p:cNvPr id="8" name="テキスト ボックス 19"/>
          <p:cNvSpPr txBox="1"/>
          <p:nvPr/>
        </p:nvSpPr>
        <p:spPr>
          <a:xfrm>
            <a:off x="4932040" y="2123362"/>
            <a:ext cx="450641" cy="461665"/>
          </a:xfrm>
          <a:prstGeom prst="rect">
            <a:avLst/>
          </a:prstGeom>
          <a:noFill/>
        </p:spPr>
        <p:txBody>
          <a:bodyPr wrap="square" rtlCol="0">
            <a:spAutoFit/>
          </a:bodyPr>
          <a:lstStyle/>
          <a:p>
            <a:r>
              <a:rPr kumimoji="1" lang="en-US" altLang="ja-JP" sz="2400" i="1" dirty="0" err="1" smtClean="0"/>
              <a:t>I</a:t>
            </a:r>
            <a:r>
              <a:rPr kumimoji="1" lang="en-US" altLang="ja-JP" sz="2400" baseline="-25000" dirty="0" err="1" smtClean="0"/>
              <a:t>c</a:t>
            </a:r>
            <a:endParaRPr kumimoji="1" lang="ja-JP" altLang="en-US" sz="2400" baseline="-25000" dirty="0"/>
          </a:p>
        </p:txBody>
      </p:sp>
      <p:cxnSp>
        <p:nvCxnSpPr>
          <p:cNvPr id="9" name="Straight Connector 8"/>
          <p:cNvCxnSpPr/>
          <p:nvPr/>
        </p:nvCxnSpPr>
        <p:spPr>
          <a:xfrm>
            <a:off x="5294066" y="1943263"/>
            <a:ext cx="0" cy="3033486"/>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1" name="テキスト ボックス 19"/>
          <p:cNvSpPr txBox="1"/>
          <p:nvPr/>
        </p:nvSpPr>
        <p:spPr>
          <a:xfrm>
            <a:off x="2699792" y="980728"/>
            <a:ext cx="2592288" cy="830997"/>
          </a:xfrm>
          <a:prstGeom prst="rect">
            <a:avLst/>
          </a:prstGeom>
          <a:noFill/>
        </p:spPr>
        <p:txBody>
          <a:bodyPr wrap="square" rtlCol="0">
            <a:spAutoFit/>
          </a:bodyPr>
          <a:lstStyle/>
          <a:p>
            <a:r>
              <a:rPr kumimoji="1" lang="en-US" altLang="ja-JP" sz="2400" b="1" dirty="0" smtClean="0">
                <a:solidFill>
                  <a:srgbClr val="FF0000"/>
                </a:solidFill>
              </a:rPr>
              <a:t>Premature quench</a:t>
            </a:r>
          </a:p>
          <a:p>
            <a:r>
              <a:rPr lang="en-US" altLang="ja-JP" sz="2400" b="1" dirty="0" smtClean="0">
                <a:solidFill>
                  <a:srgbClr val="FF0000"/>
                </a:solidFill>
              </a:rPr>
              <a:t>(unpredictable)</a:t>
            </a:r>
            <a:endParaRPr kumimoji="1" lang="ja-JP" altLang="en-US" sz="2400" b="1" dirty="0">
              <a:solidFill>
                <a:srgbClr val="FF0000"/>
              </a:solidFill>
            </a:endParaRPr>
          </a:p>
        </p:txBody>
      </p:sp>
      <p:sp>
        <p:nvSpPr>
          <p:cNvPr id="14" name="テキスト ボックス 19"/>
          <p:cNvSpPr txBox="1"/>
          <p:nvPr/>
        </p:nvSpPr>
        <p:spPr>
          <a:xfrm>
            <a:off x="107504" y="2513019"/>
            <a:ext cx="2232248" cy="830997"/>
          </a:xfrm>
          <a:prstGeom prst="rect">
            <a:avLst/>
          </a:prstGeom>
          <a:noFill/>
        </p:spPr>
        <p:txBody>
          <a:bodyPr wrap="square" rtlCol="0">
            <a:spAutoFit/>
          </a:bodyPr>
          <a:lstStyle/>
          <a:p>
            <a:r>
              <a:rPr kumimoji="1" lang="en-US" altLang="ja-JP" sz="1600" dirty="0" smtClean="0"/>
              <a:t>Maeda and Yanagisawa, </a:t>
            </a:r>
            <a:r>
              <a:rPr kumimoji="1" lang="en-US" altLang="ja-JP" sz="1600" i="1" dirty="0" smtClean="0"/>
              <a:t>IEEE TAS</a:t>
            </a:r>
            <a:r>
              <a:rPr kumimoji="1" lang="en-US" altLang="ja-JP" sz="1600" dirty="0" smtClean="0"/>
              <a:t>, </a:t>
            </a:r>
            <a:r>
              <a:rPr kumimoji="1" lang="en-US" altLang="ja-JP" sz="1600" b="1" dirty="0" smtClean="0"/>
              <a:t>24</a:t>
            </a:r>
            <a:r>
              <a:rPr kumimoji="1" lang="en-US" altLang="ja-JP" sz="1600" dirty="0" smtClean="0"/>
              <a:t>, 4602462, 2014.</a:t>
            </a:r>
            <a:endParaRPr kumimoji="1" lang="ja-JP" altLang="en-US" sz="1600" dirty="0"/>
          </a:p>
        </p:txBody>
      </p:sp>
      <p:sp>
        <p:nvSpPr>
          <p:cNvPr id="19" name="テキスト ボックス 9"/>
          <p:cNvSpPr txBox="1"/>
          <p:nvPr/>
        </p:nvSpPr>
        <p:spPr>
          <a:xfrm>
            <a:off x="6001726" y="2132856"/>
            <a:ext cx="1522602" cy="553998"/>
          </a:xfrm>
          <a:prstGeom prst="rect">
            <a:avLst/>
          </a:prstGeom>
          <a:solidFill>
            <a:schemeClr val="bg1"/>
          </a:solidFill>
        </p:spPr>
        <p:txBody>
          <a:bodyPr wrap="square" lIns="0" tIns="0" rIns="0" bIns="0" rtlCol="0">
            <a:spAutoFit/>
          </a:bodyPr>
          <a:lstStyle/>
          <a:p>
            <a:r>
              <a:rPr kumimoji="1" lang="en-US" altLang="ja-JP" dirty="0" err="1" smtClean="0"/>
              <a:t>Undegraded</a:t>
            </a:r>
            <a:r>
              <a:rPr kumimoji="1" lang="en-US" altLang="ja-JP" dirty="0" smtClean="0"/>
              <a:t> coil (</a:t>
            </a:r>
            <a:r>
              <a:rPr kumimoji="1" lang="en-US" altLang="ja-JP" i="1" dirty="0" smtClean="0"/>
              <a:t>n</a:t>
            </a:r>
            <a:r>
              <a:rPr kumimoji="1" lang="en-US" altLang="ja-JP" dirty="0" smtClean="0"/>
              <a:t>=27)</a:t>
            </a:r>
            <a:endParaRPr kumimoji="1" lang="ja-JP" altLang="en-US" dirty="0"/>
          </a:p>
        </p:txBody>
      </p:sp>
      <p:sp>
        <p:nvSpPr>
          <p:cNvPr id="20" name="テキスト ボックス 19"/>
          <p:cNvSpPr txBox="1"/>
          <p:nvPr/>
        </p:nvSpPr>
        <p:spPr>
          <a:xfrm>
            <a:off x="107504" y="1864947"/>
            <a:ext cx="2520280" cy="707886"/>
          </a:xfrm>
          <a:prstGeom prst="rect">
            <a:avLst/>
          </a:prstGeom>
          <a:noFill/>
        </p:spPr>
        <p:txBody>
          <a:bodyPr wrap="square" rtlCol="0">
            <a:spAutoFit/>
          </a:bodyPr>
          <a:lstStyle/>
          <a:p>
            <a:r>
              <a:rPr lang="en-US" altLang="ja-JP" sz="2000" b="1" dirty="0" smtClean="0"/>
              <a:t>Paraffin-impregnated REBCO coils at 77K</a:t>
            </a:r>
            <a:endParaRPr kumimoji="1" lang="ja-JP" altLang="en-US" sz="2000" b="1" dirty="0"/>
          </a:p>
        </p:txBody>
      </p:sp>
      <p:sp>
        <p:nvSpPr>
          <p:cNvPr id="21" name="テキスト ボックス 19"/>
          <p:cNvSpPr txBox="1"/>
          <p:nvPr/>
        </p:nvSpPr>
        <p:spPr>
          <a:xfrm>
            <a:off x="5436096" y="982389"/>
            <a:ext cx="2376264" cy="830997"/>
          </a:xfrm>
          <a:prstGeom prst="rect">
            <a:avLst/>
          </a:prstGeom>
          <a:noFill/>
        </p:spPr>
        <p:txBody>
          <a:bodyPr wrap="square" rtlCol="0">
            <a:spAutoFit/>
          </a:bodyPr>
          <a:lstStyle/>
          <a:p>
            <a:r>
              <a:rPr kumimoji="1" lang="en-US" altLang="ja-JP" sz="2400" b="1" dirty="0" smtClean="0"/>
              <a:t>Natural quench</a:t>
            </a:r>
          </a:p>
          <a:p>
            <a:r>
              <a:rPr lang="en-US" altLang="ja-JP" sz="2400" b="1" dirty="0" smtClean="0"/>
              <a:t>(predictable)</a:t>
            </a:r>
            <a:endParaRPr kumimoji="1" lang="ja-JP" altLang="en-US" sz="2400" b="1" dirty="0"/>
          </a:p>
        </p:txBody>
      </p:sp>
      <p:sp>
        <p:nvSpPr>
          <p:cNvPr id="22" name="テキスト ボックス 19"/>
          <p:cNvSpPr txBox="1"/>
          <p:nvPr/>
        </p:nvSpPr>
        <p:spPr>
          <a:xfrm>
            <a:off x="506044" y="5694347"/>
            <a:ext cx="8208912" cy="830997"/>
          </a:xfrm>
          <a:prstGeom prst="rect">
            <a:avLst/>
          </a:prstGeom>
          <a:noFill/>
        </p:spPr>
        <p:txBody>
          <a:bodyPr wrap="square" rtlCol="0">
            <a:spAutoFit/>
          </a:bodyPr>
          <a:lstStyle/>
          <a:p>
            <a:r>
              <a:rPr kumimoji="1" lang="en-US" altLang="ja-JP" sz="2400" b="1" i="1" dirty="0" smtClean="0">
                <a:solidFill>
                  <a:srgbClr val="FF0000"/>
                </a:solidFill>
              </a:rPr>
              <a:t>Systematic investigation and the remedies for the degradation </a:t>
            </a:r>
            <a:r>
              <a:rPr lang="en-US" altLang="ja-JP" sz="2400" b="1" i="1" dirty="0" smtClean="0">
                <a:solidFill>
                  <a:srgbClr val="FF0000"/>
                </a:solidFill>
              </a:rPr>
              <a:t>are</a:t>
            </a:r>
            <a:r>
              <a:rPr kumimoji="1" lang="en-US" altLang="ja-JP" sz="2400" b="1" i="1" dirty="0" smtClean="0">
                <a:solidFill>
                  <a:srgbClr val="FF0000"/>
                </a:solidFill>
              </a:rPr>
              <a:t> the essential for stability and protection of REBCO coils.</a:t>
            </a:r>
            <a:endParaRPr kumimoji="1" lang="ja-JP" altLang="en-US" sz="2400" b="1" i="1" dirty="0">
              <a:solidFill>
                <a:srgbClr val="FF0000"/>
              </a:solidFill>
            </a:endParaRPr>
          </a:p>
        </p:txBody>
      </p:sp>
      <p:sp>
        <p:nvSpPr>
          <p:cNvPr id="23" name="テキスト ボックス 9"/>
          <p:cNvSpPr txBox="1"/>
          <p:nvPr/>
        </p:nvSpPr>
        <p:spPr>
          <a:xfrm>
            <a:off x="6588224" y="3737155"/>
            <a:ext cx="2448272" cy="738664"/>
          </a:xfrm>
          <a:prstGeom prst="rect">
            <a:avLst/>
          </a:prstGeom>
          <a:solidFill>
            <a:schemeClr val="bg1"/>
          </a:solidFill>
        </p:spPr>
        <p:txBody>
          <a:bodyPr wrap="square" lIns="0" tIns="0" rIns="0" bIns="0" rtlCol="0">
            <a:spAutoFit/>
          </a:bodyPr>
          <a:lstStyle/>
          <a:p>
            <a:r>
              <a:rPr kumimoji="1" lang="en-US" altLang="ja-JP" sz="2400" dirty="0" smtClean="0"/>
              <a:t>Irreversible</a:t>
            </a:r>
          </a:p>
          <a:p>
            <a:r>
              <a:rPr lang="en-US" altLang="ja-JP" sz="2400" dirty="0" smtClean="0"/>
              <a:t>t</a:t>
            </a:r>
            <a:r>
              <a:rPr kumimoji="1" lang="en-US" altLang="ja-JP" sz="2400" dirty="0" smtClean="0"/>
              <a:t>hermal runaway</a:t>
            </a:r>
            <a:endParaRPr kumimoji="1" lang="ja-JP" altLang="en-US" sz="2400" dirty="0"/>
          </a:p>
        </p:txBody>
      </p:sp>
      <p:cxnSp>
        <p:nvCxnSpPr>
          <p:cNvPr id="25" name="直線矢印コネクタ 24"/>
          <p:cNvCxnSpPr>
            <a:stCxn id="23" idx="1"/>
          </p:cNvCxnSpPr>
          <p:nvPr/>
        </p:nvCxnSpPr>
        <p:spPr>
          <a:xfrm flipH="1" flipV="1">
            <a:off x="5940152" y="3593141"/>
            <a:ext cx="648072" cy="51334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23" idx="1"/>
          </p:cNvCxnSpPr>
          <p:nvPr/>
        </p:nvCxnSpPr>
        <p:spPr>
          <a:xfrm flipH="1" flipV="1">
            <a:off x="4355976" y="3521133"/>
            <a:ext cx="2232248" cy="58535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par>
                                <p:cTn id="30" presetID="10" presetClass="entr" presetSubtype="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9" grpId="0" animBg="1"/>
      <p:bldP spid="21" grpId="0"/>
      <p:bldP spid="22" grpId="0"/>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11E6D6C-6A90-4954-8FC6-EE8609F3D87D}" type="slidenum">
              <a:rPr lang="ja-JP" altLang="en-US" smtClean="0"/>
              <a:pPr/>
              <a:t>5</a:t>
            </a:fld>
            <a:endParaRPr lang="ja-JP" altLang="en-US"/>
          </a:p>
        </p:txBody>
      </p:sp>
      <p:sp>
        <p:nvSpPr>
          <p:cNvPr id="5" name="テキスト ボックス 4"/>
          <p:cNvSpPr txBox="1"/>
          <p:nvPr/>
        </p:nvSpPr>
        <p:spPr>
          <a:xfrm>
            <a:off x="971600" y="4084207"/>
            <a:ext cx="7704856" cy="584775"/>
          </a:xfrm>
          <a:prstGeom prst="rect">
            <a:avLst/>
          </a:prstGeom>
          <a:noFill/>
        </p:spPr>
        <p:txBody>
          <a:bodyPr wrap="square" rtlCol="0">
            <a:spAutoFit/>
          </a:bodyPr>
          <a:lstStyle/>
          <a:p>
            <a:r>
              <a:rPr kumimoji="1" lang="en-US" altLang="ja-JP" sz="3200" b="1" u="sng" dirty="0" smtClean="0">
                <a:latin typeface="Arial" pitchFamily="34" charset="0"/>
                <a:cs typeface="Arial" pitchFamily="34" charset="0"/>
              </a:rPr>
              <a:t>Premature quenches</a:t>
            </a:r>
            <a:endParaRPr kumimoji="1" lang="ja-JP" altLang="en-US" sz="3200" b="1" u="sng" dirty="0">
              <a:latin typeface="Arial" pitchFamily="34" charset="0"/>
              <a:cs typeface="Arial" pitchFamily="34" charset="0"/>
            </a:endParaRPr>
          </a:p>
        </p:txBody>
      </p:sp>
      <p:sp>
        <p:nvSpPr>
          <p:cNvPr id="6" name="正方形/長方形 5"/>
          <p:cNvSpPr/>
          <p:nvPr/>
        </p:nvSpPr>
        <p:spPr>
          <a:xfrm>
            <a:off x="971600" y="4797152"/>
            <a:ext cx="6480720" cy="1200329"/>
          </a:xfrm>
          <a:prstGeom prst="rect">
            <a:avLst/>
          </a:prstGeom>
        </p:spPr>
        <p:txBody>
          <a:bodyPr wrap="square">
            <a:spAutoFit/>
          </a:bodyPr>
          <a:lstStyle/>
          <a:p>
            <a:r>
              <a:rPr lang="en-US" altLang="ja-JP" sz="2400" i="1" dirty="0">
                <a:latin typeface="+mj-lt"/>
                <a:cs typeface="Arial" pitchFamily="34" charset="0"/>
              </a:rPr>
              <a:t>The premature quenches in REBCO coils are caused by local heating due to degradation </a:t>
            </a:r>
            <a:r>
              <a:rPr lang="en-US" altLang="ja-JP" sz="2400" i="1" dirty="0" smtClean="0">
                <a:latin typeface="+mj-lt"/>
                <a:cs typeface="Arial" pitchFamily="34" charset="0"/>
              </a:rPr>
              <a:t>owning </a:t>
            </a:r>
            <a:r>
              <a:rPr lang="en-US" altLang="ja-JP" sz="2400" i="1" dirty="0">
                <a:latin typeface="+mj-lt"/>
                <a:cs typeface="Arial" pitchFamily="34" charset="0"/>
              </a:rPr>
              <a:t>to thermal stress and electromagnetic force.</a:t>
            </a:r>
          </a:p>
        </p:txBody>
      </p:sp>
    </p:spTree>
    <p:extLst>
      <p:ext uri="{BB962C8B-B14F-4D97-AF65-F5344CB8AC3E}">
        <p14:creationId xmlns:p14="http://schemas.microsoft.com/office/powerpoint/2010/main" val="10580481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p:cNvSpPr/>
          <p:nvPr/>
        </p:nvSpPr>
        <p:spPr>
          <a:xfrm>
            <a:off x="5338151" y="1841049"/>
            <a:ext cx="3221567" cy="936104"/>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19" name="Picture 2"/>
          <p:cNvPicPr>
            <a:picLocks noChangeAspect="1" noChangeArrowheads="1"/>
          </p:cNvPicPr>
          <p:nvPr/>
        </p:nvPicPr>
        <p:blipFill>
          <a:blip r:embed="rId4" cstate="email"/>
          <a:srcRect l="2026" t="13901" r="52156" b="36908"/>
          <a:stretch>
            <a:fillRect/>
          </a:stretch>
        </p:blipFill>
        <p:spPr bwMode="auto">
          <a:xfrm>
            <a:off x="611560" y="1803177"/>
            <a:ext cx="4714159" cy="3575701"/>
          </a:xfrm>
          <a:prstGeom prst="rect">
            <a:avLst/>
          </a:prstGeom>
          <a:noFill/>
          <a:ln w="9525">
            <a:noFill/>
            <a:miter lim="800000"/>
            <a:headEnd/>
            <a:tailEnd/>
          </a:ln>
        </p:spPr>
      </p:pic>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6</a:t>
            </a:fld>
            <a:endParaRPr lang="ja-JP" altLang="en-US"/>
          </a:p>
        </p:txBody>
      </p:sp>
      <p:sp>
        <p:nvSpPr>
          <p:cNvPr id="8" name="テキスト ボックス 7"/>
          <p:cNvSpPr txBox="1"/>
          <p:nvPr/>
        </p:nvSpPr>
        <p:spPr>
          <a:xfrm>
            <a:off x="86504" y="188640"/>
            <a:ext cx="8877985" cy="553998"/>
          </a:xfrm>
          <a:prstGeom prst="rect">
            <a:avLst/>
          </a:prstGeom>
          <a:noFill/>
        </p:spPr>
        <p:txBody>
          <a:bodyPr wrap="square" rtlCol="0">
            <a:spAutoFit/>
          </a:bodyPr>
          <a:lstStyle/>
          <a:p>
            <a:r>
              <a:rPr lang="en-US" altLang="ja-JP" sz="3000" b="1" dirty="0" smtClean="0">
                <a:effectLst>
                  <a:outerShdw blurRad="38100" dist="38100" dir="2700000" algn="tl">
                    <a:srgbClr val="000000">
                      <a:alpha val="43137"/>
                    </a:srgbClr>
                  </a:outerShdw>
                </a:effectLst>
                <a:latin typeface="Arial" pitchFamily="34" charset="0"/>
                <a:cs typeface="Arial" pitchFamily="34" charset="0"/>
              </a:rPr>
              <a:t>1) Degradation due to thermal stress</a:t>
            </a:r>
            <a:endParaRPr kumimoji="1" lang="ja-JP" altLang="en-US" sz="3000" b="1" dirty="0">
              <a:effectLst>
                <a:outerShdw blurRad="38100" dist="38100" dir="2700000" algn="tl">
                  <a:srgbClr val="000000">
                    <a:alpha val="43137"/>
                  </a:srgbClr>
                </a:outerShdw>
              </a:effectLst>
              <a:latin typeface="Arial" pitchFamily="34" charset="0"/>
              <a:cs typeface="Arial" pitchFamily="34" charset="0"/>
            </a:endParaRPr>
          </a:p>
        </p:txBody>
      </p:sp>
      <p:sp>
        <p:nvSpPr>
          <p:cNvPr id="9" name="テキスト ボックス 19"/>
          <p:cNvSpPr txBox="1"/>
          <p:nvPr/>
        </p:nvSpPr>
        <p:spPr>
          <a:xfrm>
            <a:off x="1115616" y="5445224"/>
            <a:ext cx="4176464" cy="338554"/>
          </a:xfrm>
          <a:prstGeom prst="rect">
            <a:avLst/>
          </a:prstGeom>
          <a:noFill/>
        </p:spPr>
        <p:txBody>
          <a:bodyPr wrap="square" rtlCol="0">
            <a:spAutoFit/>
          </a:bodyPr>
          <a:lstStyle/>
          <a:p>
            <a:r>
              <a:rPr kumimoji="1" lang="en-US" altLang="ja-JP" sz="1600" dirty="0" err="1" smtClean="0"/>
              <a:t>Takematsu</a:t>
            </a:r>
            <a:r>
              <a:rPr kumimoji="1" lang="en-US" altLang="ja-JP" sz="1600" dirty="0" smtClean="0"/>
              <a:t> et al., </a:t>
            </a:r>
            <a:r>
              <a:rPr kumimoji="1" lang="en-US" altLang="ja-JP" sz="1600" i="1" dirty="0" err="1" smtClean="0"/>
              <a:t>Physica</a:t>
            </a:r>
            <a:r>
              <a:rPr kumimoji="1" lang="en-US" altLang="ja-JP" sz="1600" i="1" dirty="0" smtClean="0"/>
              <a:t> C</a:t>
            </a:r>
            <a:r>
              <a:rPr kumimoji="1" lang="en-US" altLang="ja-JP" sz="1600" dirty="0" smtClean="0"/>
              <a:t>, </a:t>
            </a:r>
            <a:r>
              <a:rPr lang="en-US" altLang="ja-JP" sz="1600" b="1" dirty="0" smtClean="0"/>
              <a:t>470</a:t>
            </a:r>
            <a:r>
              <a:rPr kumimoji="1" lang="en-US" altLang="ja-JP" sz="1600" dirty="0" smtClean="0"/>
              <a:t>, 674-677, 2010</a:t>
            </a:r>
            <a:endParaRPr kumimoji="1" lang="ja-JP" altLang="en-US" sz="1600" dirty="0"/>
          </a:p>
        </p:txBody>
      </p:sp>
      <p:sp>
        <p:nvSpPr>
          <p:cNvPr id="11" name="右矢印 10"/>
          <p:cNvSpPr/>
          <p:nvPr/>
        </p:nvSpPr>
        <p:spPr>
          <a:xfrm rot="16200000">
            <a:off x="3108702" y="1178347"/>
            <a:ext cx="880781" cy="360041"/>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9"/>
          <p:cNvSpPr txBox="1"/>
          <p:nvPr/>
        </p:nvSpPr>
        <p:spPr>
          <a:xfrm>
            <a:off x="3779912" y="836712"/>
            <a:ext cx="2592288" cy="461665"/>
          </a:xfrm>
          <a:prstGeom prst="rect">
            <a:avLst/>
          </a:prstGeom>
          <a:noFill/>
        </p:spPr>
        <p:txBody>
          <a:bodyPr wrap="square" rtlCol="0">
            <a:spAutoFit/>
          </a:bodyPr>
          <a:lstStyle/>
          <a:p>
            <a:r>
              <a:rPr kumimoji="1" lang="en-US" altLang="ja-JP" sz="2400" b="1" dirty="0" smtClean="0">
                <a:solidFill>
                  <a:srgbClr val="FF0000"/>
                </a:solidFill>
              </a:rPr>
              <a:t>Thermal runaway</a:t>
            </a:r>
            <a:endParaRPr kumimoji="1" lang="ja-JP" altLang="en-US" sz="2400" b="1" dirty="0">
              <a:solidFill>
                <a:srgbClr val="FF0000"/>
              </a:solidFill>
            </a:endParaRPr>
          </a:p>
        </p:txBody>
      </p:sp>
      <p:sp>
        <p:nvSpPr>
          <p:cNvPr id="13" name="テキスト ボックス 19"/>
          <p:cNvSpPr txBox="1"/>
          <p:nvPr/>
        </p:nvSpPr>
        <p:spPr>
          <a:xfrm>
            <a:off x="5364088" y="3242593"/>
            <a:ext cx="3779912" cy="1200329"/>
          </a:xfrm>
          <a:prstGeom prst="rect">
            <a:avLst/>
          </a:prstGeom>
          <a:noFill/>
        </p:spPr>
        <p:txBody>
          <a:bodyPr wrap="square" rtlCol="0">
            <a:spAutoFit/>
          </a:bodyPr>
          <a:lstStyle/>
          <a:p>
            <a:r>
              <a:rPr lang="en-US" altLang="ja-JP" sz="2400" b="1" i="1" dirty="0" smtClean="0">
                <a:solidFill>
                  <a:srgbClr val="FF0000"/>
                </a:solidFill>
              </a:rPr>
              <a:t>Thermal stress delaminates the conductor, resulting in degradation</a:t>
            </a:r>
            <a:endParaRPr kumimoji="1" lang="ja-JP" altLang="en-US" sz="2400" b="1" i="1" dirty="0">
              <a:solidFill>
                <a:srgbClr val="FF0000"/>
              </a:solidFill>
            </a:endParaRPr>
          </a:p>
        </p:txBody>
      </p:sp>
      <p:pic>
        <p:nvPicPr>
          <p:cNvPr id="14" name="Picture 2"/>
          <p:cNvPicPr>
            <a:picLocks noChangeAspect="1" noChangeArrowheads="1"/>
          </p:cNvPicPr>
          <p:nvPr/>
        </p:nvPicPr>
        <p:blipFill>
          <a:blip r:embed="rId5" cstate="email"/>
          <a:srcRect/>
          <a:stretch>
            <a:fillRect/>
          </a:stretch>
        </p:blipFill>
        <p:spPr bwMode="auto">
          <a:xfrm>
            <a:off x="6148412" y="4747209"/>
            <a:ext cx="1231900" cy="1439863"/>
          </a:xfrm>
          <a:prstGeom prst="rect">
            <a:avLst/>
          </a:prstGeom>
          <a:noFill/>
          <a:ln w="9525">
            <a:noFill/>
            <a:miter lim="800000"/>
            <a:headEnd/>
            <a:tailEnd/>
          </a:ln>
        </p:spPr>
      </p:pic>
      <p:cxnSp>
        <p:nvCxnSpPr>
          <p:cNvPr id="16" name="直線矢印コネクタ 15"/>
          <p:cNvCxnSpPr/>
          <p:nvPr/>
        </p:nvCxnSpPr>
        <p:spPr>
          <a:xfrm flipH="1" flipV="1">
            <a:off x="3302570" y="3146308"/>
            <a:ext cx="2049862" cy="32037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
          <p:cNvSpPr txBox="1">
            <a:spLocks noChangeArrowheads="1"/>
          </p:cNvSpPr>
          <p:nvPr/>
        </p:nvSpPr>
        <p:spPr bwMode="auto">
          <a:xfrm>
            <a:off x="1687404" y="2408641"/>
            <a:ext cx="1588452" cy="707886"/>
          </a:xfrm>
          <a:prstGeom prst="rect">
            <a:avLst/>
          </a:prstGeom>
          <a:noFill/>
          <a:ln w="9525">
            <a:noFill/>
            <a:miter lim="800000"/>
            <a:headEnd/>
            <a:tailEnd/>
          </a:ln>
        </p:spPr>
        <p:txBody>
          <a:bodyPr wrap="square">
            <a:spAutoFit/>
          </a:bodyPr>
          <a:lstStyle/>
          <a:p>
            <a:r>
              <a:rPr lang="en-US" altLang="ja-JP" sz="2000" dirty="0">
                <a:solidFill>
                  <a:srgbClr val="FF0000"/>
                </a:solidFill>
                <a:cs typeface="Arial" charset="0"/>
              </a:rPr>
              <a:t>Epoxy </a:t>
            </a:r>
            <a:r>
              <a:rPr lang="en-US" altLang="ja-JP" sz="2000" dirty="0" smtClean="0">
                <a:solidFill>
                  <a:srgbClr val="FF0000"/>
                </a:solidFill>
                <a:cs typeface="Arial" charset="0"/>
              </a:rPr>
              <a:t>impregnation</a:t>
            </a:r>
            <a:endParaRPr lang="ja-JP" altLang="en-US" sz="2000" dirty="0">
              <a:solidFill>
                <a:srgbClr val="FF0000"/>
              </a:solidFill>
              <a:cs typeface="Arial" charset="0"/>
            </a:endParaRPr>
          </a:p>
        </p:txBody>
      </p:sp>
      <p:sp>
        <p:nvSpPr>
          <p:cNvPr id="20" name="テキスト ボックス 19"/>
          <p:cNvSpPr txBox="1"/>
          <p:nvPr/>
        </p:nvSpPr>
        <p:spPr>
          <a:xfrm>
            <a:off x="5287706" y="1816949"/>
            <a:ext cx="3244734" cy="923330"/>
          </a:xfrm>
          <a:prstGeom prst="rect">
            <a:avLst/>
          </a:prstGeom>
          <a:ln w="9525"/>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dirty="0" smtClean="0"/>
              <a:t>○ </a:t>
            </a:r>
            <a:r>
              <a:rPr lang="en-US" altLang="ja-JP" dirty="0" smtClean="0"/>
              <a:t>Dry winding</a:t>
            </a:r>
          </a:p>
          <a:p>
            <a:r>
              <a:rPr kumimoji="1" lang="ja-JP" altLang="en-US" dirty="0" smtClean="0">
                <a:solidFill>
                  <a:srgbClr val="0000FF"/>
                </a:solidFill>
              </a:rPr>
              <a:t>□ </a:t>
            </a:r>
            <a:r>
              <a:rPr kumimoji="1" lang="en-US" altLang="ja-JP" dirty="0" smtClean="0">
                <a:solidFill>
                  <a:srgbClr val="0000FF"/>
                </a:solidFill>
              </a:rPr>
              <a:t>Paraffin impregnated winding</a:t>
            </a:r>
          </a:p>
          <a:p>
            <a:r>
              <a:rPr lang="ja-JP" altLang="en-US" dirty="0" smtClean="0">
                <a:solidFill>
                  <a:srgbClr val="FF0000"/>
                </a:solidFill>
              </a:rPr>
              <a:t>△ </a:t>
            </a:r>
            <a:r>
              <a:rPr lang="en-US" altLang="ja-JP" dirty="0" smtClean="0">
                <a:solidFill>
                  <a:srgbClr val="FF0000"/>
                </a:solidFill>
              </a:rPr>
              <a:t>Epoxy impregnated winding</a:t>
            </a:r>
            <a:endParaRPr kumimoji="1" lang="ja-JP" altLang="en-US" dirty="0">
              <a:solidFill>
                <a:srgbClr val="FF0000"/>
              </a:solidFill>
            </a:endParaRPr>
          </a:p>
        </p:txBody>
      </p:sp>
      <p:sp>
        <p:nvSpPr>
          <p:cNvPr id="22" name="テキスト ボックス 19"/>
          <p:cNvSpPr txBox="1"/>
          <p:nvPr/>
        </p:nvSpPr>
        <p:spPr>
          <a:xfrm>
            <a:off x="5436096" y="5178960"/>
            <a:ext cx="1152128" cy="369332"/>
          </a:xfrm>
          <a:prstGeom prst="rect">
            <a:avLst/>
          </a:prstGeom>
          <a:noFill/>
        </p:spPr>
        <p:txBody>
          <a:bodyPr wrap="square" rtlCol="0">
            <a:spAutoFit/>
          </a:bodyPr>
          <a:lstStyle/>
          <a:p>
            <a:r>
              <a:rPr lang="en-US" altLang="ja-JP" b="1" dirty="0" smtClean="0"/>
              <a:t>Stabilizer</a:t>
            </a:r>
            <a:endParaRPr kumimoji="1" lang="ja-JP" altLang="en-US" b="1" dirty="0"/>
          </a:p>
        </p:txBody>
      </p:sp>
      <p:sp>
        <p:nvSpPr>
          <p:cNvPr id="23" name="テキスト ボックス 19"/>
          <p:cNvSpPr txBox="1"/>
          <p:nvPr/>
        </p:nvSpPr>
        <p:spPr>
          <a:xfrm>
            <a:off x="6876256" y="5178960"/>
            <a:ext cx="1368152" cy="369332"/>
          </a:xfrm>
          <a:prstGeom prst="rect">
            <a:avLst/>
          </a:prstGeom>
          <a:noFill/>
        </p:spPr>
        <p:txBody>
          <a:bodyPr wrap="square" rtlCol="0">
            <a:spAutoFit/>
          </a:bodyPr>
          <a:lstStyle/>
          <a:p>
            <a:r>
              <a:rPr lang="en-US" altLang="ja-JP" b="1" dirty="0" err="1" smtClean="0"/>
              <a:t>Hastelloy</a:t>
            </a:r>
            <a:endParaRPr kumimoji="1" lang="ja-JP" altLang="en-US" b="1" dirty="0"/>
          </a:p>
        </p:txBody>
      </p:sp>
      <p:sp>
        <p:nvSpPr>
          <p:cNvPr id="24" name="テキスト ボックス 19"/>
          <p:cNvSpPr txBox="1"/>
          <p:nvPr/>
        </p:nvSpPr>
        <p:spPr>
          <a:xfrm>
            <a:off x="6012160" y="4437112"/>
            <a:ext cx="1872208" cy="369332"/>
          </a:xfrm>
          <a:prstGeom prst="rect">
            <a:avLst/>
          </a:prstGeom>
          <a:noFill/>
        </p:spPr>
        <p:txBody>
          <a:bodyPr wrap="square" rtlCol="0">
            <a:spAutoFit/>
          </a:bodyPr>
          <a:lstStyle/>
          <a:p>
            <a:r>
              <a:rPr lang="en-US" altLang="ja-JP" b="1" dirty="0" smtClean="0"/>
              <a:t>Superconductor</a:t>
            </a:r>
            <a:endParaRPr kumimoji="1" lang="ja-JP" altLang="en-US" b="1" dirty="0"/>
          </a:p>
        </p:txBody>
      </p:sp>
      <p:cxnSp>
        <p:nvCxnSpPr>
          <p:cNvPr id="26" name="直線コネクタ 25"/>
          <p:cNvCxnSpPr>
            <a:stCxn id="14" idx="0"/>
          </p:cNvCxnSpPr>
          <p:nvPr/>
        </p:nvCxnSpPr>
        <p:spPr>
          <a:xfrm flipH="1">
            <a:off x="6737404" y="4747209"/>
            <a:ext cx="26958" cy="3038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テキスト ボックス 19"/>
          <p:cNvSpPr txBox="1"/>
          <p:nvPr/>
        </p:nvSpPr>
        <p:spPr>
          <a:xfrm>
            <a:off x="7246344" y="4849064"/>
            <a:ext cx="1619672" cy="369332"/>
          </a:xfrm>
          <a:prstGeom prst="rect">
            <a:avLst/>
          </a:prstGeom>
          <a:noFill/>
        </p:spPr>
        <p:txBody>
          <a:bodyPr wrap="square" rtlCol="0">
            <a:spAutoFit/>
          </a:bodyPr>
          <a:lstStyle/>
          <a:p>
            <a:r>
              <a:rPr lang="en-US" altLang="ja-JP" b="1" dirty="0" smtClean="0">
                <a:solidFill>
                  <a:srgbClr val="FF0000"/>
                </a:solidFill>
              </a:rPr>
              <a:t>Thermal stress</a:t>
            </a:r>
            <a:endParaRPr kumimoji="1" lang="ja-JP" altLang="en-US" b="1" dirty="0">
              <a:solidFill>
                <a:srgbClr val="FF0000"/>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22" grpId="0"/>
      <p:bldP spid="23" grpId="0"/>
      <p:bldP spid="24"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グループ化 182"/>
          <p:cNvGrpSpPr/>
          <p:nvPr/>
        </p:nvGrpSpPr>
        <p:grpSpPr>
          <a:xfrm>
            <a:off x="135593" y="2750485"/>
            <a:ext cx="4245014" cy="3921627"/>
            <a:chOff x="135593" y="2773452"/>
            <a:chExt cx="4245014" cy="3921627"/>
          </a:xfrm>
        </p:grpSpPr>
        <p:pic>
          <p:nvPicPr>
            <p:cNvPr id="101" name="Picture 3"/>
            <p:cNvPicPr>
              <a:picLocks noChangeAspect="1" noChangeArrowheads="1"/>
            </p:cNvPicPr>
            <p:nvPr/>
          </p:nvPicPr>
          <p:blipFill>
            <a:blip r:embed="rId4" cstate="email"/>
            <a:srcRect l="10512" t="6332" r="38688" b="38291"/>
            <a:stretch>
              <a:fillRect/>
            </a:stretch>
          </p:blipFill>
          <p:spPr bwMode="auto">
            <a:xfrm>
              <a:off x="495591" y="3460816"/>
              <a:ext cx="3581400" cy="3000375"/>
            </a:xfrm>
            <a:prstGeom prst="rect">
              <a:avLst/>
            </a:prstGeom>
            <a:noFill/>
            <a:ln w="9525">
              <a:noFill/>
              <a:miter lim="800000"/>
              <a:headEnd/>
              <a:tailEnd/>
            </a:ln>
            <a:effectLst/>
          </p:spPr>
        </p:pic>
        <p:sp>
          <p:nvSpPr>
            <p:cNvPr id="104" name="テキスト ボックス 103"/>
            <p:cNvSpPr txBox="1"/>
            <p:nvPr/>
          </p:nvSpPr>
          <p:spPr>
            <a:xfrm>
              <a:off x="1691680" y="3750871"/>
              <a:ext cx="928717" cy="307777"/>
            </a:xfrm>
            <a:prstGeom prst="rect">
              <a:avLst/>
            </a:prstGeom>
            <a:noFill/>
          </p:spPr>
          <p:txBody>
            <a:bodyPr wrap="none" rtlCol="0" anchor="ctr">
              <a:spAutoFit/>
            </a:bodyPr>
            <a:lstStyle/>
            <a:p>
              <a:pPr algn="ctr"/>
              <a:r>
                <a:rPr kumimoji="1" lang="en-US" altLang="ja-JP" sz="1400" dirty="0" smtClean="0"/>
                <a:t>0.1 </a:t>
              </a:r>
              <a:r>
                <a:rPr kumimoji="1" lang="en-US" altLang="ja-JP" sz="1400" dirty="0" err="1" smtClean="0"/>
                <a:t>μV</a:t>
              </a:r>
              <a:r>
                <a:rPr kumimoji="1" lang="en-US" altLang="ja-JP" sz="1400" dirty="0" smtClean="0"/>
                <a:t>/cm</a:t>
              </a:r>
              <a:endParaRPr kumimoji="1" lang="ja-JP" altLang="en-US" sz="1400" dirty="0"/>
            </a:p>
          </p:txBody>
        </p:sp>
        <p:sp>
          <p:nvSpPr>
            <p:cNvPr id="106" name="テキスト ボックス 105"/>
            <p:cNvSpPr txBox="1"/>
            <p:nvPr/>
          </p:nvSpPr>
          <p:spPr>
            <a:xfrm>
              <a:off x="710162" y="6356525"/>
              <a:ext cx="3241813" cy="338554"/>
            </a:xfrm>
            <a:prstGeom prst="rect">
              <a:avLst/>
            </a:prstGeom>
            <a:noFill/>
          </p:spPr>
          <p:txBody>
            <a:bodyPr wrap="square" rtlCol="0" anchor="ctr">
              <a:spAutoFit/>
            </a:bodyPr>
            <a:lstStyle/>
            <a:p>
              <a:pPr algn="ctr"/>
              <a:r>
                <a:rPr kumimoji="1" lang="en-US" altLang="ja-JP" sz="1600" dirty="0" smtClean="0">
                  <a:latin typeface="Arial" pitchFamily="34" charset="0"/>
                  <a:cs typeface="Arial" pitchFamily="34" charset="0"/>
                </a:rPr>
                <a:t>Coil current (A)</a:t>
              </a:r>
              <a:endParaRPr kumimoji="1" lang="ja-JP" altLang="en-US" sz="1600" dirty="0">
                <a:latin typeface="Arial" pitchFamily="34" charset="0"/>
                <a:cs typeface="Arial" pitchFamily="34" charset="0"/>
              </a:endParaRPr>
            </a:p>
          </p:txBody>
        </p:sp>
        <p:sp>
          <p:nvSpPr>
            <p:cNvPr id="107" name="テキスト ボックス 106"/>
            <p:cNvSpPr txBox="1"/>
            <p:nvPr/>
          </p:nvSpPr>
          <p:spPr>
            <a:xfrm rot="16200000">
              <a:off x="-1037856" y="4689522"/>
              <a:ext cx="2685452" cy="338554"/>
            </a:xfrm>
            <a:prstGeom prst="rect">
              <a:avLst/>
            </a:prstGeom>
            <a:noFill/>
          </p:spPr>
          <p:txBody>
            <a:bodyPr wrap="square" rtlCol="0" anchor="ctr">
              <a:spAutoFit/>
            </a:bodyPr>
            <a:lstStyle/>
            <a:p>
              <a:pPr algn="ctr"/>
              <a:r>
                <a:rPr lang="en-US" altLang="ja-JP" sz="1600" dirty="0" smtClean="0">
                  <a:latin typeface="Arial" pitchFamily="34" charset="0"/>
                  <a:cs typeface="Arial" pitchFamily="34" charset="0"/>
                </a:rPr>
                <a:t>REBCO coil voltage (mV)</a:t>
              </a:r>
              <a:endParaRPr lang="ja-JP" altLang="en-US" sz="1600" dirty="0">
                <a:latin typeface="Arial" pitchFamily="34" charset="0"/>
                <a:cs typeface="Arial" pitchFamily="34" charset="0"/>
              </a:endParaRPr>
            </a:p>
          </p:txBody>
        </p:sp>
        <p:cxnSp>
          <p:nvCxnSpPr>
            <p:cNvPr id="108" name="直線矢印コネクタ 107"/>
            <p:cNvCxnSpPr/>
            <p:nvPr/>
          </p:nvCxnSpPr>
          <p:spPr>
            <a:xfrm flipV="1">
              <a:off x="2236324" y="5938424"/>
              <a:ext cx="277984" cy="126401"/>
            </a:xfrm>
            <a:prstGeom prst="straightConnector1">
              <a:avLst/>
            </a:prstGeom>
            <a:ln w="31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9" name="直線矢印コネクタ 108"/>
            <p:cNvCxnSpPr/>
            <p:nvPr/>
          </p:nvCxnSpPr>
          <p:spPr>
            <a:xfrm flipH="1">
              <a:off x="2005952" y="5358737"/>
              <a:ext cx="319905" cy="152673"/>
            </a:xfrm>
            <a:prstGeom prst="straightConnector1">
              <a:avLst/>
            </a:prstGeom>
            <a:ln w="31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テキスト ボックス 111"/>
            <p:cNvSpPr txBox="1"/>
            <p:nvPr/>
          </p:nvSpPr>
          <p:spPr>
            <a:xfrm>
              <a:off x="2482492" y="5746770"/>
              <a:ext cx="922688" cy="400110"/>
            </a:xfrm>
            <a:prstGeom prst="rect">
              <a:avLst/>
            </a:prstGeom>
            <a:noFill/>
          </p:spPr>
          <p:txBody>
            <a:bodyPr wrap="none" rtlCol="0" anchor="ctr">
              <a:spAutoFit/>
            </a:bodyPr>
            <a:lstStyle/>
            <a:p>
              <a:r>
                <a:rPr kumimoji="1" lang="en-US" altLang="ja-JP" sz="2000" b="1" dirty="0" smtClean="0"/>
                <a:t>Charge</a:t>
              </a:r>
              <a:endParaRPr kumimoji="1" lang="ja-JP" altLang="en-US" sz="2000" b="1" dirty="0"/>
            </a:p>
          </p:txBody>
        </p:sp>
        <p:sp>
          <p:nvSpPr>
            <p:cNvPr id="113" name="テキスト ボックス 112"/>
            <p:cNvSpPr txBox="1"/>
            <p:nvPr/>
          </p:nvSpPr>
          <p:spPr>
            <a:xfrm>
              <a:off x="857728" y="5229200"/>
              <a:ext cx="1220848" cy="400110"/>
            </a:xfrm>
            <a:prstGeom prst="rect">
              <a:avLst/>
            </a:prstGeom>
            <a:noFill/>
          </p:spPr>
          <p:txBody>
            <a:bodyPr wrap="none" rtlCol="0" anchor="ctr">
              <a:spAutoFit/>
            </a:bodyPr>
            <a:lstStyle/>
            <a:p>
              <a:pPr algn="ctr"/>
              <a:r>
                <a:rPr lang="en-US" altLang="ja-JP" sz="2000" b="1" dirty="0" smtClean="0">
                  <a:solidFill>
                    <a:srgbClr val="FF0000"/>
                  </a:solidFill>
                </a:rPr>
                <a:t>Discharge</a:t>
              </a:r>
            </a:p>
          </p:txBody>
        </p:sp>
        <p:sp>
          <p:nvSpPr>
            <p:cNvPr id="114" name="テキスト ボックス 113"/>
            <p:cNvSpPr txBox="1"/>
            <p:nvPr/>
          </p:nvSpPr>
          <p:spPr>
            <a:xfrm>
              <a:off x="2617891" y="3061652"/>
              <a:ext cx="530915" cy="369332"/>
            </a:xfrm>
            <a:prstGeom prst="rect">
              <a:avLst/>
            </a:prstGeom>
            <a:noFill/>
          </p:spPr>
          <p:txBody>
            <a:bodyPr wrap="none" rtlCol="0">
              <a:spAutoFit/>
            </a:bodyPr>
            <a:lstStyle/>
            <a:p>
              <a:r>
                <a:rPr kumimoji="1" lang="en-US" altLang="ja-JP" dirty="0" smtClean="0"/>
                <a:t>25T</a:t>
              </a:r>
              <a:endParaRPr kumimoji="1" lang="ja-JP" altLang="en-US" dirty="0"/>
            </a:p>
          </p:txBody>
        </p:sp>
        <p:cxnSp>
          <p:nvCxnSpPr>
            <p:cNvPr id="115" name="直線矢印コネクタ 114"/>
            <p:cNvCxnSpPr/>
            <p:nvPr/>
          </p:nvCxnSpPr>
          <p:spPr>
            <a:xfrm>
              <a:off x="2900218" y="3344226"/>
              <a:ext cx="0" cy="25200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6" name="テキスト ボックス 115"/>
            <p:cNvSpPr txBox="1"/>
            <p:nvPr/>
          </p:nvSpPr>
          <p:spPr>
            <a:xfrm>
              <a:off x="3275112" y="2773452"/>
              <a:ext cx="1105495" cy="646331"/>
            </a:xfrm>
            <a:prstGeom prst="rect">
              <a:avLst/>
            </a:prstGeom>
            <a:noFill/>
          </p:spPr>
          <p:txBody>
            <a:bodyPr wrap="none" rtlCol="0">
              <a:spAutoFit/>
            </a:bodyPr>
            <a:lstStyle/>
            <a:p>
              <a:pPr algn="ctr"/>
              <a:r>
                <a:rPr kumimoji="1" lang="en-US" altLang="ja-JP" dirty="0" smtClean="0"/>
                <a:t>Expected:</a:t>
              </a:r>
            </a:p>
            <a:p>
              <a:pPr algn="ctr"/>
              <a:r>
                <a:rPr kumimoji="1" lang="en-US" altLang="ja-JP" dirty="0" smtClean="0"/>
                <a:t>28T</a:t>
              </a:r>
              <a:endParaRPr kumimoji="1" lang="ja-JP" altLang="en-US" dirty="0"/>
            </a:p>
          </p:txBody>
        </p:sp>
        <p:cxnSp>
          <p:nvCxnSpPr>
            <p:cNvPr id="117" name="直線矢印コネクタ 116"/>
            <p:cNvCxnSpPr/>
            <p:nvPr/>
          </p:nvCxnSpPr>
          <p:spPr>
            <a:xfrm>
              <a:off x="3816088" y="3344226"/>
              <a:ext cx="0" cy="25200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8" name="テキスト ボックス 117"/>
            <p:cNvSpPr txBox="1"/>
            <p:nvPr/>
          </p:nvSpPr>
          <p:spPr>
            <a:xfrm>
              <a:off x="432251" y="3066018"/>
              <a:ext cx="530915" cy="369332"/>
            </a:xfrm>
            <a:prstGeom prst="rect">
              <a:avLst/>
            </a:prstGeom>
            <a:noFill/>
          </p:spPr>
          <p:txBody>
            <a:bodyPr wrap="none" rtlCol="0">
              <a:spAutoFit/>
            </a:bodyPr>
            <a:lstStyle/>
            <a:p>
              <a:r>
                <a:rPr lang="en-US" altLang="ja-JP" dirty="0" smtClean="0"/>
                <a:t>17</a:t>
              </a:r>
              <a:r>
                <a:rPr kumimoji="1" lang="en-US" altLang="ja-JP" dirty="0" smtClean="0"/>
                <a:t>T</a:t>
              </a:r>
              <a:endParaRPr kumimoji="1" lang="ja-JP" altLang="en-US" dirty="0"/>
            </a:p>
          </p:txBody>
        </p:sp>
        <p:cxnSp>
          <p:nvCxnSpPr>
            <p:cNvPr id="119" name="直線矢印コネクタ 118"/>
            <p:cNvCxnSpPr/>
            <p:nvPr/>
          </p:nvCxnSpPr>
          <p:spPr>
            <a:xfrm>
              <a:off x="714578" y="3348592"/>
              <a:ext cx="0" cy="25200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8" name="テキスト ボックス 177"/>
            <p:cNvSpPr txBox="1"/>
            <p:nvPr/>
          </p:nvSpPr>
          <p:spPr>
            <a:xfrm>
              <a:off x="827584" y="3873119"/>
              <a:ext cx="1152128" cy="523220"/>
            </a:xfrm>
            <a:prstGeom prst="rect">
              <a:avLst/>
            </a:prstGeom>
            <a:noFill/>
          </p:spPr>
          <p:txBody>
            <a:bodyPr wrap="square" rtlCol="0">
              <a:spAutoFit/>
            </a:bodyPr>
            <a:lstStyle/>
            <a:p>
              <a:r>
                <a:rPr lang="en-US" altLang="ja-JP" sz="1400" b="1" dirty="0" smtClean="0">
                  <a:latin typeface="Arial" pitchFamily="34" charset="0"/>
                  <a:cs typeface="Arial" pitchFamily="34" charset="0"/>
                </a:rPr>
                <a:t>REBCO coil</a:t>
              </a:r>
              <a:endParaRPr kumimoji="1" lang="en-US" altLang="ja-JP" sz="1400" b="1" dirty="0" smtClean="0">
                <a:latin typeface="Arial" pitchFamily="34" charset="0"/>
                <a:cs typeface="Arial" pitchFamily="34" charset="0"/>
              </a:endParaRPr>
            </a:p>
          </p:txBody>
        </p:sp>
        <p:sp>
          <p:nvSpPr>
            <p:cNvPr id="87" name="テキスト ボックス 86"/>
            <p:cNvSpPr txBox="1"/>
            <p:nvPr/>
          </p:nvSpPr>
          <p:spPr>
            <a:xfrm>
              <a:off x="1549336" y="4797503"/>
              <a:ext cx="1129796" cy="307777"/>
            </a:xfrm>
            <a:prstGeom prst="rect">
              <a:avLst/>
            </a:prstGeom>
            <a:noFill/>
          </p:spPr>
          <p:txBody>
            <a:bodyPr wrap="none" rtlCol="0" anchor="ctr">
              <a:spAutoFit/>
            </a:bodyPr>
            <a:lstStyle/>
            <a:p>
              <a:pPr algn="ctr"/>
              <a:r>
                <a:rPr kumimoji="1" lang="en-US" altLang="ja-JP" sz="1400" dirty="0" smtClean="0"/>
                <a:t>BJR: 205MPa</a:t>
              </a:r>
              <a:endParaRPr kumimoji="1" lang="ja-JP" altLang="en-US" sz="1400" dirty="0"/>
            </a:p>
          </p:txBody>
        </p:sp>
        <p:cxnSp>
          <p:nvCxnSpPr>
            <p:cNvPr id="89" name="直線コネクタ 88"/>
            <p:cNvCxnSpPr/>
            <p:nvPr/>
          </p:nvCxnSpPr>
          <p:spPr>
            <a:xfrm>
              <a:off x="2622621" y="5054321"/>
              <a:ext cx="221064" cy="1306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スライド番号プレースホルダ 53"/>
          <p:cNvSpPr>
            <a:spLocks noGrp="1"/>
          </p:cNvSpPr>
          <p:nvPr>
            <p:ph type="sldNum" sz="quarter" idx="12"/>
          </p:nvPr>
        </p:nvSpPr>
        <p:spPr/>
        <p:txBody>
          <a:bodyPr/>
          <a:lstStyle/>
          <a:p>
            <a:fld id="{BB532BE8-85B1-4084-8872-5E820655A41F}" type="slidenum">
              <a:rPr kumimoji="1" lang="ja-JP" altLang="en-US" smtClean="0"/>
              <a:pPr/>
              <a:t>7</a:t>
            </a:fld>
            <a:endParaRPr kumimoji="1" lang="ja-JP" altLang="en-US"/>
          </a:p>
        </p:txBody>
      </p:sp>
      <p:sp>
        <p:nvSpPr>
          <p:cNvPr id="49" name="テキスト ボックス 48"/>
          <p:cNvSpPr txBox="1"/>
          <p:nvPr/>
        </p:nvSpPr>
        <p:spPr>
          <a:xfrm>
            <a:off x="86504" y="188640"/>
            <a:ext cx="8877985" cy="553998"/>
          </a:xfrm>
          <a:prstGeom prst="rect">
            <a:avLst/>
          </a:prstGeom>
          <a:noFill/>
        </p:spPr>
        <p:txBody>
          <a:bodyPr wrap="square" rtlCol="0">
            <a:spAutoFit/>
          </a:bodyPr>
          <a:lstStyle/>
          <a:p>
            <a:r>
              <a:rPr lang="en-US" altLang="ja-JP" sz="3000" b="1" dirty="0" smtClean="0">
                <a:effectLst>
                  <a:outerShdw blurRad="38100" dist="38100" dir="2700000" algn="tl">
                    <a:srgbClr val="000000">
                      <a:alpha val="43137"/>
                    </a:srgbClr>
                  </a:outerShdw>
                </a:effectLst>
                <a:latin typeface="Arial" pitchFamily="34" charset="0"/>
                <a:cs typeface="Arial" pitchFamily="34" charset="0"/>
              </a:rPr>
              <a:t>2) Degradation due to an electromagnetic force</a:t>
            </a:r>
            <a:endParaRPr kumimoji="1" lang="ja-JP" altLang="en-US" sz="3000" b="1" dirty="0">
              <a:effectLst>
                <a:outerShdw blurRad="38100" dist="38100" dir="2700000" algn="tl">
                  <a:srgbClr val="000000">
                    <a:alpha val="43137"/>
                  </a:srgbClr>
                </a:outerShdw>
              </a:effectLst>
              <a:latin typeface="Arial" pitchFamily="34" charset="0"/>
              <a:cs typeface="Arial" pitchFamily="34" charset="0"/>
            </a:endParaRPr>
          </a:p>
        </p:txBody>
      </p:sp>
      <p:sp>
        <p:nvSpPr>
          <p:cNvPr id="7" name="正方形/長方形 6"/>
          <p:cNvSpPr/>
          <p:nvPr/>
        </p:nvSpPr>
        <p:spPr>
          <a:xfrm>
            <a:off x="352810" y="1109714"/>
            <a:ext cx="250064" cy="1964789"/>
          </a:xfrm>
          <a:prstGeom prst="rect">
            <a:avLst/>
          </a:prstGeom>
          <a:solidFill>
            <a:srgbClr val="0000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501980" y="1110090"/>
            <a:ext cx="250064" cy="1964789"/>
          </a:xfrm>
          <a:prstGeom prst="rect">
            <a:avLst/>
          </a:prstGeom>
          <a:solidFill>
            <a:srgbClr val="0000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620578" y="1479148"/>
            <a:ext cx="250092" cy="1179005"/>
          </a:xfrm>
          <a:prstGeom prst="rect">
            <a:avLst/>
          </a:prstGeom>
          <a:solidFill>
            <a:srgbClr val="0000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1245620" y="1479148"/>
            <a:ext cx="232202" cy="1179005"/>
          </a:xfrm>
          <a:prstGeom prst="rect">
            <a:avLst/>
          </a:prstGeom>
          <a:solidFill>
            <a:srgbClr val="0000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893596" y="1550603"/>
            <a:ext cx="53585" cy="1036095"/>
          </a:xfrm>
          <a:prstGeom prst="rect">
            <a:avLst/>
          </a:prstGeom>
          <a:solidFill>
            <a:srgbClr val="FFCC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1173342" y="1553594"/>
            <a:ext cx="53585" cy="1036095"/>
          </a:xfrm>
          <a:prstGeom prst="rect">
            <a:avLst/>
          </a:prstGeom>
          <a:solidFill>
            <a:srgbClr val="FFCC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969366" y="1776751"/>
            <a:ext cx="35728" cy="571639"/>
          </a:xfrm>
          <a:prstGeom prst="rect">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118168" y="1775771"/>
            <a:ext cx="35723" cy="571639"/>
          </a:xfrm>
          <a:prstGeom prst="rect">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251521" y="692696"/>
            <a:ext cx="940122" cy="369332"/>
          </a:xfrm>
          <a:prstGeom prst="rect">
            <a:avLst/>
          </a:prstGeom>
          <a:noFill/>
        </p:spPr>
        <p:txBody>
          <a:bodyPr wrap="square" rtlCol="0">
            <a:spAutoFit/>
          </a:bodyPr>
          <a:lstStyle/>
          <a:p>
            <a:r>
              <a:rPr kumimoji="1" lang="en-US" altLang="ja-JP" b="1" dirty="0" smtClean="0">
                <a:solidFill>
                  <a:srgbClr val="FF0000"/>
                </a:solidFill>
              </a:rPr>
              <a:t>REBCO</a:t>
            </a:r>
          </a:p>
        </p:txBody>
      </p:sp>
      <p:sp>
        <p:nvSpPr>
          <p:cNvPr id="20" name="テキスト ボックス 19"/>
          <p:cNvSpPr txBox="1"/>
          <p:nvPr/>
        </p:nvSpPr>
        <p:spPr>
          <a:xfrm>
            <a:off x="1039815" y="692696"/>
            <a:ext cx="1227929" cy="369332"/>
          </a:xfrm>
          <a:prstGeom prst="rect">
            <a:avLst/>
          </a:prstGeom>
          <a:noFill/>
        </p:spPr>
        <p:txBody>
          <a:bodyPr wrap="square" rtlCol="0">
            <a:spAutoFit/>
          </a:bodyPr>
          <a:lstStyle/>
          <a:p>
            <a:r>
              <a:rPr kumimoji="1" lang="en-US" altLang="ja-JP" b="1" dirty="0" smtClean="0">
                <a:solidFill>
                  <a:schemeClr val="accent6">
                    <a:lumMod val="75000"/>
                  </a:schemeClr>
                </a:solidFill>
              </a:rPr>
              <a:t>Bi-2223</a:t>
            </a:r>
          </a:p>
        </p:txBody>
      </p:sp>
      <p:cxnSp>
        <p:nvCxnSpPr>
          <p:cNvPr id="43" name="直線矢印コネクタ 42"/>
          <p:cNvCxnSpPr>
            <a:endCxn id="14" idx="0"/>
          </p:cNvCxnSpPr>
          <p:nvPr/>
        </p:nvCxnSpPr>
        <p:spPr>
          <a:xfrm>
            <a:off x="914400" y="977827"/>
            <a:ext cx="221630" cy="797944"/>
          </a:xfrm>
          <a:prstGeom prst="straightConnector1">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a:endCxn id="12" idx="0"/>
          </p:cNvCxnSpPr>
          <p:nvPr/>
        </p:nvCxnSpPr>
        <p:spPr>
          <a:xfrm flipH="1">
            <a:off x="1200135" y="988398"/>
            <a:ext cx="4970" cy="565196"/>
          </a:xfrm>
          <a:prstGeom prst="straightConnector1">
            <a:avLst/>
          </a:prstGeom>
          <a:ln>
            <a:solidFill>
              <a:schemeClr val="accent6">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1979712" y="1367628"/>
            <a:ext cx="2232248" cy="369332"/>
          </a:xfrm>
          <a:prstGeom prst="rect">
            <a:avLst/>
          </a:prstGeom>
          <a:noFill/>
        </p:spPr>
        <p:txBody>
          <a:bodyPr wrap="square" rtlCol="0">
            <a:spAutoFit/>
          </a:bodyPr>
          <a:lstStyle/>
          <a:p>
            <a:r>
              <a:rPr kumimoji="1" lang="en-US" altLang="ja-JP" dirty="0" smtClean="0">
                <a:solidFill>
                  <a:srgbClr val="0000FF"/>
                </a:solidFill>
              </a:rPr>
              <a:t>17T LTS coils </a:t>
            </a:r>
            <a:r>
              <a:rPr lang="en-US" altLang="ja-JP" dirty="0" smtClean="0">
                <a:solidFill>
                  <a:srgbClr val="0000FF"/>
                </a:solidFill>
              </a:rPr>
              <a:t>(NIMS)</a:t>
            </a:r>
            <a:endParaRPr kumimoji="1" lang="en-US" altLang="ja-JP" dirty="0" smtClean="0">
              <a:solidFill>
                <a:srgbClr val="0000FF"/>
              </a:solidFill>
            </a:endParaRPr>
          </a:p>
        </p:txBody>
      </p:sp>
      <p:cxnSp>
        <p:nvCxnSpPr>
          <p:cNvPr id="74" name="直線矢印コネクタ 73"/>
          <p:cNvCxnSpPr>
            <a:stCxn id="73" idx="1"/>
          </p:cNvCxnSpPr>
          <p:nvPr/>
        </p:nvCxnSpPr>
        <p:spPr>
          <a:xfrm flipH="1">
            <a:off x="1778558" y="1552294"/>
            <a:ext cx="201154" cy="220522"/>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テキスト ボックス 96"/>
          <p:cNvSpPr txBox="1"/>
          <p:nvPr/>
        </p:nvSpPr>
        <p:spPr>
          <a:xfrm>
            <a:off x="1892350" y="636546"/>
            <a:ext cx="2247601" cy="738664"/>
          </a:xfrm>
          <a:prstGeom prst="rect">
            <a:avLst/>
          </a:prstGeom>
          <a:noFill/>
        </p:spPr>
        <p:txBody>
          <a:bodyPr wrap="square" rtlCol="0">
            <a:spAutoFit/>
          </a:bodyPr>
          <a:lstStyle/>
          <a:p>
            <a:r>
              <a:rPr lang="en-US" altLang="ja-JP" sz="1400" b="1" dirty="0" smtClean="0">
                <a:latin typeface="+mj-lt"/>
                <a:cs typeface="Arial" pitchFamily="34" charset="0"/>
              </a:rPr>
              <a:t>&gt; Series-connected</a:t>
            </a:r>
          </a:p>
          <a:p>
            <a:r>
              <a:rPr kumimoji="1" lang="en-US" altLang="ja-JP" sz="1400" b="1" dirty="0" smtClean="0">
                <a:latin typeface="+mj-lt"/>
                <a:cs typeface="Arial" pitchFamily="34" charset="0"/>
              </a:rPr>
              <a:t>&gt; Layer-wound</a:t>
            </a:r>
          </a:p>
          <a:p>
            <a:r>
              <a:rPr lang="en-US" altLang="ja-JP" sz="1400" b="1" dirty="0" smtClean="0">
                <a:latin typeface="+mj-lt"/>
                <a:cs typeface="Arial" pitchFamily="34" charset="0"/>
              </a:rPr>
              <a:t>&gt; Paraffin impregnation</a:t>
            </a:r>
            <a:endParaRPr kumimoji="1" lang="en-US" altLang="ja-JP" sz="1400" b="1" dirty="0" smtClean="0">
              <a:latin typeface="+mj-lt"/>
              <a:cs typeface="Arial" pitchFamily="34" charset="0"/>
            </a:endParaRPr>
          </a:p>
        </p:txBody>
      </p:sp>
      <p:sp>
        <p:nvSpPr>
          <p:cNvPr id="98" name="テキスト ボックス 97"/>
          <p:cNvSpPr txBox="1"/>
          <p:nvPr/>
        </p:nvSpPr>
        <p:spPr>
          <a:xfrm>
            <a:off x="1979712" y="1827890"/>
            <a:ext cx="2160240" cy="923330"/>
          </a:xfrm>
          <a:prstGeom prst="rect">
            <a:avLst/>
          </a:prstGeom>
          <a:noFill/>
        </p:spPr>
        <p:txBody>
          <a:bodyPr wrap="square" rtlCol="0">
            <a:spAutoFit/>
          </a:bodyPr>
          <a:lstStyle/>
          <a:p>
            <a:r>
              <a:rPr lang="en-US" altLang="ja-JP" b="1" dirty="0" smtClean="0">
                <a:latin typeface="+mj-lt"/>
                <a:cs typeface="Arial" pitchFamily="34" charset="0"/>
              </a:rPr>
              <a:t>Designed to</a:t>
            </a:r>
          </a:p>
          <a:p>
            <a:r>
              <a:rPr lang="en-US" altLang="ja-JP" b="1" dirty="0" smtClean="0">
                <a:latin typeface="+mj-lt"/>
                <a:cs typeface="Arial" pitchFamily="34" charset="0"/>
              </a:rPr>
              <a:t>generate 28T</a:t>
            </a:r>
          </a:p>
          <a:p>
            <a:r>
              <a:rPr kumimoji="1" lang="en-US" altLang="ja-JP" b="1" dirty="0" smtClean="0">
                <a:latin typeface="+mj-lt"/>
                <a:cs typeface="Arial" pitchFamily="34" charset="0"/>
              </a:rPr>
              <a:t>(LTS 17T + HTS 11T)</a:t>
            </a:r>
          </a:p>
        </p:txBody>
      </p:sp>
      <p:sp>
        <p:nvSpPr>
          <p:cNvPr id="171" name="正方形/長方形 170"/>
          <p:cNvSpPr/>
          <p:nvPr/>
        </p:nvSpPr>
        <p:spPr>
          <a:xfrm>
            <a:off x="243135" y="718835"/>
            <a:ext cx="1649092" cy="331905"/>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4" name="グループ化 183"/>
          <p:cNvGrpSpPr/>
          <p:nvPr/>
        </p:nvGrpSpPr>
        <p:grpSpPr>
          <a:xfrm>
            <a:off x="2888166" y="5524267"/>
            <a:ext cx="6203051" cy="1050439"/>
            <a:chOff x="2888166" y="5524267"/>
            <a:chExt cx="6203051" cy="1050439"/>
          </a:xfrm>
        </p:grpSpPr>
        <p:sp>
          <p:nvSpPr>
            <p:cNvPr id="77" name="テキスト ボックス 76"/>
            <p:cNvSpPr txBox="1"/>
            <p:nvPr/>
          </p:nvSpPr>
          <p:spPr>
            <a:xfrm>
              <a:off x="4644008" y="5743709"/>
              <a:ext cx="4447209" cy="830997"/>
            </a:xfrm>
            <a:prstGeom prst="rect">
              <a:avLst/>
            </a:prstGeom>
            <a:noFill/>
          </p:spPr>
          <p:txBody>
            <a:bodyPr wrap="square" rtlCol="0" anchor="ctr">
              <a:spAutoFit/>
            </a:bodyPr>
            <a:lstStyle/>
            <a:p>
              <a:r>
                <a:rPr lang="en-US" altLang="ja-JP" sz="2400" b="1" dirty="0" smtClean="0">
                  <a:solidFill>
                    <a:srgbClr val="FF0000"/>
                  </a:solidFill>
                </a:rPr>
                <a:t>Electromagnetic force proceeds the degradation during charging</a:t>
              </a:r>
              <a:endParaRPr kumimoji="1" lang="ja-JP" altLang="en-US" sz="2400" b="1" dirty="0">
                <a:solidFill>
                  <a:srgbClr val="FF0000"/>
                </a:solidFill>
              </a:endParaRPr>
            </a:p>
          </p:txBody>
        </p:sp>
        <p:cxnSp>
          <p:nvCxnSpPr>
            <p:cNvPr id="102" name="直線コネクタ 101"/>
            <p:cNvCxnSpPr/>
            <p:nvPr/>
          </p:nvCxnSpPr>
          <p:spPr>
            <a:xfrm flipH="1" flipV="1">
              <a:off x="2888166" y="5524267"/>
              <a:ext cx="1706136" cy="412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2" name="平行四辺形 131"/>
          <p:cNvSpPr/>
          <p:nvPr/>
        </p:nvSpPr>
        <p:spPr>
          <a:xfrm rot="5400000" flipH="1">
            <a:off x="11700792" y="1116325"/>
            <a:ext cx="216024" cy="1080120"/>
          </a:xfrm>
          <a:prstGeom prst="parallelogram">
            <a:avLst>
              <a:gd name="adj" fmla="val 48515"/>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平行四辺形 135"/>
          <p:cNvSpPr/>
          <p:nvPr/>
        </p:nvSpPr>
        <p:spPr>
          <a:xfrm rot="5400000" flipH="1">
            <a:off x="11700792" y="1247595"/>
            <a:ext cx="216024" cy="1080120"/>
          </a:xfrm>
          <a:prstGeom prst="parallelogram">
            <a:avLst>
              <a:gd name="adj" fmla="val 48515"/>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平行四辺形 136"/>
          <p:cNvSpPr/>
          <p:nvPr/>
        </p:nvSpPr>
        <p:spPr>
          <a:xfrm rot="5400000" flipH="1">
            <a:off x="11700792" y="1378959"/>
            <a:ext cx="216024" cy="1080120"/>
          </a:xfrm>
          <a:prstGeom prst="parallelogram">
            <a:avLst>
              <a:gd name="adj" fmla="val 48515"/>
            </a:avLst>
          </a:prstGeom>
          <a:no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平行四辺形 137"/>
          <p:cNvSpPr/>
          <p:nvPr/>
        </p:nvSpPr>
        <p:spPr>
          <a:xfrm rot="5400000" flipH="1">
            <a:off x="11700792" y="985008"/>
            <a:ext cx="216024" cy="1080120"/>
          </a:xfrm>
          <a:prstGeom prst="parallelogram">
            <a:avLst>
              <a:gd name="adj" fmla="val 48515"/>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平行四辺形 138"/>
          <p:cNvSpPr/>
          <p:nvPr/>
        </p:nvSpPr>
        <p:spPr>
          <a:xfrm rot="5400000" flipH="1">
            <a:off x="11700792" y="1641546"/>
            <a:ext cx="216024" cy="1080120"/>
          </a:xfrm>
          <a:prstGeom prst="parallelogram">
            <a:avLst>
              <a:gd name="adj" fmla="val 48515"/>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平行四辺形 139"/>
          <p:cNvSpPr/>
          <p:nvPr/>
        </p:nvSpPr>
        <p:spPr>
          <a:xfrm rot="5400000" flipH="1">
            <a:off x="11700792" y="1772816"/>
            <a:ext cx="216024" cy="1080120"/>
          </a:xfrm>
          <a:prstGeom prst="parallelogram">
            <a:avLst>
              <a:gd name="adj" fmla="val 48515"/>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平行四辺形 140"/>
          <p:cNvSpPr/>
          <p:nvPr/>
        </p:nvSpPr>
        <p:spPr>
          <a:xfrm rot="5400000" flipH="1">
            <a:off x="11700792" y="1904180"/>
            <a:ext cx="216024" cy="1080120"/>
          </a:xfrm>
          <a:prstGeom prst="parallelogram">
            <a:avLst>
              <a:gd name="adj" fmla="val 48515"/>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平行四辺形 141"/>
          <p:cNvSpPr/>
          <p:nvPr/>
        </p:nvSpPr>
        <p:spPr>
          <a:xfrm rot="5400000" flipH="1">
            <a:off x="11700792" y="1510229"/>
            <a:ext cx="216024" cy="1080120"/>
          </a:xfrm>
          <a:prstGeom prst="parallelogram">
            <a:avLst>
              <a:gd name="adj" fmla="val 48515"/>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環状矢印 130"/>
          <p:cNvSpPr/>
          <p:nvPr/>
        </p:nvSpPr>
        <p:spPr>
          <a:xfrm rot="21131583">
            <a:off x="10946117" y="1759233"/>
            <a:ext cx="1800200" cy="1038239"/>
          </a:xfrm>
          <a:prstGeom prst="circularArrow">
            <a:avLst>
              <a:gd name="adj1" fmla="val 17346"/>
              <a:gd name="adj2" fmla="val 546"/>
              <a:gd name="adj3" fmla="val 20531688"/>
              <a:gd name="adj4" fmla="val 11638794"/>
              <a:gd name="adj5" fmla="val 5349"/>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187" name="グループ化 186"/>
          <p:cNvGrpSpPr/>
          <p:nvPr/>
        </p:nvGrpSpPr>
        <p:grpSpPr>
          <a:xfrm>
            <a:off x="2843808" y="3933056"/>
            <a:ext cx="1677392" cy="984605"/>
            <a:chOff x="2843808" y="3933056"/>
            <a:chExt cx="1677392" cy="984605"/>
          </a:xfrm>
        </p:grpSpPr>
        <p:sp>
          <p:nvSpPr>
            <p:cNvPr id="179" name="右矢印 178"/>
            <p:cNvSpPr/>
            <p:nvPr/>
          </p:nvSpPr>
          <p:spPr>
            <a:xfrm rot="16200000">
              <a:off x="2583438" y="4297250"/>
              <a:ext cx="880781" cy="360041"/>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テキスト ボックス 19"/>
            <p:cNvSpPr txBox="1"/>
            <p:nvPr/>
          </p:nvSpPr>
          <p:spPr>
            <a:xfrm>
              <a:off x="3203848" y="3933056"/>
              <a:ext cx="1317352" cy="830997"/>
            </a:xfrm>
            <a:prstGeom prst="rect">
              <a:avLst/>
            </a:prstGeom>
            <a:noFill/>
          </p:spPr>
          <p:txBody>
            <a:bodyPr wrap="square" rtlCol="0">
              <a:spAutoFit/>
            </a:bodyPr>
            <a:lstStyle/>
            <a:p>
              <a:r>
                <a:rPr kumimoji="1" lang="en-US" altLang="ja-JP" sz="2400" b="1" dirty="0" smtClean="0">
                  <a:solidFill>
                    <a:srgbClr val="FF0000"/>
                  </a:solidFill>
                </a:rPr>
                <a:t>Thermal runaway</a:t>
              </a:r>
              <a:endParaRPr kumimoji="1" lang="ja-JP" altLang="en-US" sz="2400" b="1" dirty="0">
                <a:solidFill>
                  <a:srgbClr val="FF0000"/>
                </a:solidFill>
              </a:endParaRPr>
            </a:p>
          </p:txBody>
        </p:sp>
      </p:grpSp>
      <p:grpSp>
        <p:nvGrpSpPr>
          <p:cNvPr id="185" name="グループ化 184"/>
          <p:cNvGrpSpPr/>
          <p:nvPr/>
        </p:nvGrpSpPr>
        <p:grpSpPr>
          <a:xfrm>
            <a:off x="4499992" y="642807"/>
            <a:ext cx="4536504" cy="2718485"/>
            <a:chOff x="4499992" y="642807"/>
            <a:chExt cx="4536504" cy="2718485"/>
          </a:xfrm>
        </p:grpSpPr>
        <p:pic>
          <p:nvPicPr>
            <p:cNvPr id="90" name="Picture 4" descr="C:\Users\m2\OneDrive\01. Study\28T_RE_BiXX\04. Photo\150625_REBCO解体\Resize\RIMG1084_R.JPG"/>
            <p:cNvPicPr>
              <a:picLocks noChangeAspect="1" noChangeArrowheads="1"/>
            </p:cNvPicPr>
            <p:nvPr/>
          </p:nvPicPr>
          <p:blipFill>
            <a:blip r:embed="rId5" cstate="print"/>
            <a:srcRect t="27982" b="26533"/>
            <a:stretch>
              <a:fillRect/>
            </a:stretch>
          </p:blipFill>
          <p:spPr bwMode="auto">
            <a:xfrm rot="5400000">
              <a:off x="3932381" y="1652354"/>
              <a:ext cx="2033278" cy="693472"/>
            </a:xfrm>
            <a:prstGeom prst="rect">
              <a:avLst/>
            </a:prstGeom>
            <a:noFill/>
          </p:spPr>
        </p:pic>
        <p:pic>
          <p:nvPicPr>
            <p:cNvPr id="91" name="Picture 5" descr="C:\Users\m2\OneDrive\01. Study\28T_RE_BiXX\04. Photo\150625_REBCO解体\Resize\RIMG1089_R.JPG"/>
            <p:cNvPicPr>
              <a:picLocks noChangeAspect="1" noChangeArrowheads="1"/>
            </p:cNvPicPr>
            <p:nvPr/>
          </p:nvPicPr>
          <p:blipFill>
            <a:blip r:embed="rId6" cstate="print"/>
            <a:srcRect/>
            <a:stretch>
              <a:fillRect/>
            </a:stretch>
          </p:blipFill>
          <p:spPr bwMode="auto">
            <a:xfrm>
              <a:off x="5436096" y="980728"/>
              <a:ext cx="2725505" cy="2043661"/>
            </a:xfrm>
            <a:prstGeom prst="rect">
              <a:avLst/>
            </a:prstGeom>
            <a:noFill/>
          </p:spPr>
        </p:pic>
        <p:cxnSp>
          <p:nvCxnSpPr>
            <p:cNvPr id="134" name="直線矢印コネクタ 133"/>
            <p:cNvCxnSpPr/>
            <p:nvPr/>
          </p:nvCxnSpPr>
          <p:spPr>
            <a:xfrm flipV="1">
              <a:off x="5047031" y="2452975"/>
              <a:ext cx="371956" cy="12398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168"/>
            <p:cNvSpPr txBox="1"/>
            <p:nvPr/>
          </p:nvSpPr>
          <p:spPr>
            <a:xfrm>
              <a:off x="4572000" y="2991960"/>
              <a:ext cx="3744416" cy="369332"/>
            </a:xfrm>
            <a:prstGeom prst="rect">
              <a:avLst/>
            </a:prstGeom>
            <a:noFill/>
          </p:spPr>
          <p:txBody>
            <a:bodyPr wrap="square" rtlCol="0">
              <a:spAutoFit/>
            </a:bodyPr>
            <a:lstStyle/>
            <a:p>
              <a:r>
                <a:rPr lang="en-US" altLang="ja-JP" b="1" i="1" dirty="0" smtClean="0">
                  <a:solidFill>
                    <a:srgbClr val="FF0000"/>
                  </a:solidFill>
                  <a:latin typeface="+mj-lt"/>
                  <a:cs typeface="Arial" pitchFamily="34" charset="0"/>
                </a:rPr>
                <a:t>Edgewise bent </a:t>
              </a:r>
              <a:r>
                <a:rPr lang="en-US" altLang="ja-JP" dirty="0" smtClean="0">
                  <a:latin typeface="+mj-lt"/>
                  <a:cs typeface="Arial" pitchFamily="34" charset="0"/>
                </a:rPr>
                <a:t>due to the axial force</a:t>
              </a:r>
              <a:endParaRPr kumimoji="1" lang="en-US" altLang="ja-JP" dirty="0" smtClean="0">
                <a:latin typeface="+mj-lt"/>
                <a:cs typeface="Arial" pitchFamily="34" charset="0"/>
              </a:endParaRPr>
            </a:p>
          </p:txBody>
        </p:sp>
        <p:sp>
          <p:nvSpPr>
            <p:cNvPr id="121" name="テキスト ボックス 120"/>
            <p:cNvSpPr txBox="1"/>
            <p:nvPr/>
          </p:nvSpPr>
          <p:spPr>
            <a:xfrm>
              <a:off x="4499992" y="642807"/>
              <a:ext cx="4536504" cy="369332"/>
            </a:xfrm>
            <a:prstGeom prst="rect">
              <a:avLst/>
            </a:prstGeom>
            <a:noFill/>
          </p:spPr>
          <p:txBody>
            <a:bodyPr wrap="square" rtlCol="0">
              <a:spAutoFit/>
            </a:bodyPr>
            <a:lstStyle/>
            <a:p>
              <a:r>
                <a:rPr lang="en-US" altLang="ja-JP" b="1" dirty="0" smtClean="0">
                  <a:latin typeface="+mj-lt"/>
                  <a:cs typeface="Arial" pitchFamily="34" charset="0"/>
                </a:rPr>
                <a:t>REBCO (layer-wound, paraffin-impregnation)</a:t>
              </a:r>
              <a:endParaRPr kumimoji="1" lang="en-US" altLang="ja-JP" b="1" dirty="0" smtClean="0">
                <a:latin typeface="+mj-lt"/>
                <a:cs typeface="Arial" pitchFamily="34" charset="0"/>
              </a:endParaRPr>
            </a:p>
          </p:txBody>
        </p:sp>
        <p:grpSp>
          <p:nvGrpSpPr>
            <p:cNvPr id="177" name="グループ化 176"/>
            <p:cNvGrpSpPr/>
            <p:nvPr/>
          </p:nvGrpSpPr>
          <p:grpSpPr>
            <a:xfrm flipH="1">
              <a:off x="7733383" y="990776"/>
              <a:ext cx="1078002" cy="1733564"/>
              <a:chOff x="10836696" y="702744"/>
              <a:chExt cx="1078002" cy="1733564"/>
            </a:xfrm>
          </p:grpSpPr>
          <p:sp>
            <p:nvSpPr>
              <p:cNvPr id="129" name="正方形/長方形 128"/>
              <p:cNvSpPr/>
              <p:nvPr/>
            </p:nvSpPr>
            <p:spPr>
              <a:xfrm>
                <a:off x="11137409" y="702744"/>
                <a:ext cx="407484" cy="461665"/>
              </a:xfrm>
              <a:prstGeom prst="rect">
                <a:avLst/>
              </a:prstGeom>
            </p:spPr>
            <p:txBody>
              <a:bodyPr wrap="none">
                <a:spAutoFit/>
              </a:bodyPr>
              <a:lstStyle/>
              <a:p>
                <a:pPr algn="ctr"/>
                <a:r>
                  <a:rPr lang="en-US" altLang="ja-JP" sz="2400" b="1" i="1" dirty="0" smtClean="0">
                    <a:solidFill>
                      <a:srgbClr val="FF0000"/>
                    </a:solidFill>
                  </a:rPr>
                  <a:t>F</a:t>
                </a:r>
                <a:r>
                  <a:rPr lang="en-US" altLang="ja-JP" sz="2400" b="1" i="1" baseline="-25000" dirty="0" smtClean="0">
                    <a:solidFill>
                      <a:srgbClr val="FF0000"/>
                    </a:solidFill>
                  </a:rPr>
                  <a:t>z</a:t>
                </a:r>
                <a:endParaRPr lang="ja-JP" altLang="en-US" sz="2400" b="1" i="1" baseline="-25000" dirty="0">
                  <a:solidFill>
                    <a:srgbClr val="FF0000"/>
                  </a:solidFill>
                </a:endParaRPr>
              </a:p>
            </p:txBody>
          </p:sp>
          <p:pic>
            <p:nvPicPr>
              <p:cNvPr id="38913" name="Picture 1"/>
              <p:cNvPicPr>
                <a:picLocks noChangeAspect="1" noChangeArrowheads="1"/>
              </p:cNvPicPr>
              <p:nvPr/>
            </p:nvPicPr>
            <p:blipFill>
              <a:blip r:embed="rId7" cstate="email"/>
              <a:srcRect l="17523" r="15810"/>
              <a:stretch>
                <a:fillRect/>
              </a:stretch>
            </p:blipFill>
            <p:spPr bwMode="auto">
              <a:xfrm>
                <a:off x="10836696" y="1196752"/>
                <a:ext cx="1071033" cy="1149350"/>
              </a:xfrm>
              <a:prstGeom prst="rect">
                <a:avLst/>
              </a:prstGeom>
              <a:noFill/>
              <a:ln w="9525">
                <a:noFill/>
                <a:miter lim="800000"/>
                <a:headEnd/>
                <a:tailEnd/>
              </a:ln>
              <a:effectLst/>
            </p:spPr>
          </p:pic>
          <p:cxnSp>
            <p:nvCxnSpPr>
              <p:cNvPr id="143" name="直線矢印コネクタ 142"/>
              <p:cNvCxnSpPr/>
              <p:nvPr/>
            </p:nvCxnSpPr>
            <p:spPr>
              <a:xfrm flipV="1">
                <a:off x="11340752" y="1147986"/>
                <a:ext cx="0" cy="446049"/>
              </a:xfrm>
              <a:prstGeom prst="straightConnector1">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flipV="1">
                <a:off x="10836696" y="1101120"/>
                <a:ext cx="0" cy="1335188"/>
              </a:xfrm>
              <a:prstGeom prst="line">
                <a:avLst/>
              </a:prstGeom>
              <a:ln w="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4" name="直線コネクタ 173"/>
              <p:cNvCxnSpPr/>
              <p:nvPr/>
            </p:nvCxnSpPr>
            <p:spPr>
              <a:xfrm flipV="1">
                <a:off x="11914698" y="1084552"/>
                <a:ext cx="0" cy="1335188"/>
              </a:xfrm>
              <a:prstGeom prst="line">
                <a:avLst/>
              </a:prstGeom>
              <a:ln w="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2" name="円/楕円 91"/>
            <p:cNvSpPr/>
            <p:nvPr/>
          </p:nvSpPr>
          <p:spPr>
            <a:xfrm>
              <a:off x="6084168" y="1556792"/>
              <a:ext cx="1355115" cy="471999"/>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86" name="グループ化 185"/>
          <p:cNvGrpSpPr/>
          <p:nvPr/>
        </p:nvGrpSpPr>
        <p:grpSpPr>
          <a:xfrm>
            <a:off x="4572000" y="3501008"/>
            <a:ext cx="3816424" cy="2257803"/>
            <a:chOff x="4572000" y="3501008"/>
            <a:chExt cx="3816424" cy="2257803"/>
          </a:xfrm>
        </p:grpSpPr>
        <p:sp>
          <p:nvSpPr>
            <p:cNvPr id="170" name="テキスト ボックス 169"/>
            <p:cNvSpPr txBox="1"/>
            <p:nvPr/>
          </p:nvSpPr>
          <p:spPr>
            <a:xfrm>
              <a:off x="4572000" y="5112480"/>
              <a:ext cx="3816424" cy="646331"/>
            </a:xfrm>
            <a:prstGeom prst="rect">
              <a:avLst/>
            </a:prstGeom>
            <a:noFill/>
          </p:spPr>
          <p:txBody>
            <a:bodyPr wrap="square" rtlCol="0">
              <a:spAutoFit/>
            </a:bodyPr>
            <a:lstStyle/>
            <a:p>
              <a:r>
                <a:rPr lang="en-US" altLang="ja-JP" b="1" i="1" dirty="0" err="1" smtClean="0">
                  <a:solidFill>
                    <a:srgbClr val="FF0000"/>
                  </a:solidFill>
                  <a:latin typeface="+mj-lt"/>
                  <a:cs typeface="Arial" pitchFamily="34" charset="0"/>
                </a:rPr>
                <a:t>Delamination</a:t>
              </a:r>
              <a:r>
                <a:rPr lang="en-US" altLang="ja-JP" dirty="0" smtClean="0">
                  <a:latin typeface="+mj-lt"/>
                  <a:cs typeface="Arial" pitchFamily="34" charset="0"/>
                </a:rPr>
                <a:t> in the solder bridge joint due to the hoop stress</a:t>
              </a:r>
              <a:endParaRPr kumimoji="1" lang="en-US" altLang="ja-JP" dirty="0" smtClean="0">
                <a:latin typeface="+mj-lt"/>
                <a:cs typeface="Arial" pitchFamily="34" charset="0"/>
              </a:endParaRPr>
            </a:p>
          </p:txBody>
        </p:sp>
        <p:grpSp>
          <p:nvGrpSpPr>
            <p:cNvPr id="93" name="グループ化 92"/>
            <p:cNvGrpSpPr/>
            <p:nvPr/>
          </p:nvGrpSpPr>
          <p:grpSpPr>
            <a:xfrm>
              <a:off x="4615935" y="3501008"/>
              <a:ext cx="3546758" cy="1693993"/>
              <a:chOff x="827584" y="4436549"/>
              <a:chExt cx="4392489" cy="2097929"/>
            </a:xfrm>
          </p:grpSpPr>
          <p:pic>
            <p:nvPicPr>
              <p:cNvPr id="94" name="Picture 6" descr="C:\Users\kajita\OneDrive\28TProject\Rewinding@JASTEC,RIKEN\DegradationCheck@RIKEN\Photo\150902_joint#29-30_絶縁除去\RIMG1967.JPG"/>
              <p:cNvPicPr>
                <a:picLocks noChangeAspect="1" noChangeArrowheads="1"/>
              </p:cNvPicPr>
              <p:nvPr/>
            </p:nvPicPr>
            <p:blipFill>
              <a:blip r:embed="rId8" cstate="print"/>
              <a:srcRect l="8908" t="28953" r="4270" b="17813"/>
              <a:stretch>
                <a:fillRect/>
              </a:stretch>
            </p:blipFill>
            <p:spPr bwMode="auto">
              <a:xfrm flipH="1" flipV="1">
                <a:off x="827584" y="4464952"/>
                <a:ext cx="4392489" cy="2019889"/>
              </a:xfrm>
              <a:prstGeom prst="rect">
                <a:avLst/>
              </a:prstGeom>
              <a:noFill/>
            </p:spPr>
          </p:pic>
          <p:sp>
            <p:nvSpPr>
              <p:cNvPr id="95" name="テキスト ボックス 94"/>
              <p:cNvSpPr txBox="1"/>
              <p:nvPr/>
            </p:nvSpPr>
            <p:spPr>
              <a:xfrm>
                <a:off x="1861169" y="4601224"/>
                <a:ext cx="850662" cy="280753"/>
              </a:xfrm>
              <a:prstGeom prst="rect">
                <a:avLst/>
              </a:prstGeom>
              <a:noFill/>
            </p:spPr>
            <p:txBody>
              <a:bodyPr wrap="square" rtlCol="0">
                <a:spAutoFit/>
              </a:bodyPr>
              <a:lstStyle/>
              <a:p>
                <a:r>
                  <a:rPr lang="en-US" altLang="ja-JP" sz="800" dirty="0" err="1" smtClean="0"/>
                  <a:t>Hastelloy</a:t>
                </a:r>
                <a:endParaRPr kumimoji="1" lang="ja-JP" altLang="en-US" sz="800" dirty="0"/>
              </a:p>
            </p:txBody>
          </p:sp>
          <p:sp>
            <p:nvSpPr>
              <p:cNvPr id="96" name="テキスト ボックス 95"/>
              <p:cNvSpPr txBox="1"/>
              <p:nvPr/>
            </p:nvSpPr>
            <p:spPr>
              <a:xfrm>
                <a:off x="4336011" y="4637705"/>
                <a:ext cx="771520" cy="280753"/>
              </a:xfrm>
              <a:prstGeom prst="rect">
                <a:avLst/>
              </a:prstGeom>
              <a:noFill/>
            </p:spPr>
            <p:txBody>
              <a:bodyPr wrap="square" rtlCol="0">
                <a:spAutoFit/>
              </a:bodyPr>
              <a:lstStyle/>
              <a:p>
                <a:r>
                  <a:rPr lang="en-US" altLang="ja-JP" sz="800" dirty="0" err="1" smtClean="0"/>
                  <a:t>Hastelloy</a:t>
                </a:r>
                <a:endParaRPr lang="ja-JP" altLang="en-US" sz="800" dirty="0" smtClean="0"/>
              </a:p>
            </p:txBody>
          </p:sp>
          <p:cxnSp>
            <p:nvCxnSpPr>
              <p:cNvPr id="99" name="直線コネクタ 98"/>
              <p:cNvCxnSpPr/>
              <p:nvPr/>
            </p:nvCxnSpPr>
            <p:spPr>
              <a:xfrm>
                <a:off x="2445669" y="4835252"/>
                <a:ext cx="224665" cy="449329"/>
              </a:xfrm>
              <a:prstGeom prst="line">
                <a:avLst/>
              </a:prstGeom>
              <a:ln w="63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直線コネクタ 99"/>
              <p:cNvCxnSpPr/>
              <p:nvPr/>
            </p:nvCxnSpPr>
            <p:spPr>
              <a:xfrm>
                <a:off x="2636226" y="4662207"/>
                <a:ext cx="298641" cy="723425"/>
              </a:xfrm>
              <a:prstGeom prst="line">
                <a:avLst/>
              </a:prstGeom>
              <a:ln w="63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3" name="直線コネクタ 102"/>
              <p:cNvCxnSpPr/>
              <p:nvPr/>
            </p:nvCxnSpPr>
            <p:spPr>
              <a:xfrm rot="240000">
                <a:off x="2663252" y="5507451"/>
                <a:ext cx="28032" cy="441829"/>
              </a:xfrm>
              <a:prstGeom prst="line">
                <a:avLst/>
              </a:prstGeom>
              <a:ln w="63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p:nvPr/>
            </p:nvCxnSpPr>
            <p:spPr>
              <a:xfrm>
                <a:off x="2071875" y="5665440"/>
                <a:ext cx="0" cy="468000"/>
              </a:xfrm>
              <a:prstGeom prst="line">
                <a:avLst/>
              </a:prstGeom>
              <a:ln w="63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直線コネクタ 110"/>
              <p:cNvCxnSpPr/>
              <p:nvPr/>
            </p:nvCxnSpPr>
            <p:spPr>
              <a:xfrm flipH="1">
                <a:off x="4067944" y="4800026"/>
                <a:ext cx="362912" cy="599760"/>
              </a:xfrm>
              <a:prstGeom prst="line">
                <a:avLst/>
              </a:prstGeom>
              <a:ln w="63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0" name="直線コネクタ 119"/>
              <p:cNvCxnSpPr/>
              <p:nvPr/>
            </p:nvCxnSpPr>
            <p:spPr>
              <a:xfrm flipH="1">
                <a:off x="4079002" y="5137024"/>
                <a:ext cx="351855" cy="290696"/>
              </a:xfrm>
              <a:prstGeom prst="line">
                <a:avLst/>
              </a:prstGeom>
              <a:ln w="63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2" name="テキスト ボックス 121"/>
              <p:cNvSpPr txBox="1"/>
              <p:nvPr/>
            </p:nvSpPr>
            <p:spPr>
              <a:xfrm>
                <a:off x="2148813" y="4436549"/>
                <a:ext cx="753644" cy="280753"/>
              </a:xfrm>
              <a:prstGeom prst="rect">
                <a:avLst/>
              </a:prstGeom>
              <a:noFill/>
            </p:spPr>
            <p:txBody>
              <a:bodyPr wrap="square" rtlCol="0">
                <a:spAutoFit/>
              </a:bodyPr>
              <a:lstStyle/>
              <a:p>
                <a:r>
                  <a:rPr lang="en-US" altLang="ja-JP" sz="800" dirty="0" smtClean="0"/>
                  <a:t>Copper</a:t>
                </a:r>
                <a:endParaRPr kumimoji="1" lang="ja-JP" altLang="en-US" sz="800" dirty="0"/>
              </a:p>
            </p:txBody>
          </p:sp>
          <p:sp>
            <p:nvSpPr>
              <p:cNvPr id="123" name="テキスト ボックス 122"/>
              <p:cNvSpPr txBox="1"/>
              <p:nvPr/>
            </p:nvSpPr>
            <p:spPr>
              <a:xfrm>
                <a:off x="4344286" y="4988932"/>
                <a:ext cx="723591" cy="280753"/>
              </a:xfrm>
              <a:prstGeom prst="rect">
                <a:avLst/>
              </a:prstGeom>
              <a:noFill/>
            </p:spPr>
            <p:txBody>
              <a:bodyPr wrap="square" rtlCol="0">
                <a:spAutoFit/>
              </a:bodyPr>
              <a:lstStyle/>
              <a:p>
                <a:r>
                  <a:rPr lang="en-US" altLang="ja-JP" sz="800" dirty="0" smtClean="0"/>
                  <a:t>Copper</a:t>
                </a:r>
                <a:endParaRPr lang="ja-JP" altLang="en-US" sz="800" dirty="0" smtClean="0"/>
              </a:p>
            </p:txBody>
          </p:sp>
          <p:sp>
            <p:nvSpPr>
              <p:cNvPr id="124" name="テキスト ボックス 123"/>
              <p:cNvSpPr txBox="1"/>
              <p:nvPr/>
            </p:nvSpPr>
            <p:spPr>
              <a:xfrm>
                <a:off x="2263502" y="5891561"/>
                <a:ext cx="2231219" cy="280753"/>
              </a:xfrm>
              <a:prstGeom prst="rect">
                <a:avLst/>
              </a:prstGeom>
              <a:noFill/>
            </p:spPr>
            <p:txBody>
              <a:bodyPr wrap="square" rtlCol="0">
                <a:spAutoFit/>
              </a:bodyPr>
              <a:lstStyle/>
              <a:p>
                <a:r>
                  <a:rPr lang="en-US" altLang="ja-JP" sz="800" dirty="0" smtClean="0"/>
                  <a:t>Copper (Backed conductor)</a:t>
                </a:r>
                <a:endParaRPr kumimoji="1" lang="ja-JP" altLang="en-US" sz="800" dirty="0"/>
              </a:p>
            </p:txBody>
          </p:sp>
          <p:sp>
            <p:nvSpPr>
              <p:cNvPr id="130" name="テキスト ボックス 129"/>
              <p:cNvSpPr txBox="1"/>
              <p:nvPr/>
            </p:nvSpPr>
            <p:spPr>
              <a:xfrm>
                <a:off x="1547665" y="6093296"/>
                <a:ext cx="1661954" cy="441182"/>
              </a:xfrm>
              <a:prstGeom prst="rect">
                <a:avLst/>
              </a:prstGeom>
              <a:noFill/>
            </p:spPr>
            <p:txBody>
              <a:bodyPr wrap="square" rtlCol="0">
                <a:spAutoFit/>
              </a:bodyPr>
              <a:lstStyle/>
              <a:p>
                <a:r>
                  <a:rPr lang="en-US" altLang="ja-JP" sz="800" dirty="0" err="1" smtClean="0"/>
                  <a:t>Hastelloy</a:t>
                </a:r>
                <a:endParaRPr lang="en-US" altLang="ja-JP" sz="800" dirty="0" smtClean="0"/>
              </a:p>
              <a:p>
                <a:r>
                  <a:rPr kumimoji="1" lang="en-US" altLang="ja-JP" sz="800" dirty="0" smtClean="0"/>
                  <a:t>(Backed conductor)</a:t>
                </a:r>
                <a:endParaRPr kumimoji="1" lang="ja-JP" altLang="en-US" sz="800" dirty="0"/>
              </a:p>
            </p:txBody>
          </p:sp>
          <p:cxnSp>
            <p:nvCxnSpPr>
              <p:cNvPr id="133" name="直線矢印コネクタ 132"/>
              <p:cNvCxnSpPr/>
              <p:nvPr/>
            </p:nvCxnSpPr>
            <p:spPr>
              <a:xfrm rot="20760000">
                <a:off x="1772667" y="5413697"/>
                <a:ext cx="0" cy="224640"/>
              </a:xfrm>
              <a:prstGeom prst="straightConnector1">
                <a:avLst/>
              </a:prstGeom>
              <a:ln w="6350">
                <a:solidFill>
                  <a:srgbClr val="FF000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135" name="直線矢印コネクタ 134"/>
              <p:cNvCxnSpPr/>
              <p:nvPr/>
            </p:nvCxnSpPr>
            <p:spPr>
              <a:xfrm rot="9960000">
                <a:off x="1844663" y="5681161"/>
                <a:ext cx="0" cy="224640"/>
              </a:xfrm>
              <a:prstGeom prst="straightConnector1">
                <a:avLst/>
              </a:prstGeom>
              <a:ln w="6350">
                <a:solidFill>
                  <a:srgbClr val="FF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43"/>
              <p:cNvSpPr txBox="1"/>
              <p:nvPr/>
            </p:nvSpPr>
            <p:spPr>
              <a:xfrm rot="20777523">
                <a:off x="1280767" y="5122396"/>
                <a:ext cx="1176235" cy="320860"/>
              </a:xfrm>
              <a:prstGeom prst="rect">
                <a:avLst/>
              </a:prstGeom>
              <a:noFill/>
            </p:spPr>
            <p:txBody>
              <a:bodyPr wrap="square" rtlCol="0">
                <a:spAutoFit/>
              </a:bodyPr>
              <a:lstStyle/>
              <a:p>
                <a:r>
                  <a:rPr kumimoji="1" lang="en-US" altLang="ja-JP" sz="1000" b="1" dirty="0" err="1" smtClean="0">
                    <a:solidFill>
                      <a:srgbClr val="FF0000"/>
                    </a:solidFill>
                  </a:rPr>
                  <a:t>Delamination</a:t>
                </a:r>
                <a:endParaRPr kumimoji="1" lang="ja-JP" altLang="en-US" sz="1000" b="1" dirty="0">
                  <a:solidFill>
                    <a:srgbClr val="FF0000"/>
                  </a:solidFill>
                </a:endParaRPr>
              </a:p>
            </p:txBody>
          </p:sp>
          <p:cxnSp>
            <p:nvCxnSpPr>
              <p:cNvPr id="145" name="直線矢印コネクタ 144"/>
              <p:cNvCxnSpPr/>
              <p:nvPr/>
            </p:nvCxnSpPr>
            <p:spPr>
              <a:xfrm rot="21000000" flipV="1">
                <a:off x="3059833" y="5427491"/>
                <a:ext cx="47495" cy="233758"/>
              </a:xfrm>
              <a:prstGeom prst="straightConnector1">
                <a:avLst/>
              </a:prstGeom>
              <a:ln w="6350">
                <a:solidFill>
                  <a:srgbClr val="FF000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146" name="直線矢印コネクタ 145"/>
              <p:cNvCxnSpPr/>
              <p:nvPr/>
            </p:nvCxnSpPr>
            <p:spPr>
              <a:xfrm rot="10620000">
                <a:off x="3859016" y="5445873"/>
                <a:ext cx="0" cy="224640"/>
              </a:xfrm>
              <a:prstGeom prst="straightConnector1">
                <a:avLst/>
              </a:prstGeom>
              <a:ln w="6350">
                <a:solidFill>
                  <a:srgbClr val="FF000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172" name="直線矢印コネクタ 171"/>
              <p:cNvCxnSpPr/>
              <p:nvPr/>
            </p:nvCxnSpPr>
            <p:spPr>
              <a:xfrm rot="21420000">
                <a:off x="3843745" y="5157040"/>
                <a:ext cx="0" cy="224640"/>
              </a:xfrm>
              <a:prstGeom prst="straightConnector1">
                <a:avLst/>
              </a:prstGeom>
              <a:ln w="6350">
                <a:solidFill>
                  <a:srgbClr val="FF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173" name="テキスト ボックス 172"/>
              <p:cNvSpPr txBox="1"/>
              <p:nvPr/>
            </p:nvSpPr>
            <p:spPr>
              <a:xfrm>
                <a:off x="2798724" y="4725145"/>
                <a:ext cx="1226815" cy="320860"/>
              </a:xfrm>
              <a:prstGeom prst="rect">
                <a:avLst/>
              </a:prstGeom>
              <a:noFill/>
            </p:spPr>
            <p:txBody>
              <a:bodyPr wrap="square" rtlCol="0">
                <a:spAutoFit/>
              </a:bodyPr>
              <a:lstStyle/>
              <a:p>
                <a:r>
                  <a:rPr kumimoji="1" lang="en-US" altLang="ja-JP" sz="1000" b="1" dirty="0" err="1" smtClean="0">
                    <a:solidFill>
                      <a:srgbClr val="FF0000"/>
                    </a:solidFill>
                  </a:rPr>
                  <a:t>Delamination</a:t>
                </a:r>
                <a:endParaRPr kumimoji="1" lang="ja-JP" altLang="en-US" sz="1000" b="1" dirty="0">
                  <a:solidFill>
                    <a:srgbClr val="FF0000"/>
                  </a:solidFill>
                </a:endParaRPr>
              </a:p>
            </p:txBody>
          </p:sp>
          <p:cxnSp>
            <p:nvCxnSpPr>
              <p:cNvPr id="176" name="直線矢印コネクタ 175"/>
              <p:cNvCxnSpPr/>
              <p:nvPr/>
            </p:nvCxnSpPr>
            <p:spPr>
              <a:xfrm rot="10200000" flipV="1">
                <a:off x="3064910" y="5000667"/>
                <a:ext cx="47495" cy="233758"/>
              </a:xfrm>
              <a:prstGeom prst="straightConnector1">
                <a:avLst/>
              </a:prstGeom>
              <a:ln w="6350">
                <a:solidFill>
                  <a:srgbClr val="FF0000"/>
                </a:solidFill>
                <a:headEnd type="none" w="med" len="med"/>
                <a:tailEnd type="arrow"/>
              </a:ln>
            </p:spPr>
            <p:style>
              <a:lnRef idx="1">
                <a:schemeClr val="accent1"/>
              </a:lnRef>
              <a:fillRef idx="0">
                <a:schemeClr val="accent1"/>
              </a:fillRef>
              <a:effectRef idx="0">
                <a:schemeClr val="accent1"/>
              </a:effectRef>
              <a:fontRef idx="minor">
                <a:schemeClr val="tx1"/>
              </a:fontRef>
            </p:style>
          </p:cxnSp>
        </p:grpSp>
        <p:sp>
          <p:nvSpPr>
            <p:cNvPr id="181" name="テキスト ボックス 180"/>
            <p:cNvSpPr txBox="1"/>
            <p:nvPr/>
          </p:nvSpPr>
          <p:spPr>
            <a:xfrm>
              <a:off x="6939797" y="4462217"/>
              <a:ext cx="990604" cy="259082"/>
            </a:xfrm>
            <a:prstGeom prst="rect">
              <a:avLst/>
            </a:prstGeom>
            <a:noFill/>
          </p:spPr>
          <p:txBody>
            <a:bodyPr wrap="square" rtlCol="0">
              <a:spAutoFit/>
            </a:bodyPr>
            <a:lstStyle/>
            <a:p>
              <a:r>
                <a:rPr kumimoji="1" lang="en-US" altLang="ja-JP" sz="1000" b="1" dirty="0" err="1" smtClean="0">
                  <a:solidFill>
                    <a:srgbClr val="FF0000"/>
                  </a:solidFill>
                </a:rPr>
                <a:t>Delamination</a:t>
              </a:r>
              <a:endParaRPr kumimoji="1" lang="ja-JP" altLang="en-US" sz="1000" b="1" dirty="0">
                <a:solidFill>
                  <a:srgbClr val="FF0000"/>
                </a:solidFill>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500"/>
                                        <p:tgtEl>
                                          <p:spTgt spid="18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
                                        </p:tgtEl>
                                        <p:attrNameLst>
                                          <p:attrName>style.visibility</p:attrName>
                                        </p:attrNameLst>
                                      </p:cBhvr>
                                      <p:to>
                                        <p:strVal val="visible"/>
                                      </p:to>
                                    </p:set>
                                    <p:animEffect transition="in" filter="fade">
                                      <p:cBhvr>
                                        <p:cTn id="12" dur="500"/>
                                        <p:tgtEl>
                                          <p:spTgt spid="18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5"/>
                                        </p:tgtEl>
                                        <p:attrNameLst>
                                          <p:attrName>style.visibility</p:attrName>
                                        </p:attrNameLst>
                                      </p:cBhvr>
                                      <p:to>
                                        <p:strVal val="visible"/>
                                      </p:to>
                                    </p:set>
                                    <p:animEffect transition="in" filter="fade">
                                      <p:cBhvr>
                                        <p:cTn id="17" dur="500"/>
                                        <p:tgtEl>
                                          <p:spTgt spid="18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6"/>
                                        </p:tgtEl>
                                        <p:attrNameLst>
                                          <p:attrName>style.visibility</p:attrName>
                                        </p:attrNameLst>
                                      </p:cBhvr>
                                      <p:to>
                                        <p:strVal val="visible"/>
                                      </p:to>
                                    </p:set>
                                    <p:animEffect transition="in" filter="fade">
                                      <p:cBhvr>
                                        <p:cTn id="22" dur="500"/>
                                        <p:tgtEl>
                                          <p:spTgt spid="18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7"/>
                                        </p:tgtEl>
                                        <p:attrNameLst>
                                          <p:attrName>style.visibility</p:attrName>
                                        </p:attrNameLst>
                                      </p:cBhvr>
                                      <p:to>
                                        <p:strVal val="visible"/>
                                      </p:to>
                                    </p:set>
                                    <p:animEffect transition="in" filter="fade">
                                      <p:cBhvr>
                                        <p:cTn id="27"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11E6D6C-6A90-4954-8FC6-EE8609F3D87D}" type="slidenum">
              <a:rPr lang="ja-JP" altLang="en-US" smtClean="0"/>
              <a:pPr/>
              <a:t>8</a:t>
            </a:fld>
            <a:endParaRPr lang="ja-JP" altLang="en-US"/>
          </a:p>
        </p:txBody>
      </p:sp>
      <p:sp>
        <p:nvSpPr>
          <p:cNvPr id="5" name="テキスト ボックス 4"/>
          <p:cNvSpPr txBox="1"/>
          <p:nvPr/>
        </p:nvSpPr>
        <p:spPr>
          <a:xfrm>
            <a:off x="719572" y="3861048"/>
            <a:ext cx="7704856" cy="584775"/>
          </a:xfrm>
          <a:prstGeom prst="rect">
            <a:avLst/>
          </a:prstGeom>
          <a:noFill/>
        </p:spPr>
        <p:txBody>
          <a:bodyPr wrap="square" rtlCol="0">
            <a:spAutoFit/>
          </a:bodyPr>
          <a:lstStyle/>
          <a:p>
            <a:r>
              <a:rPr kumimoji="1" lang="en-US" altLang="ja-JP" sz="3200" b="1" u="sng" dirty="0" smtClean="0">
                <a:latin typeface="Arial" pitchFamily="34" charset="0"/>
                <a:cs typeface="Arial" pitchFamily="34" charset="0"/>
              </a:rPr>
              <a:t>Natural quenches</a:t>
            </a:r>
            <a:endParaRPr kumimoji="1" lang="ja-JP" altLang="en-US" sz="3200" b="1" u="sng" dirty="0">
              <a:latin typeface="Arial" pitchFamily="34" charset="0"/>
              <a:cs typeface="Arial" pitchFamily="34" charset="0"/>
            </a:endParaRPr>
          </a:p>
        </p:txBody>
      </p:sp>
      <p:sp>
        <p:nvSpPr>
          <p:cNvPr id="2" name="正方形/長方形 1"/>
          <p:cNvSpPr/>
          <p:nvPr/>
        </p:nvSpPr>
        <p:spPr>
          <a:xfrm>
            <a:off x="719572" y="4509120"/>
            <a:ext cx="7596844" cy="830997"/>
          </a:xfrm>
          <a:prstGeom prst="rect">
            <a:avLst/>
          </a:prstGeom>
        </p:spPr>
        <p:txBody>
          <a:bodyPr wrap="square">
            <a:spAutoFit/>
          </a:bodyPr>
          <a:lstStyle/>
          <a:p>
            <a:r>
              <a:rPr lang="en-US" altLang="ja-JP" sz="2400" i="1" dirty="0" smtClean="0">
                <a:latin typeface="+mj-lt"/>
                <a:cs typeface="Arial" pitchFamily="34" charset="0"/>
              </a:rPr>
              <a:t>Natural quenches sometimes appear due to over current caused by</a:t>
            </a:r>
            <a:r>
              <a:rPr lang="ja-JP" altLang="en-US" sz="2400" i="1" dirty="0" smtClean="0">
                <a:latin typeface="+mj-lt"/>
                <a:cs typeface="Arial" pitchFamily="34" charset="0"/>
              </a:rPr>
              <a:t> </a:t>
            </a:r>
            <a:r>
              <a:rPr lang="en-US" altLang="ja-JP" sz="2400" i="1" dirty="0" smtClean="0">
                <a:latin typeface="+mj-lt"/>
                <a:cs typeface="Arial" pitchFamily="34" charset="0"/>
              </a:rPr>
              <a:t>mutual </a:t>
            </a:r>
            <a:r>
              <a:rPr lang="en-US" altLang="ja-JP" sz="2400" i="1" dirty="0">
                <a:latin typeface="+mj-lt"/>
                <a:cs typeface="Arial" pitchFamily="34" charset="0"/>
              </a:rPr>
              <a:t>inductance between </a:t>
            </a:r>
            <a:r>
              <a:rPr lang="en-US" altLang="ja-JP" sz="2400" i="1" dirty="0" smtClean="0">
                <a:latin typeface="+mj-lt"/>
                <a:cs typeface="Arial" pitchFamily="34" charset="0"/>
              </a:rPr>
              <a:t>coils.</a:t>
            </a:r>
            <a:endParaRPr lang="en-US" altLang="ja-JP" sz="2400" i="1" dirty="0">
              <a:latin typeface="+mj-lt"/>
              <a:cs typeface="Arial" pitchFamily="34" charset="0"/>
            </a:endParaRPr>
          </a:p>
        </p:txBody>
      </p:sp>
    </p:spTree>
    <p:extLst>
      <p:ext uri="{BB962C8B-B14F-4D97-AF65-F5344CB8AC3E}">
        <p14:creationId xmlns:p14="http://schemas.microsoft.com/office/powerpoint/2010/main" val="1269145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
          <p:cNvPicPr>
            <a:picLocks noChangeAspect="1" noChangeArrowheads="1"/>
          </p:cNvPicPr>
          <p:nvPr/>
        </p:nvPicPr>
        <p:blipFill>
          <a:blip r:embed="rId4" cstate="print"/>
          <a:srcRect l="12500" t="25185" r="42396" b="12593"/>
          <a:stretch>
            <a:fillRect/>
          </a:stretch>
        </p:blipFill>
        <p:spPr bwMode="auto">
          <a:xfrm>
            <a:off x="2446560" y="1052736"/>
            <a:ext cx="4789736" cy="3716747"/>
          </a:xfrm>
          <a:prstGeom prst="rect">
            <a:avLst/>
          </a:prstGeom>
          <a:noFill/>
          <a:ln w="9525">
            <a:noFill/>
            <a:miter lim="800000"/>
            <a:headEnd/>
            <a:tailEnd/>
          </a:ln>
        </p:spPr>
      </p:pic>
      <p:pic>
        <p:nvPicPr>
          <p:cNvPr id="18" name="Picture 1"/>
          <p:cNvPicPr>
            <a:picLocks noChangeAspect="1" noChangeArrowheads="1"/>
          </p:cNvPicPr>
          <p:nvPr/>
        </p:nvPicPr>
        <p:blipFill>
          <a:blip r:embed="rId5" cstate="print"/>
          <a:srcRect l="11146" t="56190" r="68147" b="17778"/>
          <a:stretch>
            <a:fillRect/>
          </a:stretch>
        </p:blipFill>
        <p:spPr bwMode="auto">
          <a:xfrm>
            <a:off x="5802183" y="963144"/>
            <a:ext cx="3162305" cy="2236208"/>
          </a:xfrm>
          <a:prstGeom prst="rect">
            <a:avLst/>
          </a:prstGeom>
          <a:noFill/>
          <a:ln w="9525">
            <a:noFill/>
            <a:miter lim="800000"/>
            <a:headEnd/>
            <a:tailEnd/>
          </a:ln>
        </p:spPr>
      </p:pic>
      <p:sp>
        <p:nvSpPr>
          <p:cNvPr id="4" name="スライド番号プレースホルダ 3"/>
          <p:cNvSpPr>
            <a:spLocks noGrp="1"/>
          </p:cNvSpPr>
          <p:nvPr>
            <p:ph type="sldNum" sz="quarter" idx="12"/>
          </p:nvPr>
        </p:nvSpPr>
        <p:spPr/>
        <p:txBody>
          <a:bodyPr/>
          <a:lstStyle/>
          <a:p>
            <a:fld id="{F11E6D6C-6A90-4954-8FC6-EE8609F3D87D}" type="slidenum">
              <a:rPr lang="ja-JP" altLang="en-US" smtClean="0"/>
              <a:pPr/>
              <a:t>9</a:t>
            </a:fld>
            <a:endParaRPr lang="ja-JP" altLang="en-US"/>
          </a:p>
        </p:txBody>
      </p:sp>
      <p:sp>
        <p:nvSpPr>
          <p:cNvPr id="5" name="テキスト ボックス 4"/>
          <p:cNvSpPr txBox="1"/>
          <p:nvPr/>
        </p:nvSpPr>
        <p:spPr>
          <a:xfrm>
            <a:off x="86504" y="260648"/>
            <a:ext cx="8877985" cy="553998"/>
          </a:xfrm>
          <a:prstGeom prst="rect">
            <a:avLst/>
          </a:prstGeom>
          <a:noFill/>
        </p:spPr>
        <p:txBody>
          <a:bodyPr wrap="square" rtlCol="0">
            <a:spAutoFit/>
          </a:bodyPr>
          <a:lstStyle/>
          <a:p>
            <a:r>
              <a:rPr lang="en-US" altLang="ja-JP" sz="3000" b="1" dirty="0" smtClean="0">
                <a:effectLst>
                  <a:outerShdw blurRad="38100" dist="38100" dir="2700000" algn="tl">
                    <a:srgbClr val="000000">
                      <a:alpha val="43137"/>
                    </a:srgbClr>
                  </a:outerShdw>
                </a:effectLst>
                <a:latin typeface="Arial" pitchFamily="34" charset="0"/>
                <a:cs typeface="Arial" pitchFamily="34" charset="0"/>
              </a:rPr>
              <a:t>A worst case of a natural quench</a:t>
            </a:r>
            <a:endParaRPr kumimoji="1" lang="ja-JP" altLang="en-US" sz="3000" b="1" dirty="0">
              <a:effectLst>
                <a:outerShdw blurRad="38100" dist="38100" dir="2700000" algn="tl">
                  <a:srgbClr val="000000">
                    <a:alpha val="43137"/>
                  </a:srgbClr>
                </a:outerShdw>
              </a:effectLst>
              <a:latin typeface="Arial" pitchFamily="34" charset="0"/>
              <a:cs typeface="Arial" pitchFamily="34" charset="0"/>
            </a:endParaRPr>
          </a:p>
        </p:txBody>
      </p:sp>
      <p:sp>
        <p:nvSpPr>
          <p:cNvPr id="10" name="テキスト ボックス 9"/>
          <p:cNvSpPr txBox="1"/>
          <p:nvPr/>
        </p:nvSpPr>
        <p:spPr>
          <a:xfrm>
            <a:off x="539552" y="5373216"/>
            <a:ext cx="8064896" cy="1200329"/>
          </a:xfrm>
          <a:prstGeom prst="rect">
            <a:avLst/>
          </a:prstGeom>
          <a:noFill/>
        </p:spPr>
        <p:txBody>
          <a:bodyPr wrap="square" rtlCol="0">
            <a:spAutoFit/>
          </a:bodyPr>
          <a:lstStyle/>
          <a:p>
            <a:r>
              <a:rPr lang="en-US" altLang="ja-JP" sz="2400" b="1" i="1" dirty="0" smtClean="0">
                <a:solidFill>
                  <a:srgbClr val="FF0000"/>
                </a:solidFill>
                <a:latin typeface="+mj-lt"/>
              </a:rPr>
              <a:t>Thermal runaway in one coil causes an unbalance of the axial magnetic force, resulting in the mechanical breakdown of the terminal and the catastrophic arching.</a:t>
            </a:r>
            <a:endParaRPr lang="ja-JP" altLang="en-US" sz="2400" b="1" i="1" baseline="30000" dirty="0" smtClean="0">
              <a:solidFill>
                <a:srgbClr val="FF0000"/>
              </a:solidFill>
              <a:latin typeface="+mj-lt"/>
            </a:endParaRPr>
          </a:p>
        </p:txBody>
      </p:sp>
      <p:sp>
        <p:nvSpPr>
          <p:cNvPr id="11" name="テキスト ボックス 10"/>
          <p:cNvSpPr txBox="1"/>
          <p:nvPr/>
        </p:nvSpPr>
        <p:spPr>
          <a:xfrm>
            <a:off x="35496" y="2628201"/>
            <a:ext cx="1872208" cy="584775"/>
          </a:xfrm>
          <a:prstGeom prst="rect">
            <a:avLst/>
          </a:prstGeom>
          <a:noFill/>
        </p:spPr>
        <p:txBody>
          <a:bodyPr wrap="square" rtlCol="0">
            <a:spAutoFit/>
          </a:bodyPr>
          <a:lstStyle/>
          <a:p>
            <a:r>
              <a:rPr lang="en-US" altLang="ja-JP" sz="1600" dirty="0" err="1" smtClean="0"/>
              <a:t>Terao</a:t>
            </a:r>
            <a:r>
              <a:rPr lang="en-US" altLang="ja-JP" sz="1600" dirty="0" smtClean="0"/>
              <a:t> et al. </a:t>
            </a:r>
            <a:r>
              <a:rPr lang="en-US" altLang="ja-JP" sz="1600" i="1" dirty="0" smtClean="0"/>
              <a:t>IEEE TAS</a:t>
            </a:r>
            <a:r>
              <a:rPr lang="en-US" altLang="ja-JP" sz="1600" dirty="0" smtClean="0"/>
              <a:t>, </a:t>
            </a:r>
            <a:r>
              <a:rPr lang="en-US" altLang="ja-JP" sz="1600" b="1" dirty="0" smtClean="0"/>
              <a:t>23</a:t>
            </a:r>
            <a:r>
              <a:rPr lang="en-US" altLang="ja-JP" sz="1600" dirty="0" smtClean="0"/>
              <a:t>, 4400904, 2013.</a:t>
            </a:r>
          </a:p>
        </p:txBody>
      </p:sp>
      <p:sp>
        <p:nvSpPr>
          <p:cNvPr id="12" name="テキスト ボックス 11"/>
          <p:cNvSpPr txBox="1"/>
          <p:nvPr/>
        </p:nvSpPr>
        <p:spPr>
          <a:xfrm>
            <a:off x="44408" y="882920"/>
            <a:ext cx="2511368" cy="1785104"/>
          </a:xfrm>
          <a:prstGeom prst="rect">
            <a:avLst/>
          </a:prstGeom>
          <a:noFill/>
        </p:spPr>
        <p:txBody>
          <a:bodyPr wrap="square" rtlCol="0">
            <a:spAutoFit/>
          </a:bodyPr>
          <a:lstStyle/>
          <a:p>
            <a:r>
              <a:rPr kumimoji="1" lang="en-US" altLang="ja-JP" sz="2200" b="1" u="sng" dirty="0" smtClean="0"/>
              <a:t>3T Bi-2223 MRI </a:t>
            </a:r>
            <a:r>
              <a:rPr kumimoji="1" lang="en-US" altLang="ja-JP" sz="2200" dirty="0" smtClean="0"/>
              <a:t>(Kyoto University, NIMS, Kobe Steel, and Sumitomo Electric)</a:t>
            </a:r>
          </a:p>
        </p:txBody>
      </p:sp>
      <p:grpSp>
        <p:nvGrpSpPr>
          <p:cNvPr id="19" name="グループ化 18"/>
          <p:cNvGrpSpPr/>
          <p:nvPr/>
        </p:nvGrpSpPr>
        <p:grpSpPr>
          <a:xfrm>
            <a:off x="4910271" y="1483214"/>
            <a:ext cx="885865" cy="3042590"/>
            <a:chOff x="3637030" y="1483214"/>
            <a:chExt cx="885865" cy="3042590"/>
          </a:xfrm>
        </p:grpSpPr>
        <p:sp>
          <p:nvSpPr>
            <p:cNvPr id="34" name="右矢印 33"/>
            <p:cNvSpPr/>
            <p:nvPr/>
          </p:nvSpPr>
          <p:spPr>
            <a:xfrm rot="16200000">
              <a:off x="3639572" y="3642481"/>
              <a:ext cx="880781" cy="885865"/>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右矢印 34"/>
            <p:cNvSpPr/>
            <p:nvPr/>
          </p:nvSpPr>
          <p:spPr>
            <a:xfrm rot="5400000" flipV="1">
              <a:off x="3898498" y="1522586"/>
              <a:ext cx="414356" cy="338756"/>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3863102" y="3861048"/>
              <a:ext cx="481222" cy="584775"/>
            </a:xfrm>
            <a:prstGeom prst="rect">
              <a:avLst/>
            </a:prstGeom>
            <a:noFill/>
          </p:spPr>
          <p:txBody>
            <a:bodyPr wrap="none" rtlCol="0">
              <a:spAutoFit/>
            </a:bodyPr>
            <a:lstStyle/>
            <a:p>
              <a:r>
                <a:rPr kumimoji="1" lang="en-US" altLang="ja-JP" sz="3200" b="1" i="1" dirty="0" smtClean="0">
                  <a:solidFill>
                    <a:srgbClr val="FF0000"/>
                  </a:solidFill>
                </a:rPr>
                <a:t>F</a:t>
              </a:r>
              <a:r>
                <a:rPr kumimoji="1" lang="en-US" altLang="ja-JP" sz="3200" b="1" i="1" baseline="-25000" dirty="0" smtClean="0">
                  <a:solidFill>
                    <a:srgbClr val="FF0000"/>
                  </a:solidFill>
                </a:rPr>
                <a:t>z</a:t>
              </a:r>
              <a:endParaRPr kumimoji="1" lang="ja-JP" altLang="en-US" sz="3200" b="1" i="1" baseline="-25000" dirty="0">
                <a:solidFill>
                  <a:srgbClr val="FF0000"/>
                </a:solidFill>
              </a:endParaRPr>
            </a:p>
          </p:txBody>
        </p:sp>
        <p:sp>
          <p:nvSpPr>
            <p:cNvPr id="37" name="テキスト ボックス 36"/>
            <p:cNvSpPr txBox="1"/>
            <p:nvPr/>
          </p:nvSpPr>
          <p:spPr>
            <a:xfrm>
              <a:off x="3946831" y="1483214"/>
              <a:ext cx="314510" cy="307777"/>
            </a:xfrm>
            <a:prstGeom prst="rect">
              <a:avLst/>
            </a:prstGeom>
            <a:noFill/>
          </p:spPr>
          <p:txBody>
            <a:bodyPr wrap="none" rtlCol="0">
              <a:spAutoFit/>
            </a:bodyPr>
            <a:lstStyle/>
            <a:p>
              <a:r>
                <a:rPr kumimoji="1" lang="en-US" altLang="ja-JP" sz="1400" i="1" dirty="0" smtClean="0">
                  <a:solidFill>
                    <a:srgbClr val="FF0000"/>
                  </a:solidFill>
                </a:rPr>
                <a:t>F</a:t>
              </a:r>
              <a:r>
                <a:rPr kumimoji="1" lang="en-US" altLang="ja-JP" sz="1400" i="1" baseline="-25000" dirty="0" smtClean="0">
                  <a:solidFill>
                    <a:srgbClr val="FF0000"/>
                  </a:solidFill>
                </a:rPr>
                <a:t>z</a:t>
              </a:r>
              <a:endParaRPr kumimoji="1" lang="ja-JP" altLang="en-US" sz="1400" i="1" baseline="-25000" dirty="0">
                <a:solidFill>
                  <a:srgbClr val="FF0000"/>
                </a:solidFill>
              </a:endParaRPr>
            </a:p>
          </p:txBody>
        </p:sp>
      </p:grpSp>
      <p:sp>
        <p:nvSpPr>
          <p:cNvPr id="39" name="テキスト ボックス 38"/>
          <p:cNvSpPr txBox="1"/>
          <p:nvPr/>
        </p:nvSpPr>
        <p:spPr>
          <a:xfrm>
            <a:off x="7045964" y="3140968"/>
            <a:ext cx="1918524" cy="584775"/>
          </a:xfrm>
          <a:prstGeom prst="rect">
            <a:avLst/>
          </a:prstGeom>
          <a:noFill/>
        </p:spPr>
        <p:txBody>
          <a:bodyPr wrap="square" rtlCol="0">
            <a:spAutoFit/>
          </a:bodyPr>
          <a:lstStyle/>
          <a:p>
            <a:r>
              <a:rPr lang="en-US" altLang="ja-JP" sz="1600" dirty="0" err="1" smtClean="0"/>
              <a:t>Terao</a:t>
            </a:r>
            <a:r>
              <a:rPr lang="en-US" altLang="ja-JP" sz="1600" dirty="0" smtClean="0"/>
              <a:t> et al. </a:t>
            </a:r>
            <a:r>
              <a:rPr lang="en-US" altLang="ja-JP" sz="1600" i="1" dirty="0" smtClean="0"/>
              <a:t>IEEE TAS</a:t>
            </a:r>
            <a:r>
              <a:rPr lang="en-US" altLang="ja-JP" sz="1600" dirty="0" smtClean="0"/>
              <a:t>, </a:t>
            </a:r>
            <a:r>
              <a:rPr lang="en-US" altLang="ja-JP" sz="1600" b="1" dirty="0" smtClean="0"/>
              <a:t>24</a:t>
            </a:r>
            <a:r>
              <a:rPr lang="en-US" altLang="ja-JP" sz="1600" dirty="0" smtClean="0"/>
              <a:t>, 4401105, 2013.</a:t>
            </a:r>
            <a:endParaRPr lang="ja-JP" altLang="en-US" sz="1600" dirty="0" smtClean="0"/>
          </a:p>
        </p:txBody>
      </p:sp>
      <p:sp>
        <p:nvSpPr>
          <p:cNvPr id="15" name="テキスト ボックス 14"/>
          <p:cNvSpPr txBox="1"/>
          <p:nvPr/>
        </p:nvSpPr>
        <p:spPr>
          <a:xfrm>
            <a:off x="-170903" y="4769191"/>
            <a:ext cx="2664296" cy="584775"/>
          </a:xfrm>
          <a:prstGeom prst="rect">
            <a:avLst/>
          </a:prstGeom>
          <a:noFill/>
        </p:spPr>
        <p:txBody>
          <a:bodyPr wrap="square" rtlCol="0">
            <a:spAutoFit/>
          </a:bodyPr>
          <a:lstStyle/>
          <a:p>
            <a:pPr algn="r"/>
            <a:r>
              <a:rPr lang="en-US" altLang="ja-JP" sz="1600" b="1" dirty="0" smtClean="0"/>
              <a:t>Courtesy of Prof. Fukuyama and Dr. </a:t>
            </a:r>
            <a:r>
              <a:rPr lang="en-US" altLang="ja-JP" sz="1600" b="1" dirty="0" err="1" smtClean="0"/>
              <a:t>Urayama</a:t>
            </a:r>
            <a:endParaRPr lang="en-US" altLang="ja-JP" sz="1600" b="1" dirty="0" smtClean="0"/>
          </a:p>
        </p:txBody>
      </p:sp>
      <p:pic>
        <p:nvPicPr>
          <p:cNvPr id="17" name="Picture 2" descr="C:\Users\Yoshinori\OneDrive\Documents\ドキュメント\work\etc__\Bi-MRI_meltdown\photos\RIMG0737.JPG"/>
          <p:cNvPicPr>
            <a:picLocks noChangeAspect="1" noChangeArrowheads="1"/>
          </p:cNvPicPr>
          <p:nvPr/>
        </p:nvPicPr>
        <p:blipFill>
          <a:blip r:embed="rId6" cstate="screen">
            <a:lum bright="30000" contrast="40000"/>
          </a:blip>
          <a:srcRect/>
          <a:stretch>
            <a:fillRect/>
          </a:stretch>
        </p:blipFill>
        <p:spPr bwMode="auto">
          <a:xfrm rot="16200000">
            <a:off x="1961148" y="1514346"/>
            <a:ext cx="4327842" cy="3245882"/>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par>
                                <p:cTn id="13" presetID="10"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500"/>
                                        <p:tgtEl>
                                          <p:spTgt spid="3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9"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3.6"/>
</p:tagLst>
</file>

<file path=ppt/tags/tag10.xml><?xml version="1.0" encoding="utf-8"?>
<p:tagLst xmlns:a="http://schemas.openxmlformats.org/drawingml/2006/main" xmlns:r="http://schemas.openxmlformats.org/officeDocument/2006/relationships" xmlns:p="http://schemas.openxmlformats.org/presentationml/2006/main">
  <p:tag name="TIMING" val="|38.3"/>
</p:tagLst>
</file>

<file path=ppt/tags/tag11.xml><?xml version="1.0" encoding="utf-8"?>
<p:tagLst xmlns:a="http://schemas.openxmlformats.org/drawingml/2006/main" xmlns:r="http://schemas.openxmlformats.org/officeDocument/2006/relationships" xmlns:p="http://schemas.openxmlformats.org/presentationml/2006/main">
  <p:tag name="TIMING" val="|42.3"/>
</p:tagLst>
</file>

<file path=ppt/tags/tag12.xml><?xml version="1.0" encoding="utf-8"?>
<p:tagLst xmlns:a="http://schemas.openxmlformats.org/drawingml/2006/main" xmlns:r="http://schemas.openxmlformats.org/officeDocument/2006/relationships" xmlns:p="http://schemas.openxmlformats.org/presentationml/2006/main">
  <p:tag name="TIMING" val="|25.9|13.5|38.8"/>
</p:tagLst>
</file>

<file path=ppt/tags/tag13.xml><?xml version="1.0" encoding="utf-8"?>
<p:tagLst xmlns:a="http://schemas.openxmlformats.org/drawingml/2006/main" xmlns:r="http://schemas.openxmlformats.org/officeDocument/2006/relationships" xmlns:p="http://schemas.openxmlformats.org/presentationml/2006/main">
  <p:tag name="TIMING" val="|146.4"/>
</p:tagLst>
</file>

<file path=ppt/tags/tag2.xml><?xml version="1.0" encoding="utf-8"?>
<p:tagLst xmlns:a="http://schemas.openxmlformats.org/drawingml/2006/main" xmlns:r="http://schemas.openxmlformats.org/officeDocument/2006/relationships" xmlns:p="http://schemas.openxmlformats.org/presentationml/2006/main">
  <p:tag name="TIMING" val="|14.9|17.8|23.3"/>
</p:tagLst>
</file>

<file path=ppt/tags/tag3.xml><?xml version="1.0" encoding="utf-8"?>
<p:tagLst xmlns:a="http://schemas.openxmlformats.org/drawingml/2006/main" xmlns:r="http://schemas.openxmlformats.org/officeDocument/2006/relationships" xmlns:p="http://schemas.openxmlformats.org/presentationml/2006/main">
  <p:tag name="TIMING" val="|28.2"/>
</p:tagLst>
</file>

<file path=ppt/tags/tag4.xml><?xml version="1.0" encoding="utf-8"?>
<p:tagLst xmlns:a="http://schemas.openxmlformats.org/drawingml/2006/main" xmlns:r="http://schemas.openxmlformats.org/officeDocument/2006/relationships" xmlns:p="http://schemas.openxmlformats.org/presentationml/2006/main">
  <p:tag name="TIMING" val="|63.3|46.9|17.9|22.4|42"/>
</p:tagLst>
</file>

<file path=ppt/tags/tag5.xml><?xml version="1.0" encoding="utf-8"?>
<p:tagLst xmlns:a="http://schemas.openxmlformats.org/drawingml/2006/main" xmlns:r="http://schemas.openxmlformats.org/officeDocument/2006/relationships" xmlns:p="http://schemas.openxmlformats.org/presentationml/2006/main">
  <p:tag name="TIMING" val="|31.6|10.6"/>
</p:tagLst>
</file>

<file path=ppt/tags/tag6.xml><?xml version="1.0" encoding="utf-8"?>
<p:tagLst xmlns:a="http://schemas.openxmlformats.org/drawingml/2006/main" xmlns:r="http://schemas.openxmlformats.org/officeDocument/2006/relationships" xmlns:p="http://schemas.openxmlformats.org/presentationml/2006/main">
  <p:tag name="TIMING" val="|14.6"/>
</p:tagLst>
</file>

<file path=ppt/tags/tag7.xml><?xml version="1.0" encoding="utf-8"?>
<p:tagLst xmlns:a="http://schemas.openxmlformats.org/drawingml/2006/main" xmlns:r="http://schemas.openxmlformats.org/officeDocument/2006/relationships" xmlns:p="http://schemas.openxmlformats.org/presentationml/2006/main">
  <p:tag name="TIMING" val="|36.7"/>
</p:tagLst>
</file>

<file path=ppt/tags/tag8.xml><?xml version="1.0" encoding="utf-8"?>
<p:tagLst xmlns:a="http://schemas.openxmlformats.org/drawingml/2006/main" xmlns:r="http://schemas.openxmlformats.org/officeDocument/2006/relationships" xmlns:p="http://schemas.openxmlformats.org/presentationml/2006/main">
  <p:tag name="TIMING" val="|9.7"/>
</p:tagLst>
</file>

<file path=ppt/tags/tag9.xml><?xml version="1.0" encoding="utf-8"?>
<p:tagLst xmlns:a="http://schemas.openxmlformats.org/drawingml/2006/main" xmlns:r="http://schemas.openxmlformats.org/officeDocument/2006/relationships" xmlns:p="http://schemas.openxmlformats.org/presentationml/2006/main">
  <p:tag name="TIMING" val="|19.2|9.8"/>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11851</TotalTime>
  <Words>3080</Words>
  <Application>Microsoft Office PowerPoint</Application>
  <PresentationFormat>On-screen Show (4:3)</PresentationFormat>
  <Paragraphs>413</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テーマ</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Yoshinori Yanagisawa</dc:creator>
  <cp:lastModifiedBy>Julia Double</cp:lastModifiedBy>
  <cp:revision>1073</cp:revision>
  <dcterms:created xsi:type="dcterms:W3CDTF">2014-05-16T09:01:18Z</dcterms:created>
  <dcterms:modified xsi:type="dcterms:W3CDTF">2015-09-11T10:07:54Z</dcterms:modified>
</cp:coreProperties>
</file>