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2" r:id="rId3"/>
    <p:sldId id="293" r:id="rId4"/>
    <p:sldId id="271" r:id="rId5"/>
    <p:sldId id="274" r:id="rId6"/>
    <p:sldId id="258" r:id="rId7"/>
    <p:sldId id="259" r:id="rId8"/>
    <p:sldId id="287" r:id="rId9"/>
    <p:sldId id="264" r:id="rId10"/>
    <p:sldId id="282" r:id="rId11"/>
    <p:sldId id="291" r:id="rId12"/>
    <p:sldId id="266" r:id="rId13"/>
    <p:sldId id="270" r:id="rId14"/>
    <p:sldId id="292" r:id="rId15"/>
    <p:sldId id="294" r:id="rId16"/>
    <p:sldId id="286" r:id="rId17"/>
    <p:sldId id="275" r:id="rId18"/>
    <p:sldId id="276" r:id="rId19"/>
    <p:sldId id="284" r:id="rId20"/>
    <p:sldId id="288" r:id="rId21"/>
    <p:sldId id="263" r:id="rId22"/>
    <p:sldId id="289" r:id="rId23"/>
  </p:sldIdLst>
  <p:sldSz cx="9144000" cy="6858000" type="screen4x3"/>
  <p:notesSz cx="67691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A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9" autoAdjust="0"/>
    <p:restoredTop sz="99691" autoAdjust="0"/>
  </p:normalViewPr>
  <p:slideViewPr>
    <p:cSldViewPr>
      <p:cViewPr>
        <p:scale>
          <a:sx n="70" d="100"/>
          <a:sy n="70" d="100"/>
        </p:scale>
        <p:origin x="-116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hd\measurements\150202%20Bruker%2014-254D\measuremen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hd\measurements\150202%20Bruker%2014-254D\measuremen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hd\measurements\150413%20Bruker%20254D%20sample%203%20after%20punching\measurements%20Bruker%20254D%20sample%20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hd\measurements\150408%20Bruker%20280D%20(after%20copper%20plating)\measurements%20Bruker%20280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de-DE" sz="1400"/>
              <a:t>Critical</a:t>
            </a:r>
            <a:r>
              <a:rPr lang="de-DE" sz="1400" baseline="0"/>
              <a:t> current per unit width</a:t>
            </a:r>
            <a:endParaRPr lang="de-DE" sz="1400"/>
          </a:p>
        </c:rich>
      </c:tx>
      <c:layout>
        <c:manualLayout>
          <c:xMode val="edge"/>
          <c:yMode val="edge"/>
          <c:x val="0.13860185844560077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Graphs!$C$3</c:f>
              <c:strCache>
                <c:ptCount val="1"/>
                <c:pt idx="0">
                  <c:v>Before punching</c:v>
                </c:pt>
              </c:strCache>
            </c:strRef>
          </c:tx>
          <c:invertIfNegative val="0"/>
          <c:cat>
            <c:strRef>
              <c:f>Graphs!$A$5:$A$12</c:f>
              <c:strCache>
                <c:ptCount val="8"/>
                <c:pt idx="0">
                  <c:v>1-8</c:v>
                </c:pt>
                <c:pt idx="1">
                  <c:v>1-2</c:v>
                </c:pt>
                <c:pt idx="2">
                  <c:v>2-3</c:v>
                </c:pt>
                <c:pt idx="3">
                  <c:v>3-4</c:v>
                </c:pt>
                <c:pt idx="4">
                  <c:v>4-5</c:v>
                </c:pt>
                <c:pt idx="5">
                  <c:v>5-6</c:v>
                </c:pt>
                <c:pt idx="6">
                  <c:v>6-7</c:v>
                </c:pt>
                <c:pt idx="7">
                  <c:v>7-8</c:v>
                </c:pt>
              </c:strCache>
            </c:strRef>
          </c:cat>
          <c:val>
            <c:numRef>
              <c:f>Graphs!$D$5:$D$12</c:f>
              <c:numCache>
                <c:formatCode>0.0</c:formatCode>
                <c:ptCount val="8"/>
                <c:pt idx="0">
                  <c:v>9.9249999999999989</c:v>
                </c:pt>
                <c:pt idx="1">
                  <c:v>9.9333333333333336</c:v>
                </c:pt>
                <c:pt idx="2">
                  <c:v>10.25</c:v>
                </c:pt>
                <c:pt idx="3">
                  <c:v>10.083333333333334</c:v>
                </c:pt>
                <c:pt idx="4">
                  <c:v>9.5083333333333329</c:v>
                </c:pt>
                <c:pt idx="5">
                  <c:v>10.266666666666667</c:v>
                </c:pt>
                <c:pt idx="6">
                  <c:v>9.9916666666666671</c:v>
                </c:pt>
                <c:pt idx="7">
                  <c:v>10.258333333333333</c:v>
                </c:pt>
              </c:numCache>
            </c:numRef>
          </c:val>
        </c:ser>
        <c:ser>
          <c:idx val="1"/>
          <c:order val="1"/>
          <c:tx>
            <c:strRef>
              <c:f>Graphs!$F$3</c:f>
              <c:strCache>
                <c:ptCount val="1"/>
                <c:pt idx="0">
                  <c:v>After punching</c:v>
                </c:pt>
              </c:strCache>
            </c:strRef>
          </c:tx>
          <c:invertIfNegative val="0"/>
          <c:cat>
            <c:strRef>
              <c:f>Graphs!$A$5:$A$12</c:f>
              <c:strCache>
                <c:ptCount val="8"/>
                <c:pt idx="0">
                  <c:v>1-8</c:v>
                </c:pt>
                <c:pt idx="1">
                  <c:v>1-2</c:v>
                </c:pt>
                <c:pt idx="2">
                  <c:v>2-3</c:v>
                </c:pt>
                <c:pt idx="3">
                  <c:v>3-4</c:v>
                </c:pt>
                <c:pt idx="4">
                  <c:v>4-5</c:v>
                </c:pt>
                <c:pt idx="5">
                  <c:v>5-6</c:v>
                </c:pt>
                <c:pt idx="6">
                  <c:v>6-7</c:v>
                </c:pt>
                <c:pt idx="7">
                  <c:v>7-8</c:v>
                </c:pt>
              </c:strCache>
            </c:strRef>
          </c:cat>
          <c:val>
            <c:numRef>
              <c:f>Graphs!$G$5:$G$12</c:f>
              <c:numCache>
                <c:formatCode>0.0</c:formatCode>
                <c:ptCount val="8"/>
                <c:pt idx="0">
                  <c:v>8.8545454545454554</c:v>
                </c:pt>
                <c:pt idx="1">
                  <c:v>9.6363636363636367</c:v>
                </c:pt>
                <c:pt idx="2">
                  <c:v>9.3636363636363633</c:v>
                </c:pt>
                <c:pt idx="3">
                  <c:v>9.2727272727272734</c:v>
                </c:pt>
                <c:pt idx="4">
                  <c:v>9.4727272727272727</c:v>
                </c:pt>
                <c:pt idx="5">
                  <c:v>9</c:v>
                </c:pt>
                <c:pt idx="6">
                  <c:v>7.1</c:v>
                </c:pt>
                <c:pt idx="7">
                  <c:v>9.709090909090909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304000"/>
        <c:axId val="59484416"/>
      </c:barChart>
      <c:catAx>
        <c:axId val="130304000"/>
        <c:scaling>
          <c:orientation val="minMax"/>
        </c:scaling>
        <c:delete val="0"/>
        <c:axPos val="b"/>
        <c:majorTickMark val="out"/>
        <c:minorTickMark val="none"/>
        <c:tickLblPos val="nextTo"/>
        <c:crossAx val="59484416"/>
        <c:crosses val="autoZero"/>
        <c:auto val="1"/>
        <c:lblAlgn val="ctr"/>
        <c:lblOffset val="100"/>
        <c:noMultiLvlLbl val="0"/>
      </c:catAx>
      <c:valAx>
        <c:axId val="594844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A/mm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30304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142873014109542"/>
          <c:y val="0.11179630834669166"/>
          <c:w val="0.24272439674280272"/>
          <c:h val="0.1822440363769105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de-DE" sz="1400" i="1" dirty="0"/>
              <a:t>n</a:t>
            </a:r>
            <a:r>
              <a:rPr lang="de-DE" sz="1400" dirty="0"/>
              <a:t>-</a:t>
            </a:r>
            <a:r>
              <a:rPr lang="de-DE" sz="1400" dirty="0" err="1"/>
              <a:t>value</a:t>
            </a:r>
            <a:endParaRPr lang="de-DE" sz="1400" dirty="0"/>
          </a:p>
        </c:rich>
      </c:tx>
      <c:layout>
        <c:manualLayout>
          <c:xMode val="edge"/>
          <c:yMode val="edge"/>
          <c:x val="7.7634161506421301E-2"/>
          <c:y val="8.8184646150427731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Graphs!$C$3</c:f>
              <c:strCache>
                <c:ptCount val="1"/>
                <c:pt idx="0">
                  <c:v>Before punching</c:v>
                </c:pt>
              </c:strCache>
            </c:strRef>
          </c:tx>
          <c:invertIfNegative val="0"/>
          <c:cat>
            <c:strRef>
              <c:f>Graphs!$A$5:$A$12</c:f>
              <c:strCache>
                <c:ptCount val="8"/>
                <c:pt idx="0">
                  <c:v>1-8</c:v>
                </c:pt>
                <c:pt idx="1">
                  <c:v>1-2</c:v>
                </c:pt>
                <c:pt idx="2">
                  <c:v>2-3</c:v>
                </c:pt>
                <c:pt idx="3">
                  <c:v>3-4</c:v>
                </c:pt>
                <c:pt idx="4">
                  <c:v>4-5</c:v>
                </c:pt>
                <c:pt idx="5">
                  <c:v>5-6</c:v>
                </c:pt>
                <c:pt idx="6">
                  <c:v>6-7</c:v>
                </c:pt>
                <c:pt idx="7">
                  <c:v>7-8</c:v>
                </c:pt>
              </c:strCache>
            </c:strRef>
          </c:cat>
          <c:val>
            <c:numRef>
              <c:f>Graphs!$E$5:$E$12</c:f>
              <c:numCache>
                <c:formatCode>0.0</c:formatCode>
                <c:ptCount val="8"/>
                <c:pt idx="0">
                  <c:v>27.7</c:v>
                </c:pt>
                <c:pt idx="1">
                  <c:v>26.8</c:v>
                </c:pt>
                <c:pt idx="2">
                  <c:v>27.6</c:v>
                </c:pt>
                <c:pt idx="3">
                  <c:v>27.5</c:v>
                </c:pt>
                <c:pt idx="4">
                  <c:v>29.1</c:v>
                </c:pt>
                <c:pt idx="5">
                  <c:v>28.5</c:v>
                </c:pt>
                <c:pt idx="6">
                  <c:v>27.7</c:v>
                </c:pt>
                <c:pt idx="7">
                  <c:v>28.3</c:v>
                </c:pt>
              </c:numCache>
            </c:numRef>
          </c:val>
        </c:ser>
        <c:ser>
          <c:idx val="1"/>
          <c:order val="1"/>
          <c:tx>
            <c:strRef>
              <c:f>Graphs!$F$3</c:f>
              <c:strCache>
                <c:ptCount val="1"/>
                <c:pt idx="0">
                  <c:v>After punching</c:v>
                </c:pt>
              </c:strCache>
            </c:strRef>
          </c:tx>
          <c:invertIfNegative val="0"/>
          <c:cat>
            <c:strRef>
              <c:f>Graphs!$A$5:$A$12</c:f>
              <c:strCache>
                <c:ptCount val="8"/>
                <c:pt idx="0">
                  <c:v>1-8</c:v>
                </c:pt>
                <c:pt idx="1">
                  <c:v>1-2</c:v>
                </c:pt>
                <c:pt idx="2">
                  <c:v>2-3</c:v>
                </c:pt>
                <c:pt idx="3">
                  <c:v>3-4</c:v>
                </c:pt>
                <c:pt idx="4">
                  <c:v>4-5</c:v>
                </c:pt>
                <c:pt idx="5">
                  <c:v>5-6</c:v>
                </c:pt>
                <c:pt idx="6">
                  <c:v>6-7</c:v>
                </c:pt>
                <c:pt idx="7">
                  <c:v>7-8</c:v>
                </c:pt>
              </c:strCache>
            </c:strRef>
          </c:cat>
          <c:val>
            <c:numRef>
              <c:f>Graphs!$H$5:$H$12</c:f>
              <c:numCache>
                <c:formatCode>0.0</c:formatCode>
                <c:ptCount val="8"/>
                <c:pt idx="0">
                  <c:v>16.399999999999999</c:v>
                </c:pt>
                <c:pt idx="1">
                  <c:v>24.5</c:v>
                </c:pt>
                <c:pt idx="2">
                  <c:v>23.8</c:v>
                </c:pt>
                <c:pt idx="3">
                  <c:v>23.8</c:v>
                </c:pt>
                <c:pt idx="4">
                  <c:v>25.6</c:v>
                </c:pt>
                <c:pt idx="5">
                  <c:v>22.2</c:v>
                </c:pt>
                <c:pt idx="6">
                  <c:v>10.1</c:v>
                </c:pt>
                <c:pt idx="7">
                  <c:v>25.9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643392"/>
        <c:axId val="59486144"/>
      </c:barChart>
      <c:catAx>
        <c:axId val="83643392"/>
        <c:scaling>
          <c:orientation val="minMax"/>
        </c:scaling>
        <c:delete val="0"/>
        <c:axPos val="b"/>
        <c:majorTickMark val="out"/>
        <c:minorTickMark val="none"/>
        <c:tickLblPos val="nextTo"/>
        <c:crossAx val="59486144"/>
        <c:crosses val="autoZero"/>
        <c:auto val="1"/>
        <c:lblAlgn val="ctr"/>
        <c:lblOffset val="100"/>
        <c:noMultiLvlLbl val="0"/>
      </c:catAx>
      <c:valAx>
        <c:axId val="59486144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crossAx val="83643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844570876140469"/>
          <c:y val="8.3386568159093427E-2"/>
          <c:w val="0.25975768774229763"/>
          <c:h val="0.17718170203310743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de-DE" sz="1400"/>
              <a:t>Critical</a:t>
            </a:r>
            <a:r>
              <a:rPr lang="de-DE" sz="1400" baseline="0"/>
              <a:t> current per unit width</a:t>
            </a:r>
            <a:endParaRPr lang="de-DE" sz="1400"/>
          </a:p>
        </c:rich>
      </c:tx>
      <c:layout>
        <c:manualLayout>
          <c:xMode val="edge"/>
          <c:yMode val="edge"/>
          <c:x val="9.9801632505191445E-2"/>
          <c:y val="4.8991470083570958E-3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Graphs!$B$2</c:f>
              <c:strCache>
                <c:ptCount val="1"/>
                <c:pt idx="0">
                  <c:v>Before punching</c:v>
                </c:pt>
              </c:strCache>
            </c:strRef>
          </c:tx>
          <c:invertIfNegative val="0"/>
          <c:cat>
            <c:strRef>
              <c:f>Graphs!$A$4:$A$11</c:f>
              <c:strCache>
                <c:ptCount val="8"/>
                <c:pt idx="0">
                  <c:v>1-8</c:v>
                </c:pt>
                <c:pt idx="1">
                  <c:v>1-2</c:v>
                </c:pt>
                <c:pt idx="2">
                  <c:v>2-3</c:v>
                </c:pt>
                <c:pt idx="3">
                  <c:v>3-4</c:v>
                </c:pt>
                <c:pt idx="4">
                  <c:v>4-5</c:v>
                </c:pt>
                <c:pt idx="5">
                  <c:v>5-6</c:v>
                </c:pt>
                <c:pt idx="6">
                  <c:v>6-7</c:v>
                </c:pt>
                <c:pt idx="7">
                  <c:v>7-8</c:v>
                </c:pt>
              </c:strCache>
            </c:strRef>
          </c:cat>
          <c:val>
            <c:numRef>
              <c:f>Graphs!$C$4:$C$11</c:f>
              <c:numCache>
                <c:formatCode>0.0</c:formatCode>
                <c:ptCount val="8"/>
                <c:pt idx="0">
                  <c:v>9.35</c:v>
                </c:pt>
                <c:pt idx="1">
                  <c:v>9.6083333333333325</c:v>
                </c:pt>
                <c:pt idx="2">
                  <c:v>9.4833333333333325</c:v>
                </c:pt>
                <c:pt idx="3">
                  <c:v>9.5916666666666668</c:v>
                </c:pt>
                <c:pt idx="4">
                  <c:v>8.9</c:v>
                </c:pt>
                <c:pt idx="5">
                  <c:v>9.5250000000000004</c:v>
                </c:pt>
                <c:pt idx="6">
                  <c:v>9.6416666666666675</c:v>
                </c:pt>
                <c:pt idx="7">
                  <c:v>9.3833333333333329</c:v>
                </c:pt>
              </c:numCache>
            </c:numRef>
          </c:val>
        </c:ser>
        <c:ser>
          <c:idx val="1"/>
          <c:order val="1"/>
          <c:tx>
            <c:strRef>
              <c:f>Graphs!$E$2</c:f>
              <c:strCache>
                <c:ptCount val="1"/>
                <c:pt idx="0">
                  <c:v>After punching</c:v>
                </c:pt>
              </c:strCache>
            </c:strRef>
          </c:tx>
          <c:invertIfNegative val="0"/>
          <c:val>
            <c:numRef>
              <c:f>Graphs!$F$4:$F$11</c:f>
              <c:numCache>
                <c:formatCode>0.0</c:formatCode>
                <c:ptCount val="8"/>
                <c:pt idx="0">
                  <c:v>9.1454545454545446</c:v>
                </c:pt>
                <c:pt idx="1">
                  <c:v>9.4727272727272727</c:v>
                </c:pt>
                <c:pt idx="2">
                  <c:v>9.4909090909090921</c:v>
                </c:pt>
                <c:pt idx="3">
                  <c:v>9.4727272727272727</c:v>
                </c:pt>
                <c:pt idx="4">
                  <c:v>8.581818181818182</c:v>
                </c:pt>
                <c:pt idx="5">
                  <c:v>9.4363636363636356</c:v>
                </c:pt>
                <c:pt idx="6">
                  <c:v>9.4363636363636356</c:v>
                </c:pt>
                <c:pt idx="7">
                  <c:v>9.3090909090909104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843712"/>
        <c:axId val="59489600"/>
      </c:barChart>
      <c:catAx>
        <c:axId val="81843712"/>
        <c:scaling>
          <c:orientation val="minMax"/>
        </c:scaling>
        <c:delete val="0"/>
        <c:axPos val="b"/>
        <c:majorTickMark val="out"/>
        <c:minorTickMark val="none"/>
        <c:tickLblPos val="nextTo"/>
        <c:crossAx val="59489600"/>
        <c:crosses val="autoZero"/>
        <c:auto val="1"/>
        <c:lblAlgn val="ctr"/>
        <c:lblOffset val="100"/>
        <c:noMultiLvlLbl val="0"/>
      </c:catAx>
      <c:valAx>
        <c:axId val="59489600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A/mm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81843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027799334535312"/>
          <c:y val="7.2608599044550595E-2"/>
          <c:w val="0.24887300745477089"/>
          <c:h val="0.17718170203310743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de-DE" sz="1400"/>
              <a:t>Critical</a:t>
            </a:r>
            <a:r>
              <a:rPr lang="de-DE" sz="1400" baseline="0"/>
              <a:t> current per unit width</a:t>
            </a:r>
            <a:endParaRPr lang="de-DE" sz="14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Before punching</c:v>
          </c:tx>
          <c:invertIfNegative val="0"/>
          <c:cat>
            <c:strRef>
              <c:f>Graphs!$A$4:$A$13</c:f>
              <c:strCache>
                <c:ptCount val="10"/>
                <c:pt idx="0">
                  <c:v>1-10</c:v>
                </c:pt>
                <c:pt idx="1">
                  <c:v>1-2</c:v>
                </c:pt>
                <c:pt idx="2">
                  <c:v>2-3</c:v>
                </c:pt>
                <c:pt idx="3">
                  <c:v>3-4</c:v>
                </c:pt>
                <c:pt idx="4">
                  <c:v>4-5</c:v>
                </c:pt>
                <c:pt idx="5">
                  <c:v>5-6</c:v>
                </c:pt>
                <c:pt idx="6">
                  <c:v>6-7</c:v>
                </c:pt>
                <c:pt idx="7">
                  <c:v>7-8</c:v>
                </c:pt>
                <c:pt idx="8">
                  <c:v>8-9</c:v>
                </c:pt>
                <c:pt idx="9">
                  <c:v>9-10</c:v>
                </c:pt>
              </c:strCache>
            </c:strRef>
          </c:cat>
          <c:val>
            <c:numRef>
              <c:f>Graphs!$C$4:$C$13</c:f>
              <c:numCache>
                <c:formatCode>0.0</c:formatCode>
                <c:ptCount val="10"/>
                <c:pt idx="0">
                  <c:v>10.791666666666666</c:v>
                </c:pt>
                <c:pt idx="1">
                  <c:v>10.8</c:v>
                </c:pt>
                <c:pt idx="2">
                  <c:v>11.116666666666669</c:v>
                </c:pt>
                <c:pt idx="3">
                  <c:v>10.958333333333334</c:v>
                </c:pt>
                <c:pt idx="4">
                  <c:v>10.808333333333332</c:v>
                </c:pt>
                <c:pt idx="5">
                  <c:v>10.283333333333333</c:v>
                </c:pt>
                <c:pt idx="6">
                  <c:v>10.908333333333333</c:v>
                </c:pt>
                <c:pt idx="7">
                  <c:v>10.883333333333335</c:v>
                </c:pt>
                <c:pt idx="8">
                  <c:v>10.94166666666667</c:v>
                </c:pt>
                <c:pt idx="9">
                  <c:v>10.833333333333334</c:v>
                </c:pt>
              </c:numCache>
            </c:numRef>
          </c:val>
        </c:ser>
        <c:ser>
          <c:idx val="1"/>
          <c:order val="1"/>
          <c:tx>
            <c:v>After punching</c:v>
          </c:tx>
          <c:invertIfNegative val="0"/>
          <c:val>
            <c:numRef>
              <c:f>Graphs!$F$4:$F$13</c:f>
              <c:numCache>
                <c:formatCode>0.0</c:formatCode>
                <c:ptCount val="10"/>
                <c:pt idx="0">
                  <c:v>10.236363636363635</c:v>
                </c:pt>
                <c:pt idx="1">
                  <c:v>10.218181818181819</c:v>
                </c:pt>
                <c:pt idx="2">
                  <c:v>10.654545454545454</c:v>
                </c:pt>
                <c:pt idx="3">
                  <c:v>10.272727272727275</c:v>
                </c:pt>
                <c:pt idx="4">
                  <c:v>10.309090909090912</c:v>
                </c:pt>
                <c:pt idx="5">
                  <c:v>9.745454545454546</c:v>
                </c:pt>
                <c:pt idx="6">
                  <c:v>10.472727272727276</c:v>
                </c:pt>
                <c:pt idx="7">
                  <c:v>10.145454545454546</c:v>
                </c:pt>
                <c:pt idx="8">
                  <c:v>10.436363636363636</c:v>
                </c:pt>
                <c:pt idx="9">
                  <c:v>10.4</c:v>
                </c:pt>
              </c:numCache>
            </c:numRef>
          </c:val>
        </c:ser>
        <c:ser>
          <c:idx val="2"/>
          <c:order val="2"/>
          <c:tx>
            <c:strRef>
              <c:f>Graphs!$H$2</c:f>
              <c:strCache>
                <c:ptCount val="1"/>
                <c:pt idx="0">
                  <c:v>After copper plating</c:v>
                </c:pt>
              </c:strCache>
            </c:strRef>
          </c:tx>
          <c:invertIfNegative val="0"/>
          <c:val>
            <c:numRef>
              <c:f>Graphs!$I$4:$I$13</c:f>
              <c:numCache>
                <c:formatCode>0.0</c:formatCode>
                <c:ptCount val="10"/>
                <c:pt idx="0">
                  <c:v>9.8545454545454572</c:v>
                </c:pt>
                <c:pt idx="1">
                  <c:v>10.181818181818178</c:v>
                </c:pt>
                <c:pt idx="2">
                  <c:v>10.527272727272724</c:v>
                </c:pt>
                <c:pt idx="3">
                  <c:v>10.127272727272723</c:v>
                </c:pt>
                <c:pt idx="4">
                  <c:v>10.090909090909093</c:v>
                </c:pt>
                <c:pt idx="5">
                  <c:v>9.4</c:v>
                </c:pt>
                <c:pt idx="6">
                  <c:v>10.4</c:v>
                </c:pt>
                <c:pt idx="7">
                  <c:v>10.127272727272723</c:v>
                </c:pt>
                <c:pt idx="8">
                  <c:v>10.472727272727276</c:v>
                </c:pt>
                <c:pt idx="9">
                  <c:v>10.309090909090912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778624"/>
        <c:axId val="130882304"/>
      </c:barChart>
      <c:catAx>
        <c:axId val="130778624"/>
        <c:scaling>
          <c:orientation val="minMax"/>
        </c:scaling>
        <c:delete val="0"/>
        <c:axPos val="b"/>
        <c:majorTickMark val="out"/>
        <c:minorTickMark val="none"/>
        <c:tickLblPos val="nextTo"/>
        <c:crossAx val="130882304"/>
        <c:crosses val="autoZero"/>
        <c:auto val="1"/>
        <c:lblAlgn val="ctr"/>
        <c:lblOffset val="100"/>
        <c:noMultiLvlLbl val="0"/>
      </c:catAx>
      <c:valAx>
        <c:axId val="130882304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A/mm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30778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55892094851997"/>
          <c:y val="0.50377606622519977"/>
          <c:w val="0.29465487827152914"/>
          <c:h val="0.22250725371599539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33813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07309-4251-4F48-86E6-B171DC8DDFEA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6275" y="4705350"/>
            <a:ext cx="54165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33813" y="9409113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2A525-75C8-4F08-ABF2-FF4F715093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65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2A525-75C8-4F08-ABF2-FF4F7150936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622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2A525-75C8-4F08-ABF2-FF4F7150936A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173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5470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65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90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002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19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40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74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38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45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42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95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DBC22-6E0D-4B6E-BE11-1D8986971BA8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44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erpower-inc.com/files/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chart" Target="../charts/chart4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microsoft.com/office/2007/relationships/hdphoto" Target="../media/hdphoto5.wdp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7.wdp"/><Relationship Id="rId5" Type="http://schemas.openxmlformats.org/officeDocument/2006/relationships/image" Target="../media/image29.png"/><Relationship Id="rId4" Type="http://schemas.microsoft.com/office/2007/relationships/hdphoto" Target="../media/hdphoto6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13" Type="http://schemas.openxmlformats.org/officeDocument/2006/relationships/image" Target="../media/image31.png"/><Relationship Id="rId3" Type="http://schemas.openxmlformats.org/officeDocument/2006/relationships/image" Target="../media/image41.jpeg"/><Relationship Id="rId7" Type="http://schemas.openxmlformats.org/officeDocument/2006/relationships/image" Target="../media/image44.png"/><Relationship Id="rId12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11" Type="http://schemas.openxmlformats.org/officeDocument/2006/relationships/image" Target="../media/image46.jpeg"/><Relationship Id="rId5" Type="http://schemas.openxmlformats.org/officeDocument/2006/relationships/image" Target="../media/image43.jpeg"/><Relationship Id="rId10" Type="http://schemas.microsoft.com/office/2007/relationships/hdphoto" Target="../media/hdphoto10.wdp"/><Relationship Id="rId4" Type="http://schemas.openxmlformats.org/officeDocument/2006/relationships/image" Target="../media/image42.jpeg"/><Relationship Id="rId9" Type="http://schemas.openxmlformats.org/officeDocument/2006/relationships/image" Target="../media/image45.jpeg"/><Relationship Id="rId1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1.jpe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tiff"/><Relationship Id="rId7" Type="http://schemas.openxmlformats.org/officeDocument/2006/relationships/image" Target="../media/image14.png"/><Relationship Id="rId12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microsoft.com/office/2007/relationships/hdphoto" Target="../media/hdphoto3.wdp"/><Relationship Id="rId4" Type="http://schemas.openxmlformats.org/officeDocument/2006/relationships/image" Target="../media/image11.tiff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055" y="1340768"/>
            <a:ext cx="9174708" cy="117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ctr"/>
            <a:r>
              <a:rPr lang="en-GB" sz="3600" b="1" dirty="0" err="1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3600" b="1" dirty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cables for EuCARD²</a:t>
            </a:r>
            <a:r>
              <a:rPr lang="en-GB" sz="3600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en-GB" sz="3600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b="1" dirty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</a:t>
            </a:r>
            <a:r>
              <a:rPr lang="en-GB" sz="3600" b="1" dirty="0" smtClean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3600" b="1" dirty="0">
                <a:solidFill>
                  <a:srgbClr val="6EA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options. </a:t>
            </a:r>
            <a:endParaRPr lang="de-DE" sz="3600" b="1" dirty="0">
              <a:solidFill>
                <a:srgbClr val="6EA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67544" y="5583594"/>
            <a:ext cx="8260130" cy="1263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de-DE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Kario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S. Otten, A. Kling, </a:t>
            </a: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Jung, B. Runtsch, R</a:t>
            </a:r>
            <a:r>
              <a:rPr lang="de-D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Nast, W. Goldacker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Institute for Technical Physics, Karlsruhe Institute of Technology,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Karlsruhe</a:t>
            </a:r>
            <a:endParaRPr lang="de-DE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16632"/>
            <a:ext cx="278198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Dane\FZK_ITeP\Laboratorium\Pictures\zdjeciaRoebel\20150602-CN-03-006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40470"/>
            <a:ext cx="3888432" cy="2270200"/>
          </a:xfrm>
          <a:prstGeom prst="rect">
            <a:avLst/>
          </a:prstGeom>
          <a:noFill/>
          <a:ln>
            <a:solidFill>
              <a:srgbClr val="6EA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ane\FZK_ITeP\Laboratorium\Pictures\zdjeciaRoebel\20150602-CN-03-008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65661"/>
            <a:ext cx="3867642" cy="2245009"/>
          </a:xfrm>
          <a:prstGeom prst="rect">
            <a:avLst/>
          </a:prstGeom>
          <a:noFill/>
          <a:ln>
            <a:solidFill>
              <a:srgbClr val="6EA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0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569843" y="267777"/>
            <a:ext cx="4464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Microscopically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- linear defects: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3"/>
          <p:cNvSpPr txBox="1"/>
          <p:nvPr/>
        </p:nvSpPr>
        <p:spPr>
          <a:xfrm>
            <a:off x="5475345" y="5414736"/>
            <a:ext cx="309065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D.J. Miller et al., </a:t>
            </a:r>
          </a:p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http://www.superpower-inc.com/files/</a:t>
            </a:r>
            <a:endParaRPr lang="de-D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2006_ASC+4MI12+ANL+Poster.pdf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268760"/>
            <a:ext cx="3461161" cy="4120013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569843" y="1340768"/>
            <a:ext cx="4464496" cy="2016225"/>
            <a:chOff x="569843" y="1556792"/>
            <a:chExt cx="4464496" cy="2016225"/>
          </a:xfrm>
        </p:grpSpPr>
        <p:pic>
          <p:nvPicPr>
            <p:cNvPr id="9" name="Picture 3" descr="C:\Dane\FZK_ITeP\Laboratorium\striated tapes\striated_all_together\MOI_Kario\Strukturierte Bänder\Ag_org\Ag_org_groß_50K\GanzeBilder_50K\Ag_org_42.7mT_50K_ganz_gedreht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5" t="14147" b="7281"/>
            <a:stretch/>
          </p:blipFill>
          <p:spPr bwMode="auto">
            <a:xfrm rot="5400000">
              <a:off x="989824" y="1136811"/>
              <a:ext cx="2016225" cy="2856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Gerade Verbindung mit Pfeil 9"/>
            <p:cNvCxnSpPr/>
            <p:nvPr/>
          </p:nvCxnSpPr>
          <p:spPr>
            <a:xfrm>
              <a:off x="3234139" y="1556792"/>
              <a:ext cx="0" cy="2016225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3541623" y="1964739"/>
              <a:ext cx="1492716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 mm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width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cross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tape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Ag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cap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42.7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mT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 K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569844" y="3767830"/>
            <a:ext cx="4464495" cy="2325466"/>
            <a:chOff x="569844" y="3604501"/>
            <a:chExt cx="4464495" cy="2325466"/>
          </a:xfrm>
        </p:grpSpPr>
        <p:pic>
          <p:nvPicPr>
            <p:cNvPr id="12" name="Picture 4" descr="C:\Dane\FZK_ITeP\Laboratorium\striated tapes\striated_all_together\MOI_Kario\Strukturierte Bänder\Ag_2_groß_lasercut\GanzeBilder_50K\Ag2gr_50K_42,7mT_ganz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1" t="9822" b="15069"/>
            <a:stretch/>
          </p:blipFill>
          <p:spPr bwMode="auto">
            <a:xfrm rot="16200000">
              <a:off x="835204" y="3339141"/>
              <a:ext cx="2325466" cy="2856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feld 12"/>
            <p:cNvSpPr txBox="1"/>
            <p:nvPr/>
          </p:nvSpPr>
          <p:spPr>
            <a:xfrm>
              <a:off x="3541623" y="4010757"/>
              <a:ext cx="1492716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 mm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width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cross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tape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Ag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cap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filaments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42.7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mT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 K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>
              <a:off x="3234139" y="3793729"/>
              <a:ext cx="0" cy="2016225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Gerade Verbindung mit Pfeil 7"/>
          <p:cNvCxnSpPr>
            <a:stCxn id="22" idx="1"/>
          </p:cNvCxnSpPr>
          <p:nvPr/>
        </p:nvCxnSpPr>
        <p:spPr>
          <a:xfrm flipH="1">
            <a:off x="1763688" y="3777855"/>
            <a:ext cx="1914546" cy="731265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H="1">
            <a:off x="1780592" y="4302078"/>
            <a:ext cx="559160" cy="44103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3678234" y="3454689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grooves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8" t="30261" r="50732" b="56856"/>
          <a:stretch/>
        </p:blipFill>
        <p:spPr bwMode="auto">
          <a:xfrm>
            <a:off x="589755" y="962115"/>
            <a:ext cx="1173933" cy="365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82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2033611" y="421083"/>
            <a:ext cx="5169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Recipe for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’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’good’’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51520" y="1169166"/>
            <a:ext cx="53285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Ingredients: </a:t>
            </a:r>
            <a:b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EuCARD</a:t>
            </a:r>
            <a:r>
              <a:rPr lang="en-GB" sz="2400" baseline="300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coated conductor material.</a:t>
            </a:r>
            <a:b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Punching vs. tape homogeneity.</a:t>
            </a:r>
          </a:p>
          <a:p>
            <a:pPr>
              <a:lnSpc>
                <a:spcPct val="20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Directions: Punch and coat. </a:t>
            </a:r>
          </a:p>
          <a:p>
            <a:pPr>
              <a:lnSpc>
                <a:spcPct val="200000"/>
              </a:lnSpc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Outcome: </a:t>
            </a:r>
            <a:b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GB" sz="2400" dirty="0" err="1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cable geometry.</a:t>
            </a:r>
          </a:p>
        </p:txBody>
      </p:sp>
      <p:pic>
        <p:nvPicPr>
          <p:cNvPr id="13" name="Picture 2" descr="C:\Users\pe4386\Desktop\goldi-backing\IMGP47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997" y="4005163"/>
            <a:ext cx="3767963" cy="230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pe4386\Desktop\goldi-backing\IMGP475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27" r="7194"/>
          <a:stretch/>
        </p:blipFill>
        <p:spPr bwMode="auto">
          <a:xfrm>
            <a:off x="5329997" y="1204325"/>
            <a:ext cx="3511134" cy="272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31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8321"/>
          <a:stretch/>
        </p:blipFill>
        <p:spPr>
          <a:xfrm>
            <a:off x="7460803" y="188640"/>
            <a:ext cx="1460321" cy="720079"/>
          </a:xfrm>
          <a:prstGeom prst="rect">
            <a:avLst/>
          </a:prstGeom>
        </p:spPr>
      </p:pic>
      <p:pic>
        <p:nvPicPr>
          <p:cNvPr id="10" name="Picture 3" descr="C:\Users\pe4386\Desktop\0ak\0b-6-69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55" y="2708920"/>
            <a:ext cx="3706000" cy="277950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539552" y="4941168"/>
            <a:ext cx="848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20 µm</a:t>
            </a:r>
            <a:endParaRPr lang="de-DE" sz="2000" b="1" dirty="0">
              <a:solidFill>
                <a:srgbClr val="FF0000"/>
              </a:solidFill>
            </a:endParaRPr>
          </a:p>
        </p:txBody>
      </p:sp>
      <p:cxnSp>
        <p:nvCxnSpPr>
          <p:cNvPr id="20" name="Gerade Verbindung 19"/>
          <p:cNvCxnSpPr/>
          <p:nvPr/>
        </p:nvCxnSpPr>
        <p:spPr>
          <a:xfrm>
            <a:off x="573691" y="5391448"/>
            <a:ext cx="288000" cy="0"/>
          </a:xfrm>
          <a:prstGeom prst="line">
            <a:avLst/>
          </a:prstGeom>
          <a:ln w="952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Kép 7" descr="http://www.ivision-project.eu/general-documents/partners-information/partners-logo/KITlogo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Inhaltsplatzhalter 2"/>
          <p:cNvSpPr txBox="1">
            <a:spLocks/>
          </p:cNvSpPr>
          <p:nvPr/>
        </p:nvSpPr>
        <p:spPr>
          <a:xfrm>
            <a:off x="467544" y="5589240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average critical current per unit width degraded by 6% after punching and copper plating.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Stinless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steel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 local defects were found.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Usoskin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Rutt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Bruker tape provided in frame of EuCARD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project.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itel 1"/>
          <p:cNvSpPr txBox="1">
            <a:spLocks/>
          </p:cNvSpPr>
          <p:nvPr/>
        </p:nvSpPr>
        <p:spPr>
          <a:xfrm>
            <a:off x="327782" y="324275"/>
            <a:ext cx="5929882" cy="3886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Cu-plated tape after punching - Bruker: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-199363" y="1233980"/>
            <a:ext cx="8480839" cy="1272845"/>
            <a:chOff x="-199363" y="1233980"/>
            <a:chExt cx="8480839" cy="1272845"/>
          </a:xfrm>
        </p:grpSpPr>
        <p:grpSp>
          <p:nvGrpSpPr>
            <p:cNvPr id="31" name="Gruppieren 30"/>
            <p:cNvGrpSpPr/>
            <p:nvPr/>
          </p:nvGrpSpPr>
          <p:grpSpPr>
            <a:xfrm>
              <a:off x="-199363" y="1233980"/>
              <a:ext cx="8480839" cy="1272845"/>
              <a:chOff x="611560" y="3573016"/>
              <a:chExt cx="8480839" cy="1272845"/>
            </a:xfrm>
          </p:grpSpPr>
          <p:grpSp>
            <p:nvGrpSpPr>
              <p:cNvPr id="35" name="Gruppieren 34"/>
              <p:cNvGrpSpPr/>
              <p:nvPr/>
            </p:nvGrpSpPr>
            <p:grpSpPr>
              <a:xfrm>
                <a:off x="826857" y="3607796"/>
                <a:ext cx="8265542" cy="1238065"/>
                <a:chOff x="541709" y="4788104"/>
                <a:chExt cx="8265542" cy="1238065"/>
              </a:xfrm>
            </p:grpSpPr>
            <p:grpSp>
              <p:nvGrpSpPr>
                <p:cNvPr id="37" name="Gruppieren 36"/>
                <p:cNvGrpSpPr/>
                <p:nvPr/>
              </p:nvGrpSpPr>
              <p:grpSpPr>
                <a:xfrm>
                  <a:off x="541709" y="4788104"/>
                  <a:ext cx="8265542" cy="1224136"/>
                  <a:chOff x="541709" y="4788104"/>
                  <a:chExt cx="8265542" cy="1224136"/>
                </a:xfrm>
              </p:grpSpPr>
              <p:grpSp>
                <p:nvGrpSpPr>
                  <p:cNvPr id="48" name="Gruppieren 47"/>
                  <p:cNvGrpSpPr/>
                  <p:nvPr/>
                </p:nvGrpSpPr>
                <p:grpSpPr>
                  <a:xfrm>
                    <a:off x="541709" y="4998185"/>
                    <a:ext cx="8265542" cy="848171"/>
                    <a:chOff x="1521420" y="4782543"/>
                    <a:chExt cx="8265542" cy="848171"/>
                  </a:xfrm>
                </p:grpSpPr>
                <p:sp>
                  <p:nvSpPr>
                    <p:cNvPr id="72" name="Rechteck 71"/>
                    <p:cNvSpPr/>
                    <p:nvPr/>
                  </p:nvSpPr>
                  <p:spPr>
                    <a:xfrm>
                      <a:off x="1521420" y="4883199"/>
                      <a:ext cx="7684284" cy="648072"/>
                    </a:xfrm>
                    <a:prstGeom prst="rect">
                      <a:avLst/>
                    </a:prstGeom>
                    <a:solidFill>
                      <a:srgbClr val="D18E72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3" name="Flussdiagramm: Manuelle Verarbeitung 72"/>
                    <p:cNvSpPr/>
                    <p:nvPr/>
                  </p:nvSpPr>
                  <p:spPr>
                    <a:xfrm rot="10800000">
                      <a:off x="4139952" y="5162662"/>
                      <a:ext cx="3180606" cy="468052"/>
                    </a:xfrm>
                    <a:prstGeom prst="flowChartManualOperation">
                      <a:avLst/>
                    </a:pr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4" name="Flussdiagramm: Manuelle Verarbeitung 73"/>
                    <p:cNvSpPr/>
                    <p:nvPr/>
                  </p:nvSpPr>
                  <p:spPr>
                    <a:xfrm>
                      <a:off x="1599938" y="4828027"/>
                      <a:ext cx="3180606" cy="468052"/>
                    </a:xfrm>
                    <a:prstGeom prst="flowChartManualOperation">
                      <a:avLst/>
                    </a:pr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5" name="Flussdiagramm: Manuelle Verarbeitung 74"/>
                    <p:cNvSpPr/>
                    <p:nvPr/>
                  </p:nvSpPr>
                  <p:spPr>
                    <a:xfrm>
                      <a:off x="6606356" y="4782543"/>
                      <a:ext cx="3180606" cy="468052"/>
                    </a:xfrm>
                    <a:prstGeom prst="flowChartManualOperation">
                      <a:avLst/>
                    </a:pr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55" name="Textfeld 54"/>
                  <p:cNvSpPr txBox="1"/>
                  <p:nvPr/>
                </p:nvSpPr>
                <p:spPr>
                  <a:xfrm>
                    <a:off x="2123728" y="5043669"/>
                    <a:ext cx="6147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de-DE" dirty="0"/>
                  </a:p>
                </p:txBody>
              </p:sp>
              <p:sp>
                <p:nvSpPr>
                  <p:cNvPr id="57" name="Textfeld 56"/>
                  <p:cNvSpPr txBox="1"/>
                  <p:nvPr/>
                </p:nvSpPr>
                <p:spPr>
                  <a:xfrm>
                    <a:off x="1619671" y="5230675"/>
                    <a:ext cx="81380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181 µm</a:t>
                    </a:r>
                    <a:endParaRPr lang="de-DE" sz="12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9" name="Ellipse 58"/>
                  <p:cNvSpPr/>
                  <p:nvPr/>
                </p:nvSpPr>
                <p:spPr>
                  <a:xfrm>
                    <a:off x="3679029" y="5080115"/>
                    <a:ext cx="46291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60" name="Ellipse 59"/>
                  <p:cNvSpPr/>
                  <p:nvPr/>
                </p:nvSpPr>
                <p:spPr>
                  <a:xfrm>
                    <a:off x="3758133" y="5353785"/>
                    <a:ext cx="46291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61" name="Ellipse 60"/>
                  <p:cNvSpPr/>
                  <p:nvPr/>
                </p:nvSpPr>
                <p:spPr>
                  <a:xfrm>
                    <a:off x="4837831" y="5080115"/>
                    <a:ext cx="46291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62" name="Ellipse 61"/>
                  <p:cNvSpPr/>
                  <p:nvPr/>
                </p:nvSpPr>
                <p:spPr>
                  <a:xfrm>
                    <a:off x="4837831" y="5353785"/>
                    <a:ext cx="46291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63" name="Ellipse 62"/>
                  <p:cNvSpPr/>
                  <p:nvPr/>
                </p:nvSpPr>
                <p:spPr>
                  <a:xfrm>
                    <a:off x="7158059" y="5438972"/>
                    <a:ext cx="46291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64" name="Ellipse 63"/>
                  <p:cNvSpPr/>
                  <p:nvPr/>
                </p:nvSpPr>
                <p:spPr>
                  <a:xfrm>
                    <a:off x="7157413" y="5724052"/>
                    <a:ext cx="46291" cy="45719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66" name="Textfeld 65"/>
                  <p:cNvSpPr txBox="1"/>
                  <p:nvPr/>
                </p:nvSpPr>
                <p:spPr>
                  <a:xfrm>
                    <a:off x="3624076" y="4788104"/>
                    <a:ext cx="942755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207 µm</a:t>
                    </a:r>
                    <a:endParaRPr lang="de-DE" sz="12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7" name="Textfeld 66"/>
                  <p:cNvSpPr txBox="1"/>
                  <p:nvPr/>
                </p:nvSpPr>
                <p:spPr>
                  <a:xfrm>
                    <a:off x="3775507" y="5360213"/>
                    <a:ext cx="106232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185 µm</a:t>
                    </a:r>
                    <a:endParaRPr lang="de-DE" sz="12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8" name="Textfeld 67"/>
                  <p:cNvSpPr txBox="1"/>
                  <p:nvPr/>
                </p:nvSpPr>
                <p:spPr>
                  <a:xfrm>
                    <a:off x="4837831" y="4875074"/>
                    <a:ext cx="90801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176 µm</a:t>
                    </a:r>
                    <a:endParaRPr lang="de-DE" sz="12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9" name="Textfeld 68"/>
                  <p:cNvSpPr txBox="1"/>
                  <p:nvPr/>
                </p:nvSpPr>
                <p:spPr>
                  <a:xfrm>
                    <a:off x="4809743" y="5366109"/>
                    <a:ext cx="92679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185 µm</a:t>
                    </a:r>
                    <a:endParaRPr lang="de-DE" sz="12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0" name="Textfeld 69"/>
                  <p:cNvSpPr txBox="1"/>
                  <p:nvPr/>
                </p:nvSpPr>
                <p:spPr>
                  <a:xfrm>
                    <a:off x="7113999" y="5231185"/>
                    <a:ext cx="88622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188 µm</a:t>
                    </a:r>
                    <a:endParaRPr lang="de-DE" sz="12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1" name="Textfeld 70"/>
                  <p:cNvSpPr txBox="1"/>
                  <p:nvPr/>
                </p:nvSpPr>
                <p:spPr>
                  <a:xfrm>
                    <a:off x="7158059" y="5735241"/>
                    <a:ext cx="964052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176 µm</a:t>
                    </a:r>
                  </a:p>
                </p:txBody>
              </p:sp>
            </p:grpSp>
            <p:sp>
              <p:nvSpPr>
                <p:cNvPr id="41" name="Ellipse 40"/>
                <p:cNvSpPr/>
                <p:nvPr/>
              </p:nvSpPr>
              <p:spPr>
                <a:xfrm>
                  <a:off x="3160240" y="5489219"/>
                  <a:ext cx="46291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2" name="Textfeld 41"/>
                <p:cNvSpPr txBox="1"/>
                <p:nvPr/>
              </p:nvSpPr>
              <p:spPr>
                <a:xfrm>
                  <a:off x="2596211" y="5220152"/>
                  <a:ext cx="84538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181 µm</a:t>
                  </a:r>
                  <a:endParaRPr lang="de-DE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6243013" y="5438302"/>
                  <a:ext cx="46291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5" name="Ellipse 44"/>
                <p:cNvSpPr/>
                <p:nvPr/>
              </p:nvSpPr>
              <p:spPr>
                <a:xfrm>
                  <a:off x="6169988" y="5717702"/>
                  <a:ext cx="46291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6" name="Textfeld 45"/>
                <p:cNvSpPr txBox="1"/>
                <p:nvPr/>
              </p:nvSpPr>
              <p:spPr>
                <a:xfrm>
                  <a:off x="6140577" y="5172123"/>
                  <a:ext cx="82978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176 µm</a:t>
                  </a:r>
                  <a:endParaRPr lang="de-DE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Textfeld 46"/>
                <p:cNvSpPr txBox="1"/>
                <p:nvPr/>
              </p:nvSpPr>
              <p:spPr>
                <a:xfrm>
                  <a:off x="6144680" y="5749170"/>
                  <a:ext cx="82567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202 µm</a:t>
                  </a:r>
                  <a:endParaRPr lang="de-DE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Rechteck 35"/>
              <p:cNvSpPr/>
              <p:nvPr/>
            </p:nvSpPr>
            <p:spPr>
              <a:xfrm>
                <a:off x="611560" y="3573016"/>
                <a:ext cx="1008112" cy="12589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" name="Ellipse 2"/>
            <p:cNvSpPr/>
            <p:nvPr/>
          </p:nvSpPr>
          <p:spPr>
            <a:xfrm>
              <a:off x="6571627" y="1897540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Ellipse 48"/>
            <p:cNvSpPr/>
            <p:nvPr/>
          </p:nvSpPr>
          <p:spPr>
            <a:xfrm>
              <a:off x="6590166" y="2169924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Ellipse 49"/>
            <p:cNvSpPr/>
            <p:nvPr/>
          </p:nvSpPr>
          <p:spPr>
            <a:xfrm>
              <a:off x="5673285" y="1874357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Ellipse 50"/>
            <p:cNvSpPr/>
            <p:nvPr/>
          </p:nvSpPr>
          <p:spPr>
            <a:xfrm>
              <a:off x="5580112" y="2169924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Ellipse 51"/>
            <p:cNvSpPr/>
            <p:nvPr/>
          </p:nvSpPr>
          <p:spPr>
            <a:xfrm>
              <a:off x="4281727" y="1548477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llipse 52"/>
            <p:cNvSpPr/>
            <p:nvPr/>
          </p:nvSpPr>
          <p:spPr>
            <a:xfrm>
              <a:off x="4281727" y="1842788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Ellipse 53"/>
            <p:cNvSpPr/>
            <p:nvPr/>
          </p:nvSpPr>
          <p:spPr>
            <a:xfrm>
              <a:off x="3168110" y="1539431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Ellipse 55"/>
            <p:cNvSpPr/>
            <p:nvPr/>
          </p:nvSpPr>
          <p:spPr>
            <a:xfrm>
              <a:off x="3202029" y="1809964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Ellipse 57"/>
            <p:cNvSpPr/>
            <p:nvPr/>
          </p:nvSpPr>
          <p:spPr>
            <a:xfrm>
              <a:off x="2604136" y="1941817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Ellipse 64"/>
            <p:cNvSpPr/>
            <p:nvPr/>
          </p:nvSpPr>
          <p:spPr>
            <a:xfrm>
              <a:off x="1275954" y="1941321"/>
              <a:ext cx="106948" cy="1069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6" name="Textfeld 75"/>
          <p:cNvSpPr txBox="1"/>
          <p:nvPr/>
        </p:nvSpPr>
        <p:spPr>
          <a:xfrm>
            <a:off x="639072" y="3698560"/>
            <a:ext cx="1882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Stainless</a:t>
            </a:r>
            <a:r>
              <a:rPr lang="de-DE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Steel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2197802" y="2810177"/>
            <a:ext cx="513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939087" y="2989124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1531885" y="4547294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punching</a:t>
            </a:r>
            <a:r>
              <a:rPr lang="de-DE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burr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86395" y="980728"/>
            <a:ext cx="7309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width of this Cu plated tape is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5.46-5.67 mm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175 µm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1" name="Diagramm 8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0669255"/>
              </p:ext>
            </p:extLst>
          </p:nvPr>
        </p:nvGraphicFramePr>
        <p:xfrm>
          <a:off x="4608307" y="2504661"/>
          <a:ext cx="424847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77425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Titel 1"/>
          <p:cNvSpPr txBox="1">
            <a:spLocks/>
          </p:cNvSpPr>
          <p:nvPr/>
        </p:nvSpPr>
        <p:spPr>
          <a:xfrm>
            <a:off x="327782" y="324275"/>
            <a:ext cx="5929882" cy="3886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Cu-plated tape after punching -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SuperOx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86394" y="899428"/>
            <a:ext cx="8434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Thickness of Cu plated tape between 115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µm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131 µm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25"/>
          <p:cNvGrpSpPr/>
          <p:nvPr/>
        </p:nvGrpSpPr>
        <p:grpSpPr>
          <a:xfrm>
            <a:off x="251520" y="2560830"/>
            <a:ext cx="4185606" cy="3100418"/>
            <a:chOff x="251520" y="2492896"/>
            <a:chExt cx="4320480" cy="3240360"/>
          </a:xfrm>
        </p:grpSpPr>
        <p:pic>
          <p:nvPicPr>
            <p:cNvPr id="5122" name="Picture 2" descr="C:\Dane\FZK_ITeP\Laboratorium\SuperOX\Roebel_SuperOx\SuperOx_Hastelloy-Cu\1-2\2-00-09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2000" contrast="4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492896"/>
              <a:ext cx="4320480" cy="3240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feld 1"/>
            <p:cNvSpPr txBox="1"/>
            <p:nvPr/>
          </p:nvSpPr>
          <p:spPr>
            <a:xfrm>
              <a:off x="3059832" y="3673885"/>
              <a:ext cx="12410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Hastelloy</a:t>
              </a:r>
              <a:endPara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84416" y="2666161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</a:t>
              </a:r>
              <a:endPara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3784415" y="3066271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Ag</a:t>
              </a:r>
              <a:endPara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1115616" y="4815220"/>
              <a:ext cx="17524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punching</a:t>
              </a:r>
              <a:r>
                <a:rPr lang="de-DE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200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burr</a:t>
              </a:r>
              <a:endPara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255622" y="5193204"/>
              <a:ext cx="8547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b="1" dirty="0">
                  <a:solidFill>
                    <a:srgbClr val="FF0000"/>
                  </a:solidFill>
                </a:rPr>
                <a:t>1</a:t>
              </a:r>
              <a:r>
                <a:rPr lang="de-DE" sz="2000" b="1" dirty="0" smtClean="0">
                  <a:solidFill>
                    <a:srgbClr val="FF0000"/>
                  </a:solidFill>
                </a:rPr>
                <a:t>0 µm</a:t>
              </a:r>
              <a:endParaRPr lang="de-DE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Gerade Verbindung 20"/>
            <p:cNvCxnSpPr/>
            <p:nvPr/>
          </p:nvCxnSpPr>
          <p:spPr>
            <a:xfrm>
              <a:off x="289761" y="5589240"/>
              <a:ext cx="249791" cy="0"/>
            </a:xfrm>
            <a:prstGeom prst="line">
              <a:avLst/>
            </a:prstGeom>
            <a:ln w="952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uppieren 22"/>
          <p:cNvGrpSpPr/>
          <p:nvPr/>
        </p:nvGrpSpPr>
        <p:grpSpPr>
          <a:xfrm>
            <a:off x="4683738" y="2587923"/>
            <a:ext cx="4226991" cy="3069251"/>
            <a:chOff x="4784474" y="2519989"/>
            <a:chExt cx="4261130" cy="3196209"/>
          </a:xfrm>
        </p:grpSpPr>
        <p:pic>
          <p:nvPicPr>
            <p:cNvPr id="5123" name="Picture 3" descr="C:\Dane\FZK_ITeP\Laboratorium\SuperOX\Roebel_SuperOx\SuperOx_Hastelloy-Cu\4-5\4-00-09_mess.t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3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4474" y="2519989"/>
              <a:ext cx="4261130" cy="31962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8" name="Gerade Verbindung 57"/>
            <p:cNvCxnSpPr/>
            <p:nvPr/>
          </p:nvCxnSpPr>
          <p:spPr>
            <a:xfrm>
              <a:off x="6880962" y="2636912"/>
              <a:ext cx="37103" cy="576064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64"/>
            <p:cNvCxnSpPr/>
            <p:nvPr/>
          </p:nvCxnSpPr>
          <p:spPr>
            <a:xfrm>
              <a:off x="6804248" y="2637076"/>
              <a:ext cx="162327" cy="259212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feld 62"/>
            <p:cNvSpPr txBox="1"/>
            <p:nvPr/>
          </p:nvSpPr>
          <p:spPr>
            <a:xfrm>
              <a:off x="6966575" y="2775155"/>
              <a:ext cx="69762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 µm</a:t>
              </a:r>
              <a:endParaRPr lang="de-DE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8" name="Gerade Verbindung 67"/>
            <p:cNvCxnSpPr/>
            <p:nvPr/>
          </p:nvCxnSpPr>
          <p:spPr>
            <a:xfrm>
              <a:off x="6737186" y="3212976"/>
              <a:ext cx="81163" cy="136815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feld 69"/>
            <p:cNvSpPr txBox="1"/>
            <p:nvPr/>
          </p:nvSpPr>
          <p:spPr>
            <a:xfrm>
              <a:off x="5995855" y="3348645"/>
              <a:ext cx="68640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70 µm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6976954" y="4077072"/>
              <a:ext cx="79701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131 µm</a:t>
              </a:r>
              <a:endPara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4784474" y="5157192"/>
              <a:ext cx="8547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b="1" dirty="0">
                  <a:solidFill>
                    <a:srgbClr val="FF0000"/>
                  </a:solidFill>
                </a:rPr>
                <a:t>1</a:t>
              </a:r>
              <a:r>
                <a:rPr lang="de-DE" sz="2000" b="1" dirty="0" smtClean="0">
                  <a:solidFill>
                    <a:srgbClr val="FF0000"/>
                  </a:solidFill>
                </a:rPr>
                <a:t>0 µm</a:t>
              </a:r>
              <a:endParaRPr lang="de-DE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5" name="Gerade Verbindung 24"/>
            <p:cNvCxnSpPr/>
            <p:nvPr/>
          </p:nvCxnSpPr>
          <p:spPr>
            <a:xfrm>
              <a:off x="4818613" y="5589240"/>
              <a:ext cx="234000" cy="0"/>
            </a:xfrm>
            <a:prstGeom prst="line">
              <a:avLst/>
            </a:prstGeom>
            <a:ln w="952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uppieren 21"/>
          <p:cNvGrpSpPr/>
          <p:nvPr/>
        </p:nvGrpSpPr>
        <p:grpSpPr>
          <a:xfrm>
            <a:off x="539551" y="1223845"/>
            <a:ext cx="5484025" cy="1285990"/>
            <a:chOff x="501059" y="1223845"/>
            <a:chExt cx="5522518" cy="1440160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79" r="25013"/>
            <a:stretch/>
          </p:blipFill>
          <p:spPr>
            <a:xfrm>
              <a:off x="501059" y="1223845"/>
              <a:ext cx="5367085" cy="1440160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5037849" y="2276871"/>
              <a:ext cx="69923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121 </a:t>
              </a:r>
              <a:r>
                <a:rPr lang="de-DE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5712710" y="2364939"/>
              <a:ext cx="310867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/>
            <p:cNvSpPr/>
            <p:nvPr/>
          </p:nvSpPr>
          <p:spPr>
            <a:xfrm>
              <a:off x="5127637" y="1750721"/>
              <a:ext cx="310867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4333141" y="1727901"/>
              <a:ext cx="310867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Rechteck 80"/>
            <p:cNvSpPr/>
            <p:nvPr/>
          </p:nvSpPr>
          <p:spPr>
            <a:xfrm>
              <a:off x="4315147" y="1618276"/>
              <a:ext cx="310867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Rechteck 81"/>
            <p:cNvSpPr/>
            <p:nvPr/>
          </p:nvSpPr>
          <p:spPr>
            <a:xfrm>
              <a:off x="2587443" y="1223846"/>
              <a:ext cx="310867" cy="3151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Rechteck 82"/>
            <p:cNvSpPr/>
            <p:nvPr/>
          </p:nvSpPr>
          <p:spPr>
            <a:xfrm>
              <a:off x="3537972" y="1334902"/>
              <a:ext cx="310867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4" name="Rechteck 83"/>
            <p:cNvSpPr/>
            <p:nvPr/>
          </p:nvSpPr>
          <p:spPr>
            <a:xfrm>
              <a:off x="1355836" y="1319743"/>
              <a:ext cx="310867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5" name="Rechteck 84"/>
            <p:cNvSpPr/>
            <p:nvPr/>
          </p:nvSpPr>
          <p:spPr>
            <a:xfrm>
              <a:off x="1380813" y="2087173"/>
              <a:ext cx="310867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3915898" y="2276871"/>
              <a:ext cx="69923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121 </a:t>
              </a:r>
              <a:r>
                <a:rPr lang="de-DE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4016786" y="1423809"/>
              <a:ext cx="69923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121 </a:t>
              </a:r>
              <a:r>
                <a:rPr lang="de-DE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</a:p>
          </p:txBody>
        </p:sp>
        <p:sp>
          <p:nvSpPr>
            <p:cNvPr id="88" name="Rechteck 87"/>
            <p:cNvSpPr/>
            <p:nvPr/>
          </p:nvSpPr>
          <p:spPr>
            <a:xfrm>
              <a:off x="3912725" y="1412776"/>
              <a:ext cx="155434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Rechteck 88"/>
            <p:cNvSpPr/>
            <p:nvPr/>
          </p:nvSpPr>
          <p:spPr>
            <a:xfrm>
              <a:off x="3889394" y="2159249"/>
              <a:ext cx="155434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2604906" y="1882250"/>
              <a:ext cx="6878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119 </a:t>
              </a:r>
              <a:r>
                <a:rPr lang="de-DE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</a:p>
          </p:txBody>
        </p:sp>
        <p:sp>
          <p:nvSpPr>
            <p:cNvPr id="91" name="Textfeld 90"/>
            <p:cNvSpPr txBox="1"/>
            <p:nvPr/>
          </p:nvSpPr>
          <p:spPr>
            <a:xfrm>
              <a:off x="3203848" y="1988840"/>
              <a:ext cx="6878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117 </a:t>
              </a:r>
              <a:r>
                <a:rPr lang="de-DE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</a:p>
          </p:txBody>
        </p:sp>
        <p:sp>
          <p:nvSpPr>
            <p:cNvPr id="92" name="Textfeld 91"/>
            <p:cNvSpPr txBox="1"/>
            <p:nvPr/>
          </p:nvSpPr>
          <p:spPr>
            <a:xfrm>
              <a:off x="1568514" y="1904639"/>
              <a:ext cx="6878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114 </a:t>
              </a:r>
              <a:r>
                <a:rPr lang="de-DE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532941" y="1473722"/>
              <a:ext cx="6878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118 </a:t>
              </a:r>
              <a:r>
                <a:rPr lang="de-DE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</a:p>
          </p:txBody>
        </p:sp>
        <p:sp>
          <p:nvSpPr>
            <p:cNvPr id="94" name="Rechteck 93"/>
            <p:cNvSpPr/>
            <p:nvPr/>
          </p:nvSpPr>
          <p:spPr>
            <a:xfrm>
              <a:off x="755576" y="1767533"/>
              <a:ext cx="155434" cy="2213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Rechteck 94"/>
            <p:cNvSpPr/>
            <p:nvPr/>
          </p:nvSpPr>
          <p:spPr>
            <a:xfrm>
              <a:off x="501059" y="2320904"/>
              <a:ext cx="155434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Textfeld 95"/>
            <p:cNvSpPr txBox="1"/>
            <p:nvPr/>
          </p:nvSpPr>
          <p:spPr>
            <a:xfrm>
              <a:off x="611560" y="2276872"/>
              <a:ext cx="6878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115 </a:t>
              </a:r>
              <a:r>
                <a:rPr lang="de-DE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</a:p>
          </p:txBody>
        </p:sp>
        <p:sp>
          <p:nvSpPr>
            <p:cNvPr id="97" name="Rechteck 96"/>
            <p:cNvSpPr/>
            <p:nvPr/>
          </p:nvSpPr>
          <p:spPr>
            <a:xfrm>
              <a:off x="1200402" y="1412776"/>
              <a:ext cx="155434" cy="18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98" name="Textfeld 97"/>
          <p:cNvSpPr txBox="1"/>
          <p:nvPr/>
        </p:nvSpPr>
        <p:spPr>
          <a:xfrm>
            <a:off x="426969" y="5661248"/>
            <a:ext cx="8434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 dog-bone effect.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Cu layer homogeneous across and along the tape.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Molodyk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SuperOx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tape provided in frame of collaboration.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2033611" y="421083"/>
            <a:ext cx="5169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Recipe for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’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’good’’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51520" y="1169166"/>
            <a:ext cx="53285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Ingredients: </a:t>
            </a:r>
            <a:b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EuCARD</a:t>
            </a:r>
            <a:r>
              <a:rPr lang="en-GB" sz="2400" baseline="300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coated conductor material.</a:t>
            </a:r>
            <a:b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Punching vs. tape homogeneity.</a:t>
            </a:r>
          </a:p>
          <a:p>
            <a:pPr>
              <a:lnSpc>
                <a:spcPct val="200000"/>
              </a:lnSpc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Directions: Punch and coat. </a:t>
            </a:r>
          </a:p>
          <a:p>
            <a:pPr>
              <a:lnSpc>
                <a:spcPct val="20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 Outcome: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 geometry.</a:t>
            </a:r>
          </a:p>
        </p:txBody>
      </p:sp>
      <p:pic>
        <p:nvPicPr>
          <p:cNvPr id="12" name="Picture 2" descr="C:\Users\pe4386\Desktop\goldi-backing\IMGP47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997" y="4005163"/>
            <a:ext cx="3767963" cy="230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pe4386\Desktop\goldi-backing\IMGP475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27" r="7194"/>
          <a:stretch/>
        </p:blipFill>
        <p:spPr bwMode="auto">
          <a:xfrm>
            <a:off x="5329997" y="1204325"/>
            <a:ext cx="3511134" cy="272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31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16632"/>
            <a:ext cx="187220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816557" y="353851"/>
            <a:ext cx="4259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geometry parameters: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1030"/>
          <p:cNvGrpSpPr/>
          <p:nvPr/>
        </p:nvGrpSpPr>
        <p:grpSpPr>
          <a:xfrm>
            <a:off x="744517" y="1196752"/>
            <a:ext cx="7272808" cy="1394144"/>
            <a:chOff x="196156" y="1010179"/>
            <a:chExt cx="8768332" cy="1996012"/>
          </a:xfrm>
        </p:grpSpPr>
        <p:grpSp>
          <p:nvGrpSpPr>
            <p:cNvPr id="7" name="Group 1028"/>
            <p:cNvGrpSpPr/>
            <p:nvPr/>
          </p:nvGrpSpPr>
          <p:grpSpPr>
            <a:xfrm>
              <a:off x="251520" y="1924577"/>
              <a:ext cx="8712968" cy="824604"/>
              <a:chOff x="251520" y="1924577"/>
              <a:chExt cx="8712968" cy="824604"/>
            </a:xfrm>
          </p:grpSpPr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1924577"/>
                <a:ext cx="8712968" cy="697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0" name="Group 1027"/>
              <p:cNvGrpSpPr/>
              <p:nvPr/>
            </p:nvGrpSpPr>
            <p:grpSpPr>
              <a:xfrm>
                <a:off x="2131268" y="2461149"/>
                <a:ext cx="504056" cy="288032"/>
                <a:chOff x="2131268" y="2461149"/>
                <a:chExt cx="504056" cy="288032"/>
              </a:xfrm>
            </p:grpSpPr>
            <p:cxnSp>
              <p:nvCxnSpPr>
                <p:cNvPr id="21" name="Straight Connector 1023"/>
                <p:cNvCxnSpPr/>
                <p:nvPr/>
              </p:nvCxnSpPr>
              <p:spPr>
                <a:xfrm>
                  <a:off x="2131268" y="2608770"/>
                  <a:ext cx="50405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Arc 1024"/>
                <p:cNvSpPr/>
                <p:nvPr/>
              </p:nvSpPr>
              <p:spPr>
                <a:xfrm>
                  <a:off x="2266950" y="2461149"/>
                  <a:ext cx="187560" cy="288032"/>
                </a:xfrm>
                <a:prstGeom prst="arc">
                  <a:avLst>
                    <a:gd name="adj1" fmla="val 17960434"/>
                    <a:gd name="adj2" fmla="val 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8" name="Straight Arrow Connector 4"/>
            <p:cNvCxnSpPr/>
            <p:nvPr/>
          </p:nvCxnSpPr>
          <p:spPr>
            <a:xfrm flipV="1">
              <a:off x="1331640" y="2621812"/>
              <a:ext cx="0" cy="3031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9"/>
            <p:cNvCxnSpPr/>
            <p:nvPr/>
          </p:nvCxnSpPr>
          <p:spPr>
            <a:xfrm>
              <a:off x="1331640" y="2060848"/>
              <a:ext cx="0" cy="2160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14"/>
            <p:cNvCxnSpPr/>
            <p:nvPr/>
          </p:nvCxnSpPr>
          <p:spPr>
            <a:xfrm flipH="1" flipV="1">
              <a:off x="2599320" y="2374650"/>
              <a:ext cx="288032" cy="33427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5"/>
            <p:cNvCxnSpPr/>
            <p:nvPr/>
          </p:nvCxnSpPr>
          <p:spPr>
            <a:xfrm>
              <a:off x="2023256" y="1675895"/>
              <a:ext cx="36004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20"/>
            <p:cNvCxnSpPr/>
            <p:nvPr/>
          </p:nvCxnSpPr>
          <p:spPr>
            <a:xfrm>
              <a:off x="196156" y="1484784"/>
              <a:ext cx="8568952" cy="0"/>
            </a:xfrm>
            <a:prstGeom prst="straightConnector1">
              <a:avLst/>
            </a:prstGeom>
            <a:ln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23"/>
            <p:cNvCxnSpPr/>
            <p:nvPr/>
          </p:nvCxnSpPr>
          <p:spPr>
            <a:xfrm flipV="1">
              <a:off x="6300192" y="2276872"/>
              <a:ext cx="144016" cy="2787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4"/>
            <p:cNvSpPr txBox="1"/>
            <p:nvPr/>
          </p:nvSpPr>
          <p:spPr>
            <a:xfrm>
              <a:off x="647068" y="1660189"/>
              <a:ext cx="1459021" cy="52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lang="fr-FR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fr-FR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 5.5</a:t>
              </a:r>
              <a:endParaRPr 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27"/>
            <p:cNvSpPr txBox="1"/>
            <p:nvPr/>
          </p:nvSpPr>
          <p:spPr>
            <a:xfrm>
              <a:off x="2106090" y="1422558"/>
              <a:ext cx="1593280" cy="52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lang="fr-FR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F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= 5.5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28"/>
            <p:cNvSpPr txBox="1"/>
            <p:nvPr/>
          </p:nvSpPr>
          <p:spPr>
            <a:xfrm>
              <a:off x="5668764" y="2477414"/>
              <a:ext cx="1564817" cy="52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fr-FR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fr-F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 10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29"/>
            <p:cNvSpPr txBox="1"/>
            <p:nvPr/>
          </p:nvSpPr>
          <p:spPr>
            <a:xfrm>
              <a:off x="3668763" y="1010179"/>
              <a:ext cx="2530973" cy="52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fr-FR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fr-FR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 126, 226, 426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029"/>
            <p:cNvSpPr txBox="1"/>
            <p:nvPr/>
          </p:nvSpPr>
          <p:spPr>
            <a:xfrm>
              <a:off x="2339752" y="2555612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α</a:t>
              </a:r>
              <a:endParaRPr lang="en-US" dirty="0"/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790438" y="2708920"/>
            <a:ext cx="7245906" cy="3384376"/>
            <a:chOff x="790438" y="2708920"/>
            <a:chExt cx="7245906" cy="3384376"/>
          </a:xfrm>
        </p:grpSpPr>
        <p:pic>
          <p:nvPicPr>
            <p:cNvPr id="4099" name="Picture 3" descr="C:\Dane\FZK_ITeP\Laboratorium\Pictures\Roebel\DSC_0458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663" b="10011"/>
            <a:stretch/>
          </p:blipFill>
          <p:spPr bwMode="auto">
            <a:xfrm>
              <a:off x="790438" y="2708920"/>
              <a:ext cx="7245906" cy="3384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Gerade Verbindung mit Pfeil 23"/>
            <p:cNvCxnSpPr/>
            <p:nvPr/>
          </p:nvCxnSpPr>
          <p:spPr>
            <a:xfrm>
              <a:off x="5283719" y="3717032"/>
              <a:ext cx="47973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/>
          </p:nvCxnSpPr>
          <p:spPr>
            <a:xfrm flipV="1">
              <a:off x="5292080" y="3717032"/>
              <a:ext cx="0" cy="972108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flipV="1">
              <a:off x="5763451" y="3717032"/>
              <a:ext cx="0" cy="972108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/>
            <p:cNvSpPr txBox="1"/>
            <p:nvPr/>
          </p:nvSpPr>
          <p:spPr>
            <a:xfrm>
              <a:off x="4753919" y="3319235"/>
              <a:ext cx="1672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Horizontal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gap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Gerade Verbindung 33"/>
            <p:cNvCxnSpPr/>
            <p:nvPr/>
          </p:nvCxnSpPr>
          <p:spPr>
            <a:xfrm flipH="1">
              <a:off x="1841562" y="4161589"/>
              <a:ext cx="1552249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/>
          </p:nvCxnSpPr>
          <p:spPr>
            <a:xfrm flipH="1">
              <a:off x="1841562" y="4401108"/>
              <a:ext cx="1242404" cy="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/>
            <p:cNvCxnSpPr/>
            <p:nvPr/>
          </p:nvCxnSpPr>
          <p:spPr>
            <a:xfrm flipV="1">
              <a:off x="1929571" y="4161589"/>
              <a:ext cx="0" cy="23952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1317205" y="3792257"/>
              <a:ext cx="1390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Vertical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gap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467544" y="6228020"/>
            <a:ext cx="842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Search for optimal geometry with good alignment of the strands in the cable…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Gerade Verbindung 22"/>
          <p:cNvCxnSpPr/>
          <p:nvPr/>
        </p:nvCxnSpPr>
        <p:spPr>
          <a:xfrm>
            <a:off x="2946306" y="2924944"/>
            <a:ext cx="0" cy="295232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05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16632"/>
            <a:ext cx="187220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467544" y="353851"/>
            <a:ext cx="6245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enclosed between two 12 mm tapes: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24070" y="1412776"/>
            <a:ext cx="9012426" cy="5426624"/>
            <a:chOff x="24070" y="1412776"/>
            <a:chExt cx="9012426" cy="5426624"/>
          </a:xfrm>
        </p:grpSpPr>
        <p:sp>
          <p:nvSpPr>
            <p:cNvPr id="2" name="Textfeld 1"/>
            <p:cNvSpPr txBox="1"/>
            <p:nvPr/>
          </p:nvSpPr>
          <p:spPr>
            <a:xfrm>
              <a:off x="4932040" y="3238138"/>
              <a:ext cx="403244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Roebel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dummy cable cross-section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126 mm transposition length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 strands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0.4 mm x 1 mm central space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" name="Gruppieren 18"/>
            <p:cNvGrpSpPr/>
            <p:nvPr/>
          </p:nvGrpSpPr>
          <p:grpSpPr>
            <a:xfrm>
              <a:off x="24070" y="1412776"/>
              <a:ext cx="9012426" cy="1318952"/>
              <a:chOff x="24070" y="1412776"/>
              <a:chExt cx="9012426" cy="1318952"/>
            </a:xfrm>
          </p:grpSpPr>
          <p:pic>
            <p:nvPicPr>
              <p:cNvPr id="6147" name="Picture 3" descr="C:\Dane\FZK_ITeP\Laboratorium\Simon_Master\Masterwork\Masterwork\images\dummy18\01_surjective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379"/>
              <a:stretch/>
            </p:blipFill>
            <p:spPr bwMode="auto">
              <a:xfrm>
                <a:off x="24070" y="1412776"/>
                <a:ext cx="9012426" cy="13189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9" name="Gerade Verbindung mit Pfeil 8"/>
              <p:cNvCxnSpPr/>
              <p:nvPr/>
            </p:nvCxnSpPr>
            <p:spPr>
              <a:xfrm>
                <a:off x="5436096" y="1700808"/>
                <a:ext cx="0" cy="43204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feld 9"/>
              <p:cNvSpPr txBox="1"/>
              <p:nvPr/>
            </p:nvSpPr>
            <p:spPr>
              <a:xfrm>
                <a:off x="5436096" y="1732166"/>
                <a:ext cx="17363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Roebel</a:t>
                </a:r>
                <a:r>
                  <a:rPr lang="de-DE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strands</a:t>
                </a:r>
                <a:endParaRPr lang="de-DE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" name="Gerade Verbindung mit Pfeil 11"/>
              <p:cNvCxnSpPr/>
              <p:nvPr/>
            </p:nvCxnSpPr>
            <p:spPr>
              <a:xfrm flipV="1">
                <a:off x="6948264" y="1732166"/>
                <a:ext cx="432049" cy="686849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 Verbindung mit Pfeil 14"/>
              <p:cNvCxnSpPr/>
              <p:nvPr/>
            </p:nvCxnSpPr>
            <p:spPr>
              <a:xfrm flipV="1">
                <a:off x="6948264" y="2204864"/>
                <a:ext cx="360041" cy="214151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feld 17"/>
              <p:cNvSpPr txBox="1"/>
              <p:nvPr/>
            </p:nvSpPr>
            <p:spPr>
              <a:xfrm>
                <a:off x="5193288" y="2419015"/>
                <a:ext cx="24240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12 mm </a:t>
                </a:r>
                <a:r>
                  <a:rPr lang="de-DE" sz="1400" dirty="0" err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Stainless</a:t>
                </a:r>
                <a:r>
                  <a:rPr lang="de-DE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400" dirty="0" err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steel</a:t>
                </a:r>
                <a:r>
                  <a:rPr lang="de-DE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400" dirty="0" err="1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tapes</a:t>
                </a:r>
                <a:endParaRPr lang="de-DE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6148" name="Picture 4" descr="C:\Dane\FZK_ITeP\Laboratorium\Simon_Master\Masterwork\Masterwork\images\dummy18\03_centralhole_surjective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358" b="18724"/>
            <a:stretch/>
          </p:blipFill>
          <p:spPr bwMode="auto">
            <a:xfrm>
              <a:off x="107504" y="2924944"/>
              <a:ext cx="4601817" cy="1964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C:\Dane\FZK_ITeP\Laboratorium\Simon_Master\Masterwork\Masterwork\images\dummy18\03_centralhole_surjective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662" t="84620"/>
            <a:stretch/>
          </p:blipFill>
          <p:spPr bwMode="auto">
            <a:xfrm>
              <a:off x="3043809" y="4437111"/>
              <a:ext cx="1672207" cy="530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feld 20"/>
            <p:cNvSpPr txBox="1"/>
            <p:nvPr/>
          </p:nvSpPr>
          <p:spPr>
            <a:xfrm>
              <a:off x="4427984" y="4900408"/>
              <a:ext cx="446449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Roebel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dummy enclosed between two 12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mm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stainless steel tapes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Strands pressed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together.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Homogeneously filled central </a:t>
              </a: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Roebel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gap with filled epoxy resin.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4" descr="C:\Dane\FZK_ITeP\Laboratorium\Simon_Master\Masterwork\Masterwork\images\dummy18\03_centralhole_surjective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662" t="84620"/>
            <a:stretch/>
          </p:blipFill>
          <p:spPr bwMode="auto">
            <a:xfrm>
              <a:off x="2400398" y="6093296"/>
              <a:ext cx="1672207" cy="530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E:\Verwijzing naar Masterwork\presentaties\0918\Roebel_overview_with_comments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752" t="34509" r="37641" b="52040"/>
            <a:stretch/>
          </p:blipFill>
          <p:spPr bwMode="auto">
            <a:xfrm>
              <a:off x="222341" y="5157192"/>
              <a:ext cx="3850264" cy="10341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4" name="Gerade Verbindung mit Pfeil 23"/>
          <p:cNvCxnSpPr/>
          <p:nvPr/>
        </p:nvCxnSpPr>
        <p:spPr>
          <a:xfrm flipH="1">
            <a:off x="4132984" y="1556792"/>
            <a:ext cx="606629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4132984" y="1124744"/>
            <a:ext cx="1390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Vertical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2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277460" y="188640"/>
            <a:ext cx="7119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central space insert – rectangular smaller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than central space: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4581128"/>
            <a:ext cx="8741612" cy="1737484"/>
            <a:chOff x="179512" y="4581128"/>
            <a:chExt cx="8741612" cy="1737484"/>
          </a:xfrm>
        </p:grpSpPr>
        <p:pic>
          <p:nvPicPr>
            <p:cNvPr id="9" name="Grafik 8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4581128"/>
              <a:ext cx="8741612" cy="1368152"/>
            </a:xfrm>
            <a:prstGeom prst="rect">
              <a:avLst/>
            </a:prstGeom>
          </p:spPr>
        </p:pic>
        <p:cxnSp>
          <p:nvCxnSpPr>
            <p:cNvPr id="10" name="Gerade Verbindung 9"/>
            <p:cNvCxnSpPr/>
            <p:nvPr/>
          </p:nvCxnSpPr>
          <p:spPr>
            <a:xfrm>
              <a:off x="8100392" y="5805264"/>
              <a:ext cx="72008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8097197" y="594928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 mm</a:t>
              </a:r>
              <a:endParaRPr lang="de-DE" dirty="0"/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179512" y="2852936"/>
            <a:ext cx="8741612" cy="1747122"/>
            <a:chOff x="179512" y="2852936"/>
            <a:chExt cx="8741612" cy="1747122"/>
          </a:xfrm>
        </p:grpSpPr>
        <p:pic>
          <p:nvPicPr>
            <p:cNvPr id="13" name="Grafik 12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2852936"/>
              <a:ext cx="8741612" cy="1368152"/>
            </a:xfrm>
            <a:prstGeom prst="rect">
              <a:avLst/>
            </a:prstGeom>
          </p:spPr>
        </p:pic>
        <p:cxnSp>
          <p:nvCxnSpPr>
            <p:cNvPr id="14" name="Gerade Verbindung 13"/>
            <p:cNvCxnSpPr/>
            <p:nvPr/>
          </p:nvCxnSpPr>
          <p:spPr>
            <a:xfrm>
              <a:off x="8100392" y="4005064"/>
              <a:ext cx="72008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/>
            <p:cNvSpPr txBox="1"/>
            <p:nvPr/>
          </p:nvSpPr>
          <p:spPr>
            <a:xfrm>
              <a:off x="8100392" y="4230726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 mm</a:t>
              </a:r>
              <a:endParaRPr lang="de-DE" dirty="0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79512" y="1124744"/>
            <a:ext cx="8741612" cy="1665476"/>
            <a:chOff x="179512" y="1124744"/>
            <a:chExt cx="8741612" cy="1665476"/>
          </a:xfrm>
        </p:grpSpPr>
        <p:pic>
          <p:nvPicPr>
            <p:cNvPr id="17" name="Grafik 16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124744"/>
              <a:ext cx="8741612" cy="1296144"/>
            </a:xfrm>
            <a:prstGeom prst="rect">
              <a:avLst/>
            </a:prstGeom>
          </p:spPr>
        </p:pic>
        <p:cxnSp>
          <p:nvCxnSpPr>
            <p:cNvPr id="18" name="Gerade Verbindung 17"/>
            <p:cNvCxnSpPr/>
            <p:nvPr/>
          </p:nvCxnSpPr>
          <p:spPr>
            <a:xfrm>
              <a:off x="8100392" y="2276872"/>
              <a:ext cx="72008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8100392" y="2420888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 mm</a:t>
              </a:r>
              <a:endParaRPr lang="de-DE" dirty="0"/>
            </a:p>
          </p:txBody>
        </p:sp>
      </p:grpSp>
      <p:cxnSp>
        <p:nvCxnSpPr>
          <p:cNvPr id="20" name="Gerade Verbindung mit Pfeil 19"/>
          <p:cNvCxnSpPr/>
          <p:nvPr/>
        </p:nvCxnSpPr>
        <p:spPr>
          <a:xfrm flipV="1">
            <a:off x="4550318" y="4905164"/>
            <a:ext cx="0" cy="75608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4615186" y="563934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0.9 mm</a:t>
            </a:r>
            <a:endParaRPr lang="de-DE" dirty="0">
              <a:solidFill>
                <a:schemeClr val="bg1"/>
              </a:solidFill>
            </a:endParaRPr>
          </a:p>
        </p:txBody>
      </p:sp>
      <p:cxnSp>
        <p:nvCxnSpPr>
          <p:cNvPr id="22" name="Gerade Verbindung mit Pfeil 21"/>
          <p:cNvCxnSpPr/>
          <p:nvPr/>
        </p:nvCxnSpPr>
        <p:spPr>
          <a:xfrm>
            <a:off x="4355976" y="5057564"/>
            <a:ext cx="432048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4673580" y="4872898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0.6 mm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93456" y="6021288"/>
            <a:ext cx="6753772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12 mm cable, 15 strands, 226 mm transposition length.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Insert is twisting when inserted, it was added after cabling procedure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Gebogener Pfeil 1"/>
          <p:cNvSpPr/>
          <p:nvPr/>
        </p:nvSpPr>
        <p:spPr>
          <a:xfrm>
            <a:off x="3916760" y="2564160"/>
            <a:ext cx="1267116" cy="1440160"/>
          </a:xfrm>
          <a:prstGeom prst="circular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Gebogener Pfeil 24"/>
          <p:cNvSpPr/>
          <p:nvPr/>
        </p:nvSpPr>
        <p:spPr>
          <a:xfrm>
            <a:off x="3981628" y="4199189"/>
            <a:ext cx="1267116" cy="1440160"/>
          </a:xfrm>
          <a:prstGeom prst="circular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0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pe4386\Desktop\a\150511 Roebel with inserts\square1_measuremen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1128"/>
            <a:ext cx="9144000" cy="199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ieren 8"/>
          <p:cNvGrpSpPr/>
          <p:nvPr/>
        </p:nvGrpSpPr>
        <p:grpSpPr>
          <a:xfrm>
            <a:off x="513027" y="1273212"/>
            <a:ext cx="4000223" cy="2880320"/>
            <a:chOff x="151120" y="692696"/>
            <a:chExt cx="4726666" cy="3816424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151120" y="692696"/>
              <a:ext cx="4726666" cy="3816424"/>
              <a:chOff x="151120" y="692696"/>
              <a:chExt cx="4726666" cy="3730104"/>
            </a:xfrm>
          </p:grpSpPr>
          <p:pic>
            <p:nvPicPr>
              <p:cNvPr id="12" name="Picture 3" descr="C:\Users\pe4386\Desktop\a\150511 Roebel with inserts\square4_closeup_measurements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263" y="894407"/>
                <a:ext cx="4704523" cy="352839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feld 12"/>
              <p:cNvSpPr txBox="1"/>
              <p:nvPr/>
            </p:nvSpPr>
            <p:spPr>
              <a:xfrm>
                <a:off x="305917" y="1484784"/>
                <a:ext cx="101662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1079 µm</a:t>
                </a:r>
                <a:endParaRPr lang="de-DE" dirty="0"/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1167745" y="692696"/>
                <a:ext cx="89960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924 µm</a:t>
                </a:r>
                <a:endParaRPr lang="de-DE" dirty="0"/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2525524" y="1115452"/>
                <a:ext cx="89960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795 µm</a:t>
                </a:r>
                <a:endParaRPr lang="de-DE" dirty="0"/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3738594" y="1115452"/>
                <a:ext cx="89960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800 µm</a:t>
                </a:r>
                <a:endParaRPr lang="de-DE" dirty="0"/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323528" y="2473939"/>
                <a:ext cx="101662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1059 µm</a:t>
                </a:r>
                <a:endParaRPr lang="de-DE" dirty="0"/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151120" y="3532366"/>
                <a:ext cx="101662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1084 µm</a:t>
                </a:r>
                <a:endParaRPr lang="de-DE" dirty="0"/>
              </a:p>
            </p:txBody>
          </p:sp>
        </p:grpSp>
        <p:cxnSp>
          <p:nvCxnSpPr>
            <p:cNvPr id="11" name="Gerade Verbindung 10"/>
            <p:cNvCxnSpPr/>
            <p:nvPr/>
          </p:nvCxnSpPr>
          <p:spPr>
            <a:xfrm>
              <a:off x="3287124" y="4221088"/>
              <a:ext cx="1428892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feld 18"/>
          <p:cNvSpPr txBox="1"/>
          <p:nvPr/>
        </p:nvSpPr>
        <p:spPr>
          <a:xfrm>
            <a:off x="4932040" y="1624732"/>
            <a:ext cx="41255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dummy with 15 strands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Transposition length: 226 mm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Core was rolled using 0.8 mm wire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It was done with Turk head rolling machine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Inserted into cable after cabling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77460" y="188640"/>
            <a:ext cx="66752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central space insert – rectangular filling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central space: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0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uppieren 31"/>
          <p:cNvGrpSpPr/>
          <p:nvPr/>
        </p:nvGrpSpPr>
        <p:grpSpPr>
          <a:xfrm>
            <a:off x="-1" y="802920"/>
            <a:ext cx="9289033" cy="3925012"/>
            <a:chOff x="-1" y="563576"/>
            <a:chExt cx="9289033" cy="3925012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-1" y="563576"/>
              <a:ext cx="9289033" cy="1252256"/>
              <a:chOff x="251520" y="1608105"/>
              <a:chExt cx="8136904" cy="766916"/>
            </a:xfrm>
          </p:grpSpPr>
          <p:grpSp>
            <p:nvGrpSpPr>
              <p:cNvPr id="9" name="Gruppieren 8"/>
              <p:cNvGrpSpPr/>
              <p:nvPr/>
            </p:nvGrpSpPr>
            <p:grpSpPr>
              <a:xfrm>
                <a:off x="251520" y="1608105"/>
                <a:ext cx="8136904" cy="766916"/>
                <a:chOff x="251520" y="1608105"/>
                <a:chExt cx="8136904" cy="766916"/>
              </a:xfrm>
            </p:grpSpPr>
            <p:grpSp>
              <p:nvGrpSpPr>
                <p:cNvPr id="6" name="Gruppieren 5"/>
                <p:cNvGrpSpPr/>
                <p:nvPr/>
              </p:nvGrpSpPr>
              <p:grpSpPr>
                <a:xfrm>
                  <a:off x="569547" y="1832355"/>
                  <a:ext cx="7601681" cy="542666"/>
                  <a:chOff x="102003" y="2754794"/>
                  <a:chExt cx="7601681" cy="542666"/>
                </a:xfrm>
              </p:grpSpPr>
              <p:pic>
                <p:nvPicPr>
                  <p:cNvPr id="2" name="Grafik 1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2003" y="2754794"/>
                    <a:ext cx="3131797" cy="485043"/>
                  </a:xfrm>
                  <a:prstGeom prst="rect">
                    <a:avLst/>
                  </a:prstGeom>
                </p:spPr>
              </p:pic>
              <p:pic>
                <p:nvPicPr>
                  <p:cNvPr id="3" name="Grafik 2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180894" y="2780928"/>
                    <a:ext cx="3155774" cy="442084"/>
                  </a:xfrm>
                  <a:prstGeom prst="rect">
                    <a:avLst/>
                  </a:prstGeom>
                </p:spPr>
              </p:pic>
              <p:pic>
                <p:nvPicPr>
                  <p:cNvPr id="4" name="Grafik 3"/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rightnessContrast bright="13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5698" b="5894"/>
                  <a:stretch/>
                </p:blipFill>
                <p:spPr>
                  <a:xfrm>
                    <a:off x="4483273" y="2780928"/>
                    <a:ext cx="3220411" cy="516532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8" name="Rechteck 7"/>
                <p:cNvSpPr/>
                <p:nvPr/>
              </p:nvSpPr>
              <p:spPr>
                <a:xfrm>
                  <a:off x="251520" y="1608105"/>
                  <a:ext cx="8136904" cy="22968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1" name="Rechteck 10"/>
              <p:cNvSpPr/>
              <p:nvPr/>
            </p:nvSpPr>
            <p:spPr>
              <a:xfrm>
                <a:off x="569804" y="2276872"/>
                <a:ext cx="7511905" cy="8446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45" t="72802"/>
            <a:stretch/>
          </p:blipFill>
          <p:spPr>
            <a:xfrm>
              <a:off x="8345943" y="1714920"/>
              <a:ext cx="562341" cy="157141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58"/>
            <a:stretch/>
          </p:blipFill>
          <p:spPr>
            <a:xfrm>
              <a:off x="4548850" y="1924742"/>
              <a:ext cx="3792275" cy="2563846"/>
            </a:xfrm>
            <a:prstGeom prst="rect">
              <a:avLst/>
            </a:prstGeom>
          </p:spPr>
        </p:pic>
        <p:sp>
          <p:nvSpPr>
            <p:cNvPr id="16" name="Textfeld 15"/>
            <p:cNvSpPr txBox="1"/>
            <p:nvPr/>
          </p:nvSpPr>
          <p:spPr>
            <a:xfrm>
              <a:off x="6133586" y="2852936"/>
              <a:ext cx="873957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318 µm</a:t>
              </a: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137366" y="3284984"/>
              <a:ext cx="873957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340 µm</a:t>
              </a: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7459140" y="3933056"/>
              <a:ext cx="873957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de-DE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 µm</a:t>
              </a: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4716016" y="4026550"/>
              <a:ext cx="873957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534 µm</a:t>
              </a: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uppieren 21"/>
            <p:cNvGrpSpPr/>
            <p:nvPr/>
          </p:nvGrpSpPr>
          <p:grpSpPr>
            <a:xfrm>
              <a:off x="467544" y="1928305"/>
              <a:ext cx="3739973" cy="1596492"/>
              <a:chOff x="467544" y="2720392"/>
              <a:chExt cx="3739973" cy="1596492"/>
            </a:xfrm>
          </p:grpSpPr>
          <p:pic>
            <p:nvPicPr>
              <p:cNvPr id="15" name="Grafik 14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2018" b="25824"/>
              <a:stretch/>
            </p:blipFill>
            <p:spPr>
              <a:xfrm>
                <a:off x="467544" y="2720392"/>
                <a:ext cx="3739973" cy="1463026"/>
              </a:xfrm>
              <a:prstGeom prst="rect">
                <a:avLst/>
              </a:prstGeom>
            </p:spPr>
          </p:pic>
          <p:pic>
            <p:nvPicPr>
              <p:cNvPr id="20" name="Grafik 19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0485" b="-1"/>
              <a:stretch/>
            </p:blipFill>
            <p:spPr>
              <a:xfrm>
                <a:off x="467544" y="4049952"/>
                <a:ext cx="3739973" cy="266932"/>
              </a:xfrm>
              <a:prstGeom prst="rect">
                <a:avLst/>
              </a:prstGeom>
            </p:spPr>
          </p:pic>
        </p:grpSp>
        <p:sp>
          <p:nvSpPr>
            <p:cNvPr id="23" name="Rechteck 22"/>
            <p:cNvSpPr/>
            <p:nvPr/>
          </p:nvSpPr>
          <p:spPr>
            <a:xfrm>
              <a:off x="259156" y="1085765"/>
              <a:ext cx="1440160" cy="56410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467543" y="1928305"/>
              <a:ext cx="3739973" cy="159649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3995936" y="1085766"/>
              <a:ext cx="792088" cy="56410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4543439" y="1929833"/>
              <a:ext cx="3797685" cy="255875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8" name="Gerade Verbindung 27"/>
            <p:cNvCxnSpPr/>
            <p:nvPr/>
          </p:nvCxnSpPr>
          <p:spPr>
            <a:xfrm>
              <a:off x="259156" y="1630506"/>
              <a:ext cx="208388" cy="370659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>
              <a:off x="1699316" y="1655572"/>
              <a:ext cx="2508200" cy="274261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/>
          </p:nvCxnSpPr>
          <p:spPr>
            <a:xfrm>
              <a:off x="3995936" y="1649871"/>
              <a:ext cx="547503" cy="27843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4788024" y="1649871"/>
              <a:ext cx="3553100" cy="274871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feld 33"/>
          <p:cNvSpPr txBox="1"/>
          <p:nvPr/>
        </p:nvSpPr>
        <p:spPr>
          <a:xfrm>
            <a:off x="459819" y="3880012"/>
            <a:ext cx="3776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Maximum 7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strands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Vertical space: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0.3 mm</a:t>
            </a:r>
          </a:p>
          <a:p>
            <a:endParaRPr lang="de-DE" dirty="0"/>
          </a:p>
        </p:txBody>
      </p:sp>
      <p:pic>
        <p:nvPicPr>
          <p:cNvPr id="7" name="Kép 7" descr="http://www.ivision-project.eu/general-documents/partners-information/partners-logo/KITlogo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259156" y="159446"/>
            <a:ext cx="64363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with reduced central space – changed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strand geometry: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35496" y="4725144"/>
            <a:ext cx="9044610" cy="1734690"/>
            <a:chOff x="107504" y="4653136"/>
            <a:chExt cx="9044610" cy="1734690"/>
          </a:xfrm>
        </p:grpSpPr>
        <p:grpSp>
          <p:nvGrpSpPr>
            <p:cNvPr id="36" name="Group 1030"/>
            <p:cNvGrpSpPr/>
            <p:nvPr/>
          </p:nvGrpSpPr>
          <p:grpSpPr>
            <a:xfrm>
              <a:off x="107504" y="4653136"/>
              <a:ext cx="7272808" cy="1337396"/>
              <a:chOff x="196156" y="1010179"/>
              <a:chExt cx="8768332" cy="1950028"/>
            </a:xfrm>
          </p:grpSpPr>
          <p:grpSp>
            <p:nvGrpSpPr>
              <p:cNvPr id="38" name="Group 1028"/>
              <p:cNvGrpSpPr/>
              <p:nvPr/>
            </p:nvGrpSpPr>
            <p:grpSpPr>
              <a:xfrm>
                <a:off x="251520" y="1924577"/>
                <a:ext cx="8712968" cy="824604"/>
                <a:chOff x="251520" y="1924577"/>
                <a:chExt cx="8712968" cy="824604"/>
              </a:xfrm>
            </p:grpSpPr>
            <p:pic>
              <p:nvPicPr>
                <p:cNvPr id="51" name="Picture 3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1520" y="1924577"/>
                  <a:ext cx="8712968" cy="6972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2" name="Group 1027"/>
                <p:cNvGrpSpPr/>
                <p:nvPr/>
              </p:nvGrpSpPr>
              <p:grpSpPr>
                <a:xfrm>
                  <a:off x="2131268" y="2461149"/>
                  <a:ext cx="504056" cy="288032"/>
                  <a:chOff x="2131268" y="2461149"/>
                  <a:chExt cx="504056" cy="288032"/>
                </a:xfrm>
              </p:grpSpPr>
              <p:cxnSp>
                <p:nvCxnSpPr>
                  <p:cNvPr id="53" name="Straight Connector 1023"/>
                  <p:cNvCxnSpPr/>
                  <p:nvPr/>
                </p:nvCxnSpPr>
                <p:spPr>
                  <a:xfrm>
                    <a:off x="2131268" y="2608770"/>
                    <a:ext cx="504056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Arc 1024"/>
                  <p:cNvSpPr/>
                  <p:nvPr/>
                </p:nvSpPr>
                <p:spPr>
                  <a:xfrm>
                    <a:off x="2266950" y="2461149"/>
                    <a:ext cx="187560" cy="288032"/>
                  </a:xfrm>
                  <a:prstGeom prst="arc">
                    <a:avLst>
                      <a:gd name="adj1" fmla="val 17960434"/>
                      <a:gd name="adj2" fmla="val 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cxnSp>
            <p:nvCxnSpPr>
              <p:cNvPr id="39" name="Straight Arrow Connector 4"/>
              <p:cNvCxnSpPr/>
              <p:nvPr/>
            </p:nvCxnSpPr>
            <p:spPr>
              <a:xfrm flipV="1">
                <a:off x="1331640" y="2621812"/>
                <a:ext cx="0" cy="3031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9"/>
              <p:cNvCxnSpPr/>
              <p:nvPr/>
            </p:nvCxnSpPr>
            <p:spPr>
              <a:xfrm>
                <a:off x="1331640" y="2060848"/>
                <a:ext cx="0" cy="2160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14"/>
              <p:cNvCxnSpPr/>
              <p:nvPr/>
            </p:nvCxnSpPr>
            <p:spPr>
              <a:xfrm flipH="1" flipV="1">
                <a:off x="2599320" y="2374650"/>
                <a:ext cx="288032" cy="33427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15"/>
              <p:cNvCxnSpPr/>
              <p:nvPr/>
            </p:nvCxnSpPr>
            <p:spPr>
              <a:xfrm>
                <a:off x="2023256" y="1675895"/>
                <a:ext cx="360040" cy="43204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20"/>
              <p:cNvCxnSpPr/>
              <p:nvPr/>
            </p:nvCxnSpPr>
            <p:spPr>
              <a:xfrm>
                <a:off x="196156" y="1484784"/>
                <a:ext cx="8568952" cy="0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23"/>
              <p:cNvCxnSpPr/>
              <p:nvPr/>
            </p:nvCxnSpPr>
            <p:spPr>
              <a:xfrm flipV="1">
                <a:off x="6300192" y="2276872"/>
                <a:ext cx="144016" cy="27874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24"/>
              <p:cNvSpPr txBox="1"/>
              <p:nvPr/>
            </p:nvSpPr>
            <p:spPr>
              <a:xfrm>
                <a:off x="672247" y="1628747"/>
                <a:ext cx="1459021" cy="528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W</a:t>
                </a:r>
                <a:r>
                  <a:rPr lang="fr-FR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fr-FR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5.9</a:t>
                </a:r>
                <a:endParaRPr lang="en-US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27"/>
              <p:cNvSpPr txBox="1"/>
              <p:nvPr/>
            </p:nvSpPr>
            <p:spPr>
              <a:xfrm>
                <a:off x="2106090" y="1422558"/>
                <a:ext cx="1593280" cy="528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W</a:t>
                </a:r>
                <a:r>
                  <a:rPr lang="fr-FR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F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5.9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Box 28"/>
              <p:cNvSpPr txBox="1"/>
              <p:nvPr/>
            </p:nvSpPr>
            <p:spPr>
              <a:xfrm>
                <a:off x="2953067" y="2431430"/>
                <a:ext cx="1564817" cy="528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fr-FR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fr-F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10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TextBox 29"/>
              <p:cNvSpPr txBox="1"/>
              <p:nvPr/>
            </p:nvSpPr>
            <p:spPr>
              <a:xfrm>
                <a:off x="3668763" y="1010179"/>
                <a:ext cx="1620180" cy="528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fr-FR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fr-FR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fr-F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126 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1029"/>
              <p:cNvSpPr txBox="1"/>
              <p:nvPr/>
            </p:nvSpPr>
            <p:spPr>
              <a:xfrm>
                <a:off x="2339752" y="2555612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/>
                  <a:t>α</a:t>
                </a:r>
                <a:endParaRPr lang="en-US" dirty="0"/>
              </a:p>
            </p:txBody>
          </p:sp>
        </p:grpSp>
        <p:sp>
          <p:nvSpPr>
            <p:cNvPr id="13" name="Rechteck 12"/>
            <p:cNvSpPr/>
            <p:nvPr/>
          </p:nvSpPr>
          <p:spPr>
            <a:xfrm>
              <a:off x="4391980" y="4823582"/>
              <a:ext cx="3191502" cy="12899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098" name="Picture 2" descr="C:\Users\pe4386\Desktop\goldi-backing\IMG_1596.JP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215" b="36309"/>
            <a:stretch/>
          </p:blipFill>
          <p:spPr bwMode="auto">
            <a:xfrm>
              <a:off x="3774982" y="5158782"/>
              <a:ext cx="5377132" cy="1229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772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033611" y="421083"/>
            <a:ext cx="5169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Recipe for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’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’good’’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51520" y="1169166"/>
            <a:ext cx="53285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Ingredients: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EuCARD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coated conductor material.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Punching vs. tape homogeneity.</a:t>
            </a:r>
          </a:p>
          <a:p>
            <a:pPr>
              <a:lnSpc>
                <a:spcPct val="20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Directions: Punch and coat. </a:t>
            </a:r>
          </a:p>
          <a:p>
            <a:pPr>
              <a:lnSpc>
                <a:spcPct val="20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 Outcome: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 geometry.</a:t>
            </a:r>
          </a:p>
        </p:txBody>
      </p:sp>
      <p:pic>
        <p:nvPicPr>
          <p:cNvPr id="7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pe4386\Desktop\goldi-backing\IMGP47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997" y="4005163"/>
            <a:ext cx="3767963" cy="230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pe4386\Desktop\goldi-backing\IMGP475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27" r="7194"/>
          <a:stretch/>
        </p:blipFill>
        <p:spPr bwMode="auto">
          <a:xfrm>
            <a:off x="5329997" y="1204325"/>
            <a:ext cx="3511134" cy="272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42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16632"/>
            <a:ext cx="187220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feld 23"/>
          <p:cNvSpPr txBox="1"/>
          <p:nvPr/>
        </p:nvSpPr>
        <p:spPr>
          <a:xfrm>
            <a:off x="329287" y="332656"/>
            <a:ext cx="64363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with reduced central space – changed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strand geometry: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" name="Gruppieren 51"/>
          <p:cNvGrpSpPr/>
          <p:nvPr/>
        </p:nvGrpSpPr>
        <p:grpSpPr>
          <a:xfrm>
            <a:off x="75918" y="1067881"/>
            <a:ext cx="9001000" cy="5516505"/>
            <a:chOff x="75918" y="1067881"/>
            <a:chExt cx="9001000" cy="551650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51520" y="4437112"/>
              <a:ext cx="8525413" cy="2147274"/>
              <a:chOff x="706528" y="4437112"/>
              <a:chExt cx="8525413" cy="2147274"/>
            </a:xfrm>
          </p:grpSpPr>
          <p:grpSp>
            <p:nvGrpSpPr>
              <p:cNvPr id="5" name="Group 1030"/>
              <p:cNvGrpSpPr/>
              <p:nvPr/>
            </p:nvGrpSpPr>
            <p:grpSpPr>
              <a:xfrm>
                <a:off x="706528" y="4437112"/>
                <a:ext cx="7272808" cy="1382784"/>
                <a:chOff x="196156" y="1010179"/>
                <a:chExt cx="8768332" cy="1979748"/>
              </a:xfrm>
            </p:grpSpPr>
            <p:grpSp>
              <p:nvGrpSpPr>
                <p:cNvPr id="7" name="Group 1028"/>
                <p:cNvGrpSpPr/>
                <p:nvPr/>
              </p:nvGrpSpPr>
              <p:grpSpPr>
                <a:xfrm>
                  <a:off x="251520" y="1924577"/>
                  <a:ext cx="8712968" cy="824604"/>
                  <a:chOff x="251520" y="1924577"/>
                  <a:chExt cx="8712968" cy="824604"/>
                </a:xfrm>
              </p:grpSpPr>
              <p:pic>
                <p:nvPicPr>
                  <p:cNvPr id="19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1520" y="1924577"/>
                    <a:ext cx="8712968" cy="78434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20" name="Group 1027"/>
                  <p:cNvGrpSpPr/>
                  <p:nvPr/>
                </p:nvGrpSpPr>
                <p:grpSpPr>
                  <a:xfrm>
                    <a:off x="2131268" y="2461149"/>
                    <a:ext cx="504056" cy="288032"/>
                    <a:chOff x="2131268" y="2461149"/>
                    <a:chExt cx="504056" cy="288032"/>
                  </a:xfrm>
                </p:grpSpPr>
                <p:cxnSp>
                  <p:nvCxnSpPr>
                    <p:cNvPr id="21" name="Straight Connector 1023"/>
                    <p:cNvCxnSpPr/>
                    <p:nvPr/>
                  </p:nvCxnSpPr>
                  <p:spPr>
                    <a:xfrm>
                      <a:off x="2131268" y="2608770"/>
                      <a:ext cx="50405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" name="Arc 1024"/>
                    <p:cNvSpPr/>
                    <p:nvPr/>
                  </p:nvSpPr>
                  <p:spPr>
                    <a:xfrm>
                      <a:off x="2266950" y="2461149"/>
                      <a:ext cx="187560" cy="288032"/>
                    </a:xfrm>
                    <a:prstGeom prst="arc">
                      <a:avLst>
                        <a:gd name="adj1" fmla="val 17960434"/>
                        <a:gd name="adj2" fmla="val 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cxnSp>
              <p:nvCxnSpPr>
                <p:cNvPr id="8" name="Straight Arrow Connector 4"/>
                <p:cNvCxnSpPr/>
                <p:nvPr/>
              </p:nvCxnSpPr>
              <p:spPr>
                <a:xfrm flipV="1">
                  <a:off x="1331640" y="2621812"/>
                  <a:ext cx="0" cy="303132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9"/>
                <p:cNvCxnSpPr/>
                <p:nvPr/>
              </p:nvCxnSpPr>
              <p:spPr>
                <a:xfrm>
                  <a:off x="1331640" y="2060848"/>
                  <a:ext cx="0" cy="216024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14"/>
                <p:cNvCxnSpPr/>
                <p:nvPr/>
              </p:nvCxnSpPr>
              <p:spPr>
                <a:xfrm flipH="1" flipV="1">
                  <a:off x="2599320" y="2374650"/>
                  <a:ext cx="288032" cy="33427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5"/>
                <p:cNvCxnSpPr/>
                <p:nvPr/>
              </p:nvCxnSpPr>
              <p:spPr>
                <a:xfrm>
                  <a:off x="2023256" y="1675895"/>
                  <a:ext cx="360040" cy="43204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20"/>
                <p:cNvCxnSpPr/>
                <p:nvPr/>
              </p:nvCxnSpPr>
              <p:spPr>
                <a:xfrm>
                  <a:off x="196156" y="1484784"/>
                  <a:ext cx="8568952" cy="0"/>
                </a:xfrm>
                <a:prstGeom prst="straightConnector1">
                  <a:avLst/>
                </a:prstGeom>
                <a:ln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23"/>
                <p:cNvCxnSpPr/>
                <p:nvPr/>
              </p:nvCxnSpPr>
              <p:spPr>
                <a:xfrm flipV="1">
                  <a:off x="6300192" y="2276872"/>
                  <a:ext cx="144016" cy="27874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24"/>
                <p:cNvSpPr txBox="1"/>
                <p:nvPr/>
              </p:nvSpPr>
              <p:spPr>
                <a:xfrm>
                  <a:off x="672247" y="1628747"/>
                  <a:ext cx="1459021" cy="528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W</a:t>
                  </a:r>
                  <a:r>
                    <a:rPr lang="fr-FR" baseline="-250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</a:t>
                  </a:r>
                  <a:r>
                    <a:rPr lang="fr-FR" baseline="-25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fr-FR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= 5.9</a:t>
                  </a:r>
                  <a:endParaRPr lang="en-US" baseline="-25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TextBox 27"/>
                <p:cNvSpPr txBox="1"/>
                <p:nvPr/>
              </p:nvSpPr>
              <p:spPr>
                <a:xfrm>
                  <a:off x="2106090" y="1422558"/>
                  <a:ext cx="1593280" cy="528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W</a:t>
                  </a:r>
                  <a:r>
                    <a:rPr lang="fr-FR" baseline="-250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r>
                    <a:rPr lang="fr-FR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= 5.9</a:t>
                  </a:r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TextBox 28"/>
                <p:cNvSpPr txBox="1"/>
                <p:nvPr/>
              </p:nvSpPr>
              <p:spPr>
                <a:xfrm>
                  <a:off x="2876184" y="2461150"/>
                  <a:ext cx="1564817" cy="528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R</a:t>
                  </a:r>
                  <a:r>
                    <a:rPr lang="fr-FR" baseline="-25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</a:t>
                  </a:r>
                  <a:r>
                    <a:rPr lang="fr-FR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= 10</a:t>
                  </a:r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TextBox 29"/>
                <p:cNvSpPr txBox="1"/>
                <p:nvPr/>
              </p:nvSpPr>
              <p:spPr>
                <a:xfrm>
                  <a:off x="3668763" y="1010179"/>
                  <a:ext cx="1620180" cy="528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r>
                    <a:rPr lang="fr-FR" baseline="-250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</a:t>
                  </a:r>
                  <a:r>
                    <a:rPr lang="fr-FR" baseline="-25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fr-FR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= </a:t>
                  </a:r>
                  <a:r>
                    <a:rPr lang="fr-FR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226 </a:t>
                  </a:r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TextBox 1029"/>
                <p:cNvSpPr txBox="1"/>
                <p:nvPr/>
              </p:nvSpPr>
              <p:spPr>
                <a:xfrm>
                  <a:off x="2339752" y="2555612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dirty="0" smtClean="0"/>
                    <a:t>α</a:t>
                  </a:r>
                  <a:endParaRPr lang="en-US" dirty="0"/>
                </a:p>
              </p:txBody>
            </p:sp>
          </p:grpSp>
          <p:pic>
            <p:nvPicPr>
              <p:cNvPr id="5122" name="Picture 2" descr="C:\Users\pe4386\Desktop\goldi-backing\IMG_1618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8" t="31791" b="18609"/>
              <a:stretch/>
            </p:blipFill>
            <p:spPr bwMode="auto">
              <a:xfrm>
                <a:off x="4691428" y="4765660"/>
                <a:ext cx="4540513" cy="1818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" name="Textfeld 24"/>
            <p:cNvSpPr txBox="1"/>
            <p:nvPr/>
          </p:nvSpPr>
          <p:spPr>
            <a:xfrm>
              <a:off x="132471" y="2708920"/>
              <a:ext cx="3776602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Maximum 14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de-DE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trands</a:t>
              </a:r>
              <a:endParaRPr lang="de-DE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Vertical space: </a:t>
              </a:r>
              <a: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GB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0.12 -0.3 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mm</a:t>
              </a:r>
            </a:p>
            <a:p>
              <a:endParaRPr lang="de-DE" dirty="0"/>
            </a:p>
          </p:txBody>
        </p:sp>
        <p:pic>
          <p:nvPicPr>
            <p:cNvPr id="23" name="Picture 2" descr="C:\Users\pe4386\Desktop\a\Neuer Ordner (2)\Schliff_A_100x_ganz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18" y="1330521"/>
              <a:ext cx="9001000" cy="782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3" name="Picture 3" descr="C:\Users\pe4386\Desktop\a\Neuer Ordner (2)\Schliff_A_200x_Loch_ganz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3441" y="2239682"/>
              <a:ext cx="1398317" cy="2390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C:\Users\pe4386\Desktop\a\Neuer Ordner (2)\Schliff_A_100x_ganz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/>
          </p:blipFill>
          <p:spPr bwMode="auto">
            <a:xfrm>
              <a:off x="3296529" y="2498237"/>
              <a:ext cx="3255344" cy="19036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Rechteck 26"/>
            <p:cNvSpPr/>
            <p:nvPr/>
          </p:nvSpPr>
          <p:spPr>
            <a:xfrm>
              <a:off x="4359343" y="1349596"/>
              <a:ext cx="434150" cy="78287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7333441" y="2224526"/>
              <a:ext cx="1443491" cy="2420713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Gerade Verbindung 28"/>
            <p:cNvCxnSpPr/>
            <p:nvPr/>
          </p:nvCxnSpPr>
          <p:spPr>
            <a:xfrm>
              <a:off x="4793493" y="1353726"/>
              <a:ext cx="3983440" cy="870800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4793493" y="2139956"/>
              <a:ext cx="2561878" cy="84570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hteck 34"/>
            <p:cNvSpPr/>
            <p:nvPr/>
          </p:nvSpPr>
          <p:spPr>
            <a:xfrm>
              <a:off x="80366" y="1330521"/>
              <a:ext cx="1467298" cy="658319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3289715" y="2496352"/>
              <a:ext cx="3262158" cy="190549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7" name="Gerade Verbindung 36"/>
            <p:cNvCxnSpPr/>
            <p:nvPr/>
          </p:nvCxnSpPr>
          <p:spPr>
            <a:xfrm>
              <a:off x="1475656" y="1354742"/>
              <a:ext cx="1820873" cy="1143495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/>
          </p:nvCxnSpPr>
          <p:spPr>
            <a:xfrm>
              <a:off x="7956376" y="2564904"/>
              <a:ext cx="0" cy="1728192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8055186" y="4123819"/>
              <a:ext cx="9765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686</a:t>
              </a:r>
              <a:r>
                <a:rPr lang="de-DE" sz="1600" dirty="0" smtClean="0"/>
                <a:t> </a:t>
              </a:r>
              <a:r>
                <a:rPr lang="de-DE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  <a:endParaRPr lang="de-DE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Gerade Verbindung mit Pfeil 44"/>
            <p:cNvCxnSpPr/>
            <p:nvPr/>
          </p:nvCxnSpPr>
          <p:spPr>
            <a:xfrm>
              <a:off x="7189390" y="2318172"/>
              <a:ext cx="0" cy="2303605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feld 46"/>
            <p:cNvSpPr txBox="1"/>
            <p:nvPr/>
          </p:nvSpPr>
          <p:spPr>
            <a:xfrm>
              <a:off x="6487973" y="3234462"/>
              <a:ext cx="9765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897</a:t>
              </a:r>
              <a:r>
                <a:rPr lang="de-DE" sz="1600" dirty="0" smtClean="0"/>
                <a:t> </a:t>
              </a:r>
              <a:r>
                <a:rPr lang="de-DE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  <a:endParaRPr lang="de-DE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8032599" y="1067881"/>
              <a:ext cx="9765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µm</a:t>
              </a:r>
              <a:endParaRPr lang="de-DE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Gerade Verbindung 47"/>
            <p:cNvCxnSpPr/>
            <p:nvPr/>
          </p:nvCxnSpPr>
          <p:spPr>
            <a:xfrm>
              <a:off x="8554019" y="1354742"/>
              <a:ext cx="177739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feld 53"/>
            <p:cNvSpPr txBox="1"/>
            <p:nvPr/>
          </p:nvSpPr>
          <p:spPr>
            <a:xfrm>
              <a:off x="8028384" y="4725144"/>
              <a:ext cx="9765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r>
                <a:rPr lang="de-DE" sz="1600" dirty="0" smtClean="0">
                  <a:solidFill>
                    <a:srgbClr val="FF0000"/>
                  </a:solidFill>
                </a:rPr>
                <a:t> </a:t>
              </a:r>
              <a:r>
                <a:rPr lang="de-DE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</a:t>
              </a:r>
              <a:endParaRPr lang="de-DE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Gerade Verbindung 54"/>
            <p:cNvCxnSpPr/>
            <p:nvPr/>
          </p:nvCxnSpPr>
          <p:spPr>
            <a:xfrm>
              <a:off x="8516647" y="4740453"/>
              <a:ext cx="227436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18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7" descr="http://www.ivision-project.eu/general-documents/partners-information/partners-logo/KIT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16632"/>
            <a:ext cx="187220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3"/>
          <p:cNvSpPr txBox="1"/>
          <p:nvPr/>
        </p:nvSpPr>
        <p:spPr>
          <a:xfrm>
            <a:off x="229903" y="235324"/>
            <a:ext cx="67585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racetrack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type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winding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horizontal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gap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parameter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4098" name="Picture 2" descr="C:\Dane\FZK_ITeP\Laboratorium\CERN_EuCARD_Roebel\Sacley_coilWinding\Maria_zdjecia\IMG_05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30" t="51083" r="1103" b="40971"/>
          <a:stretch/>
        </p:blipFill>
        <p:spPr bwMode="auto">
          <a:xfrm>
            <a:off x="65112" y="4293096"/>
            <a:ext cx="4583913" cy="9302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ane\FZK_ITeP\Laboratorium\CERN_EuCARD_Roebel\Sacley_coilWinding\Maria_zdjecia\IMG_058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6" t="51083" r="31919" b="40971"/>
          <a:stretch/>
        </p:blipFill>
        <p:spPr bwMode="auto">
          <a:xfrm>
            <a:off x="86937" y="3212976"/>
            <a:ext cx="4562088" cy="9361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ane\FZK_ITeP\Laboratorium\CERN_EuCARD_Roebel\Sacley_coilWinding\Maria_zdjecia\IMG_057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6" b="26961"/>
          <a:stretch/>
        </p:blipFill>
        <p:spPr bwMode="auto">
          <a:xfrm>
            <a:off x="111863" y="1772816"/>
            <a:ext cx="4537162" cy="131598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111863" y="1286474"/>
            <a:ext cx="4544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CEA –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increasing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horizontal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5128" y="5301208"/>
            <a:ext cx="4227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Pictures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 courtesy of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M. Durante, C. Lorin.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094868"/>
              </p:ext>
            </p:extLst>
          </p:nvPr>
        </p:nvGraphicFramePr>
        <p:xfrm>
          <a:off x="4238038" y="1665676"/>
          <a:ext cx="5469593" cy="3814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Graph" r:id="rId7" imgW="4145040" imgH="2890440" progId="Origin50.Graph">
                  <p:embed/>
                </p:oleObj>
              </mc:Choice>
              <mc:Fallback>
                <p:oleObj name="Graph" r:id="rId7" imgW="4145040" imgH="28904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38038" y="1665676"/>
                        <a:ext cx="5469593" cy="38146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Gerade Verbindung 4"/>
          <p:cNvCxnSpPr/>
          <p:nvPr/>
        </p:nvCxnSpPr>
        <p:spPr>
          <a:xfrm>
            <a:off x="5148064" y="3573016"/>
            <a:ext cx="3744416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323528" y="5810847"/>
            <a:ext cx="8806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Transposition length ~ 350 mm with 5.9 mm wide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strands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result in 7 mm distance </a:t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between strands.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0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16632"/>
            <a:ext cx="187220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107504" y="1268760"/>
            <a:ext cx="918071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Quality of punching depends on tape properties: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Coated conductor macroscopic homogeneity - tape planarity and constant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width of the tape.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Microscopic defects 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tape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Quality of punching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influences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properties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cable: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Punching tool for specific tape – tape thickness, material (substrate and stabilization).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Punching tool length = transposition.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Tool control (wear off).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Cable geometry: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adjusted to coil design.</a:t>
            </a:r>
          </a:p>
        </p:txBody>
      </p:sp>
      <p:pic>
        <p:nvPicPr>
          <p:cNvPr id="16" name="Picture 3" descr="C:\Dane\FZK_ITeP\Laboratorium\Pictures\zdjeciaRoebel\20150602-CN-03-008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085184"/>
            <a:ext cx="2930691" cy="1701147"/>
          </a:xfrm>
          <a:prstGeom prst="rect">
            <a:avLst/>
          </a:prstGeom>
          <a:noFill/>
          <a:ln>
            <a:solidFill>
              <a:srgbClr val="6EA6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39552" y="421083"/>
            <a:ext cx="5169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Recipe for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’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’good’’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9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2033611" y="421083"/>
            <a:ext cx="5169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Recipe for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’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’good’’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cable: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51520" y="1169166"/>
            <a:ext cx="53285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Ingredients: 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EuCARD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coated conductor material.</a:t>
            </a:r>
            <a:b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Punching vs. tape homogeneity.</a:t>
            </a:r>
          </a:p>
          <a:p>
            <a:pPr>
              <a:lnSpc>
                <a:spcPct val="200000"/>
              </a:lnSpc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Directions: Punch and coat. </a:t>
            </a:r>
          </a:p>
          <a:p>
            <a:pPr>
              <a:lnSpc>
                <a:spcPct val="200000"/>
              </a:lnSpc>
            </a:pP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Outcome: </a:t>
            </a:r>
            <a:b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GB" sz="2400" dirty="0" err="1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cable geometry.</a:t>
            </a:r>
          </a:p>
        </p:txBody>
      </p:sp>
      <p:pic>
        <p:nvPicPr>
          <p:cNvPr id="9" name="Picture 2" descr="C:\Users\pe4386\Desktop\goldi-backing\IMGP47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997" y="4005163"/>
            <a:ext cx="3767963" cy="230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pe4386\Desktop\goldi-backing\IMGP475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27" r="7194"/>
          <a:stretch/>
        </p:blipFill>
        <p:spPr bwMode="auto">
          <a:xfrm>
            <a:off x="5329997" y="1204325"/>
            <a:ext cx="3511134" cy="272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Kép 7" descr="http://www.ivision-project.eu/general-documents/partners-information/partners-logo/KITlog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859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64913" y="375047"/>
            <a:ext cx="5814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Coated conductors performance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 4.2 K: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Kép 7" descr="http://www.ivision-project.eu/general-documents/partners-information/partners-logo/KIT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272513"/>
              </p:ext>
            </p:extLst>
          </p:nvPr>
        </p:nvGraphicFramePr>
        <p:xfrm>
          <a:off x="4288655" y="908720"/>
          <a:ext cx="5395913" cy="377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8" name="Graph" r:id="rId4" imgW="4150080" imgH="2900160" progId="Origin50.Graph">
                  <p:embed/>
                </p:oleObj>
              </mc:Choice>
              <mc:Fallback>
                <p:oleObj name="Graph" r:id="rId4" imgW="4150080" imgH="290016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8655" y="908720"/>
                        <a:ext cx="5395913" cy="377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468634" y="5157192"/>
            <a:ext cx="8351838" cy="1241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>
              <a:buClr>
                <a:schemeClr val="accent2"/>
              </a:buClr>
            </a:pPr>
            <a:r>
              <a:rPr lang="en-GB" alt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Target performance for </a:t>
            </a:r>
            <a:r>
              <a:rPr lang="en-GB" altLang="fr-FR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GB" alt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123 tape at 4.2 K perpendicular magnetic field: </a:t>
            </a:r>
          </a:p>
          <a:p>
            <a:pPr eaLnBrk="1" hangingPunct="1">
              <a:buClr>
                <a:schemeClr val="accent2"/>
              </a:buClr>
            </a:pPr>
            <a:r>
              <a:rPr lang="en-GB" alt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altLang="fr-FR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eng</a:t>
            </a:r>
            <a:r>
              <a:rPr lang="en-GB" alt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= 450 A/mm</a:t>
            </a:r>
            <a:r>
              <a:rPr lang="en-GB" altLang="fr-FR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alt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GB" altLang="fr-FR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15 T</a:t>
            </a:r>
            <a:endParaRPr lang="en-GB" altLang="fr-FR" sz="16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altLang="fr-FR" sz="1600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sz="1600" dirty="0" smtClean="0"/>
              <a:t>J</a:t>
            </a:r>
            <a:r>
              <a:rPr lang="en-GB" altLang="fr-FR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eng</a:t>
            </a:r>
            <a:r>
              <a:rPr lang="en-US" sz="1600" dirty="0" smtClean="0"/>
              <a:t> </a:t>
            </a:r>
            <a:r>
              <a:rPr lang="en-US" sz="1600" dirty="0"/>
              <a:t>=</a:t>
            </a:r>
            <a:r>
              <a:rPr lang="en-US" sz="1600" dirty="0" smtClean="0"/>
              <a:t> </a:t>
            </a:r>
            <a:r>
              <a:rPr lang="en-US" sz="1600" dirty="0"/>
              <a:t>400 A/mm</a:t>
            </a:r>
            <a:r>
              <a:rPr lang="en-US" sz="1600" baseline="30000" dirty="0"/>
              <a:t>2</a:t>
            </a:r>
            <a:r>
              <a:rPr lang="en-US" sz="1600" dirty="0"/>
              <a:t> – 600 A/mm</a:t>
            </a:r>
            <a:r>
              <a:rPr lang="en-US" sz="1600" baseline="30000" dirty="0"/>
              <a:t>2</a:t>
            </a:r>
            <a:r>
              <a:rPr lang="en-US" sz="1600" dirty="0"/>
              <a:t> at </a:t>
            </a:r>
            <a:r>
              <a:rPr lang="en-US" sz="1600" dirty="0" smtClean="0"/>
              <a:t>20 T</a:t>
            </a:r>
            <a:endParaRPr lang="fr-FR" altLang="fr-FR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4430" y="4581128"/>
            <a:ext cx="8329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fr-FR" alt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Senatore</a:t>
            </a:r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C. Barth, M. </a:t>
            </a:r>
            <a:r>
              <a:rPr lang="fr-FR" alt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Bonura</a:t>
            </a:r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G. </a:t>
            </a:r>
            <a:r>
              <a:rPr lang="fr-FR" alt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Mondonico</a:t>
            </a:r>
            <a:r>
              <a:rPr lang="fr-FR" altLang="fr-FR" sz="1200" dirty="0"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fr-FR" alt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Kulich</a:t>
            </a:r>
            <a:r>
              <a:rPr lang="fr-FR" alt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1st Workshop on Accelerator Magnets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HTS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DESY</a:t>
            </a:r>
            <a:r>
              <a:rPr lang="fr-FR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21 - 23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2014.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-175841" y="908720"/>
            <a:ext cx="5395913" cy="3770313"/>
            <a:chOff x="-252413" y="1603375"/>
            <a:chExt cx="5395913" cy="3770313"/>
          </a:xfrm>
        </p:grpSpPr>
        <p:graphicFrame>
          <p:nvGraphicFramePr>
            <p:cNvPr id="2" name="Obj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2519135"/>
                </p:ext>
              </p:extLst>
            </p:nvPr>
          </p:nvGraphicFramePr>
          <p:xfrm>
            <a:off x="-252413" y="1603375"/>
            <a:ext cx="5395913" cy="3770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89" name="Graph" r:id="rId6" imgW="4150080" imgH="2900160" progId="Origin50.Graph">
                    <p:embed/>
                  </p:oleObj>
                </mc:Choice>
                <mc:Fallback>
                  <p:oleObj name="Graph" r:id="rId6" imgW="4150080" imgH="2900160" progId="Origin50.Graph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52413" y="1603375"/>
                          <a:ext cx="5395913" cy="37703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" name="Gerade Verbindung 8"/>
            <p:cNvCxnSpPr/>
            <p:nvPr/>
          </p:nvCxnSpPr>
          <p:spPr>
            <a:xfrm flipV="1">
              <a:off x="3419872" y="3212976"/>
              <a:ext cx="0" cy="1512168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>
              <a:off x="679594" y="3680701"/>
              <a:ext cx="3747845" cy="829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745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395536" y="31505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Tape architectures – macroscopically (sketch):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Kép 7" descr="http://www.ivision-project.eu/general-documents/partners-information/partners-logo/KIT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644008" y="125946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Bruker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411760" y="134552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411760" y="1678665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BCO 1-3 µm</a:t>
            </a:r>
            <a:endParaRPr lang="de-DE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411760" y="1967304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Hastelloy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60 µm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411760" y="2255336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6588224" y="1407336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588224" y="1740481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BCO 1-3 µm</a:t>
            </a:r>
            <a:endParaRPr lang="de-DE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6605339" y="2060848"/>
            <a:ext cx="254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Steinless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Steel 100 µm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644778" y="2555612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323528" y="118746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SuperOx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SuNAM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uppieren 39"/>
          <p:cNvGrpSpPr/>
          <p:nvPr/>
        </p:nvGrpSpPr>
        <p:grpSpPr>
          <a:xfrm>
            <a:off x="581512" y="4074120"/>
            <a:ext cx="1512169" cy="876340"/>
            <a:chOff x="3491879" y="4005064"/>
            <a:chExt cx="1512169" cy="876340"/>
          </a:xfrm>
        </p:grpSpPr>
        <p:sp>
          <p:nvSpPr>
            <p:cNvPr id="45" name="Rechteck 44"/>
            <p:cNvSpPr/>
            <p:nvPr/>
          </p:nvSpPr>
          <p:spPr>
            <a:xfrm>
              <a:off x="3491880" y="4665380"/>
              <a:ext cx="1512168" cy="21602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Rechteck 45"/>
            <p:cNvSpPr/>
            <p:nvPr/>
          </p:nvSpPr>
          <p:spPr>
            <a:xfrm>
              <a:off x="3491880" y="4221088"/>
              <a:ext cx="1512168" cy="46719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Rechteck 46"/>
            <p:cNvSpPr/>
            <p:nvPr/>
          </p:nvSpPr>
          <p:spPr>
            <a:xfrm>
              <a:off x="3491879" y="4175368"/>
              <a:ext cx="1504829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hteck 47"/>
            <p:cNvSpPr/>
            <p:nvPr/>
          </p:nvSpPr>
          <p:spPr>
            <a:xfrm>
              <a:off x="3491880" y="4005064"/>
              <a:ext cx="1512168" cy="1703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1" name="Textfeld 40"/>
          <p:cNvSpPr txBox="1"/>
          <p:nvPr/>
        </p:nvSpPr>
        <p:spPr>
          <a:xfrm>
            <a:off x="2411760" y="3875092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2411760" y="4208237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BCO 1-3 µm</a:t>
            </a:r>
            <a:endParaRPr lang="de-DE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2411760" y="4496876"/>
            <a:ext cx="2228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Hastelloy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50, 30 µm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2411760" y="4784908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251520" y="3717032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1" name="Gruppieren 50"/>
          <p:cNvGrpSpPr/>
          <p:nvPr/>
        </p:nvGrpSpPr>
        <p:grpSpPr>
          <a:xfrm>
            <a:off x="4716018" y="4096104"/>
            <a:ext cx="1976283" cy="792275"/>
            <a:chOff x="3491879" y="4004877"/>
            <a:chExt cx="1512169" cy="792275"/>
          </a:xfrm>
        </p:grpSpPr>
        <p:sp>
          <p:nvSpPr>
            <p:cNvPr id="57" name="Rechteck 56"/>
            <p:cNvSpPr/>
            <p:nvPr/>
          </p:nvSpPr>
          <p:spPr>
            <a:xfrm>
              <a:off x="3491880" y="4221088"/>
              <a:ext cx="1512168" cy="5760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Rechteck 57"/>
            <p:cNvSpPr/>
            <p:nvPr/>
          </p:nvSpPr>
          <p:spPr>
            <a:xfrm>
              <a:off x="3491879" y="4175368"/>
              <a:ext cx="1512168" cy="6192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Rechteck 58"/>
            <p:cNvSpPr/>
            <p:nvPr/>
          </p:nvSpPr>
          <p:spPr>
            <a:xfrm>
              <a:off x="3491880" y="4004877"/>
              <a:ext cx="1512168" cy="1703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2" name="Textfeld 51"/>
          <p:cNvSpPr txBox="1"/>
          <p:nvPr/>
        </p:nvSpPr>
        <p:spPr>
          <a:xfrm>
            <a:off x="6760674" y="3995372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760674" y="4328517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BCO 3-6 µm</a:t>
            </a:r>
            <a:endParaRPr lang="de-DE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6760674" y="4617156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Hastelloy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75 µm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4671630" y="3712597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Fujikura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hteck 71"/>
          <p:cNvSpPr/>
          <p:nvPr/>
        </p:nvSpPr>
        <p:spPr>
          <a:xfrm rot="5400000">
            <a:off x="24579" y="4404278"/>
            <a:ext cx="876340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echteck 72"/>
          <p:cNvSpPr/>
          <p:nvPr/>
        </p:nvSpPr>
        <p:spPr>
          <a:xfrm rot="5400000">
            <a:off x="1763523" y="4404278"/>
            <a:ext cx="876340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0" name="Gruppieren 79"/>
          <p:cNvGrpSpPr/>
          <p:nvPr/>
        </p:nvGrpSpPr>
        <p:grpSpPr>
          <a:xfrm>
            <a:off x="585853" y="1544548"/>
            <a:ext cx="1723852" cy="1008113"/>
            <a:chOff x="581512" y="1544548"/>
            <a:chExt cx="1686231" cy="1008113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581512" y="1544548"/>
              <a:ext cx="1512169" cy="1008112"/>
              <a:chOff x="3491879" y="4005064"/>
              <a:chExt cx="1512169" cy="1008112"/>
            </a:xfrm>
          </p:grpSpPr>
          <p:sp>
            <p:nvSpPr>
              <p:cNvPr id="18" name="Rechteck 17"/>
              <p:cNvSpPr/>
              <p:nvPr/>
            </p:nvSpPr>
            <p:spPr>
              <a:xfrm>
                <a:off x="3491880" y="4797152"/>
                <a:ext cx="1512168" cy="21602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/>
              <p:cNvSpPr/>
              <p:nvPr/>
            </p:nvSpPr>
            <p:spPr>
              <a:xfrm>
                <a:off x="3491880" y="4221088"/>
                <a:ext cx="1512168" cy="57606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3491879" y="4175368"/>
                <a:ext cx="1504829" cy="4571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3491880" y="4005064"/>
                <a:ext cx="1512168" cy="170304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75" name="Rechteck 74"/>
            <p:cNvSpPr/>
            <p:nvPr/>
          </p:nvSpPr>
          <p:spPr>
            <a:xfrm rot="5400000">
              <a:off x="1655675" y="1940592"/>
              <a:ext cx="1008112" cy="21602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1" name="Gruppieren 80"/>
          <p:cNvGrpSpPr/>
          <p:nvPr/>
        </p:nvGrpSpPr>
        <p:grpSpPr>
          <a:xfrm>
            <a:off x="4644008" y="1606364"/>
            <a:ext cx="1943127" cy="1241928"/>
            <a:chOff x="4789114" y="1606364"/>
            <a:chExt cx="1943127" cy="1241928"/>
          </a:xfrm>
        </p:grpSpPr>
        <p:sp>
          <p:nvSpPr>
            <p:cNvPr id="34" name="Rechteck 33"/>
            <p:cNvSpPr/>
            <p:nvPr/>
          </p:nvSpPr>
          <p:spPr>
            <a:xfrm>
              <a:off x="4991981" y="2632266"/>
              <a:ext cx="1512925" cy="21602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4996406" y="1840178"/>
              <a:ext cx="1515839" cy="8098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5000077" y="1776668"/>
              <a:ext cx="1504829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Rechteck 36"/>
            <p:cNvSpPr/>
            <p:nvPr/>
          </p:nvSpPr>
          <p:spPr>
            <a:xfrm>
              <a:off x="5000078" y="1606364"/>
              <a:ext cx="1512168" cy="1703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Rechteck 77"/>
            <p:cNvSpPr/>
            <p:nvPr/>
          </p:nvSpPr>
          <p:spPr>
            <a:xfrm rot="5400000">
              <a:off x="4273633" y="2121847"/>
              <a:ext cx="1241926" cy="21096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/>
            <p:cNvSpPr/>
            <p:nvPr/>
          </p:nvSpPr>
          <p:spPr>
            <a:xfrm rot="5400000">
              <a:off x="6003265" y="2119315"/>
              <a:ext cx="1241927" cy="21602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Rechteck 2"/>
          <p:cNvSpPr/>
          <p:nvPr/>
        </p:nvSpPr>
        <p:spPr>
          <a:xfrm>
            <a:off x="4355976" y="1052736"/>
            <a:ext cx="4752528" cy="23762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11946" y="5373216"/>
            <a:ext cx="48327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Tape Width 12 – 12.3 mm.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Tape Thickness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0.1 - 0.2 mm.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Stabilizing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copper layer technology.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hteck 54"/>
          <p:cNvSpPr/>
          <p:nvPr/>
        </p:nvSpPr>
        <p:spPr>
          <a:xfrm rot="5400000">
            <a:off x="-43718" y="1938182"/>
            <a:ext cx="1008112" cy="22084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256490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electroplating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54737" y="494116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electroplating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4644008" y="284829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electroplating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716019" y="488837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laminate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3" name="Gruppieren 62"/>
          <p:cNvGrpSpPr/>
          <p:nvPr/>
        </p:nvGrpSpPr>
        <p:grpSpPr>
          <a:xfrm>
            <a:off x="4959661" y="5460599"/>
            <a:ext cx="1512169" cy="876340"/>
            <a:chOff x="3491879" y="4005064"/>
            <a:chExt cx="1512169" cy="876340"/>
          </a:xfrm>
        </p:grpSpPr>
        <p:sp>
          <p:nvSpPr>
            <p:cNvPr id="64" name="Rechteck 63"/>
            <p:cNvSpPr/>
            <p:nvPr/>
          </p:nvSpPr>
          <p:spPr>
            <a:xfrm>
              <a:off x="3491880" y="4665380"/>
              <a:ext cx="1512168" cy="21602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Rechteck 64"/>
            <p:cNvSpPr/>
            <p:nvPr/>
          </p:nvSpPr>
          <p:spPr>
            <a:xfrm>
              <a:off x="3491880" y="4221088"/>
              <a:ext cx="1512168" cy="46719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Rechteck 65"/>
            <p:cNvSpPr/>
            <p:nvPr/>
          </p:nvSpPr>
          <p:spPr>
            <a:xfrm>
              <a:off x="3491879" y="4175368"/>
              <a:ext cx="1504829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Rechteck 66"/>
            <p:cNvSpPr/>
            <p:nvPr/>
          </p:nvSpPr>
          <p:spPr>
            <a:xfrm>
              <a:off x="3491880" y="4005064"/>
              <a:ext cx="1512168" cy="1703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8" name="Textfeld 67"/>
          <p:cNvSpPr txBox="1"/>
          <p:nvPr/>
        </p:nvSpPr>
        <p:spPr>
          <a:xfrm>
            <a:off x="6720880" y="5594716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BCO 3-6 µm</a:t>
            </a:r>
            <a:endParaRPr lang="de-DE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6794249" y="6171387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echteck 69"/>
          <p:cNvSpPr/>
          <p:nvPr/>
        </p:nvSpPr>
        <p:spPr>
          <a:xfrm rot="5400000">
            <a:off x="4402728" y="5790757"/>
            <a:ext cx="876340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/>
          <p:cNvSpPr/>
          <p:nvPr/>
        </p:nvSpPr>
        <p:spPr>
          <a:xfrm rot="5400000">
            <a:off x="6141672" y="5790757"/>
            <a:ext cx="876340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Textfeld 73"/>
          <p:cNvSpPr txBox="1"/>
          <p:nvPr/>
        </p:nvSpPr>
        <p:spPr>
          <a:xfrm>
            <a:off x="4732886" y="632764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electroplating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6759862" y="5275933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µm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6759862" y="5898769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Hastelloy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75 µm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feil nach unten 4"/>
          <p:cNvSpPr/>
          <p:nvPr/>
        </p:nvSpPr>
        <p:spPr>
          <a:xfrm>
            <a:off x="5868144" y="4950460"/>
            <a:ext cx="144016" cy="387554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56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 txBox="1">
            <a:spLocks/>
          </p:cNvSpPr>
          <p:nvPr/>
        </p:nvSpPr>
        <p:spPr>
          <a:xfrm>
            <a:off x="495830" y="1124744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critical current is measured before and after punching (</a:t>
            </a:r>
            <a:r>
              <a:rPr lang="en-US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77 K, self-field)</a:t>
            </a:r>
          </a:p>
        </p:txBody>
      </p:sp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3758035227"/>
              </p:ext>
            </p:extLst>
          </p:nvPr>
        </p:nvGraphicFramePr>
        <p:xfrm>
          <a:off x="539550" y="1641800"/>
          <a:ext cx="439248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596907855"/>
              </p:ext>
            </p:extLst>
          </p:nvPr>
        </p:nvGraphicFramePr>
        <p:xfrm>
          <a:off x="4637829" y="1556792"/>
          <a:ext cx="410445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Inhaltsplatzhalter 2"/>
          <p:cNvSpPr txBox="1">
            <a:spLocks/>
          </p:cNvSpPr>
          <p:nvPr/>
        </p:nvSpPr>
        <p:spPr>
          <a:xfrm>
            <a:off x="495830" y="5157192"/>
            <a:ext cx="8229600" cy="1656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critical current degraded by 9% percent on average over the different segments.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cause of this defect was found to be the excessive tape width of 12.26 mm. The punching tool is suitable only for widths up to 12.1 mm.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Usoskin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Rutt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Bruker tape provided in frame of EuCARD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project.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 12" descr="E:\phd\measurements\150202 Bruker 14-254D\defect_crop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98" y="4221088"/>
            <a:ext cx="7964261" cy="81732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feld 14"/>
          <p:cNvSpPr txBox="1"/>
          <p:nvPr/>
        </p:nvSpPr>
        <p:spPr>
          <a:xfrm>
            <a:off x="512998" y="293747"/>
            <a:ext cx="64508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Punching defect due to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tape being wider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than 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specified: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Kép 7" descr="http://www.ivision-project.eu/general-documents/partners-information/partners-logo/KITlog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eck 4"/>
          <p:cNvSpPr/>
          <p:nvPr/>
        </p:nvSpPr>
        <p:spPr>
          <a:xfrm>
            <a:off x="3727644" y="4077072"/>
            <a:ext cx="2500540" cy="1152128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 Verbindung 16"/>
          <p:cNvCxnSpPr/>
          <p:nvPr/>
        </p:nvCxnSpPr>
        <p:spPr>
          <a:xfrm>
            <a:off x="3203848" y="4077072"/>
            <a:ext cx="523796" cy="216024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0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nhaltsplatzhalter 2"/>
          <p:cNvSpPr txBox="1">
            <a:spLocks/>
          </p:cNvSpPr>
          <p:nvPr/>
        </p:nvSpPr>
        <p:spPr>
          <a:xfrm>
            <a:off x="425335" y="1196752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punching tool was modified to accommodate tape widths up to 12.4 mm, and the punching test was repeated on a new sample.</a:t>
            </a:r>
          </a:p>
        </p:txBody>
      </p:sp>
      <p:graphicFrame>
        <p:nvGraphicFramePr>
          <p:cNvPr id="31" name="Diagramm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3153446"/>
              </p:ext>
            </p:extLst>
          </p:nvPr>
        </p:nvGraphicFramePr>
        <p:xfrm>
          <a:off x="4542025" y="1916832"/>
          <a:ext cx="504056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Inhaltsplatzhalter 2"/>
          <p:cNvSpPr txBox="1">
            <a:spLocks/>
          </p:cNvSpPr>
          <p:nvPr/>
        </p:nvSpPr>
        <p:spPr>
          <a:xfrm>
            <a:off x="395536" y="5301208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average degradation of the segments was low at 1.4%, and there were no visible punching defect as in the previous sample.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Usoskin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Rutt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Bruker tape provided in frame of EuCARD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project.</a:t>
            </a:r>
          </a:p>
          <a:p>
            <a:pPr marL="0" indent="0">
              <a:buNone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39552" y="375047"/>
            <a:ext cx="6107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Successful punching after tool modification: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487649" y="2210553"/>
            <a:ext cx="3940335" cy="2874631"/>
            <a:chOff x="4764675" y="1296634"/>
            <a:chExt cx="4379325" cy="3284494"/>
          </a:xfrm>
        </p:grpSpPr>
        <p:pic>
          <p:nvPicPr>
            <p:cNvPr id="17" name="Picture 3" descr="C:\Users\pe4386\Desktop\pictures\150223 Bruker SEM\Bruker-2550\12-66_edited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8000" contrast="1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4675" y="1296634"/>
              <a:ext cx="4379325" cy="32844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feld 17"/>
            <p:cNvSpPr txBox="1"/>
            <p:nvPr/>
          </p:nvSpPr>
          <p:spPr>
            <a:xfrm>
              <a:off x="4845301" y="1547500"/>
              <a:ext cx="78258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56 </a:t>
              </a:r>
              <a:r>
                <a:rPr lang="el-GR" dirty="0" smtClean="0"/>
                <a:t>μ</a:t>
              </a:r>
              <a:r>
                <a:rPr lang="de-DE" dirty="0" smtClean="0"/>
                <a:t>m</a:t>
              </a:r>
              <a:endParaRPr lang="de-DE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012160" y="1495788"/>
              <a:ext cx="78258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68 </a:t>
              </a:r>
              <a:r>
                <a:rPr lang="el-GR" dirty="0" smtClean="0"/>
                <a:t>μ</a:t>
              </a:r>
              <a:r>
                <a:rPr lang="de-DE" dirty="0" smtClean="0"/>
                <a:t>m</a:t>
              </a:r>
              <a:endParaRPr lang="de-DE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6876256" y="1403484"/>
              <a:ext cx="78258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88 </a:t>
              </a:r>
              <a:r>
                <a:rPr lang="el-GR" dirty="0" smtClean="0"/>
                <a:t>μ</a:t>
              </a:r>
              <a:r>
                <a:rPr lang="de-DE" dirty="0" smtClean="0"/>
                <a:t>m</a:t>
              </a:r>
              <a:endParaRPr lang="de-DE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869533" y="3933056"/>
              <a:ext cx="78258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26 </a:t>
              </a:r>
              <a:r>
                <a:rPr lang="el-GR" dirty="0" smtClean="0"/>
                <a:t>μ</a:t>
              </a:r>
              <a:r>
                <a:rPr lang="de-DE" dirty="0" smtClean="0"/>
                <a:t>m</a:t>
              </a:r>
              <a:endParaRPr lang="de-DE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6171750" y="3986290"/>
              <a:ext cx="78258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16 </a:t>
              </a:r>
              <a:r>
                <a:rPr lang="el-GR" dirty="0" smtClean="0"/>
                <a:t>μ</a:t>
              </a:r>
              <a:r>
                <a:rPr lang="de-DE" dirty="0" smtClean="0"/>
                <a:t>m</a:t>
              </a:r>
              <a:endParaRPr lang="de-DE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7943213" y="2664696"/>
              <a:ext cx="100671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113</a:t>
              </a:r>
              <a:r>
                <a:rPr lang="el-GR" dirty="0" smtClean="0"/>
                <a:t>μ</a:t>
              </a:r>
              <a:r>
                <a:rPr lang="de-DE" dirty="0" smtClean="0"/>
                <a:t>m</a:t>
              </a:r>
              <a:endParaRPr lang="de-DE" dirty="0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8820342" y="2938881"/>
              <a:ext cx="259167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5" name="Kép 7" descr="http://www.ivision-project.eu/general-documents/partners-information/partners-logo/KITlog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20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316676" y="317846"/>
            <a:ext cx="7288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Tape edge after punching process with smeared Cu: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Gruppieren 27"/>
          <p:cNvGrpSpPr/>
          <p:nvPr/>
        </p:nvGrpSpPr>
        <p:grpSpPr>
          <a:xfrm>
            <a:off x="4782292" y="3861048"/>
            <a:ext cx="3755256" cy="2816442"/>
            <a:chOff x="323528" y="980728"/>
            <a:chExt cx="3755256" cy="2816442"/>
          </a:xfrm>
        </p:grpSpPr>
        <p:pic>
          <p:nvPicPr>
            <p:cNvPr id="30" name="Picture 2" descr="C:\Dane\FZK_ITeP\Laboratorium\SuperOX\Roebel\SuperOx_punching\SuperOx-gestanzt-sample1\stehend-YBCOoben\4-10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980728"/>
              <a:ext cx="3755256" cy="281644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feld 30"/>
            <p:cNvSpPr txBox="1"/>
            <p:nvPr/>
          </p:nvSpPr>
          <p:spPr>
            <a:xfrm>
              <a:off x="3028605" y="1556792"/>
              <a:ext cx="482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Cu</a:t>
              </a:r>
              <a:r>
                <a:rPr lang="de-DE" dirty="0" smtClean="0">
                  <a:solidFill>
                    <a:srgbClr val="FF0000"/>
                  </a:solidFill>
                </a:rPr>
                <a:t> 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2746412" y="2204864"/>
              <a:ext cx="1047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Hastelloy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34" name="Pfeil nach unten 33"/>
            <p:cNvSpPr/>
            <p:nvPr/>
          </p:nvSpPr>
          <p:spPr>
            <a:xfrm>
              <a:off x="2306458" y="1408143"/>
              <a:ext cx="105302" cy="48856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2084135" y="1052736"/>
              <a:ext cx="199464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Punching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direction</a:t>
              </a:r>
              <a:r>
                <a:rPr lang="de-DE" dirty="0" smtClean="0">
                  <a:solidFill>
                    <a:srgbClr val="FF0000"/>
                  </a:solidFill>
                </a:rPr>
                <a:t> 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cxnSp>
          <p:nvCxnSpPr>
            <p:cNvPr id="36" name="Gerade Verbindung 35"/>
            <p:cNvCxnSpPr/>
            <p:nvPr/>
          </p:nvCxnSpPr>
          <p:spPr>
            <a:xfrm flipV="1">
              <a:off x="339092" y="2204864"/>
              <a:ext cx="704516" cy="65337"/>
            </a:xfrm>
            <a:prstGeom prst="line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feld 36"/>
            <p:cNvSpPr txBox="1"/>
            <p:nvPr/>
          </p:nvSpPr>
          <p:spPr>
            <a:xfrm>
              <a:off x="1057198" y="2019617"/>
              <a:ext cx="873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>
                  <a:solidFill>
                    <a:schemeClr val="bg1"/>
                  </a:solidFill>
                </a:rPr>
                <a:t>RE</a:t>
              </a:r>
              <a:r>
                <a:rPr lang="de-DE" dirty="0" smtClean="0">
                  <a:solidFill>
                    <a:schemeClr val="bg1"/>
                  </a:solidFill>
                </a:rPr>
                <a:t>BCO</a:t>
              </a:r>
              <a:r>
                <a:rPr lang="de-DE" dirty="0" smtClean="0">
                  <a:solidFill>
                    <a:srgbClr val="FF0000"/>
                  </a:solidFill>
                </a:rPr>
                <a:t> 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uppieren 37"/>
          <p:cNvGrpSpPr/>
          <p:nvPr/>
        </p:nvGrpSpPr>
        <p:grpSpPr>
          <a:xfrm>
            <a:off x="339092" y="943029"/>
            <a:ext cx="3739692" cy="2804769"/>
            <a:chOff x="339092" y="4008607"/>
            <a:chExt cx="3739692" cy="2804769"/>
          </a:xfrm>
        </p:grpSpPr>
        <p:pic>
          <p:nvPicPr>
            <p:cNvPr id="39" name="Picture 2" descr="D:\FZK_ITeP\Laboratorium\CERN_EuCARD_Roebel\Alex_RoebelStrand\SP-KIT-20100930b-vonoben\1-02.t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092" y="4008607"/>
              <a:ext cx="3739692" cy="28047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0" name="Gerade Verbindung 39"/>
            <p:cNvCxnSpPr/>
            <p:nvPr/>
          </p:nvCxnSpPr>
          <p:spPr>
            <a:xfrm>
              <a:off x="339092" y="5085184"/>
              <a:ext cx="718106" cy="0"/>
            </a:xfrm>
            <a:prstGeom prst="line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feld 40"/>
            <p:cNvSpPr txBox="1"/>
            <p:nvPr/>
          </p:nvSpPr>
          <p:spPr>
            <a:xfrm>
              <a:off x="1057197" y="4924236"/>
              <a:ext cx="873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>
                  <a:solidFill>
                    <a:schemeClr val="bg1"/>
                  </a:solidFill>
                </a:rPr>
                <a:t>RE</a:t>
              </a:r>
              <a:r>
                <a:rPr lang="de-DE" dirty="0" smtClean="0">
                  <a:solidFill>
                    <a:schemeClr val="bg1"/>
                  </a:solidFill>
                </a:rPr>
                <a:t>BCO</a:t>
              </a:r>
              <a:r>
                <a:rPr lang="de-DE" dirty="0" smtClean="0">
                  <a:solidFill>
                    <a:srgbClr val="FF0000"/>
                  </a:solidFill>
                </a:rPr>
                <a:t> 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2306458" y="5266078"/>
              <a:ext cx="1047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Hastelloy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2787193" y="4750591"/>
              <a:ext cx="482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Cu</a:t>
              </a:r>
              <a:r>
                <a:rPr lang="de-DE" dirty="0" smtClean="0">
                  <a:solidFill>
                    <a:srgbClr val="FF0000"/>
                  </a:solidFill>
                </a:rPr>
                <a:t> 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44" name="Pfeil nach unten 43"/>
            <p:cNvSpPr/>
            <p:nvPr/>
          </p:nvSpPr>
          <p:spPr>
            <a:xfrm>
              <a:off x="2005568" y="4439834"/>
              <a:ext cx="105302" cy="48856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1749087" y="4070502"/>
              <a:ext cx="199464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Punching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direction</a:t>
              </a:r>
              <a:r>
                <a:rPr lang="de-DE" dirty="0" smtClean="0">
                  <a:solidFill>
                    <a:srgbClr val="FF0000"/>
                  </a:solidFill>
                </a:rPr>
                <a:t> 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pic>
          <p:nvPicPr>
            <p:cNvPr id="46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08" t="30261" r="50732" b="56856"/>
            <a:stretch/>
          </p:blipFill>
          <p:spPr bwMode="auto">
            <a:xfrm>
              <a:off x="352732" y="4008607"/>
              <a:ext cx="1173933" cy="365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7" name="Bild 745"/>
          <p:cNvPicPr/>
          <p:nvPr/>
        </p:nvPicPr>
        <p:blipFill>
          <a:blip r:embed="rId6"/>
          <a:srcRect t="6437" b="34945"/>
          <a:stretch>
            <a:fillRect/>
          </a:stretch>
        </p:blipFill>
        <p:spPr bwMode="auto">
          <a:xfrm>
            <a:off x="6732240" y="1988840"/>
            <a:ext cx="1744114" cy="1393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Bild 700"/>
          <p:cNvPicPr/>
          <p:nvPr/>
        </p:nvPicPr>
        <p:blipFill>
          <a:blip r:embed="rId7"/>
          <a:srcRect t="6437" b="34945"/>
          <a:stretch>
            <a:fillRect/>
          </a:stretch>
        </p:blipFill>
        <p:spPr bwMode="auto">
          <a:xfrm>
            <a:off x="4739901" y="1988840"/>
            <a:ext cx="1708531" cy="1338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feld 48"/>
          <p:cNvSpPr txBox="1"/>
          <p:nvPr/>
        </p:nvSpPr>
        <p:spPr>
          <a:xfrm>
            <a:off x="6824995" y="2309616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Cu</a:t>
            </a:r>
            <a:endParaRPr lang="de-DE" dirty="0"/>
          </a:p>
        </p:txBody>
      </p:sp>
      <p:sp>
        <p:nvSpPr>
          <p:cNvPr id="50" name="Textfeld 49"/>
          <p:cNvSpPr txBox="1"/>
          <p:nvPr/>
        </p:nvSpPr>
        <p:spPr>
          <a:xfrm>
            <a:off x="4739901" y="2653985"/>
            <a:ext cx="1047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Hastelloy</a:t>
            </a:r>
            <a:endParaRPr lang="de-DE" dirty="0"/>
          </a:p>
        </p:txBody>
      </p:sp>
      <p:pic>
        <p:nvPicPr>
          <p:cNvPr id="51" name="Picture 5" descr="IMG_0915"/>
          <p:cNvPicPr>
            <a:picLocks noChangeAspect="1" noChangeArrowheads="1"/>
          </p:cNvPicPr>
          <p:nvPr/>
        </p:nvPicPr>
        <p:blipFill rotWithShape="1">
          <a:blip r:embed="rId8" cstate="print"/>
          <a:srcRect l="3841" t="39580" r="11289" b="45477"/>
          <a:stretch/>
        </p:blipFill>
        <p:spPr bwMode="auto">
          <a:xfrm>
            <a:off x="4761470" y="1308777"/>
            <a:ext cx="3736453" cy="4821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5" name="Gruppieren 4"/>
          <p:cNvGrpSpPr/>
          <p:nvPr/>
        </p:nvGrpSpPr>
        <p:grpSpPr>
          <a:xfrm>
            <a:off x="330519" y="3866880"/>
            <a:ext cx="3737425" cy="2803068"/>
            <a:chOff x="242157" y="3866880"/>
            <a:chExt cx="3737425" cy="2803068"/>
          </a:xfrm>
        </p:grpSpPr>
        <p:pic>
          <p:nvPicPr>
            <p:cNvPr id="52" name="Picture 3" descr="C:\Users\pe4386\Desktop\Bruker_tape\SEM_Bruker-Band-nach-Stanzen\MittenachRechts5-15.t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42157" y="3866880"/>
              <a:ext cx="3737425" cy="28030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250" t="34966" r="9250" b="50191"/>
            <a:stretch/>
          </p:blipFill>
          <p:spPr bwMode="auto">
            <a:xfrm>
              <a:off x="378030" y="4131479"/>
              <a:ext cx="740522" cy="457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Pfeil nach unten 54"/>
            <p:cNvSpPr/>
            <p:nvPr/>
          </p:nvSpPr>
          <p:spPr>
            <a:xfrm>
              <a:off x="1497691" y="4365104"/>
              <a:ext cx="105302" cy="488566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Textfeld 55"/>
            <p:cNvSpPr txBox="1"/>
            <p:nvPr/>
          </p:nvSpPr>
          <p:spPr>
            <a:xfrm>
              <a:off x="1275368" y="4005064"/>
              <a:ext cx="199464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Punching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direction</a:t>
              </a:r>
              <a:r>
                <a:rPr lang="de-DE" dirty="0" smtClean="0">
                  <a:solidFill>
                    <a:srgbClr val="FF0000"/>
                  </a:solidFill>
                </a:rPr>
                <a:t> 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57" name="Textfeld 56"/>
            <p:cNvSpPr txBox="1"/>
            <p:nvPr/>
          </p:nvSpPr>
          <p:spPr>
            <a:xfrm>
              <a:off x="3365422" y="4542288"/>
              <a:ext cx="482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Cu</a:t>
              </a:r>
              <a:r>
                <a:rPr lang="de-DE" dirty="0" smtClean="0">
                  <a:solidFill>
                    <a:srgbClr val="FF0000"/>
                  </a:solidFill>
                </a:rPr>
                <a:t> 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1617327" y="5706630"/>
              <a:ext cx="14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Stainess</a:t>
              </a:r>
              <a:r>
                <a:rPr lang="de-DE" dirty="0" smtClean="0">
                  <a:solidFill>
                    <a:schemeClr val="bg1"/>
                  </a:solidFill>
                </a:rPr>
                <a:t> Steel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cxnSp>
          <p:nvCxnSpPr>
            <p:cNvPr id="59" name="Gerade Verbindung 58"/>
            <p:cNvCxnSpPr/>
            <p:nvPr/>
          </p:nvCxnSpPr>
          <p:spPr>
            <a:xfrm flipV="1">
              <a:off x="251520" y="5445224"/>
              <a:ext cx="704516" cy="167268"/>
            </a:xfrm>
            <a:prstGeom prst="line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feld 59"/>
            <p:cNvSpPr txBox="1"/>
            <p:nvPr/>
          </p:nvSpPr>
          <p:spPr>
            <a:xfrm>
              <a:off x="682959" y="5526524"/>
              <a:ext cx="748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Y</a:t>
              </a:r>
              <a:r>
                <a:rPr lang="de-DE" dirty="0" smtClean="0">
                  <a:solidFill>
                    <a:schemeClr val="bg1"/>
                  </a:solidFill>
                </a:rPr>
                <a:t>BCO</a:t>
              </a:r>
              <a:r>
                <a:rPr lang="de-DE" dirty="0" smtClean="0">
                  <a:solidFill>
                    <a:srgbClr val="FF0000"/>
                  </a:solidFill>
                </a:rPr>
                <a:t> 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4819968" y="6237312"/>
            <a:ext cx="76014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 µm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3379808" y="3962202"/>
            <a:ext cx="76014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 µm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355472" y="3306470"/>
            <a:ext cx="76014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 µm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Рисунок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041" y="3910130"/>
            <a:ext cx="1167003" cy="392258"/>
          </a:xfrm>
          <a:prstGeom prst="rect">
            <a:avLst/>
          </a:prstGeom>
        </p:spPr>
      </p:pic>
      <p:sp>
        <p:nvSpPr>
          <p:cNvPr id="53" name="Pfeil nach unten 52"/>
          <p:cNvSpPr/>
          <p:nvPr/>
        </p:nvSpPr>
        <p:spPr>
          <a:xfrm>
            <a:off x="5397070" y="1004924"/>
            <a:ext cx="118892" cy="498737"/>
          </a:xfrm>
          <a:prstGeom prst="downArrow">
            <a:avLst/>
          </a:prstGeom>
          <a:solidFill>
            <a:srgbClr val="6EA699"/>
          </a:solidFill>
          <a:ln>
            <a:solidFill>
              <a:srgbClr val="6EA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61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316676" y="317846"/>
            <a:ext cx="7173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Non-planarity and delamination and after punching: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0" y="4849781"/>
            <a:ext cx="9144000" cy="1315523"/>
            <a:chOff x="19657" y="1700808"/>
            <a:chExt cx="9144000" cy="1315523"/>
          </a:xfrm>
        </p:grpSpPr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75" b="15109"/>
            <a:stretch/>
          </p:blipFill>
          <p:spPr>
            <a:xfrm>
              <a:off x="19657" y="2014126"/>
              <a:ext cx="9144000" cy="1002205"/>
            </a:xfrm>
            <a:prstGeom prst="rect">
              <a:avLst/>
            </a:prstGeom>
          </p:spPr>
        </p:pic>
        <p:cxnSp>
          <p:nvCxnSpPr>
            <p:cNvPr id="19" name="Gerade Verbindung mit Pfeil 18"/>
            <p:cNvCxnSpPr/>
            <p:nvPr/>
          </p:nvCxnSpPr>
          <p:spPr>
            <a:xfrm>
              <a:off x="2863465" y="2262129"/>
              <a:ext cx="0" cy="50405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/>
            <p:cNvSpPr txBox="1"/>
            <p:nvPr/>
          </p:nvSpPr>
          <p:spPr>
            <a:xfrm>
              <a:off x="3007481" y="2327122"/>
              <a:ext cx="907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5.5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>
              <a:off x="559209" y="2118113"/>
              <a:ext cx="158417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21"/>
            <p:cNvSpPr txBox="1"/>
            <p:nvPr/>
          </p:nvSpPr>
          <p:spPr>
            <a:xfrm>
              <a:off x="1063265" y="1700808"/>
              <a:ext cx="846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16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Gerade Verbindung mit Pfeil 22"/>
            <p:cNvCxnSpPr/>
            <p:nvPr/>
          </p:nvCxnSpPr>
          <p:spPr>
            <a:xfrm>
              <a:off x="7418532" y="2190121"/>
              <a:ext cx="62950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7370705" y="1700808"/>
              <a:ext cx="729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5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cxnSp>
          <p:nvCxnSpPr>
            <p:cNvPr id="25" name="Gerade Verbindung mit Pfeil 24"/>
            <p:cNvCxnSpPr/>
            <p:nvPr/>
          </p:nvCxnSpPr>
          <p:spPr>
            <a:xfrm>
              <a:off x="4087601" y="2190121"/>
              <a:ext cx="158417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/>
            <p:cNvSpPr txBox="1"/>
            <p:nvPr/>
          </p:nvSpPr>
          <p:spPr>
            <a:xfrm>
              <a:off x="4456335" y="1742000"/>
              <a:ext cx="846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16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30047" y="4499828"/>
            <a:ext cx="264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Delamination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dirty="0" smtClean="0"/>
              <a:t>:</a:t>
            </a:r>
            <a:endParaRPr lang="de-DE" dirty="0"/>
          </a:p>
        </p:txBody>
      </p:sp>
      <p:pic>
        <p:nvPicPr>
          <p:cNvPr id="29" name="Kép 7" descr="http://www.ivision-project.eu/general-documents/partners-information/partners-logo/KIT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Dane\FZK_ITeP\Laboratorium\CERN_EuCARD_Roebel\deliveries2015\Roebel_EuCARD_5m_Bruker_tape\defects\270D_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5" b="18554"/>
          <a:stretch/>
        </p:blipFill>
        <p:spPr bwMode="auto">
          <a:xfrm>
            <a:off x="-23599" y="1666292"/>
            <a:ext cx="9167597" cy="113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feld 27"/>
          <p:cNvSpPr txBox="1"/>
          <p:nvPr/>
        </p:nvSpPr>
        <p:spPr>
          <a:xfrm>
            <a:off x="30047" y="1115452"/>
            <a:ext cx="3748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Non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planarity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punching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defect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5292080" y="2429076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Side view of the 12 mm Bruker tape</a:t>
            </a:r>
            <a:endParaRPr lang="en-US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-23601" y="2962436"/>
            <a:ext cx="9167599" cy="1114636"/>
            <a:chOff x="-23601" y="2962436"/>
            <a:chExt cx="9167599" cy="1114636"/>
          </a:xfrm>
        </p:grpSpPr>
        <p:pic>
          <p:nvPicPr>
            <p:cNvPr id="4099" name="Picture 3" descr="C:\Dane\FZK_ITeP\Laboratorium\CERN_EuCARD_Roebel\deliveries2015\Roebel_EuCARD_5m_Bruker_tape\defects\DSC_0477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76" b="13326"/>
            <a:stretch/>
          </p:blipFill>
          <p:spPr bwMode="auto">
            <a:xfrm>
              <a:off x="-23601" y="2962436"/>
              <a:ext cx="9167599" cy="1114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1" name="Gerade Verbindung mit Pfeil 30"/>
            <p:cNvCxnSpPr/>
            <p:nvPr/>
          </p:nvCxnSpPr>
          <p:spPr>
            <a:xfrm>
              <a:off x="3238773" y="3429000"/>
              <a:ext cx="0" cy="34515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/>
            <p:cNvSpPr txBox="1"/>
            <p:nvPr/>
          </p:nvSpPr>
          <p:spPr>
            <a:xfrm>
              <a:off x="3382789" y="3404819"/>
              <a:ext cx="907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5.5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>
              <a:off x="1525901" y="3140968"/>
              <a:ext cx="0" cy="63318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/>
            <p:cNvSpPr txBox="1"/>
            <p:nvPr/>
          </p:nvSpPr>
          <p:spPr>
            <a:xfrm>
              <a:off x="1669917" y="3335088"/>
              <a:ext cx="846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12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pic>
          <p:nvPicPr>
            <p:cNvPr id="35" name="Picture 3" descr="C:\Dane\FZK_ITeP\Laboratorium\CERN_EuCARD_Roebel\deliveries2015\Roebel_EuCARD_5m_Bruker_tape\defects\DSC_0477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757" r="92510" b="33471"/>
            <a:stretch/>
          </p:blipFill>
          <p:spPr bwMode="auto">
            <a:xfrm>
              <a:off x="726849" y="3137192"/>
              <a:ext cx="686674" cy="567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hteck 1"/>
          <p:cNvSpPr/>
          <p:nvPr/>
        </p:nvSpPr>
        <p:spPr>
          <a:xfrm>
            <a:off x="1060384" y="6165304"/>
            <a:ext cx="8050689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Usoskin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Rutt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Bruker tape provided in frame of EuCARD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project.</a:t>
            </a:r>
          </a:p>
        </p:txBody>
      </p:sp>
      <p:sp>
        <p:nvSpPr>
          <p:cNvPr id="3" name="Pfeil nach unten 2"/>
          <p:cNvSpPr/>
          <p:nvPr/>
        </p:nvSpPr>
        <p:spPr>
          <a:xfrm>
            <a:off x="2987824" y="2708920"/>
            <a:ext cx="250949" cy="428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20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1147</Words>
  <Application>Microsoft Office PowerPoint</Application>
  <PresentationFormat>Bildschirmpräsentation (4:3)</PresentationFormat>
  <Paragraphs>254</Paragraphs>
  <Slides>22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Larissa</vt:lpstr>
      <vt:lpstr>Graph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Kario, Anna (ITEP)</dc:creator>
  <cp:lastModifiedBy>Kario, Anna (ITEP)</cp:lastModifiedBy>
  <cp:revision>237</cp:revision>
  <cp:lastPrinted>2015-09-03T09:37:29Z</cp:lastPrinted>
  <dcterms:created xsi:type="dcterms:W3CDTF">2015-02-23T16:11:43Z</dcterms:created>
  <dcterms:modified xsi:type="dcterms:W3CDTF">2015-09-10T09:08:23Z</dcterms:modified>
</cp:coreProperties>
</file>