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8" r:id="rId2"/>
    <p:sldId id="259" r:id="rId3"/>
    <p:sldId id="275" r:id="rId4"/>
    <p:sldId id="265" r:id="rId5"/>
    <p:sldId id="283" r:id="rId6"/>
    <p:sldId id="284" r:id="rId7"/>
    <p:sldId id="263" r:id="rId8"/>
    <p:sldId id="285" r:id="rId9"/>
    <p:sldId id="286" r:id="rId10"/>
    <p:sldId id="281" r:id="rId11"/>
    <p:sldId id="282" r:id="rId12"/>
    <p:sldId id="267" r:id="rId13"/>
    <p:sldId id="264" r:id="rId14"/>
    <p:sldId id="287" r:id="rId15"/>
    <p:sldId id="290" r:id="rId16"/>
    <p:sldId id="289" r:id="rId17"/>
    <p:sldId id="288" r:id="rId18"/>
    <p:sldId id="28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320" autoAdjust="0"/>
  </p:normalViewPr>
  <p:slideViewPr>
    <p:cSldViewPr snapToGrid="0" snapToObjects="1">
      <p:cViewPr varScale="1">
        <p:scale>
          <a:sx n="105" d="100"/>
          <a:sy n="105" d="100"/>
        </p:scale>
        <p:origin x="-2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0F6710-408D-6940-95DF-E00CB2B55959}" type="datetimeFigureOut">
              <a:rPr lang="en-US" smtClean="0"/>
              <a:t>10/09/15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FFA8A-654A-8A4B-9E9C-D1C9E21E4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4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10/09/15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F262C-1FAC-6F4F-A070-BD248AA3C103}" type="datetime1">
              <a:rPr lang="en-US" smtClean="0"/>
              <a:t>10/09/15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3CF70-0F9C-DA46-8CBE-4230027C7C8E}" type="datetime1">
              <a:rPr lang="en-US" smtClean="0"/>
              <a:t>10/09/15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85B40-EEFB-4549-B0DC-8791A6CAB6DE}" type="datetime1">
              <a:rPr lang="en-US" smtClean="0"/>
              <a:t>10/09/15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57C46-3254-4347-A54B-0DC1B159089D}" type="datetime1">
              <a:rPr lang="en-US" smtClean="0"/>
              <a:t>10/09/15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F3D51-F5AE-7D45-806A-5B66B912722C}" type="datetime1">
              <a:rPr lang="en-US" smtClean="0"/>
              <a:t>10/09/15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uCARD2-logo-Fabienn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51" b="20308"/>
          <a:stretch/>
        </p:blipFill>
        <p:spPr>
          <a:xfrm>
            <a:off x="2331729" y="2308983"/>
            <a:ext cx="4634503" cy="1927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B8B77-D9DB-274E-9D56-E935F92F1DE8}" type="datetime1">
              <a:rPr lang="en-US" smtClean="0"/>
              <a:t>10/09/15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F0621-AEA9-374C-B7AD-0768700A6D4A}" type="datetime1">
              <a:rPr lang="en-US" smtClean="0"/>
              <a:t>10/09/15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36597" y="962286"/>
            <a:ext cx="4105123" cy="516387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 smtClean="0"/>
              <a:t>Click to edit Master text styles</a:t>
            </a:r>
          </a:p>
          <a:p>
            <a:pPr lvl="1" eaLnBrk="1" latinLnBrk="0" hangingPunct="1"/>
            <a:r>
              <a:rPr lang="fr-CH" dirty="0" smtClean="0"/>
              <a:t>Second level</a:t>
            </a:r>
          </a:p>
          <a:p>
            <a:pPr lvl="2" eaLnBrk="1" latinLnBrk="0" hangingPunct="1"/>
            <a:r>
              <a:rPr lang="fr-CH" dirty="0" smtClean="0"/>
              <a:t>Third level</a:t>
            </a:r>
          </a:p>
          <a:p>
            <a:pPr lvl="3" eaLnBrk="1" latinLnBrk="0" hangingPunct="1"/>
            <a:r>
              <a:rPr lang="fr-CH" dirty="0" smtClean="0"/>
              <a:t>Fourth level</a:t>
            </a:r>
          </a:p>
          <a:p>
            <a:pPr lvl="4" eaLnBrk="1" latinLnBrk="0" hangingPunct="1"/>
            <a:r>
              <a:rPr lang="fr-CH" dirty="0" smtClean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81677" y="962286"/>
            <a:ext cx="4105123" cy="516387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 smtClean="0"/>
              <a:t>Click to edit Master text styles</a:t>
            </a:r>
          </a:p>
          <a:p>
            <a:pPr lvl="1" eaLnBrk="1" latinLnBrk="0" hangingPunct="1"/>
            <a:r>
              <a:rPr lang="fr-CH" dirty="0" smtClean="0"/>
              <a:t>Second level</a:t>
            </a:r>
          </a:p>
          <a:p>
            <a:pPr lvl="2" eaLnBrk="1" latinLnBrk="0" hangingPunct="1"/>
            <a:r>
              <a:rPr lang="fr-CH" dirty="0" smtClean="0"/>
              <a:t>Third level</a:t>
            </a:r>
          </a:p>
          <a:p>
            <a:pPr lvl="3" eaLnBrk="1" latinLnBrk="0" hangingPunct="1"/>
            <a:r>
              <a:rPr lang="fr-CH" dirty="0" smtClean="0"/>
              <a:t>Fourth level</a:t>
            </a:r>
          </a:p>
          <a:p>
            <a:pPr lvl="4" eaLnBrk="1" latinLnBrk="0" hangingPunct="1"/>
            <a:r>
              <a:rPr lang="fr-CH" dirty="0" smtClean="0"/>
              <a:t>Fifth 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236BB-1BFD-2046-9EBF-97228D696C2A}" type="datetime1">
              <a:rPr lang="en-US" smtClean="0"/>
              <a:t>10/09/15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457200" y="21843"/>
            <a:ext cx="82296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D900B-FD11-9D4A-8F5C-49002A9854E5}" type="datetime1">
              <a:rPr lang="en-US" smtClean="0"/>
              <a:t>10/09/15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9D79A-A228-8C43-B833-B8A2F4C746F0}" type="datetime1">
              <a:rPr lang="en-US" smtClean="0"/>
              <a:t>10/09/15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1843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62286"/>
            <a:ext cx="8226854" cy="503074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F98EE-FD68-5F45-A32C-C5234B8FE3A1}" type="datetime1">
              <a:rPr lang="en-US" smtClean="0"/>
              <a:t>10/09/15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uCARD2-logo-Fabienne.png"/>
          <p:cNvPicPr>
            <a:picLocks noChangeAspect="1"/>
          </p:cNvPicPr>
          <p:nvPr userDrawn="1"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51" b="20308"/>
          <a:stretch/>
        </p:blipFill>
        <p:spPr>
          <a:xfrm>
            <a:off x="7044853" y="45105"/>
            <a:ext cx="2067006" cy="8594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image" Target="../media/image18.png"/><Relationship Id="rId7" Type="http://schemas.microsoft.com/office/2007/relationships/hdphoto" Target="../media/hdphoto1.wdp"/><Relationship Id="rId8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jpeg"/><Relationship Id="rId6" Type="http://schemas.openxmlformats.org/officeDocument/2006/relationships/image" Target="../media/image7.jpg"/><Relationship Id="rId7" Type="http://schemas.openxmlformats.org/officeDocument/2006/relationships/image" Target="../media/image18.png"/><Relationship Id="rId8" Type="http://schemas.microsoft.com/office/2007/relationships/hdphoto" Target="../media/hdphoto1.wdp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png"/><Relationship Id="rId6" Type="http://schemas.openxmlformats.org/officeDocument/2006/relationships/image" Target="../media/image28.jpe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27.png"/><Relationship Id="rId9" Type="http://schemas.openxmlformats.org/officeDocument/2006/relationships/image" Target="../media/image18.png"/><Relationship Id="rId10" Type="http://schemas.microsoft.com/office/2007/relationships/hdphoto" Target="../media/hdphoto1.wdp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gif"/><Relationship Id="rId5" Type="http://schemas.openxmlformats.org/officeDocument/2006/relationships/image" Target="../media/image9.jp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267" y="1284361"/>
            <a:ext cx="8762332" cy="2871808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Status of WP10.2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2963" y="4246890"/>
            <a:ext cx="8434636" cy="1334079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Presented by L. Bottura</a:t>
            </a:r>
          </a:p>
          <a:p>
            <a:pPr algn="r"/>
            <a:endParaRPr lang="en-US" dirty="0"/>
          </a:p>
          <a:p>
            <a:pPr algn="r"/>
            <a:r>
              <a:rPr lang="en-US" dirty="0" smtClean="0"/>
              <a:t>WAM-HTS3, </a:t>
            </a:r>
            <a:r>
              <a:rPr lang="en-US" dirty="0" smtClean="0"/>
              <a:t>September </a:t>
            </a:r>
            <a:r>
              <a:rPr lang="en-US" dirty="0" smtClean="0"/>
              <a:t>10</a:t>
            </a:r>
            <a:r>
              <a:rPr lang="en-US" baseline="30000" dirty="0" smtClean="0"/>
              <a:t>th</a:t>
            </a:r>
            <a:r>
              <a:rPr lang="en-US" dirty="0" smtClean="0"/>
              <a:t> - 11</a:t>
            </a:r>
            <a:r>
              <a:rPr lang="en-US" baseline="30000" dirty="0" smtClean="0"/>
              <a:t>th</a:t>
            </a:r>
            <a:r>
              <a:rPr lang="en-US" dirty="0" smtClean="0"/>
              <a:t>, </a:t>
            </a:r>
            <a:r>
              <a:rPr lang="en-US" dirty="0" smtClean="0"/>
              <a:t>2015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72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Roebel</a:t>
            </a:r>
            <a:r>
              <a:rPr lang="en-US" dirty="0" smtClean="0"/>
              <a:t> cables</a:t>
            </a:r>
            <a:endParaRPr lang="en-US" dirty="0"/>
          </a:p>
        </p:txBody>
      </p:sp>
      <p:pic>
        <p:nvPicPr>
          <p:cNvPr id="11" name="Picture 4" descr="C:\Dane\FZK_ITeP\Laboratorium\CERN_EuCARD_Roebel\CableCERN\Roebel_CERN_Fresca\pictures\Roebel2_CERN\DSC_04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65" y="3425836"/>
            <a:ext cx="3131997" cy="208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Dane\FZK_ITeP\Laboratorium\CERN_EuCARD_Roebel\deliveries2015\Bruker_Roebel_283D\Pics\DSC_03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2" t="5082" r="1848" b="11756"/>
          <a:stretch/>
        </p:blipFill>
        <p:spPr bwMode="auto">
          <a:xfrm>
            <a:off x="4167906" y="3429609"/>
            <a:ext cx="4535999" cy="211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_B1A8899-Modifie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593" y="948222"/>
            <a:ext cx="3131997" cy="2090267"/>
          </a:xfrm>
          <a:prstGeom prst="rect">
            <a:avLst/>
          </a:prstGeom>
        </p:spPr>
      </p:pic>
      <p:pic>
        <p:nvPicPr>
          <p:cNvPr id="5" name="Picture 4" descr="_B1A9002-Modifier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65" y="948221"/>
            <a:ext cx="4498141" cy="20854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4278" y="3001636"/>
            <a:ext cx="2942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 SS tapes (0.1 mm), 3 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57083" y="2736143"/>
            <a:ext cx="1452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</a:rPr>
              <a:t>E2D-15/5.5-001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02681" y="2736143"/>
            <a:ext cx="1452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</a:rPr>
              <a:t>E2D-15/5.5-</a:t>
            </a:r>
            <a:r>
              <a:rPr lang="en-US" sz="1400" dirty="0" smtClean="0">
                <a:solidFill>
                  <a:srgbClr val="FFFF00"/>
                </a:solidFill>
              </a:rPr>
              <a:t>002 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71692" y="3001636"/>
            <a:ext cx="3693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15 SS+15 Cu tapes (0.1 mm), 3 m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04278" y="5496427"/>
            <a:ext cx="3698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 BHTS tapes (0.14 mm), 5 m</a:t>
            </a:r>
          </a:p>
          <a:p>
            <a:r>
              <a:rPr lang="en-US" dirty="0" smtClean="0"/>
              <a:t>Expected I</a:t>
            </a:r>
            <a:r>
              <a:rPr lang="en-US" baseline="-25000" dirty="0" smtClean="0"/>
              <a:t>C</a:t>
            </a:r>
            <a:r>
              <a:rPr lang="en-US" dirty="0" smtClean="0"/>
              <a:t> (4.2 K, 20 T) </a:t>
            </a:r>
            <a:r>
              <a:rPr lang="en-US" dirty="0"/>
              <a:t>≈</a:t>
            </a:r>
            <a:r>
              <a:rPr lang="en-US" dirty="0" smtClean="0"/>
              <a:t> 4.2 kA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282249" y="5496427"/>
            <a:ext cx="3583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15 BHTS tapes (0.14 mm), 2 m</a:t>
            </a:r>
          </a:p>
          <a:p>
            <a:pPr algn="r"/>
            <a:r>
              <a:rPr lang="en-US" dirty="0" smtClean="0"/>
              <a:t>Expected I</a:t>
            </a:r>
            <a:r>
              <a:rPr lang="en-US" baseline="-25000" dirty="0" smtClean="0"/>
              <a:t>C</a:t>
            </a:r>
            <a:r>
              <a:rPr lang="en-US" dirty="0" smtClean="0"/>
              <a:t>(4.2 K, 20 T) ≈ 5.1 kA</a:t>
            </a:r>
            <a:endParaRPr lang="en-US" dirty="0"/>
          </a:p>
        </p:txBody>
      </p:sp>
      <p:pic>
        <p:nvPicPr>
          <p:cNvPr id="18" name="Grafik 4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8321"/>
          <a:stretch/>
        </p:blipFill>
        <p:spPr>
          <a:xfrm>
            <a:off x="5945705" y="185981"/>
            <a:ext cx="1132269" cy="55831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 rot="16200000">
            <a:off x="2731149" y="4137853"/>
            <a:ext cx="2066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Total of ≈ 10 m produced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4068006" y="1651704"/>
            <a:ext cx="2161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Total of ≈ 140 m produced/procured</a:t>
            </a:r>
            <a:endParaRPr lang="en-US" dirty="0"/>
          </a:p>
        </p:txBody>
      </p:sp>
      <p:pic>
        <p:nvPicPr>
          <p:cNvPr id="24" name="Picture 23" descr="Screen Shot 2015-09-06 at 09.17.20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086" y="153919"/>
            <a:ext cx="1711719" cy="622443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429608" y="6259810"/>
            <a:ext cx="6575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Cable length OK, can be wound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156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Punch-and-coat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962286"/>
            <a:ext cx="4556730" cy="503074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Standard </a:t>
            </a:r>
            <a:r>
              <a:rPr lang="en-US" dirty="0" err="1" smtClean="0"/>
              <a:t>Roebel</a:t>
            </a:r>
            <a:r>
              <a:rPr lang="en-US" dirty="0" smtClean="0"/>
              <a:t> production sequence</a:t>
            </a:r>
          </a:p>
          <a:p>
            <a:pPr lvl="1"/>
            <a:r>
              <a:rPr lang="en-US" dirty="0" smtClean="0"/>
              <a:t>Produce Cu-coated tape</a:t>
            </a:r>
          </a:p>
          <a:p>
            <a:pPr lvl="1"/>
            <a:r>
              <a:rPr lang="en-US" dirty="0" smtClean="0"/>
              <a:t>Punch meanders</a:t>
            </a:r>
          </a:p>
          <a:p>
            <a:pPr lvl="1"/>
            <a:r>
              <a:rPr lang="en-US" dirty="0" smtClean="0"/>
              <a:t>Assemble cable</a:t>
            </a:r>
            <a:endParaRPr lang="en-US" dirty="0"/>
          </a:p>
          <a:p>
            <a:r>
              <a:rPr lang="en-US" dirty="0" smtClean="0"/>
              <a:t>Modified </a:t>
            </a:r>
            <a:r>
              <a:rPr lang="en-US" dirty="0" err="1"/>
              <a:t>Roebel</a:t>
            </a:r>
            <a:r>
              <a:rPr lang="en-US" dirty="0"/>
              <a:t> production </a:t>
            </a:r>
            <a:r>
              <a:rPr lang="en-US" dirty="0" smtClean="0"/>
              <a:t>sequence</a:t>
            </a:r>
          </a:p>
          <a:p>
            <a:pPr lvl="1"/>
            <a:r>
              <a:rPr lang="en-US" dirty="0" smtClean="0"/>
              <a:t>Produce Ag-capped tape</a:t>
            </a:r>
          </a:p>
          <a:p>
            <a:pPr lvl="1"/>
            <a:r>
              <a:rPr lang="en-US" dirty="0" smtClean="0"/>
              <a:t>Punch meanders (less than 5% I</a:t>
            </a:r>
            <a:r>
              <a:rPr lang="en-US" baseline="-25000" dirty="0" smtClean="0"/>
              <a:t>C</a:t>
            </a:r>
            <a:r>
              <a:rPr lang="en-US" dirty="0" smtClean="0"/>
              <a:t> degradation !)</a:t>
            </a:r>
          </a:p>
          <a:p>
            <a:pPr lvl="1"/>
            <a:r>
              <a:rPr lang="en-US" dirty="0" smtClean="0"/>
              <a:t>Cu-coat (dog-boning !)</a:t>
            </a:r>
          </a:p>
          <a:p>
            <a:pPr lvl="1"/>
            <a:r>
              <a:rPr lang="en-US" dirty="0" smtClean="0"/>
              <a:t>Assemble cable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4666639" y="850886"/>
            <a:ext cx="4408657" cy="1485541"/>
            <a:chOff x="4666639" y="850886"/>
            <a:chExt cx="4408657" cy="1485541"/>
          </a:xfrm>
        </p:grpSpPr>
        <p:pic>
          <p:nvPicPr>
            <p:cNvPr id="11" name="Picture 3" descr="C:\Users\Bruker\Documents\CERN\Telefonconferenz 24_02_2015\IMG-20150223-00524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79" t="24472" r="21880" b="52196"/>
            <a:stretch/>
          </p:blipFill>
          <p:spPr bwMode="auto">
            <a:xfrm>
              <a:off x="4666639" y="1221272"/>
              <a:ext cx="4310961" cy="1115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6310810" y="850886"/>
              <a:ext cx="27644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Ag capped punched tape</a:t>
              </a:r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65409" y="2472756"/>
            <a:ext cx="4107150" cy="3520271"/>
            <a:chOff x="4665409" y="2472756"/>
            <a:chExt cx="4107150" cy="3520271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581"/>
            <a:stretch/>
          </p:blipFill>
          <p:spPr bwMode="auto">
            <a:xfrm rot="10800000">
              <a:off x="4690896" y="2472756"/>
              <a:ext cx="2201399" cy="11479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797"/>
            <a:stretch/>
          </p:blipFill>
          <p:spPr bwMode="auto">
            <a:xfrm rot="60000">
              <a:off x="4674854" y="3765823"/>
              <a:ext cx="2207709" cy="1134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4" descr="V:\AR\Mikroskop\Puls Reverce\Sch\Probe 5\Probe 5_ RKante_mit Abständen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377" b="26594"/>
            <a:stretch/>
          </p:blipFill>
          <p:spPr bwMode="auto">
            <a:xfrm>
              <a:off x="4665409" y="5073427"/>
              <a:ext cx="2226885" cy="91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6904507" y="2484966"/>
              <a:ext cx="1868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2x40 </a:t>
              </a:r>
              <a:r>
                <a:rPr lang="en-US" dirty="0" smtClean="0">
                  <a:latin typeface="Symbol" charset="2"/>
                  <a:cs typeface="Symbol" charset="2"/>
                </a:rPr>
                <a:t>m</a:t>
              </a:r>
              <a:r>
                <a:rPr lang="en-US" dirty="0" smtClean="0"/>
                <a:t>m coating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904507" y="3757794"/>
              <a:ext cx="1868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2x20 </a:t>
              </a:r>
              <a:r>
                <a:rPr lang="en-US" dirty="0" smtClean="0">
                  <a:latin typeface="Symbol" charset="2"/>
                  <a:cs typeface="Symbol" charset="2"/>
                </a:rPr>
                <a:t>m</a:t>
              </a:r>
              <a:r>
                <a:rPr lang="en-US" dirty="0" smtClean="0"/>
                <a:t>m coating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904507" y="5075251"/>
              <a:ext cx="18680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Optimized</a:t>
              </a:r>
            </a:p>
            <a:p>
              <a:r>
                <a:rPr lang="en-US" dirty="0" smtClean="0"/>
                <a:t>2x20 </a:t>
              </a:r>
              <a:r>
                <a:rPr lang="en-US" dirty="0" smtClean="0">
                  <a:latin typeface="Symbol" charset="2"/>
                  <a:cs typeface="Symbol" charset="2"/>
                </a:rPr>
                <a:t>m</a:t>
              </a:r>
              <a:r>
                <a:rPr lang="en-US" dirty="0" smtClean="0"/>
                <a:t>m coating</a:t>
              </a:r>
              <a:endParaRPr lang="en-US" dirty="0"/>
            </a:p>
          </p:txBody>
        </p:sp>
      </p:grpSp>
      <p:pic>
        <p:nvPicPr>
          <p:cNvPr id="14" name="Picture 13" descr="index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394" y="185981"/>
            <a:ext cx="1094819" cy="582955"/>
          </a:xfrm>
          <a:prstGeom prst="rect">
            <a:avLst/>
          </a:prstGeom>
        </p:spPr>
      </p:pic>
      <p:pic>
        <p:nvPicPr>
          <p:cNvPr id="23" name="Grafik 4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8321"/>
          <a:stretch/>
        </p:blipFill>
        <p:spPr>
          <a:xfrm>
            <a:off x="4762111" y="198299"/>
            <a:ext cx="1132269" cy="55831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77333" y="6259810"/>
            <a:ext cx="7753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Use punch-and-coat as baseline, validate Cu-coating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770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Magnetization</a:t>
            </a:r>
            <a:endParaRPr lang="en-US" dirty="0"/>
          </a:p>
        </p:txBody>
      </p:sp>
      <p:pic>
        <p:nvPicPr>
          <p:cNvPr id="8" name="Picture 7" descr="Screen Shot 2015-09-06 at 10.25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1" y="1254708"/>
            <a:ext cx="3756830" cy="1902747"/>
          </a:xfrm>
          <a:prstGeom prst="rect">
            <a:avLst/>
          </a:prstGeom>
        </p:spPr>
      </p:pic>
      <p:pic>
        <p:nvPicPr>
          <p:cNvPr id="9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30" y="3183578"/>
            <a:ext cx="579830" cy="56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89430" y="3144441"/>
            <a:ext cx="3321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Impregnated (CTD101G) </a:t>
            </a:r>
            <a:r>
              <a:rPr lang="en-US" dirty="0" err="1" smtClean="0"/>
              <a:t>Roebel</a:t>
            </a:r>
            <a:r>
              <a:rPr lang="en-US" dirty="0" smtClean="0"/>
              <a:t> cable sample, 226 mm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4158410" y="870487"/>
            <a:ext cx="2061200" cy="2868133"/>
            <a:chOff x="4158410" y="870487"/>
            <a:chExt cx="2061200" cy="2868133"/>
          </a:xfrm>
        </p:grpSpPr>
        <p:pic>
          <p:nvPicPr>
            <p:cNvPr id="6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64" t="17520" r="15402" b="27605"/>
            <a:stretch>
              <a:fillRect/>
            </a:stretch>
          </p:blipFill>
          <p:spPr bwMode="auto">
            <a:xfrm>
              <a:off x="4185315" y="1254708"/>
              <a:ext cx="2034294" cy="1902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8410" y="3198870"/>
              <a:ext cx="1516063" cy="539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4196130" y="870487"/>
              <a:ext cx="2023480" cy="366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4.2 K, 400 </a:t>
              </a:r>
              <a:r>
                <a:rPr lang="en-US" dirty="0" err="1" smtClean="0"/>
                <a:t>mT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374718" y="870487"/>
            <a:ext cx="2667000" cy="2882628"/>
            <a:chOff x="6374718" y="870487"/>
            <a:chExt cx="2667000" cy="288262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256" r="11869"/>
            <a:stretch/>
          </p:blipFill>
          <p:spPr>
            <a:xfrm>
              <a:off x="6374718" y="1254708"/>
              <a:ext cx="2667000" cy="1902747"/>
            </a:xfrm>
            <a:prstGeom prst="rect">
              <a:avLst/>
            </a:prstGeom>
          </p:spPr>
        </p:pic>
        <p:pic>
          <p:nvPicPr>
            <p:cNvPr id="5" name="Image 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1757" y="3176852"/>
              <a:ext cx="1662113" cy="57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6381756" y="870487"/>
              <a:ext cx="26599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4.2 … 100 K, 350 </a:t>
              </a:r>
              <a:r>
                <a:rPr lang="en-US" dirty="0" err="1" smtClean="0"/>
                <a:t>mT</a:t>
              </a:r>
              <a:endParaRPr lang="en-US" dirty="0"/>
            </a:p>
          </p:txBody>
        </p:sp>
      </p:grpSp>
      <p:pic>
        <p:nvPicPr>
          <p:cNvPr id="13" name="Picture 12" descr="Screen Shot 2015-09-06 at 10.32.04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57" y="3846351"/>
            <a:ext cx="4450981" cy="203746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619838" y="3836407"/>
            <a:ext cx="440930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As expected, the cable has large loss and magnetic moment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Penetration field is o(1T)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Work in progress </a:t>
            </a:r>
            <a:r>
              <a:rPr lang="en-US" dirty="0" smtClean="0"/>
              <a:t>as to the understanding and evaluation of field quality in the various magnet design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91443" y="4408304"/>
            <a:ext cx="13752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1 J/cm</a:t>
            </a:r>
            <a:r>
              <a:rPr lang="en-US" sz="2800" baseline="30000" dirty="0" smtClean="0">
                <a:solidFill>
                  <a:srgbClr val="FF0000"/>
                </a:solidFill>
              </a:rPr>
              <a:t>3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1293" y="4468986"/>
            <a:ext cx="0" cy="10439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1711300" y="3388990"/>
            <a:ext cx="0" cy="21599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2722139" y="4395729"/>
            <a:ext cx="138308" cy="14105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870498" y="5065215"/>
            <a:ext cx="989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0.5 T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77333" y="6259810"/>
            <a:ext cx="7753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Magnetization will be large, deal with it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454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forces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094" t="29973" r="5575" b="33160"/>
          <a:stretch/>
        </p:blipFill>
        <p:spPr>
          <a:xfrm>
            <a:off x="235625" y="1333220"/>
            <a:ext cx="4085557" cy="144196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46374" y="2731074"/>
            <a:ext cx="184084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Red=thicker spots =&gt;stress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749" y="2752133"/>
            <a:ext cx="204536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i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Grey =thinner spots =&gt;no stress</a:t>
            </a:r>
            <a:endParaRPr lang="en-GB" sz="11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40184" b="13621"/>
          <a:stretch/>
        </p:blipFill>
        <p:spPr>
          <a:xfrm>
            <a:off x="293350" y="820326"/>
            <a:ext cx="2062423" cy="5496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897" y="2986631"/>
            <a:ext cx="45300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J</a:t>
            </a:r>
            <a:r>
              <a:rPr lang="en-US" sz="1400" dirty="0">
                <a:solidFill>
                  <a:srgbClr val="FF0000"/>
                </a:solidFill>
              </a:rPr>
              <a:t>. </a:t>
            </a:r>
            <a:r>
              <a:rPr lang="en-US" sz="1400" dirty="0" err="1">
                <a:solidFill>
                  <a:srgbClr val="FF0000"/>
                </a:solidFill>
              </a:rPr>
              <a:t>Fleiter</a:t>
            </a:r>
            <a:r>
              <a:rPr lang="en-US" sz="1400" dirty="0">
                <a:solidFill>
                  <a:srgbClr val="FF0000"/>
                </a:solidFill>
              </a:rPr>
              <a:t>, C. </a:t>
            </a:r>
            <a:r>
              <a:rPr lang="en-US" sz="1400" dirty="0" err="1">
                <a:solidFill>
                  <a:srgbClr val="FF0000"/>
                </a:solidFill>
              </a:rPr>
              <a:t>Lorin</a:t>
            </a:r>
            <a:r>
              <a:rPr lang="en-US" sz="1400" dirty="0">
                <a:solidFill>
                  <a:srgbClr val="FF0000"/>
                </a:solidFill>
              </a:rPr>
              <a:t>. A. </a:t>
            </a:r>
            <a:r>
              <a:rPr lang="en-US" sz="1400" dirty="0" err="1" smtClean="0">
                <a:solidFill>
                  <a:srgbClr val="FF0000"/>
                </a:solidFill>
              </a:rPr>
              <a:t>Ballarino</a:t>
            </a:r>
            <a:r>
              <a:rPr lang="en-US" sz="1400" dirty="0" smtClean="0">
                <a:solidFill>
                  <a:srgbClr val="FF0000"/>
                </a:solidFill>
              </a:rPr>
              <a:t>, 2015</a:t>
            </a:r>
            <a:endParaRPr lang="en-US" sz="1400" dirty="0">
              <a:solidFill>
                <a:srgbClr val="FF000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32856" y="3589358"/>
            <a:ext cx="4084696" cy="2244414"/>
            <a:chOff x="232856" y="3736948"/>
            <a:chExt cx="4084696" cy="2244414"/>
          </a:xfrm>
        </p:grpSpPr>
        <p:pic>
          <p:nvPicPr>
            <p:cNvPr id="12" name="Picture 11" descr="Screen Shot 2015-09-05 at 23.09.38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856" y="4229706"/>
              <a:ext cx="4037895" cy="914315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35625" y="4775413"/>
              <a:ext cx="19723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FF00"/>
                  </a:solidFill>
                </a:rPr>
                <a:t>KIT: 1:1 epoxy</a:t>
              </a:r>
              <a:r>
                <a:rPr lang="en-US" sz="1200" dirty="0">
                  <a:solidFill>
                    <a:srgbClr val="FFFF00"/>
                  </a:solidFill>
                </a:rPr>
                <a:t>-fused silica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157822" y="3898524"/>
              <a:ext cx="1159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Ch. Barth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58451" y="5104903"/>
              <a:ext cx="27591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G. Kirby, J. van </a:t>
              </a:r>
              <a:r>
                <a:rPr lang="en-US" dirty="0" err="1" smtClean="0">
                  <a:solidFill>
                    <a:srgbClr val="FF0000"/>
                  </a:solidFill>
                </a:rPr>
                <a:t>Nugteren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pic>
          <p:nvPicPr>
            <p:cNvPr id="19" name="Picture 18" descr="Screen Shot 2015-09-05 at 23.17.56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856" y="5467204"/>
              <a:ext cx="4084696" cy="514158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235625" y="5634761"/>
              <a:ext cx="13989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FF00"/>
                  </a:solidFill>
                </a:rPr>
                <a:t>CERN: CTD101G</a:t>
              </a:r>
              <a:endParaRPr lang="en-US" sz="1200" dirty="0">
                <a:solidFill>
                  <a:srgbClr val="FFFF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32856" y="3736948"/>
              <a:ext cx="2558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Benefit of impregnation</a:t>
              </a:r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444498" y="893016"/>
            <a:ext cx="4606305" cy="4743137"/>
            <a:chOff x="4444498" y="893016"/>
            <a:chExt cx="4606305" cy="4743137"/>
          </a:xfrm>
        </p:grpSpPr>
        <p:grpSp>
          <p:nvGrpSpPr>
            <p:cNvPr id="25" name="Group 24"/>
            <p:cNvGrpSpPr/>
            <p:nvPr/>
          </p:nvGrpSpPr>
          <p:grpSpPr>
            <a:xfrm>
              <a:off x="4444498" y="893016"/>
              <a:ext cx="4606305" cy="4743137"/>
              <a:chOff x="4444498" y="893016"/>
              <a:chExt cx="4606305" cy="4743137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4760808" y="5328376"/>
                <a:ext cx="410797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S. </a:t>
                </a:r>
                <a:r>
                  <a:rPr lang="en-US" sz="1400" dirty="0" err="1" smtClean="0">
                    <a:solidFill>
                      <a:srgbClr val="FF0000"/>
                    </a:solidFill>
                  </a:rPr>
                  <a:t>Otten</a:t>
                </a:r>
                <a:r>
                  <a:rPr lang="en-US" sz="1400" dirty="0" smtClean="0">
                    <a:solidFill>
                      <a:srgbClr val="FF0000"/>
                    </a:solidFill>
                  </a:rPr>
                  <a:t> et </a:t>
                </a:r>
                <a:r>
                  <a:rPr lang="en-US" sz="1400" dirty="0" smtClean="0">
                    <a:solidFill>
                      <a:srgbClr val="FF0000"/>
                    </a:solidFill>
                  </a:rPr>
                  <a:t>al., 2015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4444498" y="893016"/>
                <a:ext cx="4606305" cy="4408307"/>
                <a:chOff x="4444498" y="893016"/>
                <a:chExt cx="4606305" cy="4408307"/>
              </a:xfrm>
            </p:grpSpPr>
            <p:pic>
              <p:nvPicPr>
                <p:cNvPr id="4" name="Picture 3" descr="Screen Shot 2015-09-05 at 22.39.20.png"/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875"/>
                <a:stretch/>
              </p:blipFill>
              <p:spPr>
                <a:xfrm>
                  <a:off x="4444498" y="1893455"/>
                  <a:ext cx="4606305" cy="3407868"/>
                </a:xfrm>
                <a:prstGeom prst="rect">
                  <a:avLst/>
                </a:prstGeom>
              </p:spPr>
            </p:pic>
            <p:pic>
              <p:nvPicPr>
                <p:cNvPr id="21" name="Picture 20" descr="Screen Shot 2015-09-05 at 23.53.11.png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91986" y="893016"/>
                  <a:ext cx="1858817" cy="1338526"/>
                </a:xfrm>
                <a:prstGeom prst="rect">
                  <a:avLst/>
                </a:prstGeom>
              </p:spPr>
            </p:pic>
            <p:sp>
              <p:nvSpPr>
                <p:cNvPr id="22" name="TextBox 21"/>
                <p:cNvSpPr txBox="1"/>
                <p:nvPr/>
              </p:nvSpPr>
              <p:spPr>
                <a:xfrm>
                  <a:off x="4760808" y="962286"/>
                  <a:ext cx="2431178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dirty="0" smtClean="0"/>
                    <a:t>Measurement in the cable  press at the University of </a:t>
                  </a:r>
                  <a:r>
                    <a:rPr lang="en-US" dirty="0" err="1" smtClean="0"/>
                    <a:t>Twente</a:t>
                  </a:r>
                  <a:endParaRPr lang="en-US" dirty="0"/>
                </a:p>
              </p:txBody>
            </p:sp>
          </p:grpSp>
        </p:grpSp>
        <p:pic>
          <p:nvPicPr>
            <p:cNvPr id="26" name="Image 6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6541" y="4081130"/>
              <a:ext cx="1516063" cy="539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Grafik 4"/>
            <p:cNvPicPr>
              <a:picLocks noChangeAspect="1"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contrast="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321"/>
            <a:stretch/>
          </p:blipFill>
          <p:spPr>
            <a:xfrm>
              <a:off x="5206541" y="3479348"/>
              <a:ext cx="1132269" cy="558318"/>
            </a:xfrm>
            <a:prstGeom prst="rect">
              <a:avLst/>
            </a:prstGeom>
          </p:spPr>
        </p:pic>
      </p:grpSp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77333" y="6259810"/>
            <a:ext cx="7753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Transverse mechanics looks OK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888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890759" y="1729619"/>
            <a:ext cx="1814291" cy="288000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dimensions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 descr="Screen Shot 2015-09-10 at 10.03.08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738" y="1100667"/>
            <a:ext cx="5998631" cy="4402666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2878664" y="4233335"/>
            <a:ext cx="4172862" cy="0"/>
          </a:xfrm>
          <a:prstGeom prst="line">
            <a:avLst/>
          </a:prstGeom>
          <a:ln w="28575" cmpd="sng">
            <a:solidFill>
              <a:srgbClr val="0000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049804" y="4133334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7.92 kA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89329" y="3708137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11.7 kA</a:t>
            </a:r>
            <a:endParaRPr lang="en-US" dirty="0">
              <a:solidFill>
                <a:srgbClr val="660066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2878664" y="4010783"/>
            <a:ext cx="4172862" cy="0"/>
          </a:xfrm>
          <a:prstGeom prst="line">
            <a:avLst/>
          </a:prstGeom>
          <a:ln w="28575" cmpd="sng">
            <a:solidFill>
              <a:srgbClr val="660066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49457" y="2815546"/>
            <a:ext cx="1269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More than 9 tapes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3410860" y="3350381"/>
            <a:ext cx="1294190" cy="88295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Oval 21"/>
          <p:cNvSpPr>
            <a:spLocks noChangeAspect="1"/>
          </p:cNvSpPr>
          <p:nvPr/>
        </p:nvSpPr>
        <p:spPr>
          <a:xfrm>
            <a:off x="5418667" y="3918858"/>
            <a:ext cx="144000" cy="150203"/>
          </a:xfrm>
          <a:prstGeom prst="ellipse">
            <a:avLst/>
          </a:prstGeom>
          <a:solidFill>
            <a:srgbClr val="66006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872378" y="3193136"/>
            <a:ext cx="1211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Minimum 13 tapes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7768" y="5327525"/>
            <a:ext cx="2833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9 x 5.5 ≈ 4 x 12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EuCARD2 = </a:t>
            </a:r>
            <a:r>
              <a:rPr lang="en-US" dirty="0" err="1" smtClean="0">
                <a:solidFill>
                  <a:srgbClr val="FF0000"/>
                </a:solidFill>
              </a:rPr>
              <a:t>EuCARD</a:t>
            </a:r>
            <a:r>
              <a:rPr lang="en-US" dirty="0" smtClean="0">
                <a:solidFill>
                  <a:srgbClr val="FF0000"/>
                </a:solidFill>
              </a:rPr>
              <a:t> ?!?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029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890759" y="1729619"/>
            <a:ext cx="1814291" cy="288000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creen Shot 2015-09-10 at 11.10.48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23" y="1100667"/>
            <a:ext cx="6043411" cy="44026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dimensions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878664" y="3640680"/>
            <a:ext cx="4172862" cy="0"/>
          </a:xfrm>
          <a:prstGeom prst="line">
            <a:avLst/>
          </a:prstGeom>
          <a:ln w="28575" cmpd="sng">
            <a:solidFill>
              <a:srgbClr val="0000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049804" y="3456014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10.43 kA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89329" y="2667967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15.25 kA</a:t>
            </a:r>
            <a:endParaRPr lang="en-US" dirty="0">
              <a:solidFill>
                <a:srgbClr val="660066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2878664" y="2861758"/>
            <a:ext cx="4172862" cy="0"/>
          </a:xfrm>
          <a:prstGeom prst="line">
            <a:avLst/>
          </a:prstGeom>
          <a:ln w="28575" cmpd="sng">
            <a:solidFill>
              <a:srgbClr val="660066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85742" y="3685420"/>
            <a:ext cx="1269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More than 9 tapes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5418667" y="3918858"/>
            <a:ext cx="144000" cy="150203"/>
          </a:xfrm>
          <a:prstGeom prst="ellipse">
            <a:avLst/>
          </a:prstGeom>
          <a:solidFill>
            <a:srgbClr val="66006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884473" y="4115626"/>
            <a:ext cx="1211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13 tapes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60927" y="1209525"/>
            <a:ext cx="2981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15 T +5 T from the insert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372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dimensions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2287"/>
            <a:ext cx="8226854" cy="443219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Consider these three configurations:</a:t>
            </a:r>
          </a:p>
          <a:p>
            <a:pPr lvl="1"/>
            <a:r>
              <a:rPr lang="en-US" dirty="0" smtClean="0"/>
              <a:t>0.1 mm (</a:t>
            </a:r>
            <a:r>
              <a:rPr lang="en-US" dirty="0" err="1" smtClean="0"/>
              <a:t>std</a:t>
            </a:r>
            <a:r>
              <a:rPr lang="en-US" dirty="0" smtClean="0"/>
              <a:t> </a:t>
            </a:r>
            <a:r>
              <a:rPr lang="en-US" dirty="0" err="1" smtClean="0"/>
              <a:t>J</a:t>
            </a:r>
            <a:r>
              <a:rPr lang="en-US" baseline="-25000" dirty="0" err="1" smtClean="0"/>
              <a:t>c</a:t>
            </a:r>
            <a:r>
              <a:rPr lang="en-US" baseline="30000" dirty="0" err="1" smtClean="0"/>
              <a:t>layer</a:t>
            </a:r>
            <a:r>
              <a:rPr lang="en-US" dirty="0" smtClean="0"/>
              <a:t>), 15 tapes, t=0.8 mm</a:t>
            </a:r>
          </a:p>
          <a:p>
            <a:pPr lvl="2"/>
            <a:r>
              <a:rPr lang="en-US" dirty="0" err="1" smtClean="0"/>
              <a:t>Ic</a:t>
            </a:r>
            <a:r>
              <a:rPr lang="en-US" dirty="0" smtClean="0"/>
              <a:t>(5 T) = 10.7 kA (32.1 kA) </a:t>
            </a:r>
            <a:r>
              <a:rPr lang="en-US" i="1" dirty="0" smtClean="0">
                <a:solidFill>
                  <a:srgbClr val="660066"/>
                </a:solidFill>
              </a:rPr>
              <a:t>CT(4.5 T)</a:t>
            </a:r>
            <a:r>
              <a:rPr lang="en-US" dirty="0" smtClean="0">
                <a:solidFill>
                  <a:srgbClr val="660066"/>
                </a:solidFill>
              </a:rPr>
              <a:t> </a:t>
            </a:r>
            <a:r>
              <a:rPr lang="en-US" dirty="0" smtClean="0"/>
              <a:t>/ </a:t>
            </a:r>
            <a:r>
              <a:rPr lang="en-US" dirty="0" smtClean="0">
                <a:solidFill>
                  <a:srgbClr val="008000"/>
                </a:solidFill>
              </a:rPr>
              <a:t>AB</a:t>
            </a:r>
          </a:p>
          <a:p>
            <a:pPr lvl="2"/>
            <a:r>
              <a:rPr lang="en-US" dirty="0" err="1" smtClean="0"/>
              <a:t>Ic</a:t>
            </a:r>
            <a:r>
              <a:rPr lang="en-US" dirty="0" smtClean="0"/>
              <a:t>(20 T) = 4.5 kA (13.5 kA) </a:t>
            </a:r>
            <a:r>
              <a:rPr lang="en-US" i="1" dirty="0" smtClean="0">
                <a:solidFill>
                  <a:srgbClr val="660066"/>
                </a:solidFill>
              </a:rPr>
              <a:t>CT(1.5 T) </a:t>
            </a:r>
            <a:r>
              <a:rPr lang="en-US" dirty="0"/>
              <a:t>/ </a:t>
            </a:r>
            <a:r>
              <a:rPr lang="en-US" dirty="0" smtClean="0">
                <a:solidFill>
                  <a:srgbClr val="008000"/>
                </a:solidFill>
              </a:rPr>
              <a:t>AB</a:t>
            </a:r>
          </a:p>
          <a:p>
            <a:pPr lvl="1"/>
            <a:r>
              <a:rPr lang="en-US" dirty="0" smtClean="0"/>
              <a:t>0.14 mm (high </a:t>
            </a:r>
            <a:r>
              <a:rPr lang="en-US" dirty="0" err="1" smtClean="0"/>
              <a:t>J</a:t>
            </a:r>
            <a:r>
              <a:rPr lang="en-US" baseline="-25000" dirty="0" err="1" smtClean="0"/>
              <a:t>c</a:t>
            </a:r>
            <a:r>
              <a:rPr lang="en-US" baseline="30000" dirty="0" err="1" smtClean="0"/>
              <a:t>layer</a:t>
            </a:r>
            <a:r>
              <a:rPr lang="en-US" dirty="0"/>
              <a:t>)</a:t>
            </a:r>
            <a:r>
              <a:rPr lang="en-US" dirty="0" smtClean="0"/>
              <a:t>, 15 tapes, t=1.12 mm</a:t>
            </a:r>
          </a:p>
          <a:p>
            <a:pPr lvl="2"/>
            <a:r>
              <a:rPr lang="en-US" dirty="0" err="1" smtClean="0"/>
              <a:t>Ic</a:t>
            </a:r>
            <a:r>
              <a:rPr lang="en-US" dirty="0" smtClean="0"/>
              <a:t>(5 T) = 15 kA (45 kA) </a:t>
            </a:r>
            <a:r>
              <a:rPr lang="en-US" dirty="0" smtClean="0">
                <a:solidFill>
                  <a:srgbClr val="008000"/>
                </a:solidFill>
              </a:rPr>
              <a:t>CT </a:t>
            </a:r>
            <a:r>
              <a:rPr lang="en-US" dirty="0"/>
              <a:t>/ </a:t>
            </a:r>
            <a:r>
              <a:rPr lang="en-US" dirty="0" smtClean="0">
                <a:solidFill>
                  <a:srgbClr val="008000"/>
                </a:solidFill>
              </a:rPr>
              <a:t>AB</a:t>
            </a:r>
          </a:p>
          <a:p>
            <a:pPr lvl="2"/>
            <a:r>
              <a:rPr lang="en-US" dirty="0" err="1" smtClean="0"/>
              <a:t>Ic</a:t>
            </a:r>
            <a:r>
              <a:rPr lang="en-US" dirty="0" smtClean="0"/>
              <a:t>(20 T) = 6.3 kA (18.9 kA) </a:t>
            </a:r>
            <a:r>
              <a:rPr lang="en-US" dirty="0" smtClean="0">
                <a:solidFill>
                  <a:srgbClr val="FF0000"/>
                </a:solidFill>
              </a:rPr>
              <a:t>CT(2 T)</a:t>
            </a:r>
            <a:r>
              <a:rPr lang="en-US" dirty="0" smtClean="0"/>
              <a:t> </a:t>
            </a:r>
            <a:r>
              <a:rPr lang="en-US" dirty="0"/>
              <a:t>/ </a:t>
            </a:r>
            <a:r>
              <a:rPr lang="en-US" dirty="0" smtClean="0">
                <a:solidFill>
                  <a:srgbClr val="008000"/>
                </a:solidFill>
              </a:rPr>
              <a:t>AB</a:t>
            </a:r>
            <a:endParaRPr lang="en-US" dirty="0" smtClean="0"/>
          </a:p>
          <a:p>
            <a:pPr lvl="1"/>
            <a:r>
              <a:rPr lang="en-US" dirty="0" smtClean="0"/>
              <a:t>0.14 mm </a:t>
            </a:r>
            <a:r>
              <a:rPr lang="en-US" dirty="0"/>
              <a:t>(high </a:t>
            </a:r>
            <a:r>
              <a:rPr lang="en-US" dirty="0" err="1"/>
              <a:t>J</a:t>
            </a:r>
            <a:r>
              <a:rPr lang="en-US" baseline="-25000" dirty="0" err="1"/>
              <a:t>c</a:t>
            </a:r>
            <a:r>
              <a:rPr lang="en-US" baseline="30000" dirty="0" err="1"/>
              <a:t>layer</a:t>
            </a:r>
            <a:r>
              <a:rPr lang="en-US" dirty="0"/>
              <a:t>)</a:t>
            </a:r>
            <a:r>
              <a:rPr lang="en-US" dirty="0" smtClean="0"/>
              <a:t>, 13 tapes, t=0.98 mm</a:t>
            </a:r>
          </a:p>
          <a:p>
            <a:pPr lvl="2"/>
            <a:r>
              <a:rPr lang="en-US" dirty="0" err="1"/>
              <a:t>Ic</a:t>
            </a:r>
            <a:r>
              <a:rPr lang="en-US" dirty="0"/>
              <a:t>(5 T) = </a:t>
            </a:r>
            <a:r>
              <a:rPr lang="en-US" dirty="0" smtClean="0"/>
              <a:t>12.9 kA (38.7 kA) </a:t>
            </a:r>
            <a:r>
              <a:rPr lang="en-US" dirty="0" smtClean="0">
                <a:solidFill>
                  <a:srgbClr val="008000"/>
                </a:solidFill>
              </a:rPr>
              <a:t>CT </a:t>
            </a:r>
            <a:r>
              <a:rPr lang="en-US" dirty="0"/>
              <a:t>/ </a:t>
            </a:r>
            <a:r>
              <a:rPr lang="en-US" dirty="0" smtClean="0">
                <a:solidFill>
                  <a:srgbClr val="008000"/>
                </a:solidFill>
              </a:rPr>
              <a:t>AB</a:t>
            </a:r>
            <a:endParaRPr lang="en-US" dirty="0"/>
          </a:p>
          <a:p>
            <a:pPr lvl="2"/>
            <a:r>
              <a:rPr lang="en-US" dirty="0" err="1"/>
              <a:t>Ic</a:t>
            </a:r>
            <a:r>
              <a:rPr lang="en-US" dirty="0"/>
              <a:t>(20 T) = </a:t>
            </a:r>
            <a:r>
              <a:rPr lang="en-US" dirty="0" smtClean="0"/>
              <a:t>5.4 kA (16.2 kA) </a:t>
            </a:r>
            <a:r>
              <a:rPr lang="en-US" dirty="0" smtClean="0">
                <a:solidFill>
                  <a:srgbClr val="FF0000"/>
                </a:solidFill>
              </a:rPr>
              <a:t>CT(1.8 T)</a:t>
            </a:r>
            <a:r>
              <a:rPr lang="en-US" dirty="0" smtClean="0"/>
              <a:t> </a:t>
            </a:r>
            <a:r>
              <a:rPr lang="en-US" dirty="0"/>
              <a:t>/ </a:t>
            </a:r>
            <a:r>
              <a:rPr lang="en-US" dirty="0" smtClean="0">
                <a:solidFill>
                  <a:srgbClr val="008000"/>
                </a:solidFill>
              </a:rPr>
              <a:t>AB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5394477"/>
            <a:ext cx="8182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We could change to 13 tapes, instead of 15 – worth it ?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18227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</a:t>
            </a:r>
            <a:r>
              <a:rPr lang="en-US" baseline="-25000" dirty="0" err="1" smtClean="0"/>
              <a:t>Copper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565470"/>
              </p:ext>
            </p:extLst>
          </p:nvPr>
        </p:nvGraphicFramePr>
        <p:xfrm>
          <a:off x="931334" y="1597515"/>
          <a:ext cx="7390188" cy="1509994"/>
        </p:xfrm>
        <a:graphic>
          <a:graphicData uri="http://schemas.openxmlformats.org/drawingml/2006/table">
            <a:tbl>
              <a:tblPr/>
              <a:tblGrid>
                <a:gridCol w="1231698"/>
                <a:gridCol w="1231698"/>
                <a:gridCol w="1231698"/>
                <a:gridCol w="1231698"/>
                <a:gridCol w="1231698"/>
                <a:gridCol w="1231698"/>
              </a:tblGrid>
              <a:tr h="361914">
                <a:tc rowSpan="2"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Cable option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  <a:r>
                        <a:rPr lang="en-US" sz="18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cable</a:t>
                      </a:r>
                      <a:endParaRPr lang="en-US" sz="18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</a:t>
                      </a:r>
                      <a:r>
                        <a:rPr lang="en-US" sz="18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copper</a:t>
                      </a:r>
                      <a:endParaRPr lang="en-US" sz="18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  <a:r>
                        <a:rPr lang="en-US" sz="18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copper</a:t>
                      </a:r>
                      <a:endParaRPr lang="en-US" sz="18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(mm)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(mm)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(A/mm</a:t>
                      </a:r>
                      <a:r>
                        <a:rPr lang="en-US" sz="1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(-)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(A/mm</a:t>
                      </a:r>
                      <a:r>
                        <a:rPr lang="en-US" sz="1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15/0.1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2063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13/0.14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0.29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2357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15/0.1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589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0.29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2063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543177"/>
              </p:ext>
            </p:extLst>
          </p:nvPr>
        </p:nvGraphicFramePr>
        <p:xfrm>
          <a:off x="931335" y="3961219"/>
          <a:ext cx="7390188" cy="1435100"/>
        </p:xfrm>
        <a:graphic>
          <a:graphicData uri="http://schemas.openxmlformats.org/drawingml/2006/table">
            <a:tbl>
              <a:tblPr/>
              <a:tblGrid>
                <a:gridCol w="1231698"/>
                <a:gridCol w="1231698"/>
                <a:gridCol w="1231698"/>
                <a:gridCol w="1231698"/>
                <a:gridCol w="1231698"/>
                <a:gridCol w="1231698"/>
              </a:tblGrid>
              <a:tr h="190500">
                <a:tc rowSpan="2"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Cable option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  <a:r>
                        <a:rPr lang="en-US" sz="18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cable</a:t>
                      </a:r>
                      <a:endParaRPr lang="en-US" sz="18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</a:t>
                      </a:r>
                      <a:r>
                        <a:rPr lang="en-US" sz="18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copper</a:t>
                      </a:r>
                      <a:endParaRPr lang="en-US" sz="18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  <a:r>
                        <a:rPr lang="en-US" sz="18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copper</a:t>
                      </a:r>
                      <a:endParaRPr lang="en-US" sz="18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(mm)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(mm)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(A/mm</a:t>
                      </a:r>
                      <a:r>
                        <a:rPr lang="en-US" sz="1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(-)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(A/mm</a:t>
                      </a:r>
                      <a:r>
                        <a:rPr lang="en-US" sz="1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15/0.1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1219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3047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000"/>
                      </a:srgb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13/0.14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0.29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3482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000"/>
                      </a:srgb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15/0.1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0.29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3047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1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83810" y="1131423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Aligned blocks,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op</a:t>
            </a:r>
            <a:r>
              <a:rPr lang="en-US" dirty="0" smtClean="0"/>
              <a:t>=7.9 kA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3810" y="3448871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Cos theta,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op</a:t>
            </a:r>
            <a:r>
              <a:rPr lang="en-US" dirty="0" smtClean="0"/>
              <a:t>=11.7 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52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and </a:t>
            </a:r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322" y="962286"/>
            <a:ext cx="8725934" cy="515542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Continue procurement and cabling with the material as it comes</a:t>
            </a:r>
          </a:p>
          <a:p>
            <a:pPr lvl="1"/>
            <a:r>
              <a:rPr lang="en-US" dirty="0" smtClean="0"/>
              <a:t>Finalize cable dimensions (need a benchmark on “real” cable dimensions, after insulation) – possibly at the end of WAM-HTS3 ?</a:t>
            </a:r>
          </a:p>
          <a:p>
            <a:pPr lvl="1"/>
            <a:r>
              <a:rPr lang="en-US" dirty="0" smtClean="0"/>
              <a:t>Steel dummies, </a:t>
            </a:r>
            <a:r>
              <a:rPr lang="en-US" dirty="0"/>
              <a:t>p</a:t>
            </a:r>
            <a:r>
              <a:rPr lang="en-US" dirty="0" smtClean="0"/>
              <a:t>unch-and-</a:t>
            </a:r>
            <a:r>
              <a:rPr lang="en-US" dirty="0" smtClean="0">
                <a:solidFill>
                  <a:srgbClr val="FF0000"/>
                </a:solidFill>
              </a:rPr>
              <a:t>coat</a:t>
            </a:r>
            <a:r>
              <a:rPr lang="en-US" dirty="0" smtClean="0"/>
              <a:t> procedure validation</a:t>
            </a:r>
          </a:p>
          <a:p>
            <a:pPr lvl="1"/>
            <a:r>
              <a:rPr lang="en-US" dirty="0"/>
              <a:t>Re-baseline the final production of cable (</a:t>
            </a:r>
            <a:r>
              <a:rPr lang="en-US" dirty="0">
                <a:solidFill>
                  <a:srgbClr val="FF0000"/>
                </a:solidFill>
              </a:rPr>
              <a:t>need </a:t>
            </a:r>
            <a:r>
              <a:rPr lang="en-US" dirty="0" smtClean="0">
                <a:solidFill>
                  <a:srgbClr val="FF0000"/>
                </a:solidFill>
              </a:rPr>
              <a:t>1.5 km tape within the next 3 </a:t>
            </a:r>
            <a:r>
              <a:rPr lang="en-US" dirty="0">
                <a:solidFill>
                  <a:srgbClr val="FF0000"/>
                </a:solidFill>
              </a:rPr>
              <a:t>months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Other critical </a:t>
            </a:r>
            <a:r>
              <a:rPr lang="en-US" dirty="0" smtClean="0"/>
              <a:t>steps in the next half term</a:t>
            </a:r>
          </a:p>
          <a:p>
            <a:pPr lvl="1"/>
            <a:r>
              <a:rPr lang="en-US" dirty="0" smtClean="0"/>
              <a:t>Validate </a:t>
            </a:r>
            <a:r>
              <a:rPr lang="en-US" dirty="0" smtClean="0"/>
              <a:t>cable performance in </a:t>
            </a:r>
            <a:r>
              <a:rPr lang="en-US" dirty="0" err="1" smtClean="0"/>
              <a:t>FReSCa</a:t>
            </a:r>
            <a:r>
              <a:rPr lang="en-US" dirty="0" smtClean="0"/>
              <a:t> and by transverse pressure test</a:t>
            </a:r>
          </a:p>
          <a:p>
            <a:pPr lvl="2"/>
            <a:r>
              <a:rPr lang="en-US" dirty="0" smtClean="0"/>
              <a:t>Compare different materials and cables (e.g. </a:t>
            </a:r>
            <a:r>
              <a:rPr lang="en-US" dirty="0" err="1" smtClean="0"/>
              <a:t>SuperOX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Needs </a:t>
            </a:r>
            <a:r>
              <a:rPr lang="en-US" dirty="0">
                <a:solidFill>
                  <a:srgbClr val="FF0000"/>
                </a:solidFill>
              </a:rPr>
              <a:t>final insulation </a:t>
            </a:r>
            <a:r>
              <a:rPr lang="en-US" dirty="0" smtClean="0">
                <a:solidFill>
                  <a:srgbClr val="FF0000"/>
                </a:solidFill>
              </a:rPr>
              <a:t>scheme for transverse test (</a:t>
            </a:r>
            <a:r>
              <a:rPr lang="en-US" dirty="0" err="1" smtClean="0">
                <a:solidFill>
                  <a:srgbClr val="FF0000"/>
                </a:solidFill>
              </a:rPr>
              <a:t>FReSCa</a:t>
            </a:r>
            <a:r>
              <a:rPr lang="en-US" dirty="0" smtClean="0">
                <a:solidFill>
                  <a:srgbClr val="FF0000"/>
                </a:solidFill>
              </a:rPr>
              <a:t> sample ?)</a:t>
            </a:r>
            <a:endParaRPr lang="en-US" dirty="0" smtClean="0"/>
          </a:p>
          <a:p>
            <a:pPr lvl="1"/>
            <a:r>
              <a:rPr lang="en-US" dirty="0" smtClean="0"/>
              <a:t>Design magnet joint (geometry, materials, procedure)</a:t>
            </a:r>
            <a:endParaRPr lang="en-US" dirty="0" smtClean="0"/>
          </a:p>
          <a:p>
            <a:pPr lvl="1"/>
            <a:r>
              <a:rPr lang="en-US" dirty="0" smtClean="0"/>
              <a:t>Quench detection and protection with the actual tape and cable geometry and properties</a:t>
            </a:r>
          </a:p>
          <a:p>
            <a:pPr lvl="1"/>
            <a:r>
              <a:rPr lang="en-US" dirty="0" smtClean="0"/>
              <a:t>Complete </a:t>
            </a:r>
            <a:r>
              <a:rPr lang="en-US" dirty="0"/>
              <a:t>magnetization study, understand </a:t>
            </a:r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622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/>
            <a:r>
              <a:rPr lang="en-US" sz="3600" dirty="0" smtClean="0">
                <a:solidFill>
                  <a:srgbClr val="0055A0"/>
                </a:solidFill>
              </a:rPr>
              <a:t>Recall of specifications and targets</a:t>
            </a:r>
            <a:endParaRPr lang="en-US" sz="3600" dirty="0">
              <a:solidFill>
                <a:srgbClr val="0055A0"/>
              </a:solidFill>
            </a:endParaRPr>
          </a:p>
          <a:p>
            <a:pPr marL="571500" indent="-571500"/>
            <a:r>
              <a:rPr lang="en-US" sz="3600" dirty="0" smtClean="0">
                <a:solidFill>
                  <a:srgbClr val="0055A0"/>
                </a:solidFill>
              </a:rPr>
              <a:t>Status of production and procurement</a:t>
            </a:r>
            <a:endParaRPr lang="en-US" sz="3600" dirty="0">
              <a:solidFill>
                <a:srgbClr val="0055A0"/>
              </a:solidFill>
            </a:endParaRPr>
          </a:p>
          <a:p>
            <a:pPr marL="571500" indent="-571500"/>
            <a:r>
              <a:rPr lang="en-US" sz="3600" dirty="0" smtClean="0">
                <a:solidFill>
                  <a:srgbClr val="0055A0"/>
                </a:solidFill>
              </a:rPr>
              <a:t>Issues</a:t>
            </a:r>
            <a:endParaRPr lang="en-US" sz="3600" dirty="0">
              <a:solidFill>
                <a:srgbClr val="0055A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494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Target performance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828498"/>
              </p:ext>
            </p:extLst>
          </p:nvPr>
        </p:nvGraphicFramePr>
        <p:xfrm>
          <a:off x="283492" y="1181999"/>
          <a:ext cx="8606785" cy="3704693"/>
        </p:xfrm>
        <a:graphic>
          <a:graphicData uri="http://schemas.openxmlformats.org/drawingml/2006/table">
            <a:tbl>
              <a:tblPr firstRow="1">
                <a:tableStyleId>{7E9639D4-E3E2-4D34-9284-5A2195B3D0D7}</a:tableStyleId>
              </a:tblPr>
              <a:tblGrid>
                <a:gridCol w="3356533"/>
                <a:gridCol w="1542189"/>
                <a:gridCol w="1973097"/>
                <a:gridCol w="1734966"/>
              </a:tblGrid>
              <a:tr h="55305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Parameter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 smtClean="0">
                          <a:effectLst/>
                        </a:rPr>
                        <a:t>R</a:t>
                      </a:r>
                      <a:r>
                        <a:rPr lang="en-US" sz="2800" u="none" strike="noStrike" dirty="0">
                          <a:effectLst/>
                        </a:rPr>
                        <a:t>&amp;</a:t>
                      </a:r>
                      <a:r>
                        <a:rPr lang="en-US" sz="2800" u="none" strike="noStrike" dirty="0" smtClean="0">
                          <a:effectLst/>
                        </a:rPr>
                        <a:t>D target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 smtClean="0">
                          <a:effectLst/>
                        </a:rPr>
                        <a:t>Minimum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942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 dirty="0">
                          <a:effectLst/>
                        </a:rPr>
                        <a:t>J</a:t>
                      </a:r>
                      <a:r>
                        <a:rPr lang="en-US" sz="2800" u="none" strike="noStrike" baseline="-25000" dirty="0">
                          <a:effectLst/>
                        </a:rPr>
                        <a:t>E</a:t>
                      </a:r>
                      <a:r>
                        <a:rPr lang="en-US" sz="2800" u="none" strike="noStrike" dirty="0">
                          <a:effectLst/>
                        </a:rPr>
                        <a:t> (4.2 K, 20 T)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(A/mm</a:t>
                      </a:r>
                      <a:r>
                        <a:rPr lang="en-US" sz="2800" u="none" strike="noStrike" baseline="30000" dirty="0">
                          <a:effectLst/>
                        </a:rPr>
                        <a:t>2</a:t>
                      </a:r>
                      <a:r>
                        <a:rPr lang="en-US" sz="2800" u="none" strike="noStrike" dirty="0">
                          <a:effectLst/>
                        </a:rPr>
                        <a:t>)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600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u="none" strike="noStrike" dirty="0">
                          <a:effectLst/>
                        </a:rPr>
                        <a:t>400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118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 dirty="0">
                          <a:effectLst/>
                        </a:rPr>
                        <a:t>Unit length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(m)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>
                          <a:effectLst/>
                        </a:rPr>
                        <a:t>100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u="none" strike="noStrike" dirty="0">
                          <a:effectLst/>
                        </a:rPr>
                        <a:t>50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118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 dirty="0">
                          <a:effectLst/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2800" u="none" strike="noStrike" dirty="0">
                          <a:effectLst/>
                        </a:rPr>
                        <a:t>(</a:t>
                      </a:r>
                      <a:r>
                        <a:rPr lang="en-US" sz="2800" u="none" strike="noStrike" dirty="0" err="1">
                          <a:effectLst/>
                        </a:rPr>
                        <a:t>I</a:t>
                      </a:r>
                      <a:r>
                        <a:rPr lang="en-US" sz="2800" u="none" strike="noStrike" baseline="-25000" dirty="0" err="1">
                          <a:effectLst/>
                        </a:rPr>
                        <a:t>c</a:t>
                      </a:r>
                      <a:r>
                        <a:rPr lang="en-US" sz="2800" u="none" strike="noStrike" dirty="0">
                          <a:effectLst/>
                        </a:rPr>
                        <a:t>)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Symbol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(%)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10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 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976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 dirty="0">
                          <a:effectLst/>
                        </a:rPr>
                        <a:t>M (1.5 T, 10 </a:t>
                      </a:r>
                      <a:r>
                        <a:rPr lang="en-US" sz="2800" u="none" strike="noStrike" dirty="0" err="1">
                          <a:effectLst/>
                        </a:rPr>
                        <a:t>mT</a:t>
                      </a:r>
                      <a:r>
                        <a:rPr lang="en-US" sz="2800" u="none" strike="noStrike" dirty="0">
                          <a:effectLst/>
                        </a:rPr>
                        <a:t>/s)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(</a:t>
                      </a:r>
                      <a:r>
                        <a:rPr lang="en-US" sz="2800" u="none" strike="noStrike" dirty="0" err="1">
                          <a:effectLst/>
                        </a:rPr>
                        <a:t>mT</a:t>
                      </a:r>
                      <a:r>
                        <a:rPr lang="en-US" sz="2800" u="none" strike="noStrike" dirty="0">
                          <a:effectLst/>
                        </a:rPr>
                        <a:t>)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300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 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942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 dirty="0" smtClean="0">
                          <a:effectLst/>
                        </a:rPr>
                        <a:t>Minimum </a:t>
                      </a:r>
                      <a:r>
                        <a:rPr lang="en-US" sz="2800" u="none" strike="noStrike" dirty="0" err="1" smtClean="0">
                          <a:effectLst/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2800" u="none" strike="noStrike" baseline="-25000" dirty="0" err="1" smtClean="0">
                          <a:effectLst/>
                        </a:rPr>
                        <a:t>transverse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(</a:t>
                      </a:r>
                      <a:r>
                        <a:rPr lang="en-US" sz="2800" u="none" strike="noStrike" dirty="0" err="1">
                          <a:effectLst/>
                        </a:rPr>
                        <a:t>MPa</a:t>
                      </a:r>
                      <a:r>
                        <a:rPr lang="en-US" sz="2800" u="none" strike="noStrike" dirty="0">
                          <a:effectLst/>
                        </a:rPr>
                        <a:t>)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u="none" strike="noStrike" dirty="0" smtClean="0">
                          <a:effectLst/>
                        </a:rPr>
                        <a:t>100</a:t>
                      </a:r>
                      <a:endParaRPr lang="en-US" sz="28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942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 dirty="0">
                          <a:effectLst/>
                        </a:rPr>
                        <a:t>Range of </a:t>
                      </a:r>
                      <a:r>
                        <a:rPr lang="en-US" sz="2800" u="none" strike="noStrike" dirty="0" err="1">
                          <a:effectLst/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sz="2800" u="none" strike="noStrike" baseline="-25000" dirty="0" err="1">
                          <a:effectLst/>
                        </a:rPr>
                        <a:t>longitudinal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</a:rPr>
                        <a:t>(%)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Symbol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u="none" strike="noStrike" dirty="0" smtClean="0">
                          <a:effectLst/>
                        </a:rPr>
                        <a:t>±0.3</a:t>
                      </a:r>
                      <a:r>
                        <a:rPr lang="en-US" sz="2800" b="1" u="none" strike="noStrike" dirty="0">
                          <a:effectLst/>
                        </a:rPr>
                        <a:t> 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12285" y="5182482"/>
            <a:ext cx="60195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Target cable I</a:t>
            </a:r>
            <a:r>
              <a:rPr lang="en-US" sz="2800" baseline="-25000" dirty="0" smtClean="0"/>
              <a:t>C</a:t>
            </a:r>
            <a:r>
              <a:rPr lang="en-US" sz="2800" dirty="0" smtClean="0"/>
              <a:t> in the range of 10 kA</a:t>
            </a:r>
            <a:endParaRPr 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670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949209" y="1481075"/>
            <a:ext cx="4063772" cy="3793414"/>
            <a:chOff x="4973399" y="1216333"/>
            <a:chExt cx="4063772" cy="3793414"/>
          </a:xfrm>
        </p:grpSpPr>
        <p:grpSp>
          <p:nvGrpSpPr>
            <p:cNvPr id="28" name="Group 27"/>
            <p:cNvGrpSpPr/>
            <p:nvPr/>
          </p:nvGrpSpPr>
          <p:grpSpPr>
            <a:xfrm>
              <a:off x="4973399" y="1216333"/>
              <a:ext cx="4063772" cy="3793414"/>
              <a:chOff x="4973399" y="1216333"/>
              <a:chExt cx="4063772" cy="3793414"/>
            </a:xfrm>
          </p:grpSpPr>
          <p:pic>
            <p:nvPicPr>
              <p:cNvPr id="27" name="Picture 26" descr="Screen Shot 2015-09-06 at 09.34.49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73399" y="1553751"/>
                <a:ext cx="3888264" cy="2778954"/>
              </a:xfrm>
              <a:prstGeom prst="rect">
                <a:avLst/>
              </a:prstGeom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5044071" y="4363416"/>
                <a:ext cx="39931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 smtClean="0"/>
                  <a:t>Highest layer J</a:t>
                </a:r>
                <a:r>
                  <a:rPr lang="en-US" baseline="-25000" dirty="0" smtClean="0"/>
                  <a:t>C</a:t>
                </a:r>
                <a:r>
                  <a:rPr lang="en-US" dirty="0" smtClean="0"/>
                  <a:t> obtained in an industrial process</a:t>
                </a:r>
                <a:endParaRPr lang="en-US" dirty="0"/>
              </a:p>
            </p:txBody>
          </p:sp>
          <p:pic>
            <p:nvPicPr>
              <p:cNvPr id="17" name="Picture 16" descr="index.jp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23768" y="1867992"/>
                <a:ext cx="679756" cy="361948"/>
              </a:xfrm>
              <a:prstGeom prst="rect">
                <a:avLst/>
              </a:prstGeom>
            </p:spPr>
          </p:pic>
          <p:pic>
            <p:nvPicPr>
              <p:cNvPr id="18" name="Picture 17" descr="head-furukawa-4.gif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8535"/>
              <a:stretch/>
            </p:blipFill>
            <p:spPr>
              <a:xfrm>
                <a:off x="7684028" y="2180291"/>
                <a:ext cx="963526" cy="338075"/>
              </a:xfrm>
              <a:prstGeom prst="rect">
                <a:avLst/>
              </a:prstGeom>
            </p:spPr>
          </p:pic>
          <p:pic>
            <p:nvPicPr>
              <p:cNvPr id="19" name="Picture 18" descr="tcsuhlogo.jp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46762" y="1579355"/>
                <a:ext cx="450995" cy="577273"/>
              </a:xfrm>
              <a:prstGeom prst="rect">
                <a:avLst/>
              </a:prstGeom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5435450" y="1216333"/>
                <a:ext cx="34262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Master plot </a:t>
                </a:r>
                <a:r>
                  <a:rPr lang="en-US" sz="1400" dirty="0" smtClean="0">
                    <a:solidFill>
                      <a:srgbClr val="FF0000"/>
                    </a:solidFill>
                  </a:rPr>
                  <a:t>(C. </a:t>
                </a:r>
                <a:r>
                  <a:rPr lang="en-US" sz="1400" dirty="0" err="1" smtClean="0">
                    <a:solidFill>
                      <a:srgbClr val="FF0000"/>
                    </a:solidFill>
                  </a:rPr>
                  <a:t>Senatore</a:t>
                </a:r>
                <a:r>
                  <a:rPr lang="en-US" sz="1400" dirty="0" smtClean="0">
                    <a:solidFill>
                      <a:srgbClr val="FF0000"/>
                    </a:solidFill>
                  </a:rPr>
                  <a:t>, U. Geneva)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23" name="Picture 62" descr="sciences7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8062" y="3168857"/>
              <a:ext cx="1716237" cy="673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Tapes</a:t>
            </a:r>
            <a:endParaRPr lang="en-US" dirty="0"/>
          </a:p>
        </p:txBody>
      </p:sp>
      <p:pic>
        <p:nvPicPr>
          <p:cNvPr id="8" name="Picture 7" descr="Screen Shot 2015-09-05 at 23.27.46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742"/>
            <a:ext cx="4888975" cy="31634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1565" y="4629737"/>
            <a:ext cx="49422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Approximately 250 m of 12 mm tape produced: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all above minimum (400 </a:t>
            </a:r>
            <a:r>
              <a:rPr lang="en-US" dirty="0"/>
              <a:t>A/</a:t>
            </a:r>
            <a:r>
              <a:rPr lang="en-US" dirty="0" smtClean="0"/>
              <a:t>mm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most at target (600 </a:t>
            </a:r>
            <a:r>
              <a:rPr lang="en-US" dirty="0"/>
              <a:t>A/mm</a:t>
            </a:r>
            <a:r>
              <a:rPr lang="en-US" baseline="30000" dirty="0"/>
              <a:t>2</a:t>
            </a:r>
            <a:r>
              <a:rPr lang="en-US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some up to J</a:t>
            </a:r>
            <a:r>
              <a:rPr lang="en-US" baseline="-25000" dirty="0" smtClean="0"/>
              <a:t>E</a:t>
            </a:r>
            <a:r>
              <a:rPr lang="en-US" dirty="0" smtClean="0"/>
              <a:t> (4.2 K, 18 T) ≈ 800 A/mm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838200" y="950798"/>
            <a:ext cx="3289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Tape production for EuCARD2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962732" y="2228279"/>
            <a:ext cx="13132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Minimum </a:t>
            </a:r>
            <a:r>
              <a:rPr lang="en-US" sz="1600" i="1" dirty="0" smtClean="0">
                <a:solidFill>
                  <a:schemeClr val="accent6">
                    <a:lumMod val="50000"/>
                  </a:schemeClr>
                </a:solidFill>
              </a:rPr>
              <a:t>J</a:t>
            </a:r>
            <a:r>
              <a:rPr lang="en-US" sz="1600" i="1" baseline="-25000" dirty="0" smtClean="0">
                <a:solidFill>
                  <a:schemeClr val="accent6">
                    <a:lumMod val="50000"/>
                  </a:schemeClr>
                </a:solidFill>
              </a:rPr>
              <a:t>E</a:t>
            </a:r>
            <a:endParaRPr lang="en-US" sz="1600" i="1" baseline="-25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0853" y="1757227"/>
            <a:ext cx="10310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Target </a:t>
            </a:r>
            <a:r>
              <a:rPr lang="en-US" sz="1600" i="1" dirty="0" smtClean="0">
                <a:solidFill>
                  <a:schemeClr val="accent6">
                    <a:lumMod val="50000"/>
                  </a:schemeClr>
                </a:solidFill>
              </a:rPr>
              <a:t>J</a:t>
            </a:r>
            <a:r>
              <a:rPr lang="en-US" sz="1600" i="1" baseline="-25000" dirty="0" smtClean="0">
                <a:solidFill>
                  <a:schemeClr val="accent6">
                    <a:lumMod val="50000"/>
                  </a:schemeClr>
                </a:solidFill>
              </a:rPr>
              <a:t>E</a:t>
            </a:r>
            <a:endParaRPr lang="en-US" sz="1600" i="1" baseline="-25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4" name="Picture 13" descr="index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727" y="72542"/>
            <a:ext cx="1512000" cy="80509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29608" y="6259810"/>
            <a:ext cx="6575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J</a:t>
            </a:r>
            <a:r>
              <a:rPr lang="en-US" sz="2400" baseline="-25000" dirty="0" smtClean="0">
                <a:solidFill>
                  <a:schemeClr val="bg1"/>
                </a:solidFill>
              </a:rPr>
              <a:t>E</a:t>
            </a:r>
            <a:r>
              <a:rPr lang="en-US" sz="2400" dirty="0" smtClean="0">
                <a:solidFill>
                  <a:schemeClr val="bg1"/>
                </a:solidFill>
              </a:rPr>
              <a:t> achieved, piece length to scale up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207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Homogeneity</a:t>
            </a:r>
            <a:endParaRPr lang="en-US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35" y="1135063"/>
            <a:ext cx="8448675" cy="233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29" y="3571762"/>
            <a:ext cx="8878887" cy="245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9" name="Picture 8" descr="index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727" y="72542"/>
            <a:ext cx="1512000" cy="805090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922861" y="1539413"/>
            <a:ext cx="8118723" cy="687321"/>
            <a:chOff x="922861" y="1539413"/>
            <a:chExt cx="8118723" cy="687321"/>
          </a:xfrm>
        </p:grpSpPr>
        <p:sp>
          <p:nvSpPr>
            <p:cNvPr id="14" name="TextBox 13"/>
            <p:cNvSpPr txBox="1"/>
            <p:nvPr/>
          </p:nvSpPr>
          <p:spPr>
            <a:xfrm>
              <a:off x="8204095" y="1539413"/>
              <a:ext cx="837489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±10 %</a:t>
              </a:r>
              <a:endParaRPr lang="en-US" dirty="0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922861" y="1625602"/>
              <a:ext cx="7476067" cy="601132"/>
              <a:chOff x="922861" y="1625602"/>
              <a:chExt cx="7476067" cy="601132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 flipV="1">
                <a:off x="922861" y="1993902"/>
                <a:ext cx="7476067" cy="0"/>
              </a:xfrm>
              <a:prstGeom prst="line">
                <a:avLst/>
              </a:prstGeom>
              <a:ln w="28575" cmpd="sng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V="1">
                <a:off x="922861" y="1896534"/>
                <a:ext cx="7476067" cy="0"/>
              </a:xfrm>
              <a:prstGeom prst="line">
                <a:avLst/>
              </a:prstGeom>
              <a:ln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922861" y="2091269"/>
                <a:ext cx="7476067" cy="0"/>
              </a:xfrm>
              <a:prstGeom prst="line">
                <a:avLst/>
              </a:prstGeom>
              <a:ln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8246528" y="1625602"/>
                <a:ext cx="0" cy="60113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 flipV="1">
                <a:off x="8212662" y="2048924"/>
                <a:ext cx="67728" cy="8466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H="1" flipV="1">
                <a:off x="8212662" y="1854177"/>
                <a:ext cx="67728" cy="8466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" name="Group 30"/>
          <p:cNvGrpSpPr/>
          <p:nvPr/>
        </p:nvGrpSpPr>
        <p:grpSpPr>
          <a:xfrm>
            <a:off x="732811" y="4097379"/>
            <a:ext cx="8143147" cy="687321"/>
            <a:chOff x="732811" y="4109590"/>
            <a:chExt cx="8143147" cy="687321"/>
          </a:xfrm>
        </p:grpSpPr>
        <p:sp>
          <p:nvSpPr>
            <p:cNvPr id="22" name="TextBox 21"/>
            <p:cNvSpPr txBox="1"/>
            <p:nvPr/>
          </p:nvSpPr>
          <p:spPr>
            <a:xfrm>
              <a:off x="8038469" y="4109590"/>
              <a:ext cx="837489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±10 %</a:t>
              </a:r>
              <a:endParaRPr lang="en-US" dirty="0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732811" y="4195779"/>
              <a:ext cx="7476067" cy="601132"/>
              <a:chOff x="922861" y="1625602"/>
              <a:chExt cx="7476067" cy="601132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V="1">
                <a:off x="922861" y="1993902"/>
                <a:ext cx="7476067" cy="0"/>
              </a:xfrm>
              <a:prstGeom prst="line">
                <a:avLst/>
              </a:prstGeom>
              <a:ln w="28575" cmpd="sng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922861" y="1896534"/>
                <a:ext cx="7476067" cy="0"/>
              </a:xfrm>
              <a:prstGeom prst="line">
                <a:avLst/>
              </a:prstGeom>
              <a:ln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922861" y="2091269"/>
                <a:ext cx="7476067" cy="0"/>
              </a:xfrm>
              <a:prstGeom prst="line">
                <a:avLst/>
              </a:prstGeom>
              <a:ln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V="1">
                <a:off x="8246528" y="1625602"/>
                <a:ext cx="0" cy="60113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H="1" flipV="1">
                <a:off x="8212662" y="2048924"/>
                <a:ext cx="67728" cy="8466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H="1" flipV="1">
                <a:off x="8212662" y="1854177"/>
                <a:ext cx="67728" cy="8466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478165" y="6258500"/>
            <a:ext cx="3993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homogeneity achieved</a:t>
            </a:r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91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Tape catalog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400669"/>
              </p:ext>
            </p:extLst>
          </p:nvPr>
        </p:nvGraphicFramePr>
        <p:xfrm>
          <a:off x="88900" y="1044800"/>
          <a:ext cx="8747413" cy="4739551"/>
        </p:xfrm>
        <a:graphic>
          <a:graphicData uri="http://schemas.openxmlformats.org/drawingml/2006/table">
            <a:tbl>
              <a:tblPr/>
              <a:tblGrid>
                <a:gridCol w="113510"/>
                <a:gridCol w="638497"/>
                <a:gridCol w="553364"/>
                <a:gridCol w="347627"/>
                <a:gridCol w="347627"/>
                <a:gridCol w="468232"/>
                <a:gridCol w="468232"/>
                <a:gridCol w="340531"/>
                <a:gridCol w="269587"/>
                <a:gridCol w="454043"/>
                <a:gridCol w="454043"/>
                <a:gridCol w="638497"/>
                <a:gridCol w="624308"/>
                <a:gridCol w="3029315"/>
              </a:tblGrid>
              <a:tr h="17188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Tape ID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Delivery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Width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Thickness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Substrate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REBCO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Ic(77 K, s.f.)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Ic(4.2 K, 18 T)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Je(4.2 K, 18 T)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Comments and use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7188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minimum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71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(mm)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(mm)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(mm)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(mm)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(mm)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(A/mm**2)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E2B-T003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13.6.2013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 material (distributed CERN, UniGe)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E2B-T002-C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19.7.2013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 material (distributed CERN, UniGe)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E2B-T053-C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8.2.2014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punching test (KIT)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E2B-T189D-C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8.2.2014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benchmark material (CERN, UniGe, UniTwente, CNRS)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E2B-T190D-C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24.3.2014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high-performance tape (CERN, UniGe)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E2B-T191D-C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11.4.2014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high-performance tape (CERN, UniGe, ASC-NHMFL)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SP-KIT-2013030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tape used for KIT cable E2S-15/5.5-005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SP-KIT-20130729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tape used for KIT cable E2S-15/5.5-006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E2B-14-T254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11.12.2014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Roebel qualification (punching and assembly tests, delivered to KIT, 17.8 m in reserve)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E2B-14-T252D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18.12.2014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Roebel sample E2B-15/5.5-008 manufacturing (delivered to KIT)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E2B-14-T255D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18.12.2014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Roebel sample E2B-15/5.5-008 manufacturing (delivered to KIT)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E2B-15-T270D-1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8.1.2015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Roebel sample E2B-15/5.5-008 manufacturing (delivered to KIT)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E2B-15-T270D-2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8.1.2015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Roebel sample manufacturing E2B-15/5.5-008 (delivered to KIT)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E2B-14-T253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3.6.2015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Scrap material for tests and leads (stored at CERN)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E2B-15-T280D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Q1 2015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Scrap material for punch-and-coat test (Bruker and KIT)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E2B-15-T281D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30.4.2015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Roebel sample E2B-15/5.5-008 manufacturing (delivered directly to KIT from BHTS)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E2B-15-T283D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Q1 2015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177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1258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For final cable validation (punch-and-coat) at KIT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E2B-15-T284D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Q1 2015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146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1036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For final cable validation (punch-and-coat) at KIT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E2B-T278D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26.6.2015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 material for cable stacks (stored at CERN)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Q3 2015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Roebel qualification and benchmark tests (at CERN)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Q3 2015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Roebel qualification and benchmark tests (at CERN)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Nov-15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err="1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Roebel</a:t>
                      </a:r>
                      <a:r>
                        <a:rPr lang="en-US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 qualification and benchmark tests (ordered)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Q4 2015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Roebel qualification and benchmark tests (ordered)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Q2 2015 (TBD)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750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cable production for magnet winding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Q3 2015 (TBD)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750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cable production for magnet winding (CERN order)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Q2 2015 (TBD)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750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cable production for magnet winding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Q3 2015 (TBD)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750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cable production for magnet winding (CERN order)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23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51776" y="4573960"/>
            <a:ext cx="2904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Ordered material incoming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51776" y="5064786"/>
            <a:ext cx="2904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Need to take action for the final production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114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cable design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70173"/>
              </p:ext>
            </p:extLst>
          </p:nvPr>
        </p:nvGraphicFramePr>
        <p:xfrm>
          <a:off x="496471" y="1284010"/>
          <a:ext cx="6696364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98637"/>
                <a:gridCol w="877455"/>
                <a:gridCol w="172027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Tape width (before punching)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 layer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dirty="0" smtClean="0"/>
                        <a:t>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… 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 layer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dirty="0" smtClean="0"/>
                        <a:t>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 x 20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Substrate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dirty="0" smtClean="0"/>
                        <a:t>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… 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Tape thickness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 … 0.15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Critical current (4.2 K, 20 T </a:t>
                      </a:r>
                      <a:r>
                        <a:rPr lang="en-US" sz="1200" dirty="0" smtClean="0"/>
                        <a:t>perpendicular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≥ 670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00863" y="823293"/>
            <a:ext cx="20265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REBCO Tape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00863" y="3642369"/>
            <a:ext cx="1981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Roebel</a:t>
            </a:r>
            <a:r>
              <a:rPr lang="en-US" sz="2400" dirty="0" smtClean="0"/>
              <a:t> cable</a:t>
            </a:r>
            <a:endParaRPr lang="en-US" sz="24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139119"/>
              </p:ext>
            </p:extLst>
          </p:nvPr>
        </p:nvGraphicFramePr>
        <p:xfrm>
          <a:off x="496471" y="4119073"/>
          <a:ext cx="6696364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98637"/>
                <a:gridCol w="877455"/>
                <a:gridCol w="172027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tapes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(-)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≤ 15 </a:t>
                      </a:r>
                      <a:r>
                        <a:rPr lang="en-US" i="1" dirty="0" smtClean="0"/>
                        <a:t>(17)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Width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Thickness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0.8 … 1.2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Transposition pitch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Critical current (4.2 K, 20 T </a:t>
                      </a:r>
                      <a:r>
                        <a:rPr lang="en-US" sz="1200" dirty="0" smtClean="0"/>
                        <a:t>perpendicular</a:t>
                      </a:r>
                      <a:r>
                        <a:rPr lang="en-US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(kA)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≥ 4.2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01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catalog - dummies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563051"/>
              </p:ext>
            </p:extLst>
          </p:nvPr>
        </p:nvGraphicFramePr>
        <p:xfrm>
          <a:off x="211659" y="1246374"/>
          <a:ext cx="8736850" cy="2798467"/>
        </p:xfrm>
        <a:graphic>
          <a:graphicData uri="http://schemas.openxmlformats.org/drawingml/2006/table">
            <a:tbl>
              <a:tblPr/>
              <a:tblGrid>
                <a:gridCol w="782807"/>
                <a:gridCol w="422897"/>
                <a:gridCol w="512873"/>
                <a:gridCol w="368910"/>
                <a:gridCol w="323921"/>
                <a:gridCol w="566860"/>
                <a:gridCol w="521871"/>
                <a:gridCol w="530870"/>
                <a:gridCol w="998755"/>
                <a:gridCol w="566860"/>
                <a:gridCol w="566860"/>
                <a:gridCol w="2573366"/>
              </a:tblGrid>
              <a:tr h="3426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Delivery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Width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Pitch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Thickness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Tapes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 Tapes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Tape origin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Tape width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Tape thickness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Comments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7133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427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(mm)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(mm)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(mm)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(-)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(-)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(mm)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(mm)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42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E2D-15/5.5-001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4.4.2014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SS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3 m for winding tests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E2D-15/5.5-002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4.4.2014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SS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3 m with 1:1 Cu tapes for winding tests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E2D-15/5.5-003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13.5.2014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SS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20 m for winding tests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E2D-15/5.5-004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6.11.2014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SS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6 m for winding tests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E2S-15/4.5-005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1.10.2014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SS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13 m for winding tests at CEA-Saclay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E2D-15/5.5-006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????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SS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20 m for winding tests sent directly to Saclay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E2D-15/5.5-007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Aug-15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Hastelloy+Cu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for Feather-M0 test (procured at GCS)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E2D-15/5.5-008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Aug-15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Hastelloy+Cu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for Feather-M2 test (procured at GCS)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E2D-15/5.5-009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Aug-15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SS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for Feather-M0 test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E2D-15/5.5-010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Aug-15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SS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Dummy for Feather-M0 test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7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E2D-15/5.5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Aug-15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Dummy for Feather-M2 test, SS with Cu coating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7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E2D-15/5.5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Oct-15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Dummy for Cos-theta-pole 1, SS with Cu coating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E2D-15/5.5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Oct-15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Dummy for Cos-theta-pole 2, SS with Cu coating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75195" y="3419006"/>
            <a:ext cx="29044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Use these dummies for the validation of the manufacturing process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037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catalog - 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07283"/>
              </p:ext>
            </p:extLst>
          </p:nvPr>
        </p:nvGraphicFramePr>
        <p:xfrm>
          <a:off x="164624" y="1246367"/>
          <a:ext cx="8877957" cy="3488042"/>
        </p:xfrm>
        <a:graphic>
          <a:graphicData uri="http://schemas.openxmlformats.org/drawingml/2006/table">
            <a:tbl>
              <a:tblPr/>
              <a:tblGrid>
                <a:gridCol w="634980"/>
                <a:gridCol w="329249"/>
                <a:gridCol w="446837"/>
                <a:gridCol w="258695"/>
                <a:gridCol w="305731"/>
                <a:gridCol w="323885"/>
                <a:gridCol w="402912"/>
                <a:gridCol w="409858"/>
                <a:gridCol w="771091"/>
                <a:gridCol w="437646"/>
                <a:gridCol w="437646"/>
                <a:gridCol w="479326"/>
                <a:gridCol w="479326"/>
                <a:gridCol w="479326"/>
                <a:gridCol w="479326"/>
                <a:gridCol w="2202123"/>
              </a:tblGrid>
              <a:tr h="2876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Lp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Tapes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 Tapes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Tape origin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Tape width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Tape thickness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Tape Ic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Expected cable Ic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Comments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438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 K, s.f.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 K, 20 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 K, s.f.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 K, 20 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198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(mm)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(mm)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(mm)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(-)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(-)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(mm)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(mm)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1985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E2S-15/5.5-001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6.11.2014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SP-KIT-2013030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Cable sample for layer jump tests - AC loss samples (0.6 m)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85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E2S-15/5.5-002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6.11.2014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SP-KIT-20130729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Cable sample for impregnation tests - G. Kirby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92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E2B-15/5.5-003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1.5.2015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E2B-14-T252D, E2B-14-T255D, E2B-15-T270D-1, E2B-15-T270D-2, E2B-15-T281D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Frankenstein: delivery of first cable length (Feather-M0-1)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85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E2B-15/5.5-004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Sep-15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E2B-15-T283D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Final verification for critical current test FRESCA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85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85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E2B-15/5.5-005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Sep-15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226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E2B-15-T284D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Final verification for transverse pressure test UTwente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85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E2S-15/5.5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Sep-15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Feather-M0-2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85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E2X-15/5.5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Oct-15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Feather-M0-3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85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E2M-15/5.5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Oct-15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Feather-M0-4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85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E2F-15/5.5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Oct-15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Feather-M0-5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85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E2_-15/5.5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Dec-15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Feather-M2-pole 1 - MILESTONE (MS66)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85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E2_-15/5.5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Dec-15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Feather-M2-pole 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85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E2_-15/5.5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Dec-15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Feather-M2-pole spare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85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85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E2_-15/5.5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Feb-16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Cos-theta-pole 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85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E2_-15/5.5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Feb-16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Cos-theta-pole 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75592" y="3919165"/>
            <a:ext cx="4950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We will be late for the nominal delivery of the first winding UL (3 months ?)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75592" y="3503697"/>
            <a:ext cx="4950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Work to start soon on further 6 m length cable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41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2639</TotalTime>
  <Words>2622</Words>
  <Application>Microsoft Macintosh PowerPoint</Application>
  <PresentationFormat>On-screen Show (4:3)</PresentationFormat>
  <Paragraphs>836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CERN(4-3)</vt:lpstr>
      <vt:lpstr>Status of WP10.2</vt:lpstr>
      <vt:lpstr>Outline</vt:lpstr>
      <vt:lpstr>Target performance</vt:lpstr>
      <vt:lpstr>Tapes</vt:lpstr>
      <vt:lpstr>Homogeneity</vt:lpstr>
      <vt:lpstr>Tape catalog</vt:lpstr>
      <vt:lpstr>Baseline cable design</vt:lpstr>
      <vt:lpstr>Cable catalog - dummies</vt:lpstr>
      <vt:lpstr>Cable catalog - SC</vt:lpstr>
      <vt:lpstr>Roebel cables</vt:lpstr>
      <vt:lpstr>Punch-and-coat</vt:lpstr>
      <vt:lpstr>Magnetization</vt:lpstr>
      <vt:lpstr>Transverse forces</vt:lpstr>
      <vt:lpstr>Cable dimensions</vt:lpstr>
      <vt:lpstr>Cable dimensions</vt:lpstr>
      <vt:lpstr>Cable dimensions</vt:lpstr>
      <vt:lpstr>JCopper</vt:lpstr>
      <vt:lpstr>Issues and plan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Luca Bottura</cp:lastModifiedBy>
  <cp:revision>134</cp:revision>
  <dcterms:created xsi:type="dcterms:W3CDTF">2012-11-30T11:04:26Z</dcterms:created>
  <dcterms:modified xsi:type="dcterms:W3CDTF">2015-09-10T11:28:12Z</dcterms:modified>
</cp:coreProperties>
</file>