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5"/>
  </p:notesMasterIdLst>
  <p:sldIdLst>
    <p:sldId id="261" r:id="rId2"/>
    <p:sldId id="273" r:id="rId3"/>
    <p:sldId id="330" r:id="rId4"/>
    <p:sldId id="341" r:id="rId5"/>
    <p:sldId id="340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39" r:id="rId14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>
          <p15:clr>
            <a:srgbClr val="A4A3A4"/>
          </p15:clr>
        </p15:guide>
        <p15:guide id="2" orient="horz" pos="2251">
          <p15:clr>
            <a:srgbClr val="A4A3A4"/>
          </p15:clr>
        </p15:guide>
        <p15:guide id="3" pos="5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B2B2B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48" y="612"/>
      </p:cViewPr>
      <p:guideLst>
        <p:guide orient="horz" pos="1071"/>
        <p:guide orient="horz" pos="2251"/>
        <p:guide pos="5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5" d="100"/>
          <a:sy n="75" d="100"/>
        </p:scale>
        <p:origin x="-3804" y="-9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r">
              <a:defRPr sz="1300"/>
            </a:lvl1pPr>
          </a:lstStyle>
          <a:p>
            <a:fld id="{4F3AFE2C-5007-4057-8DFB-EC24DF7E4136}" type="datetimeFigureOut">
              <a:rPr lang="fr-FR" smtClean="0"/>
              <a:pPr/>
              <a:t>09/09/2015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246" tIns="48123" rIns="96246" bIns="4812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6246" tIns="48123" rIns="96246" bIns="4812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r">
              <a:defRPr sz="13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94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824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928992" cy="2737991"/>
          </a:xfrm>
        </p:spPr>
        <p:txBody>
          <a:bodyPr anchor="b"/>
          <a:lstStyle>
            <a:lvl1pPr algn="l">
              <a:defRPr sz="3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429000"/>
            <a:ext cx="8928992" cy="194421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20688"/>
            <a:ext cx="4176464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620688"/>
            <a:ext cx="4680520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iramis-i.cea.fr/Images/logos/CEA_Saclay_logotype.jpg" TargetMode="Externa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20688"/>
            <a:ext cx="8928992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0960" y="6381328"/>
            <a:ext cx="342595" cy="211897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2" name="Groupe 11"/>
          <p:cNvGrpSpPr/>
          <p:nvPr userDrawn="1"/>
        </p:nvGrpSpPr>
        <p:grpSpPr>
          <a:xfrm>
            <a:off x="-3043" y="6089056"/>
            <a:ext cx="9150086" cy="24492"/>
            <a:chOff x="-3043" y="6093296"/>
            <a:chExt cx="9150086" cy="24492"/>
          </a:xfrm>
        </p:grpSpPr>
        <p:cxnSp>
          <p:nvCxnSpPr>
            <p:cNvPr id="10" name="Connecteur droit 9"/>
            <p:cNvCxnSpPr/>
            <p:nvPr userDrawn="1"/>
          </p:nvCxnSpPr>
          <p:spPr>
            <a:xfrm>
              <a:off x="0" y="6093296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 userDrawn="1"/>
          </p:nvCxnSpPr>
          <p:spPr>
            <a:xfrm>
              <a:off x="-3043" y="6117788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886" y="6132697"/>
            <a:ext cx="819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jevannug\Dropbox\PhDCERN\CCT Report\Figures\cernlogo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126567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ramis-i.cea.fr/Images/logos/CEA_Saclay_logotype.jpg">
            <a:hlinkClick r:id="rId8"/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2" y="6130880"/>
            <a:ext cx="75786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Screen Shot 2013-11-03 at 4.36.37 PM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976" y="6127880"/>
            <a:ext cx="1702430" cy="720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948" y="6138000"/>
            <a:ext cx="8325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DATA\03-EuCARD 2\10.3\TI_UK_under_33pro_0812.jp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08" y="6140317"/>
            <a:ext cx="1400668" cy="69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031" y="6172201"/>
            <a:ext cx="1178417" cy="63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126567"/>
            <a:ext cx="109579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3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cid:image005.png@01D0871B.4AC7A8D0" TargetMode="External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7910" y="2420888"/>
            <a:ext cx="5240737" cy="3600400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3491880" y="1191"/>
            <a:ext cx="5660057" cy="4233412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/>
              <a:t>Alternative EuCARD-2 dipole </a:t>
            </a:r>
            <a:r>
              <a:rPr lang="en-US" b="1" dirty="0" smtClean="0"/>
              <a:t>status: </a:t>
            </a:r>
            <a:br>
              <a:rPr lang="en-US" b="1" dirty="0" smtClean="0"/>
            </a:br>
            <a:r>
              <a:rPr lang="en-US" b="1" dirty="0" smtClean="0"/>
              <a:t>cos-</a:t>
            </a:r>
            <a:r>
              <a:rPr lang="el-GR" b="1" i="1" dirty="0"/>
              <a:t>θ</a:t>
            </a:r>
            <a:r>
              <a:rPr lang="en-US" b="1" dirty="0" smtClean="0"/>
              <a:t> and stack designs</a:t>
            </a:r>
            <a:br>
              <a:rPr lang="en-US" b="1" dirty="0" smtClean="0"/>
            </a:br>
            <a:endParaRPr lang="fr-FR" dirty="0"/>
          </a:p>
        </p:txBody>
      </p:sp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fr-FR" sz="1500" u="sng" dirty="0" smtClean="0"/>
              <a:t>Clément Lorin</a:t>
            </a:r>
            <a:r>
              <a:rPr lang="fr-FR" sz="1500" dirty="0" smtClean="0"/>
              <a:t>, Maria Durante (CEA)</a:t>
            </a:r>
          </a:p>
          <a:p>
            <a:pPr algn="ctr"/>
            <a:r>
              <a:rPr lang="fr-FR" sz="1500" dirty="0" smtClean="0"/>
              <a:t>John </a:t>
            </a:r>
            <a:r>
              <a:rPr lang="fr-FR" sz="1500" dirty="0" err="1" smtClean="0"/>
              <a:t>Himbele</a:t>
            </a:r>
            <a:r>
              <a:rPr lang="fr-FR" sz="1500" dirty="0" smtClean="0"/>
              <a:t> (INPG) </a:t>
            </a:r>
          </a:p>
          <a:p>
            <a:pPr algn="ctr"/>
            <a:r>
              <a:rPr lang="fr-FR" sz="1500" dirty="0" smtClean="0"/>
              <a:t>and all WP10.3 </a:t>
            </a:r>
            <a:r>
              <a:rPr lang="fr-FR" sz="1500" dirty="0" err="1" smtClean="0"/>
              <a:t>members</a:t>
            </a:r>
            <a:endParaRPr lang="fr-FR" sz="1500" dirty="0" smtClean="0"/>
          </a:p>
          <a:p>
            <a:pPr algn="ctr"/>
            <a:r>
              <a:rPr lang="en-US" sz="1600" b="1" dirty="0" smtClean="0"/>
              <a:t>Third </a:t>
            </a:r>
            <a:r>
              <a:rPr lang="en-US" sz="1600" b="1" dirty="0"/>
              <a:t>Workshop on Accelerator Magnets in HTS  (</a:t>
            </a:r>
            <a:r>
              <a:rPr lang="en-US" sz="1600" b="1" dirty="0" smtClean="0"/>
              <a:t>WAMHTS-3)</a:t>
            </a:r>
            <a:endParaRPr lang="en-US" sz="1600" b="1" dirty="0"/>
          </a:p>
          <a:p>
            <a:pPr algn="ctr"/>
            <a:r>
              <a:rPr lang="fr-FR" sz="1600" dirty="0" smtClean="0"/>
              <a:t>10-sept-2015</a:t>
            </a:r>
          </a:p>
          <a:p>
            <a:pPr algn="ctr"/>
            <a:r>
              <a:rPr lang="fr-FR" sz="1600" dirty="0" smtClean="0"/>
              <a:t>Lyon, FRANCE</a:t>
            </a:r>
            <a:endParaRPr lang="fr-FR" sz="1600" dirty="0"/>
          </a:p>
          <a:p>
            <a:pPr algn="ctr"/>
            <a:endParaRPr lang="en-US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Stack:</a:t>
            </a:r>
            <a:r>
              <a:rPr lang="en-US" dirty="0"/>
              <a:t> </a:t>
            </a:r>
            <a:r>
              <a:rPr lang="en-US" dirty="0" smtClean="0"/>
              <a:t>Magnet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Bending</a:t>
            </a:r>
            <a:endParaRPr lang="fr-FR" dirty="0" smtClean="0"/>
          </a:p>
          <a:p>
            <a:pPr lvl="1"/>
            <a:r>
              <a:rPr lang="fr-FR" dirty="0" err="1" smtClean="0"/>
              <a:t>hw</a:t>
            </a:r>
            <a:r>
              <a:rPr lang="fr-FR" dirty="0" smtClean="0"/>
              <a:t> &gt; 2 m</a:t>
            </a:r>
          </a:p>
          <a:p>
            <a:pPr lvl="1"/>
            <a:r>
              <a:rPr lang="fr-FR" dirty="0" err="1" smtClean="0"/>
              <a:t>ew</a:t>
            </a:r>
            <a:r>
              <a:rPr lang="fr-FR" dirty="0" smtClean="0"/>
              <a:t> &gt; 10 mm</a:t>
            </a:r>
          </a:p>
          <a:p>
            <a:pPr lvl="1"/>
            <a:r>
              <a:rPr lang="fr-FR" dirty="0" smtClean="0"/>
              <a:t>twist 1.8°/mm -&gt; </a:t>
            </a:r>
            <a:r>
              <a:rPr lang="el-GR" dirty="0" smtClean="0"/>
              <a:t>ε</a:t>
            </a:r>
            <a:r>
              <a:rPr lang="fr-FR" dirty="0" smtClean="0"/>
              <a:t> </a:t>
            </a:r>
            <a:r>
              <a:rPr lang="el-GR" dirty="0" smtClean="0"/>
              <a:t>ϵ</a:t>
            </a:r>
            <a:r>
              <a:rPr lang="fr-FR" dirty="0" smtClean="0"/>
              <a:t> [-0.06%; 0.13%]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22" name="Picture 21" descr="HTS-assembly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" t="30662" r="-91" b="10288"/>
          <a:stretch/>
        </p:blipFill>
        <p:spPr>
          <a:xfrm>
            <a:off x="734949" y="692696"/>
            <a:ext cx="8517571" cy="4922390"/>
          </a:xfrm>
          <a:prstGeom prst="diagStripe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107504" y="620688"/>
            <a:ext cx="8928992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Bending</a:t>
            </a:r>
            <a:endParaRPr lang="fr-FR" dirty="0" smtClean="0"/>
          </a:p>
          <a:p>
            <a:pPr lvl="1"/>
            <a:r>
              <a:rPr lang="fr-FR" dirty="0" err="1" smtClean="0"/>
              <a:t>hw</a:t>
            </a:r>
            <a:r>
              <a:rPr lang="fr-FR" dirty="0" smtClean="0"/>
              <a:t> &gt; 2 m</a:t>
            </a:r>
          </a:p>
          <a:p>
            <a:pPr lvl="1"/>
            <a:r>
              <a:rPr lang="fr-FR" dirty="0" err="1" smtClean="0"/>
              <a:t>ew</a:t>
            </a:r>
            <a:r>
              <a:rPr lang="fr-FR" dirty="0" smtClean="0"/>
              <a:t> &gt; 10 mm</a:t>
            </a:r>
          </a:p>
          <a:p>
            <a:pPr lvl="1"/>
            <a:r>
              <a:rPr lang="fr-FR" dirty="0" smtClean="0"/>
              <a:t>twist 1.8°/mm -&gt; </a:t>
            </a:r>
            <a:r>
              <a:rPr lang="el-GR" dirty="0" smtClean="0"/>
              <a:t>ε</a:t>
            </a:r>
            <a:r>
              <a:rPr lang="fr-FR" dirty="0" smtClean="0"/>
              <a:t> </a:t>
            </a:r>
            <a:r>
              <a:rPr lang="el-GR" dirty="0" smtClean="0"/>
              <a:t>ϵ</a:t>
            </a:r>
            <a:r>
              <a:rPr lang="fr-FR" dirty="0" smtClean="0"/>
              <a:t> [-0.06%; 0.13%]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marL="411480" lvl="1" indent="0">
              <a:buFont typeface="Arial" pitchFamily="34" charset="0"/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Connections </a:t>
            </a:r>
            <a:r>
              <a:rPr lang="fr-FR" dirty="0" err="1" smtClean="0"/>
              <a:t>outside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436096" y="1412776"/>
            <a:ext cx="2448272" cy="151216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07189" y="3645024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cm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001052" y="2964634"/>
            <a:ext cx="2376264" cy="144016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588224" y="2204864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cm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716016" y="683404"/>
            <a:ext cx="188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Transposition side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83568" y="2708920"/>
            <a:ext cx="1658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Layer jump side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220072" y="37890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Total</a:t>
            </a:r>
            <a:r>
              <a:rPr lang="ja-JP" altLang="en-US" dirty="0" smtClean="0"/>
              <a:t> </a:t>
            </a:r>
            <a:r>
              <a:rPr lang="en-US" altLang="ja-JP" dirty="0" smtClean="0"/>
              <a:t>length</a:t>
            </a:r>
            <a:r>
              <a:rPr lang="ja-JP" altLang="en-US" dirty="0" smtClean="0"/>
              <a:t> </a:t>
            </a:r>
            <a:r>
              <a:rPr lang="en-US" altLang="ja-JP" dirty="0" smtClean="0"/>
              <a:t>of</a:t>
            </a:r>
            <a:r>
              <a:rPr lang="ja-JP" altLang="en-US" dirty="0" smtClean="0"/>
              <a:t> </a:t>
            </a:r>
            <a:r>
              <a:rPr lang="en-US" altLang="ja-JP" dirty="0" smtClean="0"/>
              <a:t>stack</a:t>
            </a:r>
            <a:r>
              <a:rPr lang="ja-JP" altLang="en-US" dirty="0" smtClean="0"/>
              <a:t> </a:t>
            </a:r>
            <a:r>
              <a:rPr lang="en-US" altLang="ja-JP" dirty="0" smtClean="0"/>
              <a:t>cable: </a:t>
            </a:r>
            <a:r>
              <a:rPr lang="en-US" dirty="0" smtClean="0"/>
              <a:t>22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84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Stack:</a:t>
            </a:r>
            <a:r>
              <a:rPr lang="en-US" dirty="0" smtClean="0"/>
              <a:t>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Mechanical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by </a:t>
            </a:r>
            <a:r>
              <a:rPr lang="fr-FR" b="1" dirty="0" smtClean="0"/>
              <a:t>Chhon </a:t>
            </a:r>
            <a:r>
              <a:rPr lang="fr-FR" b="1" dirty="0" err="1" smtClean="0"/>
              <a:t>Pes</a:t>
            </a:r>
            <a:r>
              <a:rPr lang="fr-FR" dirty="0" smtClean="0"/>
              <a:t> and </a:t>
            </a:r>
            <a:r>
              <a:rPr lang="fr-FR" b="1" dirty="0" smtClean="0"/>
              <a:t>Philippe </a:t>
            </a:r>
            <a:r>
              <a:rPr lang="fr-FR" b="1" dirty="0" err="1" smtClean="0"/>
              <a:t>Fazilleau</a:t>
            </a:r>
            <a:r>
              <a:rPr lang="fr-FR" dirty="0" smtClean="0"/>
              <a:t> (CEA)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85" y="1497807"/>
            <a:ext cx="4228330" cy="423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ZoneTexte 24"/>
          <p:cNvSpPr txBox="1"/>
          <p:nvPr/>
        </p:nvSpPr>
        <p:spPr>
          <a:xfrm>
            <a:off x="2894527" y="1331078"/>
            <a:ext cx="1485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External tube</a:t>
            </a:r>
          </a:p>
          <a:p>
            <a:pPr algn="ctr"/>
            <a:r>
              <a:rPr lang="en-US" dirty="0" smtClean="0"/>
              <a:t>(SS 316)</a:t>
            </a:r>
            <a:endParaRPr lang="en-US" dirty="0"/>
          </a:p>
        </p:txBody>
      </p:sp>
      <p:cxnSp>
        <p:nvCxnSpPr>
          <p:cNvPr id="20" name="Connecteur droit avec flèche 27"/>
          <p:cNvCxnSpPr/>
          <p:nvPr/>
        </p:nvCxnSpPr>
        <p:spPr>
          <a:xfrm flipH="1">
            <a:off x="2209553" y="1654244"/>
            <a:ext cx="800435" cy="3231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19"/>
          <p:cNvSpPr txBox="1"/>
          <p:nvPr/>
        </p:nvSpPr>
        <p:spPr>
          <a:xfrm>
            <a:off x="3436508" y="2018482"/>
            <a:ext cx="180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Copper (yellow)</a:t>
            </a:r>
            <a:endParaRPr lang="en-US" dirty="0"/>
          </a:p>
        </p:txBody>
      </p:sp>
      <p:cxnSp>
        <p:nvCxnSpPr>
          <p:cNvPr id="22" name="Connecteur droit avec flèche 29"/>
          <p:cNvCxnSpPr/>
          <p:nvPr/>
        </p:nvCxnSpPr>
        <p:spPr>
          <a:xfrm flipH="1">
            <a:off x="2996497" y="2387814"/>
            <a:ext cx="975018" cy="4163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6"/>
          <p:cNvSpPr txBox="1"/>
          <p:nvPr/>
        </p:nvSpPr>
        <p:spPr>
          <a:xfrm>
            <a:off x="433149" y="4373111"/>
            <a:ext cx="11521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cxnSp>
        <p:nvCxnSpPr>
          <p:cNvPr id="24" name="Connecteur droit avec flèche 2047"/>
          <p:cNvCxnSpPr>
            <a:stCxn id="23" idx="0"/>
          </p:cNvCxnSpPr>
          <p:nvPr/>
        </p:nvCxnSpPr>
        <p:spPr>
          <a:xfrm flipV="1">
            <a:off x="1009213" y="3716129"/>
            <a:ext cx="332312" cy="6569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048"/>
          <p:cNvSpPr txBox="1"/>
          <p:nvPr/>
        </p:nvSpPr>
        <p:spPr>
          <a:xfrm>
            <a:off x="35496" y="4919655"/>
            <a:ext cx="2483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Red: Conductor(SS 304)</a:t>
            </a:r>
          </a:p>
          <a:p>
            <a:r>
              <a:rPr lang="en-US" dirty="0" smtClean="0"/>
              <a:t>Pink: Plate(SS 316)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479555" y="2526447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973833" y="1443552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 smtClean="0"/>
              <a:t>Shear stress analysis of 4 stack tapes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77765" y="1813048"/>
            <a:ext cx="32863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Sliding contact between tapes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Sliding contact or glued </a:t>
            </a:r>
          </a:p>
          <a:p>
            <a:pPr lvl="1"/>
            <a:r>
              <a:rPr lang="en-US" dirty="0" smtClean="0"/>
              <a:t>on its perimeter and copper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6082867" y="3350797"/>
            <a:ext cx="2154106" cy="2040515"/>
            <a:chOff x="6143458" y="2308082"/>
            <a:chExt cx="2154106" cy="2040515"/>
          </a:xfrm>
        </p:grpSpPr>
        <p:grpSp>
          <p:nvGrpSpPr>
            <p:cNvPr id="31" name="Group 30"/>
            <p:cNvGrpSpPr/>
            <p:nvPr/>
          </p:nvGrpSpPr>
          <p:grpSpPr>
            <a:xfrm>
              <a:off x="6143458" y="2308082"/>
              <a:ext cx="2154106" cy="2040515"/>
              <a:chOff x="2217802" y="178954"/>
              <a:chExt cx="5465782" cy="5384203"/>
            </a:xfrm>
          </p:grpSpPr>
          <p:pic>
            <p:nvPicPr>
              <p:cNvPr id="36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7802" y="178954"/>
                <a:ext cx="5465782" cy="53842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37" name="Connecteur droit 9"/>
              <p:cNvCxnSpPr/>
              <p:nvPr/>
            </p:nvCxnSpPr>
            <p:spPr>
              <a:xfrm flipV="1">
                <a:off x="4295031" y="2204864"/>
                <a:ext cx="2592288" cy="2664296"/>
              </a:xfrm>
              <a:prstGeom prst="line">
                <a:avLst/>
              </a:prstGeom>
              <a:ln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11"/>
              <p:cNvCxnSpPr/>
              <p:nvPr/>
            </p:nvCxnSpPr>
            <p:spPr>
              <a:xfrm flipV="1">
                <a:off x="3654549" y="1538908"/>
                <a:ext cx="2592288" cy="2664296"/>
              </a:xfrm>
              <a:prstGeom prst="line">
                <a:avLst/>
              </a:prstGeom>
              <a:ln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13"/>
              <p:cNvCxnSpPr/>
              <p:nvPr/>
            </p:nvCxnSpPr>
            <p:spPr>
              <a:xfrm flipV="1">
                <a:off x="2987824" y="914400"/>
                <a:ext cx="2603351" cy="2622612"/>
              </a:xfrm>
              <a:prstGeom prst="line">
                <a:avLst/>
              </a:prstGeom>
              <a:ln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Arrow Connector 31"/>
            <p:cNvCxnSpPr/>
            <p:nvPr/>
          </p:nvCxnSpPr>
          <p:spPr>
            <a:xfrm flipV="1">
              <a:off x="6804032" y="2900567"/>
              <a:ext cx="316155" cy="284977"/>
            </a:xfrm>
            <a:prstGeom prst="straightConnector1">
              <a:avLst/>
            </a:prstGeom>
            <a:ln w="38100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6635181" y="3159888"/>
              <a:ext cx="316155" cy="277934"/>
            </a:xfrm>
            <a:prstGeom prst="straightConnector1">
              <a:avLst/>
            </a:prstGeom>
            <a:ln w="38100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7724842" y="2810529"/>
              <a:ext cx="317367" cy="349359"/>
            </a:xfrm>
            <a:prstGeom prst="straightConnector1">
              <a:avLst/>
            </a:prstGeom>
            <a:ln w="38100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0800000">
              <a:off x="7617163" y="2597488"/>
              <a:ext cx="317367" cy="349359"/>
            </a:xfrm>
            <a:prstGeom prst="straightConnector1">
              <a:avLst/>
            </a:prstGeom>
            <a:ln w="38100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7356084" y="3148957"/>
            <a:ext cx="16289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Sliding contact</a:t>
            </a:r>
          </a:p>
          <a:p>
            <a:r>
              <a:rPr lang="fr-FR" dirty="0"/>
              <a:t>	</a:t>
            </a:r>
            <a:r>
              <a:rPr lang="fr-FR" dirty="0" smtClean="0"/>
              <a:t>or</a:t>
            </a:r>
          </a:p>
          <a:p>
            <a:r>
              <a:rPr lang="fr-FR" dirty="0"/>
              <a:t>	</a:t>
            </a:r>
            <a:r>
              <a:rPr lang="fr-FR" dirty="0" err="1" smtClean="0"/>
              <a:t>glued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318356" y="3472123"/>
            <a:ext cx="1367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Sliding tapes</a:t>
            </a:r>
            <a:endParaRPr lang="en-US" dirty="0"/>
          </a:p>
        </p:txBody>
      </p:sp>
      <p:cxnSp>
        <p:nvCxnSpPr>
          <p:cNvPr id="42" name="Straight Connector 41"/>
          <p:cNvCxnSpPr>
            <a:endCxn id="41" idx="2"/>
          </p:cNvCxnSpPr>
          <p:nvPr/>
        </p:nvCxnSpPr>
        <p:spPr>
          <a:xfrm flipH="1" flipV="1">
            <a:off x="6002028" y="3841455"/>
            <a:ext cx="683672" cy="361148"/>
          </a:xfrm>
          <a:prstGeom prst="line">
            <a:avLst/>
          </a:prstGeom>
          <a:ln w="63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10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Stack:</a:t>
            </a:r>
            <a:r>
              <a:rPr lang="en-US" dirty="0"/>
              <a:t> Mechanics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Total </a:t>
            </a:r>
            <a:r>
              <a:rPr lang="fr-FR" dirty="0" err="1" smtClean="0"/>
              <a:t>von</a:t>
            </a:r>
            <a:r>
              <a:rPr lang="fr-FR" dirty="0" smtClean="0"/>
              <a:t> Mises stress distribution</a:t>
            </a:r>
          </a:p>
          <a:p>
            <a:pPr lvl="1"/>
            <a:r>
              <a:rPr lang="fr-FR" dirty="0" smtClean="0"/>
              <a:t>Max </a:t>
            </a:r>
            <a:r>
              <a:rPr lang="fr-FR" dirty="0" err="1" smtClean="0"/>
              <a:t>deflection</a:t>
            </a:r>
            <a:r>
              <a:rPr lang="fr-FR" dirty="0" smtClean="0"/>
              <a:t> ~ 100 µm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r>
              <a:rPr lang="fr-FR" dirty="0" err="1" smtClean="0"/>
              <a:t>Shear</a:t>
            </a:r>
            <a:r>
              <a:rPr lang="fr-FR" dirty="0" smtClean="0"/>
              <a:t> stress in </a:t>
            </a:r>
            <a:r>
              <a:rPr lang="fr-FR" dirty="0" err="1" smtClean="0"/>
              <a:t>conductor</a:t>
            </a:r>
            <a:endParaRPr lang="fr-FR" dirty="0" smtClean="0"/>
          </a:p>
          <a:p>
            <a:pPr lvl="1"/>
            <a:r>
              <a:rPr lang="fr-FR" dirty="0" smtClean="0"/>
              <a:t>49 </a:t>
            </a:r>
            <a:r>
              <a:rPr lang="fr-FR" dirty="0" err="1" smtClean="0"/>
              <a:t>MPa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sliding</a:t>
            </a:r>
            <a:r>
              <a:rPr lang="fr-FR" dirty="0" smtClean="0"/>
              <a:t>, 188 </a:t>
            </a:r>
            <a:r>
              <a:rPr lang="fr-FR" dirty="0" err="1" smtClean="0"/>
              <a:t>MPa</a:t>
            </a:r>
            <a:r>
              <a:rPr lang="fr-FR" dirty="0" smtClean="0"/>
              <a:t> no </a:t>
            </a:r>
            <a:r>
              <a:rPr lang="fr-FR" dirty="0" err="1" smtClean="0"/>
              <a:t>sliding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Espace réservé du numéro de diapositive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B9B6D-867A-40B8-ACB0-35CC9F272C9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99" y="1615054"/>
            <a:ext cx="5503452" cy="3215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902209" y="3040672"/>
            <a:ext cx="0" cy="107707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938" y="4184689"/>
            <a:ext cx="1320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Max</a:t>
            </a:r>
            <a:r>
              <a:rPr lang="ja-JP" altLang="en-US" dirty="0" smtClean="0"/>
              <a:t>(</a:t>
            </a:r>
            <a:r>
              <a:rPr lang="en-US" altLang="ja-JP" dirty="0" smtClean="0"/>
              <a:t>V.M.)</a:t>
            </a:r>
            <a:r>
              <a:rPr lang="ja-JP" altLang="en-US" dirty="0" smtClean="0"/>
              <a:t> </a:t>
            </a:r>
            <a:r>
              <a:rPr lang="en-US" altLang="ja-JP" dirty="0" smtClean="0"/>
              <a:t>=</a:t>
            </a:r>
          </a:p>
          <a:p>
            <a:r>
              <a:rPr lang="en-US" dirty="0" smtClean="0"/>
              <a:t>699.5 MPa</a:t>
            </a:r>
            <a:endParaRPr lang="en-US" dirty="0"/>
          </a:p>
        </p:txBody>
      </p:sp>
      <p:graphicFrame>
        <p:nvGraphicFramePr>
          <p:cNvPr id="29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611339"/>
              </p:ext>
            </p:extLst>
          </p:nvPr>
        </p:nvGraphicFramePr>
        <p:xfrm>
          <a:off x="4572000" y="828245"/>
          <a:ext cx="4367808" cy="2115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224136"/>
                <a:gridCol w="1080120"/>
                <a:gridCol w="695400"/>
              </a:tblGrid>
              <a:tr h="467035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Component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Cooldown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Magnetic</a:t>
                      </a:r>
                      <a:r>
                        <a:rPr lang="fr-FR" sz="1400" dirty="0" smtClean="0"/>
                        <a:t> forces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Total</a:t>
                      </a:r>
                      <a:endParaRPr lang="fr-FR" sz="1400" dirty="0"/>
                    </a:p>
                  </a:txBody>
                  <a:tcPr/>
                </a:tc>
              </a:tr>
              <a:tr h="274726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Conductor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342.5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295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511.7</a:t>
                      </a:r>
                      <a:endParaRPr lang="fr-FR" sz="1400" dirty="0"/>
                    </a:p>
                  </a:txBody>
                  <a:tcPr/>
                </a:tc>
              </a:tr>
              <a:tr h="274726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CuBe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293.6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351.2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585.5</a:t>
                      </a:r>
                      <a:endParaRPr lang="fr-FR" sz="1400" dirty="0"/>
                    </a:p>
                  </a:txBody>
                  <a:tcPr/>
                </a:tc>
              </a:tr>
              <a:tr h="27472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Plate – SS316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444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376.3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C00000"/>
                          </a:solidFill>
                        </a:rPr>
                        <a:t>699.5</a:t>
                      </a:r>
                      <a:endParaRPr lang="fr-FR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74726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Titanium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325.8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431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460.75</a:t>
                      </a:r>
                      <a:endParaRPr lang="fr-FR" sz="1400" dirty="0"/>
                    </a:p>
                  </a:txBody>
                  <a:tcPr/>
                </a:tc>
              </a:tr>
              <a:tr h="378277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External</a:t>
                      </a:r>
                      <a:r>
                        <a:rPr lang="fr-FR" sz="1400" dirty="0" smtClean="0"/>
                        <a:t> tube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311.9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168.6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429.15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ZoneTexte 6"/>
          <p:cNvSpPr txBox="1"/>
          <p:nvPr/>
        </p:nvSpPr>
        <p:spPr>
          <a:xfrm>
            <a:off x="4491525" y="585114"/>
            <a:ext cx="424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Max Von Mises stresses (</a:t>
            </a:r>
            <a:r>
              <a:rPr lang="fr-FR" sz="1200" dirty="0" err="1" smtClean="0"/>
              <a:t>MPa</a:t>
            </a:r>
            <a:r>
              <a:rPr lang="fr-FR" sz="1200" dirty="0" smtClean="0"/>
              <a:t>) in </a:t>
            </a:r>
            <a:r>
              <a:rPr lang="fr-FR" sz="1200" dirty="0" err="1" smtClean="0"/>
              <a:t>different</a:t>
            </a:r>
            <a:r>
              <a:rPr lang="fr-FR" sz="1200" dirty="0" smtClean="0"/>
              <a:t> parts of structure</a:t>
            </a:r>
            <a:endParaRPr lang="fr-FR" sz="1200" dirty="0"/>
          </a:p>
        </p:txBody>
      </p:sp>
      <p:graphicFrame>
        <p:nvGraphicFramePr>
          <p:cNvPr id="31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81260"/>
              </p:ext>
            </p:extLst>
          </p:nvPr>
        </p:nvGraphicFramePr>
        <p:xfrm>
          <a:off x="4587222" y="3227680"/>
          <a:ext cx="4405146" cy="180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42"/>
                <a:gridCol w="1341842"/>
                <a:gridCol w="1721462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Material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Yield</a:t>
                      </a:r>
                      <a:r>
                        <a:rPr lang="fr-FR" sz="1400" dirty="0" smtClean="0"/>
                        <a:t> stress(</a:t>
                      </a:r>
                      <a:r>
                        <a:rPr lang="fr-FR" sz="1400" dirty="0" err="1" smtClean="0"/>
                        <a:t>MPa</a:t>
                      </a:r>
                      <a:r>
                        <a:rPr lang="fr-FR" sz="1400" dirty="0" smtClean="0"/>
                        <a:t>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Allowable</a:t>
                      </a:r>
                      <a:r>
                        <a:rPr lang="fr-FR" sz="1400" dirty="0" smtClean="0"/>
                        <a:t> stress(</a:t>
                      </a:r>
                      <a:r>
                        <a:rPr lang="fr-FR" sz="1400" dirty="0" err="1" smtClean="0"/>
                        <a:t>MPa</a:t>
                      </a:r>
                      <a:r>
                        <a:rPr lang="fr-FR" sz="1400" dirty="0" smtClean="0"/>
                        <a:t>)</a:t>
                      </a:r>
                      <a:endParaRPr lang="fr-FR" sz="1400" dirty="0"/>
                    </a:p>
                  </a:txBody>
                  <a:tcPr/>
                </a:tc>
              </a:tr>
              <a:tr h="259224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SS 304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890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593</a:t>
                      </a:r>
                      <a:endParaRPr lang="fr-FR" sz="1400" dirty="0"/>
                    </a:p>
                  </a:txBody>
                  <a:tcPr/>
                </a:tc>
              </a:tr>
              <a:tr h="24245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SS 316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980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C00000"/>
                          </a:solidFill>
                        </a:rPr>
                        <a:t>653</a:t>
                      </a:r>
                      <a:endParaRPr lang="fr-FR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25688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CuBe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1077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718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Titanium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1200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800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ZoneTexte 6"/>
          <p:cNvSpPr txBox="1"/>
          <p:nvPr/>
        </p:nvSpPr>
        <p:spPr>
          <a:xfrm>
            <a:off x="4508459" y="2973969"/>
            <a:ext cx="4673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Max Von Mises </a:t>
            </a:r>
            <a:r>
              <a:rPr lang="fr-FR" sz="1200" dirty="0" err="1" smtClean="0"/>
              <a:t>allowable</a:t>
            </a:r>
            <a:r>
              <a:rPr lang="fr-FR" sz="1200" dirty="0" smtClean="0"/>
              <a:t> stresses (</a:t>
            </a:r>
            <a:r>
              <a:rPr lang="fr-FR" sz="1200" dirty="0" err="1" smtClean="0"/>
              <a:t>MPa</a:t>
            </a:r>
            <a:r>
              <a:rPr lang="fr-FR" sz="1200" dirty="0" smtClean="0"/>
              <a:t>) in </a:t>
            </a:r>
            <a:r>
              <a:rPr lang="fr-FR" sz="1200" dirty="0" err="1" smtClean="0"/>
              <a:t>different</a:t>
            </a:r>
            <a:r>
              <a:rPr lang="fr-FR" sz="1200" dirty="0" smtClean="0"/>
              <a:t> parts of structure</a:t>
            </a:r>
            <a:endParaRPr lang="fr-FR" sz="1200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573" y="5085184"/>
            <a:ext cx="1656881" cy="95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5" name="Straight Arrow Connector 34"/>
          <p:cNvCxnSpPr/>
          <p:nvPr/>
        </p:nvCxnSpPr>
        <p:spPr>
          <a:xfrm>
            <a:off x="1979712" y="2636912"/>
            <a:ext cx="3240360" cy="27363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9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5328592"/>
          </a:xfrm>
        </p:spPr>
        <p:txBody>
          <a:bodyPr>
            <a:normAutofit/>
          </a:bodyPr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i="1" dirty="0"/>
              <a:t> </a:t>
            </a:r>
            <a:r>
              <a:rPr lang="fr-FR" dirty="0" smtClean="0"/>
              <a:t> design</a:t>
            </a:r>
          </a:p>
          <a:p>
            <a:pPr lvl="1"/>
            <a:r>
              <a:rPr lang="fr-FR" dirty="0" smtClean="0"/>
              <a:t>5 T </a:t>
            </a:r>
            <a:r>
              <a:rPr lang="fr-FR" dirty="0" err="1" smtClean="0"/>
              <a:t>standalone</a:t>
            </a:r>
            <a:r>
              <a:rPr lang="fr-FR" dirty="0" smtClean="0"/>
              <a:t>, an extra 2 T possible as insert</a:t>
            </a:r>
          </a:p>
          <a:p>
            <a:pPr lvl="1"/>
            <a:r>
              <a:rPr lang="fr-FR" dirty="0" err="1" smtClean="0"/>
              <a:t>Inner</a:t>
            </a:r>
            <a:r>
              <a:rPr lang="fr-FR" dirty="0" smtClean="0"/>
              <a:t> 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err="1" smtClean="0"/>
              <a:t>reinforcement</a:t>
            </a:r>
            <a:endParaRPr lang="fr-FR" dirty="0" smtClean="0"/>
          </a:p>
          <a:p>
            <a:pPr lvl="1"/>
            <a:r>
              <a:rPr lang="fr-FR" dirty="0" smtClean="0"/>
              <a:t>End </a:t>
            </a:r>
            <a:r>
              <a:rPr lang="fr-FR" dirty="0"/>
              <a:t>design (</a:t>
            </a:r>
            <a:r>
              <a:rPr lang="fr-FR" dirty="0" err="1"/>
              <a:t>conventional</a:t>
            </a:r>
            <a:r>
              <a:rPr lang="fr-FR" dirty="0"/>
              <a:t> </a:t>
            </a:r>
            <a:r>
              <a:rPr lang="fr-FR" dirty="0" err="1"/>
              <a:t>way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Path </a:t>
            </a:r>
            <a:r>
              <a:rPr lang="fr-FR" dirty="0" err="1" smtClean="0"/>
              <a:t>outwards</a:t>
            </a:r>
            <a:r>
              <a:rPr lang="fr-FR" dirty="0" smtClean="0"/>
              <a:t> the </a:t>
            </a:r>
            <a:r>
              <a:rPr lang="fr-FR" dirty="0" err="1" smtClean="0"/>
              <a:t>magnet</a:t>
            </a:r>
            <a:r>
              <a:rPr lang="fr-FR" dirty="0" smtClean="0"/>
              <a:t> (to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at KIT)</a:t>
            </a:r>
          </a:p>
          <a:p>
            <a:pPr lvl="1"/>
            <a:r>
              <a:rPr lang="fr-FR" dirty="0" smtClean="0"/>
              <a:t>Protection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deeply</a:t>
            </a:r>
            <a:r>
              <a:rPr lang="fr-FR" dirty="0" smtClean="0"/>
              <a:t> </a:t>
            </a:r>
            <a:r>
              <a:rPr lang="fr-FR" dirty="0" err="1" smtClean="0"/>
              <a:t>investigated</a:t>
            </a:r>
            <a:endParaRPr lang="fr-FR" dirty="0" smtClean="0"/>
          </a:p>
          <a:p>
            <a:pPr lvl="1"/>
            <a:r>
              <a:rPr lang="fr-FR" dirty="0" err="1" smtClean="0"/>
              <a:t>Tooling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 smtClean="0"/>
              <a:t> (</a:t>
            </a:r>
            <a:r>
              <a:rPr lang="fr-FR" dirty="0" err="1" smtClean="0"/>
              <a:t>drawing</a:t>
            </a:r>
            <a:r>
              <a:rPr lang="fr-FR" dirty="0" smtClean="0"/>
              <a:t> office </a:t>
            </a:r>
            <a:r>
              <a:rPr lang="fr-FR" dirty="0" err="1" smtClean="0"/>
              <a:t>working</a:t>
            </a:r>
            <a:r>
              <a:rPr lang="fr-FR" dirty="0" smtClean="0"/>
              <a:t> on </a:t>
            </a:r>
            <a:r>
              <a:rPr lang="fr-FR" dirty="0" err="1" smtClean="0"/>
              <a:t>it</a:t>
            </a:r>
            <a:r>
              <a:rPr lang="fr-FR" dirty="0" smtClean="0"/>
              <a:t>)</a:t>
            </a:r>
            <a:endParaRPr lang="fr-FR" dirty="0" smtClean="0"/>
          </a:p>
          <a:p>
            <a:pPr marL="114300" indent="0">
              <a:buNone/>
            </a:pPr>
            <a:endParaRPr lang="fr-FR" dirty="0" smtClean="0"/>
          </a:p>
          <a:p>
            <a:r>
              <a:rPr lang="fr-FR" b="1" dirty="0" err="1" smtClean="0"/>
              <a:t>Stack</a:t>
            </a:r>
            <a:r>
              <a:rPr lang="fr-FR" dirty="0" smtClean="0"/>
              <a:t> design</a:t>
            </a:r>
          </a:p>
          <a:p>
            <a:pPr lvl="1"/>
            <a:r>
              <a:rPr lang="fr-FR" dirty="0" smtClean="0"/>
              <a:t>&gt; 5 T in </a:t>
            </a:r>
            <a:r>
              <a:rPr lang="fr-FR" dirty="0" err="1" smtClean="0"/>
              <a:t>standalone</a:t>
            </a:r>
            <a:r>
              <a:rPr lang="fr-FR" dirty="0" smtClean="0"/>
              <a:t>, an extra 4.2 T possible as insert</a:t>
            </a:r>
          </a:p>
          <a:p>
            <a:pPr lvl="1"/>
            <a:r>
              <a:rPr lang="fr-FR" dirty="0" smtClean="0"/>
              <a:t>End design </a:t>
            </a:r>
            <a:r>
              <a:rPr lang="fr-FR" dirty="0" err="1" smtClean="0"/>
              <a:t>with</a:t>
            </a:r>
            <a:r>
              <a:rPr lang="fr-FR" dirty="0" smtClean="0"/>
              <a:t> transposition</a:t>
            </a:r>
          </a:p>
          <a:p>
            <a:pPr lvl="1"/>
            <a:r>
              <a:rPr lang="fr-FR" dirty="0" err="1" smtClean="0"/>
              <a:t>Mechanical</a:t>
            </a:r>
            <a:r>
              <a:rPr lang="fr-FR" dirty="0" smtClean="0"/>
              <a:t> fine </a:t>
            </a:r>
            <a:r>
              <a:rPr lang="fr-FR" dirty="0" err="1" smtClean="0"/>
              <a:t>tuning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endParaRPr lang="fr-FR" dirty="0" smtClean="0"/>
          </a:p>
          <a:p>
            <a:pPr lvl="1"/>
            <a:r>
              <a:rPr lang="fr-FR" dirty="0" err="1" smtClean="0"/>
              <a:t>Winding</a:t>
            </a:r>
            <a:r>
              <a:rPr lang="fr-FR" dirty="0" smtClean="0"/>
              <a:t> test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509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1944216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tabLst>
                <a:tab pos="2155825" algn="l"/>
                <a:tab pos="2865438" algn="l"/>
              </a:tabLst>
            </a:pPr>
            <a:r>
              <a:rPr lang="en-US" b="1" dirty="0" smtClean="0"/>
              <a:t>Field target</a:t>
            </a:r>
            <a:r>
              <a:rPr lang="en-US" dirty="0" smtClean="0"/>
              <a:t>: Accelerator-type magnet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dirty="0" smtClean="0"/>
              <a:t>stand-</a:t>
            </a:r>
            <a:r>
              <a:rPr lang="fr-FR" dirty="0" err="1" smtClean="0"/>
              <a:t>alone</a:t>
            </a:r>
            <a:r>
              <a:rPr lang="fr-FR" dirty="0" smtClean="0"/>
              <a:t> mode + </a:t>
            </a:r>
            <a:r>
              <a:rPr lang="fr-FR" dirty="0" err="1" smtClean="0"/>
              <a:t>yoke</a:t>
            </a:r>
            <a:r>
              <a:rPr lang="fr-FR" dirty="0" smtClean="0"/>
              <a:t>: </a:t>
            </a:r>
            <a:r>
              <a:rPr lang="fr-FR" dirty="0" smtClean="0">
                <a:solidFill>
                  <a:srgbClr val="FF0000"/>
                </a:solidFill>
              </a:rPr>
              <a:t>5 T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dirty="0" smtClean="0"/>
              <a:t>insert mode: the more the </a:t>
            </a:r>
            <a:r>
              <a:rPr lang="fr-FR" dirty="0" err="1" smtClean="0"/>
              <a:t>better</a:t>
            </a:r>
            <a:endParaRPr lang="en-US" dirty="0"/>
          </a:p>
          <a:p>
            <a:pPr>
              <a:tabLst>
                <a:tab pos="2155825" algn="l"/>
                <a:tab pos="2865438" algn="l"/>
              </a:tabLst>
            </a:pPr>
            <a:r>
              <a:rPr lang="fr-FR" b="1" dirty="0" err="1" smtClean="0"/>
              <a:t>Constraints</a:t>
            </a:r>
            <a:r>
              <a:rPr lang="fr-FR" dirty="0" smtClean="0"/>
              <a:t>: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dirty="0" err="1" smtClean="0"/>
              <a:t>Magnet</a:t>
            </a:r>
            <a:r>
              <a:rPr lang="fr-FR" dirty="0" smtClean="0"/>
              <a:t> dimension: </a:t>
            </a:r>
            <a:r>
              <a:rPr lang="fr-FR" dirty="0" smtClean="0">
                <a:solidFill>
                  <a:srgbClr val="FF0000"/>
                </a:solidFill>
              </a:rPr>
              <a:t>40 mm</a:t>
            </a:r>
            <a:r>
              <a:rPr lang="fr-FR" dirty="0" smtClean="0"/>
              <a:t> aperture and </a:t>
            </a:r>
            <a:r>
              <a:rPr lang="fr-FR" dirty="0" smtClean="0">
                <a:solidFill>
                  <a:srgbClr val="FF0000"/>
                </a:solidFill>
              </a:rPr>
              <a:t>99 mm</a:t>
            </a:r>
            <a:r>
              <a:rPr lang="fr-FR" dirty="0" smtClean="0"/>
              <a:t> </a:t>
            </a:r>
            <a:r>
              <a:rPr lang="fr-FR" dirty="0" err="1" smtClean="0"/>
              <a:t>outer</a:t>
            </a:r>
            <a:r>
              <a:rPr lang="fr-FR" dirty="0" smtClean="0"/>
              <a:t> </a:t>
            </a:r>
            <a:r>
              <a:rPr lang="fr-FR" dirty="0" err="1" smtClean="0"/>
              <a:t>diameter</a:t>
            </a:r>
            <a:r>
              <a:rPr lang="fr-FR" dirty="0" smtClean="0"/>
              <a:t> 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Espace réservé du contenu 11"/>
          <p:cNvSpPr txBox="1">
            <a:spLocks/>
          </p:cNvSpPr>
          <p:nvPr/>
        </p:nvSpPr>
        <p:spPr>
          <a:xfrm>
            <a:off x="107504" y="3212976"/>
            <a:ext cx="8928992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2155825" algn="l"/>
                <a:tab pos="2865438" algn="l"/>
              </a:tabLst>
            </a:pPr>
            <a:r>
              <a:rPr lang="en-US" b="1" dirty="0" smtClean="0"/>
              <a:t>Cos-</a:t>
            </a:r>
            <a:r>
              <a:rPr lang="el-GR" b="1" i="1" dirty="0"/>
              <a:t>θ</a:t>
            </a:r>
            <a:r>
              <a:rPr lang="en-US" dirty="0" smtClean="0"/>
              <a:t> </a:t>
            </a:r>
            <a:r>
              <a:rPr lang="en-US" dirty="0" smtClean="0"/>
              <a:t>design at CEA:</a:t>
            </a:r>
            <a:endParaRPr lang="en-US" dirty="0" smtClean="0"/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dirty="0" smtClean="0"/>
              <a:t>12-mm </a:t>
            </a:r>
            <a:r>
              <a:rPr lang="fr-FR" dirty="0" err="1" smtClean="0"/>
              <a:t>wide</a:t>
            </a:r>
            <a:r>
              <a:rPr lang="fr-FR" dirty="0" smtClean="0"/>
              <a:t> </a:t>
            </a:r>
            <a:r>
              <a:rPr lang="fr-FR" dirty="0" err="1" smtClean="0"/>
              <a:t>Roebel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endParaRPr lang="fr-FR" dirty="0" smtClean="0"/>
          </a:p>
          <a:p>
            <a:pPr lvl="1">
              <a:tabLst>
                <a:tab pos="2155825" algn="l"/>
                <a:tab pos="2865438" algn="l"/>
              </a:tabLst>
            </a:pPr>
            <a:endParaRPr lang="en-US" dirty="0" smtClean="0"/>
          </a:p>
          <a:p>
            <a:pPr>
              <a:tabLst>
                <a:tab pos="2155825" algn="l"/>
                <a:tab pos="2865438" algn="l"/>
              </a:tabLst>
            </a:pPr>
            <a:r>
              <a:rPr lang="en-US" b="1" dirty="0" smtClean="0"/>
              <a:t>Stack </a:t>
            </a:r>
            <a:r>
              <a:rPr lang="en-US" dirty="0" smtClean="0"/>
              <a:t>design at INPG:</a:t>
            </a:r>
            <a:endParaRPr lang="en-US" dirty="0" smtClean="0"/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dirty="0" smtClean="0"/>
              <a:t>4x4 mm² </a:t>
            </a:r>
            <a:r>
              <a:rPr lang="fr-FR" dirty="0" err="1" smtClean="0"/>
              <a:t>stack</a:t>
            </a:r>
            <a:r>
              <a:rPr lang="fr-FR" dirty="0" smtClean="0"/>
              <a:t> of tapes</a:t>
            </a:r>
          </a:p>
        </p:txBody>
      </p:sp>
      <p:sp>
        <p:nvSpPr>
          <p:cNvPr id="6" name="Titre 10"/>
          <p:cNvSpPr txBox="1">
            <a:spLocks/>
          </p:cNvSpPr>
          <p:nvPr/>
        </p:nvSpPr>
        <p:spPr>
          <a:xfrm>
            <a:off x="107504" y="2636912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Contents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36912"/>
            <a:ext cx="3888432" cy="180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IMG_1949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2" t="37880" r="28095" b="50615"/>
          <a:stretch/>
        </p:blipFill>
        <p:spPr>
          <a:xfrm>
            <a:off x="3635896" y="4559522"/>
            <a:ext cx="4752528" cy="110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3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4644008" y="1412776"/>
            <a:ext cx="3600084" cy="2744035"/>
            <a:chOff x="9235331" y="27566610"/>
            <a:chExt cx="6296228" cy="479907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644"/>
            <a:stretch/>
          </p:blipFill>
          <p:spPr bwMode="auto">
            <a:xfrm>
              <a:off x="12187659" y="27619872"/>
              <a:ext cx="2952328" cy="4745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967"/>
            <a:stretch/>
          </p:blipFill>
          <p:spPr bwMode="auto">
            <a:xfrm>
              <a:off x="9235331" y="27566610"/>
              <a:ext cx="2983091" cy="47921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11167344" y="29484944"/>
              <a:ext cx="1308348" cy="585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5T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223211" y="29469158"/>
              <a:ext cx="1308348" cy="585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5T</a:t>
              </a:r>
              <a:endParaRPr lang="en-US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4320480" cy="432048"/>
          </a:xfrm>
        </p:spPr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 </a:t>
            </a:r>
            <a:r>
              <a:rPr lang="fr-FR" b="1" dirty="0" smtClean="0"/>
              <a:t>: </a:t>
            </a:r>
            <a:r>
              <a:rPr lang="fr-FR" dirty="0" err="1" smtClean="0"/>
              <a:t>Magnetism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328592"/>
          </a:xfrm>
        </p:spPr>
        <p:txBody>
          <a:bodyPr>
            <a:normAutofit/>
          </a:bodyPr>
          <a:lstStyle/>
          <a:p>
            <a:r>
              <a:rPr lang="fr-FR" b="1" dirty="0" smtClean="0"/>
              <a:t>Stand-</a:t>
            </a:r>
            <a:r>
              <a:rPr lang="fr-FR" b="1" dirty="0" err="1" smtClean="0"/>
              <a:t>alone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J</a:t>
            </a:r>
            <a:r>
              <a:rPr lang="fr-FR" baseline="-25000" dirty="0" err="1" smtClean="0"/>
              <a:t>o,insulated</a:t>
            </a:r>
            <a:r>
              <a:rPr lang="fr-FR" baseline="-25000" dirty="0" smtClean="0"/>
              <a:t> </a:t>
            </a:r>
            <a:r>
              <a:rPr lang="fr-FR" baseline="-25000" dirty="0" err="1" smtClean="0"/>
              <a:t>cable</a:t>
            </a:r>
            <a:r>
              <a:rPr lang="fr-FR" dirty="0" smtClean="0"/>
              <a:t> = 684 A/mm²</a:t>
            </a:r>
          </a:p>
          <a:p>
            <a:pPr lvl="1"/>
            <a:r>
              <a:rPr lang="fr-FR" dirty="0" smtClean="0"/>
              <a:t>5 T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yoke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endParaRPr lang="fr-FR" b="1" dirty="0" smtClean="0"/>
          </a:p>
          <a:p>
            <a:endParaRPr lang="fr-FR" b="1" dirty="0"/>
          </a:p>
          <a:p>
            <a:endParaRPr lang="fr-FR" b="1" dirty="0" smtClean="0"/>
          </a:p>
          <a:p>
            <a:endParaRPr lang="fr-FR" b="1" dirty="0"/>
          </a:p>
          <a:p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Insert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/>
              <a:t>J</a:t>
            </a:r>
            <a:r>
              <a:rPr lang="fr-FR" baseline="-25000" dirty="0" err="1"/>
              <a:t>o,insulated</a:t>
            </a:r>
            <a:r>
              <a:rPr lang="fr-FR" baseline="-25000" dirty="0"/>
              <a:t> </a:t>
            </a:r>
            <a:r>
              <a:rPr lang="fr-FR" baseline="-25000" dirty="0" err="1"/>
              <a:t>cable</a:t>
            </a:r>
            <a:r>
              <a:rPr lang="fr-FR" dirty="0"/>
              <a:t> = </a:t>
            </a:r>
            <a:r>
              <a:rPr lang="fr-FR" dirty="0" smtClean="0"/>
              <a:t>450 A/mm² </a:t>
            </a:r>
            <a:r>
              <a:rPr lang="fr-FR" sz="1200" dirty="0" smtClean="0"/>
              <a:t>(~20 % </a:t>
            </a:r>
            <a:r>
              <a:rPr lang="fr-FR" sz="1200" dirty="0" err="1" smtClean="0"/>
              <a:t>loadline</a:t>
            </a:r>
            <a:r>
              <a:rPr lang="fr-FR" sz="1200" dirty="0" smtClean="0"/>
              <a:t> </a:t>
            </a:r>
            <a:r>
              <a:rPr lang="fr-FR" sz="1200" dirty="0" err="1" smtClean="0"/>
              <a:t>margin</a:t>
            </a:r>
            <a:r>
              <a:rPr lang="fr-FR" sz="1200" dirty="0" smtClean="0"/>
              <a:t>)</a:t>
            </a:r>
          </a:p>
          <a:p>
            <a:pPr lvl="1"/>
            <a:r>
              <a:rPr lang="fr-FR" dirty="0" smtClean="0"/>
              <a:t>13 T + 2.5 T (max) in Fresca2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554441" y="6256796"/>
            <a:ext cx="342595" cy="211897"/>
          </a:xfrm>
        </p:spPr>
        <p:txBody>
          <a:bodyPr/>
          <a:lstStyle/>
          <a:p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243958" y="11620"/>
            <a:ext cx="38984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1400" dirty="0" err="1"/>
              <a:t>Bruker</a:t>
            </a:r>
            <a:r>
              <a:rPr lang="fr-FR" sz="1400" dirty="0"/>
              <a:t> </a:t>
            </a:r>
            <a:r>
              <a:rPr lang="fr-FR" sz="1400" dirty="0" err="1"/>
              <a:t>J</a:t>
            </a:r>
            <a:r>
              <a:rPr lang="fr-FR" sz="1400" baseline="-25000" dirty="0" err="1"/>
              <a:t>e,c</a:t>
            </a:r>
            <a:r>
              <a:rPr lang="fr-FR" sz="1400" baseline="-25000" dirty="0"/>
              <a:t> tape</a:t>
            </a:r>
            <a:r>
              <a:rPr lang="fr-FR" sz="1400" dirty="0"/>
              <a:t>	</a:t>
            </a:r>
            <a:r>
              <a:rPr lang="fr-FR" sz="1400" dirty="0" smtClean="0"/>
              <a:t>= 1741 A/mm² </a:t>
            </a:r>
            <a:r>
              <a:rPr lang="fr-FR" sz="1000" dirty="0" smtClean="0"/>
              <a:t>(5 T, 4.2 K, ∟)</a:t>
            </a:r>
            <a:endParaRPr lang="fr-FR" sz="1000" dirty="0"/>
          </a:p>
          <a:p>
            <a:pPr lvl="1"/>
            <a:r>
              <a:rPr lang="fr-FR" sz="1400" dirty="0"/>
              <a:t>                        	= </a:t>
            </a:r>
            <a:r>
              <a:rPr lang="fr-FR" sz="1400" dirty="0" smtClean="0"/>
              <a:t>725 </a:t>
            </a:r>
            <a:r>
              <a:rPr lang="fr-FR" sz="1400" dirty="0"/>
              <a:t>A/mm² </a:t>
            </a:r>
            <a:r>
              <a:rPr lang="fr-FR" sz="1000" dirty="0" smtClean="0"/>
              <a:t>(18 </a:t>
            </a:r>
            <a:r>
              <a:rPr lang="fr-FR" sz="1000" dirty="0"/>
              <a:t>T, 4.2 K, ∟)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69444"/>
            <a:ext cx="4350802" cy="199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659" y="3966964"/>
            <a:ext cx="4587402" cy="457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04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err="1" smtClean="0"/>
              <a:t>Quench</a:t>
            </a:r>
            <a:r>
              <a:rPr lang="fr-FR" dirty="0" smtClean="0"/>
              <a:t>/</a:t>
            </a:r>
            <a:r>
              <a:rPr lang="fr-FR" dirty="0" err="1" smtClean="0"/>
              <a:t>Magnetization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by </a:t>
            </a:r>
            <a:r>
              <a:rPr lang="fr-FR" b="1" dirty="0" smtClean="0"/>
              <a:t>Erkki Härö</a:t>
            </a:r>
            <a:r>
              <a:rPr lang="fr-FR" dirty="0" smtClean="0"/>
              <a:t> and </a:t>
            </a:r>
            <a:r>
              <a:rPr lang="fr-FR" b="1" dirty="0" smtClean="0"/>
              <a:t>Antti Stenvall</a:t>
            </a:r>
            <a:r>
              <a:rPr lang="fr-FR" dirty="0" smtClean="0"/>
              <a:t> (TUT)</a:t>
            </a:r>
          </a:p>
          <a:p>
            <a:pPr lvl="1"/>
            <a:r>
              <a:rPr lang="fr-FR" dirty="0" err="1" smtClean="0"/>
              <a:t>Standalone</a:t>
            </a:r>
            <a:r>
              <a:rPr lang="fr-FR" dirty="0" smtClean="0"/>
              <a:t>: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challenging</a:t>
            </a:r>
            <a:endParaRPr lang="fr-FR" dirty="0" smtClean="0"/>
          </a:p>
          <a:p>
            <a:pPr lvl="1"/>
            <a:r>
              <a:rPr lang="fr-FR" dirty="0" smtClean="0"/>
              <a:t>Insert mode: ok -&gt;</a:t>
            </a:r>
          </a:p>
          <a:p>
            <a:pPr lvl="1"/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Antti’s</a:t>
            </a:r>
            <a:r>
              <a:rPr lang="fr-FR" dirty="0" smtClean="0"/>
              <a:t> talk.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marL="114300" indent="0">
              <a:buNone/>
            </a:pPr>
            <a:endParaRPr lang="fr-FR" dirty="0"/>
          </a:p>
          <a:p>
            <a:r>
              <a:rPr lang="fr-FR" dirty="0" err="1" smtClean="0"/>
              <a:t>Magnetization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by </a:t>
            </a:r>
            <a:r>
              <a:rPr lang="fr-FR" b="1" dirty="0" smtClean="0"/>
              <a:t>Jeroen van Nugteren</a:t>
            </a:r>
            <a:r>
              <a:rPr lang="fr-FR" dirty="0" smtClean="0"/>
              <a:t> (CERN/Twente)</a:t>
            </a:r>
          </a:p>
          <a:p>
            <a:pPr lvl="1"/>
            <a:r>
              <a:rPr lang="en-US" i="1" dirty="0" smtClean="0"/>
              <a:t>“b3</a:t>
            </a:r>
            <a:r>
              <a:rPr lang="en-US" i="1" dirty="0"/>
              <a:t>, 60 unit’s </a:t>
            </a:r>
            <a:r>
              <a:rPr lang="en-US" i="1" dirty="0" smtClean="0"/>
              <a:t>variation at </a:t>
            </a:r>
            <a:r>
              <a:rPr lang="en-US" i="1" dirty="0"/>
              <a:t>low field </a:t>
            </a:r>
            <a:endParaRPr lang="en-US" i="1" dirty="0" smtClean="0"/>
          </a:p>
          <a:p>
            <a:pPr marL="411480" lvl="1" indent="0">
              <a:buNone/>
            </a:pPr>
            <a:r>
              <a:rPr lang="en-US" i="1" dirty="0" smtClean="0"/>
              <a:t>reducing </a:t>
            </a:r>
            <a:r>
              <a:rPr lang="en-US" i="1" dirty="0"/>
              <a:t>to &lt; 20 units at high field</a:t>
            </a:r>
            <a:r>
              <a:rPr lang="en-US" i="1" dirty="0" smtClean="0"/>
              <a:t>.</a:t>
            </a:r>
          </a:p>
          <a:p>
            <a:pPr marL="411480" lvl="1" indent="0">
              <a:buNone/>
            </a:pPr>
            <a:r>
              <a:rPr lang="en-US" i="1" dirty="0" smtClean="0"/>
              <a:t>b5 </a:t>
            </a:r>
            <a:r>
              <a:rPr lang="en-US" i="1" dirty="0"/>
              <a:t>and b7 we see ~ 10 units </a:t>
            </a:r>
            <a:r>
              <a:rPr lang="en-US" i="1" dirty="0" smtClean="0"/>
              <a:t>variation,</a:t>
            </a:r>
          </a:p>
          <a:p>
            <a:pPr marL="411480" lvl="1" indent="0">
              <a:buNone/>
            </a:pPr>
            <a:r>
              <a:rPr lang="en-US" i="1" dirty="0" smtClean="0"/>
              <a:t>then </a:t>
            </a:r>
            <a:r>
              <a:rPr lang="en-US" i="1" dirty="0"/>
              <a:t>converge to low values at high field.”</a:t>
            </a:r>
            <a:r>
              <a:rPr lang="en-US" dirty="0"/>
              <a:t>*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3548889" y="1121777"/>
            <a:ext cx="2520282" cy="2393796"/>
            <a:chOff x="19076152" y="8990420"/>
            <a:chExt cx="5064835" cy="4810646"/>
          </a:xfrm>
        </p:grpSpPr>
        <p:grpSp>
          <p:nvGrpSpPr>
            <p:cNvPr id="6" name="Group 5"/>
            <p:cNvGrpSpPr/>
            <p:nvPr/>
          </p:nvGrpSpPr>
          <p:grpSpPr>
            <a:xfrm>
              <a:off x="19076152" y="8990420"/>
              <a:ext cx="5064835" cy="4810646"/>
              <a:chOff x="19076152" y="8990420"/>
              <a:chExt cx="5064835" cy="4810646"/>
            </a:xfrm>
          </p:grpSpPr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649949" y="8990420"/>
                <a:ext cx="4491038" cy="4748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9" name="Straight Connector 8"/>
              <p:cNvCxnSpPr/>
              <p:nvPr/>
            </p:nvCxnSpPr>
            <p:spPr>
              <a:xfrm flipV="1">
                <a:off x="20272367" y="12953926"/>
                <a:ext cx="6070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20834969" y="11782587"/>
                <a:ext cx="0" cy="13926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19076152" y="12608157"/>
                <a:ext cx="1225812" cy="510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50" dirty="0" smtClean="0">
                    <a:solidFill>
                      <a:srgbClr val="FF0000"/>
                    </a:solidFill>
                  </a:rPr>
                  <a:t>100 mV</a:t>
                </a:r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0400620" y="13290789"/>
                <a:ext cx="1135594" cy="510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50" dirty="0" smtClean="0">
                    <a:solidFill>
                      <a:srgbClr val="FF0000"/>
                    </a:solidFill>
                  </a:rPr>
                  <a:t>75 ms</a:t>
                </a:r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 rot="16200000">
              <a:off x="19576352" y="11633388"/>
              <a:ext cx="2036146" cy="510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50" dirty="0" err="1" smtClean="0"/>
                <a:t>detection</a:t>
              </a:r>
              <a:endParaRPr lang="fr-FR" sz="1050" dirty="0" smtClean="0"/>
            </a:p>
          </p:txBody>
        </p:sp>
      </p:grp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6463714" y="1086732"/>
            <a:ext cx="2284750" cy="2558292"/>
            <a:chOff x="24715009" y="8939313"/>
            <a:chExt cx="4591504" cy="5141220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46505" y="8990420"/>
              <a:ext cx="4560008" cy="4786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Connector 14"/>
            <p:cNvCxnSpPr/>
            <p:nvPr/>
          </p:nvCxnSpPr>
          <p:spPr>
            <a:xfrm flipV="1">
              <a:off x="26138659" y="9102335"/>
              <a:ext cx="0" cy="4072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5514105" y="11387336"/>
              <a:ext cx="6245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4715009" y="11152902"/>
              <a:ext cx="1422531" cy="510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dirty="0" smtClean="0">
                  <a:solidFill>
                    <a:srgbClr val="FF0000"/>
                  </a:solidFill>
                </a:rPr>
                <a:t>177 K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509141" y="13351244"/>
              <a:ext cx="1080120" cy="510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dirty="0" smtClean="0">
                  <a:solidFill>
                    <a:srgbClr val="FF0000"/>
                  </a:solidFill>
                </a:rPr>
                <a:t>85 ms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26464293" y="9102335"/>
              <a:ext cx="0" cy="44752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6087189" y="13570256"/>
              <a:ext cx="1335717" cy="510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dirty="0" smtClean="0">
                  <a:solidFill>
                    <a:srgbClr val="FF0000"/>
                  </a:solidFill>
                </a:rPr>
                <a:t>122 ms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24770225" y="10378798"/>
              <a:ext cx="2076429" cy="834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50" dirty="0" err="1" smtClean="0"/>
                <a:t>detection</a:t>
              </a:r>
              <a:endParaRPr lang="fr-FR" sz="1050" dirty="0" smtClean="0"/>
            </a:p>
            <a:p>
              <a:pPr algn="ctr"/>
              <a:r>
                <a:rPr lang="fr-FR" sz="1050" dirty="0" smtClean="0"/>
                <a:t> + validation</a:t>
              </a:r>
              <a:endParaRPr lang="en-US" sz="1050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25627932" y="9352886"/>
              <a:ext cx="1337423" cy="5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50" dirty="0" smtClean="0"/>
                <a:t>~ 47 ms </a:t>
              </a:r>
              <a:endParaRPr lang="en-US" sz="105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5509139" y="10132914"/>
              <a:ext cx="100657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 descr="CosTheta_inB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186" y="4192154"/>
            <a:ext cx="2141200" cy="170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0" y="5848620"/>
            <a:ext cx="83884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G. Kirby, L. Rossi et al. “Status </a:t>
            </a:r>
            <a:r>
              <a:rPr lang="en-US" sz="1100" dirty="0"/>
              <a:t>of the High Current REBCO </a:t>
            </a:r>
            <a:r>
              <a:rPr lang="en-US" sz="1100" dirty="0" err="1"/>
              <a:t>Roebel</a:t>
            </a:r>
            <a:r>
              <a:rPr lang="en-US" sz="1100" dirty="0"/>
              <a:t> Cable Coils for the EuCARD-2 Future Magnets </a:t>
            </a:r>
            <a:r>
              <a:rPr lang="en-US" sz="1100" dirty="0" smtClean="0"/>
              <a:t>Project” </a:t>
            </a:r>
            <a:r>
              <a:rPr lang="en-US" sz="1100" dirty="0" err="1" smtClean="0"/>
              <a:t>EuCAS</a:t>
            </a:r>
            <a:r>
              <a:rPr lang="en-US" sz="1100" dirty="0" smtClean="0"/>
              <a:t> 2015, IEEE TAS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3458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err="1" smtClean="0"/>
              <a:t>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Roebel</a:t>
            </a:r>
            <a:r>
              <a:rPr lang="fr-FR" dirty="0" smtClean="0"/>
              <a:t> transverse stress </a:t>
            </a:r>
            <a:r>
              <a:rPr lang="fr-FR" dirty="0" err="1" smtClean="0"/>
              <a:t>limit</a:t>
            </a:r>
            <a:r>
              <a:rPr lang="fr-FR" dirty="0" smtClean="0"/>
              <a:t>: 170 </a:t>
            </a:r>
            <a:r>
              <a:rPr lang="fr-FR" dirty="0" err="1" smtClean="0"/>
              <a:t>MPa</a:t>
            </a:r>
            <a:r>
              <a:rPr lang="fr-FR" dirty="0" smtClean="0"/>
              <a:t> </a:t>
            </a:r>
            <a:r>
              <a:rPr lang="fr-FR" sz="1100" dirty="0" smtClean="0"/>
              <a:t>(tests </a:t>
            </a:r>
            <a:r>
              <a:rPr lang="fr-FR" sz="1100" dirty="0" err="1" smtClean="0"/>
              <a:t>carried</a:t>
            </a:r>
            <a:r>
              <a:rPr lang="fr-FR" sz="1100" dirty="0" smtClean="0"/>
              <a:t> out at Twente </a:t>
            </a:r>
            <a:r>
              <a:rPr lang="fr-FR" sz="1100" dirty="0" err="1" smtClean="0"/>
              <a:t>University</a:t>
            </a:r>
            <a:r>
              <a:rPr lang="fr-FR" sz="1100" dirty="0" smtClean="0"/>
              <a:t>)</a:t>
            </a:r>
            <a:endParaRPr lang="fr-FR" dirty="0" smtClean="0"/>
          </a:p>
          <a:p>
            <a:r>
              <a:rPr lang="fr-FR" dirty="0" smtClean="0"/>
              <a:t>Stand-</a:t>
            </a:r>
            <a:r>
              <a:rPr lang="fr-FR" dirty="0" err="1" smtClean="0"/>
              <a:t>alone</a:t>
            </a:r>
            <a:r>
              <a:rPr lang="fr-FR" dirty="0" smtClean="0"/>
              <a:t> stress </a:t>
            </a:r>
            <a:r>
              <a:rPr lang="fr-FR" sz="1100" dirty="0" smtClean="0"/>
              <a:t>(no </a:t>
            </a:r>
            <a:r>
              <a:rPr lang="fr-FR" sz="1100" dirty="0" err="1" smtClean="0"/>
              <a:t>inner</a:t>
            </a:r>
            <a:r>
              <a:rPr lang="fr-FR" sz="1100" dirty="0" smtClean="0"/>
              <a:t> </a:t>
            </a:r>
            <a:r>
              <a:rPr lang="fr-FR" sz="1100" dirty="0" err="1" smtClean="0"/>
              <a:t>shell</a:t>
            </a:r>
            <a:r>
              <a:rPr lang="fr-FR" sz="1100" dirty="0" smtClean="0"/>
              <a:t>)</a:t>
            </a:r>
            <a:endParaRPr lang="fr-FR" dirty="0" smtClean="0"/>
          </a:p>
          <a:p>
            <a:pPr lvl="1"/>
            <a:r>
              <a:rPr lang="el-GR" dirty="0" smtClean="0"/>
              <a:t>σ</a:t>
            </a:r>
            <a:r>
              <a:rPr lang="fr-FR" baseline="-25000" dirty="0" smtClean="0"/>
              <a:t>T</a:t>
            </a:r>
            <a:r>
              <a:rPr lang="fr-FR" dirty="0" smtClean="0"/>
              <a:t> = 55 </a:t>
            </a:r>
            <a:r>
              <a:rPr lang="fr-FR" dirty="0" err="1" smtClean="0"/>
              <a:t>MPa</a:t>
            </a:r>
            <a:endParaRPr lang="fr-FR" dirty="0" smtClean="0"/>
          </a:p>
          <a:p>
            <a:pPr lvl="1"/>
            <a:r>
              <a:rPr lang="el-GR" dirty="0" smtClean="0"/>
              <a:t>σ</a:t>
            </a:r>
            <a:r>
              <a:rPr lang="fr-FR" baseline="-25000" dirty="0" smtClean="0"/>
              <a:t>R</a:t>
            </a:r>
            <a:r>
              <a:rPr lang="fr-FR" dirty="0" smtClean="0"/>
              <a:t> </a:t>
            </a:r>
            <a:r>
              <a:rPr lang="fr-FR" dirty="0"/>
              <a:t>= </a:t>
            </a:r>
            <a:r>
              <a:rPr lang="fr-FR" dirty="0" smtClean="0"/>
              <a:t>15 </a:t>
            </a:r>
            <a:r>
              <a:rPr lang="fr-FR" dirty="0" err="1"/>
              <a:t>MPa</a:t>
            </a:r>
            <a:r>
              <a:rPr lang="fr-FR" dirty="0"/>
              <a:t> </a:t>
            </a:r>
            <a:r>
              <a:rPr lang="fr-FR" dirty="0" smtClean="0"/>
              <a:t>	</a:t>
            </a:r>
          </a:p>
          <a:p>
            <a:endParaRPr lang="fr-FR" sz="1100" dirty="0"/>
          </a:p>
          <a:p>
            <a:endParaRPr lang="fr-FR" sz="1100" dirty="0" smtClean="0"/>
          </a:p>
          <a:p>
            <a:endParaRPr lang="fr-FR" sz="1100" dirty="0"/>
          </a:p>
          <a:p>
            <a:endParaRPr lang="fr-FR" sz="1100" dirty="0" smtClean="0"/>
          </a:p>
          <a:p>
            <a:endParaRPr lang="fr-FR" sz="1100" dirty="0"/>
          </a:p>
          <a:p>
            <a:endParaRPr lang="fr-FR" sz="1100" dirty="0" smtClean="0"/>
          </a:p>
          <a:p>
            <a:endParaRPr lang="fr-FR" sz="1100" dirty="0"/>
          </a:p>
          <a:p>
            <a:endParaRPr lang="fr-FR" sz="1100" dirty="0" smtClean="0"/>
          </a:p>
          <a:p>
            <a:endParaRPr lang="fr-FR" sz="1100" dirty="0"/>
          </a:p>
          <a:p>
            <a:pPr marL="114300" indent="0">
              <a:buNone/>
            </a:pPr>
            <a:endParaRPr lang="fr-FR" sz="1100" dirty="0" smtClean="0"/>
          </a:p>
          <a:p>
            <a:r>
              <a:rPr lang="fr-FR" dirty="0" smtClean="0"/>
              <a:t>Insert mode</a:t>
            </a:r>
          </a:p>
          <a:p>
            <a:pPr lvl="1"/>
            <a:r>
              <a:rPr lang="fr-FR" dirty="0" smtClean="0"/>
              <a:t>13 T background </a:t>
            </a:r>
            <a:r>
              <a:rPr lang="fr-FR" dirty="0" err="1" smtClean="0"/>
              <a:t>field</a:t>
            </a:r>
            <a:endParaRPr lang="fr-FR" dirty="0" smtClean="0"/>
          </a:p>
          <a:p>
            <a:pPr lvl="1"/>
            <a:r>
              <a:rPr lang="fr-FR" dirty="0" smtClean="0"/>
              <a:t>+ 2.5 T </a:t>
            </a:r>
            <a:r>
              <a:rPr lang="fr-FR" sz="1100" dirty="0" smtClean="0"/>
              <a:t>(no </a:t>
            </a:r>
            <a:r>
              <a:rPr lang="fr-FR" sz="1100" dirty="0" err="1" smtClean="0"/>
              <a:t>inner</a:t>
            </a:r>
            <a:r>
              <a:rPr lang="fr-FR" sz="1100" dirty="0" smtClean="0"/>
              <a:t> </a:t>
            </a:r>
            <a:r>
              <a:rPr lang="fr-FR" sz="1100" dirty="0" err="1" smtClean="0"/>
              <a:t>shell</a:t>
            </a:r>
            <a:r>
              <a:rPr lang="fr-FR" sz="1100" dirty="0" smtClean="0"/>
              <a:t>)</a:t>
            </a:r>
            <a:r>
              <a:rPr lang="fr-FR" dirty="0" smtClean="0"/>
              <a:t> </a:t>
            </a:r>
            <a:r>
              <a:rPr lang="el-GR" dirty="0" smtClean="0"/>
              <a:t>σ</a:t>
            </a:r>
            <a:r>
              <a:rPr lang="fr-FR" baseline="-25000" dirty="0" smtClean="0"/>
              <a:t>T</a:t>
            </a:r>
            <a:r>
              <a:rPr lang="fr-FR" dirty="0" smtClean="0"/>
              <a:t> = 220 </a:t>
            </a:r>
            <a:r>
              <a:rPr lang="fr-FR" dirty="0" err="1" smtClean="0"/>
              <a:t>MPa</a:t>
            </a:r>
            <a:endParaRPr lang="fr-FR" dirty="0" smtClean="0"/>
          </a:p>
          <a:p>
            <a:pPr lvl="1"/>
            <a:r>
              <a:rPr lang="fr-FR" dirty="0" smtClean="0"/>
              <a:t>+ 2 T </a:t>
            </a:r>
            <a:r>
              <a:rPr lang="fr-FR" sz="1100" dirty="0"/>
              <a:t>(no </a:t>
            </a:r>
            <a:r>
              <a:rPr lang="fr-FR" sz="1100" dirty="0" err="1"/>
              <a:t>inner</a:t>
            </a:r>
            <a:r>
              <a:rPr lang="fr-FR" sz="1100" dirty="0"/>
              <a:t> </a:t>
            </a:r>
            <a:r>
              <a:rPr lang="fr-FR" sz="1100" dirty="0" err="1"/>
              <a:t>shell</a:t>
            </a:r>
            <a:r>
              <a:rPr lang="fr-FR" sz="1100" dirty="0"/>
              <a:t>)</a:t>
            </a:r>
            <a:r>
              <a:rPr lang="fr-FR" dirty="0"/>
              <a:t> </a:t>
            </a:r>
            <a:r>
              <a:rPr lang="el-GR" dirty="0"/>
              <a:t>σ</a:t>
            </a:r>
            <a:r>
              <a:rPr lang="fr-FR" baseline="-25000" dirty="0"/>
              <a:t>T</a:t>
            </a:r>
            <a:r>
              <a:rPr lang="fr-FR" dirty="0"/>
              <a:t> = </a:t>
            </a:r>
            <a:r>
              <a:rPr lang="fr-FR" dirty="0" smtClean="0"/>
              <a:t>170 </a:t>
            </a:r>
            <a:r>
              <a:rPr lang="fr-FR" dirty="0" err="1"/>
              <a:t>MPa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6989540" y="3783812"/>
            <a:ext cx="1974948" cy="2198503"/>
            <a:chOff x="792247" y="32211622"/>
            <a:chExt cx="4797234" cy="5340259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792247" y="32211622"/>
              <a:ext cx="4797234" cy="5340259"/>
              <a:chOff x="-11030678" y="32454952"/>
              <a:chExt cx="3149313" cy="3505801"/>
            </a:xfrm>
          </p:grpSpPr>
          <p:sp>
            <p:nvSpPr>
              <p:cNvPr id="18" name="Rectangle 12"/>
              <p:cNvSpPr>
                <a:spLocks noChangeArrowheads="1"/>
              </p:cNvSpPr>
              <p:nvPr/>
            </p:nvSpPr>
            <p:spPr bwMode="auto">
              <a:xfrm>
                <a:off x="-11030678" y="35677881"/>
                <a:ext cx="667189" cy="282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2F2B20"/>
                    </a:solidFill>
                    <a:effectLst/>
                    <a:latin typeface="Calibri" pitchFamily="34" charset="0"/>
                    <a:cs typeface="Arial" pitchFamily="34" charset="0"/>
                  </a:rPr>
                  <a:t>15 mm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19" name="Rectangle 13"/>
              <p:cNvSpPr>
                <a:spLocks noChangeArrowheads="1"/>
              </p:cNvSpPr>
              <p:nvPr/>
            </p:nvSpPr>
            <p:spPr bwMode="auto">
              <a:xfrm>
                <a:off x="-10154419" y="35659661"/>
                <a:ext cx="547221" cy="282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2F2B20"/>
                    </a:solidFill>
                    <a:effectLst/>
                    <a:latin typeface="Calibri" pitchFamily="34" charset="0"/>
                    <a:cs typeface="Arial" pitchFamily="34" charset="0"/>
                  </a:rPr>
                  <a:t>7 mm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pic>
            <p:nvPicPr>
              <p:cNvPr id="20" name="Picture 1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000005" y="32454952"/>
                <a:ext cx="3118640" cy="3110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879575" y="35322829"/>
              <a:ext cx="885487" cy="1577451"/>
              <a:chOff x="1257120" y="3223911"/>
              <a:chExt cx="1154640" cy="2056932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>
                <a:off x="1362746" y="4869160"/>
                <a:ext cx="720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1362747" y="4149080"/>
                <a:ext cx="1" cy="720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979711" y="4237389"/>
                <a:ext cx="432049" cy="1043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/>
                  <a:t>x</a:t>
                </a:r>
                <a:endParaRPr lang="en-US" sz="20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257120" y="3223911"/>
                <a:ext cx="432049" cy="1043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/>
                  <a:t>y</a:t>
                </a:r>
                <a:endParaRPr lang="en-US" sz="2000" dirty="0"/>
              </a:p>
            </p:txBody>
          </p:sp>
        </p:grp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2957387" y="36949585"/>
              <a:ext cx="1237384" cy="144487"/>
            </a:xfrm>
            <a:custGeom>
              <a:avLst/>
              <a:gdLst>
                <a:gd name="T0" fmla="*/ 127 w 6209"/>
                <a:gd name="T1" fmla="*/ 475 h 1079"/>
                <a:gd name="T2" fmla="*/ 6082 w 6209"/>
                <a:gd name="T3" fmla="*/ 475 h 1079"/>
                <a:gd name="T4" fmla="*/ 6082 w 6209"/>
                <a:gd name="T5" fmla="*/ 603 h 1079"/>
                <a:gd name="T6" fmla="*/ 127 w 6209"/>
                <a:gd name="T7" fmla="*/ 603 h 1079"/>
                <a:gd name="T8" fmla="*/ 127 w 6209"/>
                <a:gd name="T9" fmla="*/ 475 h 1079"/>
                <a:gd name="T10" fmla="*/ 895 w 6209"/>
                <a:gd name="T11" fmla="*/ 1061 h 1079"/>
                <a:gd name="T12" fmla="*/ 0 w 6209"/>
                <a:gd name="T13" fmla="*/ 539 h 1079"/>
                <a:gd name="T14" fmla="*/ 895 w 6209"/>
                <a:gd name="T15" fmla="*/ 18 h 1079"/>
                <a:gd name="T16" fmla="*/ 982 w 6209"/>
                <a:gd name="T17" fmla="*/ 41 h 1079"/>
                <a:gd name="T18" fmla="*/ 959 w 6209"/>
                <a:gd name="T19" fmla="*/ 128 h 1079"/>
                <a:gd name="T20" fmla="*/ 159 w 6209"/>
                <a:gd name="T21" fmla="*/ 595 h 1079"/>
                <a:gd name="T22" fmla="*/ 159 w 6209"/>
                <a:gd name="T23" fmla="*/ 484 h 1079"/>
                <a:gd name="T24" fmla="*/ 959 w 6209"/>
                <a:gd name="T25" fmla="*/ 951 h 1079"/>
                <a:gd name="T26" fmla="*/ 982 w 6209"/>
                <a:gd name="T27" fmla="*/ 1038 h 1079"/>
                <a:gd name="T28" fmla="*/ 895 w 6209"/>
                <a:gd name="T29" fmla="*/ 1061 h 1079"/>
                <a:gd name="T30" fmla="*/ 5314 w 6209"/>
                <a:gd name="T31" fmla="*/ 18 h 1079"/>
                <a:gd name="T32" fmla="*/ 6209 w 6209"/>
                <a:gd name="T33" fmla="*/ 539 h 1079"/>
                <a:gd name="T34" fmla="*/ 5314 w 6209"/>
                <a:gd name="T35" fmla="*/ 1061 h 1079"/>
                <a:gd name="T36" fmla="*/ 5227 w 6209"/>
                <a:gd name="T37" fmla="*/ 1038 h 1079"/>
                <a:gd name="T38" fmla="*/ 5250 w 6209"/>
                <a:gd name="T39" fmla="*/ 951 h 1079"/>
                <a:gd name="T40" fmla="*/ 6050 w 6209"/>
                <a:gd name="T41" fmla="*/ 484 h 1079"/>
                <a:gd name="T42" fmla="*/ 6050 w 6209"/>
                <a:gd name="T43" fmla="*/ 595 h 1079"/>
                <a:gd name="T44" fmla="*/ 5250 w 6209"/>
                <a:gd name="T45" fmla="*/ 128 h 1079"/>
                <a:gd name="T46" fmla="*/ 5227 w 6209"/>
                <a:gd name="T47" fmla="*/ 41 h 1079"/>
                <a:gd name="T48" fmla="*/ 5314 w 6209"/>
                <a:gd name="T49" fmla="*/ 18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09" h="1079">
                  <a:moveTo>
                    <a:pt x="127" y="475"/>
                  </a:moveTo>
                  <a:lnTo>
                    <a:pt x="6082" y="475"/>
                  </a:lnTo>
                  <a:lnTo>
                    <a:pt x="6082" y="603"/>
                  </a:lnTo>
                  <a:lnTo>
                    <a:pt x="127" y="603"/>
                  </a:lnTo>
                  <a:lnTo>
                    <a:pt x="127" y="475"/>
                  </a:lnTo>
                  <a:close/>
                  <a:moveTo>
                    <a:pt x="895" y="1061"/>
                  </a:moveTo>
                  <a:lnTo>
                    <a:pt x="0" y="539"/>
                  </a:lnTo>
                  <a:lnTo>
                    <a:pt x="895" y="18"/>
                  </a:lnTo>
                  <a:cubicBezTo>
                    <a:pt x="925" y="0"/>
                    <a:pt x="965" y="10"/>
                    <a:pt x="982" y="41"/>
                  </a:cubicBezTo>
                  <a:cubicBezTo>
                    <a:pt x="1000" y="71"/>
                    <a:pt x="990" y="110"/>
                    <a:pt x="959" y="128"/>
                  </a:cubicBezTo>
                  <a:lnTo>
                    <a:pt x="159" y="595"/>
                  </a:lnTo>
                  <a:lnTo>
                    <a:pt x="159" y="484"/>
                  </a:lnTo>
                  <a:lnTo>
                    <a:pt x="959" y="951"/>
                  </a:lnTo>
                  <a:cubicBezTo>
                    <a:pt x="990" y="969"/>
                    <a:pt x="1000" y="1008"/>
                    <a:pt x="982" y="1038"/>
                  </a:cubicBezTo>
                  <a:cubicBezTo>
                    <a:pt x="965" y="1069"/>
                    <a:pt x="925" y="1079"/>
                    <a:pt x="895" y="1061"/>
                  </a:cubicBezTo>
                  <a:close/>
                  <a:moveTo>
                    <a:pt x="5314" y="18"/>
                  </a:moveTo>
                  <a:lnTo>
                    <a:pt x="6209" y="539"/>
                  </a:lnTo>
                  <a:lnTo>
                    <a:pt x="5314" y="1061"/>
                  </a:lnTo>
                  <a:cubicBezTo>
                    <a:pt x="5284" y="1079"/>
                    <a:pt x="5245" y="1069"/>
                    <a:pt x="5227" y="1038"/>
                  </a:cubicBezTo>
                  <a:cubicBezTo>
                    <a:pt x="5209" y="1008"/>
                    <a:pt x="5219" y="969"/>
                    <a:pt x="5250" y="951"/>
                  </a:cubicBezTo>
                  <a:lnTo>
                    <a:pt x="6050" y="484"/>
                  </a:lnTo>
                  <a:lnTo>
                    <a:pt x="6050" y="595"/>
                  </a:lnTo>
                  <a:lnTo>
                    <a:pt x="5250" y="128"/>
                  </a:lnTo>
                  <a:cubicBezTo>
                    <a:pt x="5219" y="110"/>
                    <a:pt x="5209" y="71"/>
                    <a:pt x="5227" y="41"/>
                  </a:cubicBezTo>
                  <a:cubicBezTo>
                    <a:pt x="5245" y="10"/>
                    <a:pt x="5284" y="0"/>
                    <a:pt x="5314" y="18"/>
                  </a:cubicBezTo>
                  <a:close/>
                </a:path>
              </a:pathLst>
            </a:custGeom>
            <a:solidFill>
              <a:srgbClr val="2F2B20"/>
            </a:solidFill>
            <a:ln w="0" cap="flat">
              <a:solidFill>
                <a:srgbClr val="2F2B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222329" y="36949585"/>
              <a:ext cx="1340594" cy="143658"/>
            </a:xfrm>
            <a:custGeom>
              <a:avLst/>
              <a:gdLst>
                <a:gd name="T0" fmla="*/ 127 w 7196"/>
                <a:gd name="T1" fmla="*/ 475 h 1079"/>
                <a:gd name="T2" fmla="*/ 7069 w 7196"/>
                <a:gd name="T3" fmla="*/ 475 h 1079"/>
                <a:gd name="T4" fmla="*/ 7069 w 7196"/>
                <a:gd name="T5" fmla="*/ 603 h 1079"/>
                <a:gd name="T6" fmla="*/ 127 w 7196"/>
                <a:gd name="T7" fmla="*/ 603 h 1079"/>
                <a:gd name="T8" fmla="*/ 127 w 7196"/>
                <a:gd name="T9" fmla="*/ 475 h 1079"/>
                <a:gd name="T10" fmla="*/ 895 w 7196"/>
                <a:gd name="T11" fmla="*/ 1061 h 1079"/>
                <a:gd name="T12" fmla="*/ 0 w 7196"/>
                <a:gd name="T13" fmla="*/ 539 h 1079"/>
                <a:gd name="T14" fmla="*/ 895 w 7196"/>
                <a:gd name="T15" fmla="*/ 18 h 1079"/>
                <a:gd name="T16" fmla="*/ 982 w 7196"/>
                <a:gd name="T17" fmla="*/ 41 h 1079"/>
                <a:gd name="T18" fmla="*/ 959 w 7196"/>
                <a:gd name="T19" fmla="*/ 128 h 1079"/>
                <a:gd name="T20" fmla="*/ 159 w 7196"/>
                <a:gd name="T21" fmla="*/ 595 h 1079"/>
                <a:gd name="T22" fmla="*/ 159 w 7196"/>
                <a:gd name="T23" fmla="*/ 484 h 1079"/>
                <a:gd name="T24" fmla="*/ 959 w 7196"/>
                <a:gd name="T25" fmla="*/ 951 h 1079"/>
                <a:gd name="T26" fmla="*/ 982 w 7196"/>
                <a:gd name="T27" fmla="*/ 1038 h 1079"/>
                <a:gd name="T28" fmla="*/ 895 w 7196"/>
                <a:gd name="T29" fmla="*/ 1061 h 1079"/>
                <a:gd name="T30" fmla="*/ 6301 w 7196"/>
                <a:gd name="T31" fmla="*/ 18 h 1079"/>
                <a:gd name="T32" fmla="*/ 7196 w 7196"/>
                <a:gd name="T33" fmla="*/ 539 h 1079"/>
                <a:gd name="T34" fmla="*/ 6301 w 7196"/>
                <a:gd name="T35" fmla="*/ 1061 h 1079"/>
                <a:gd name="T36" fmla="*/ 6214 w 7196"/>
                <a:gd name="T37" fmla="*/ 1038 h 1079"/>
                <a:gd name="T38" fmla="*/ 6237 w 7196"/>
                <a:gd name="T39" fmla="*/ 951 h 1079"/>
                <a:gd name="T40" fmla="*/ 7037 w 7196"/>
                <a:gd name="T41" fmla="*/ 484 h 1079"/>
                <a:gd name="T42" fmla="*/ 7037 w 7196"/>
                <a:gd name="T43" fmla="*/ 595 h 1079"/>
                <a:gd name="T44" fmla="*/ 6237 w 7196"/>
                <a:gd name="T45" fmla="*/ 128 h 1079"/>
                <a:gd name="T46" fmla="*/ 6214 w 7196"/>
                <a:gd name="T47" fmla="*/ 41 h 1079"/>
                <a:gd name="T48" fmla="*/ 6301 w 7196"/>
                <a:gd name="T49" fmla="*/ 18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96" h="1079">
                  <a:moveTo>
                    <a:pt x="127" y="475"/>
                  </a:moveTo>
                  <a:lnTo>
                    <a:pt x="7069" y="475"/>
                  </a:lnTo>
                  <a:lnTo>
                    <a:pt x="7069" y="603"/>
                  </a:lnTo>
                  <a:lnTo>
                    <a:pt x="127" y="603"/>
                  </a:lnTo>
                  <a:lnTo>
                    <a:pt x="127" y="475"/>
                  </a:lnTo>
                  <a:close/>
                  <a:moveTo>
                    <a:pt x="895" y="1061"/>
                  </a:moveTo>
                  <a:lnTo>
                    <a:pt x="0" y="539"/>
                  </a:lnTo>
                  <a:lnTo>
                    <a:pt x="895" y="18"/>
                  </a:lnTo>
                  <a:cubicBezTo>
                    <a:pt x="925" y="0"/>
                    <a:pt x="965" y="10"/>
                    <a:pt x="982" y="41"/>
                  </a:cubicBezTo>
                  <a:cubicBezTo>
                    <a:pt x="1000" y="71"/>
                    <a:pt x="990" y="110"/>
                    <a:pt x="959" y="128"/>
                  </a:cubicBezTo>
                  <a:lnTo>
                    <a:pt x="159" y="595"/>
                  </a:lnTo>
                  <a:lnTo>
                    <a:pt x="159" y="484"/>
                  </a:lnTo>
                  <a:lnTo>
                    <a:pt x="959" y="951"/>
                  </a:lnTo>
                  <a:cubicBezTo>
                    <a:pt x="990" y="969"/>
                    <a:pt x="1000" y="1008"/>
                    <a:pt x="982" y="1038"/>
                  </a:cubicBezTo>
                  <a:cubicBezTo>
                    <a:pt x="965" y="1069"/>
                    <a:pt x="925" y="1079"/>
                    <a:pt x="895" y="1061"/>
                  </a:cubicBezTo>
                  <a:close/>
                  <a:moveTo>
                    <a:pt x="6301" y="18"/>
                  </a:moveTo>
                  <a:lnTo>
                    <a:pt x="7196" y="539"/>
                  </a:lnTo>
                  <a:lnTo>
                    <a:pt x="6301" y="1061"/>
                  </a:lnTo>
                  <a:cubicBezTo>
                    <a:pt x="6271" y="1079"/>
                    <a:pt x="6231" y="1069"/>
                    <a:pt x="6214" y="1038"/>
                  </a:cubicBezTo>
                  <a:cubicBezTo>
                    <a:pt x="6196" y="1008"/>
                    <a:pt x="6206" y="969"/>
                    <a:pt x="6237" y="951"/>
                  </a:cubicBezTo>
                  <a:lnTo>
                    <a:pt x="7037" y="484"/>
                  </a:lnTo>
                  <a:lnTo>
                    <a:pt x="7037" y="595"/>
                  </a:lnTo>
                  <a:lnTo>
                    <a:pt x="6237" y="128"/>
                  </a:lnTo>
                  <a:cubicBezTo>
                    <a:pt x="6206" y="110"/>
                    <a:pt x="6196" y="71"/>
                    <a:pt x="6214" y="41"/>
                  </a:cubicBezTo>
                  <a:cubicBezTo>
                    <a:pt x="6231" y="10"/>
                    <a:pt x="6271" y="0"/>
                    <a:pt x="6301" y="18"/>
                  </a:cubicBezTo>
                  <a:close/>
                </a:path>
              </a:pathLst>
            </a:custGeom>
            <a:solidFill>
              <a:srgbClr val="2F2B20"/>
            </a:solidFill>
            <a:ln w="0" cap="flat">
              <a:solidFill>
                <a:srgbClr val="2F2B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3199432" y="37111811"/>
              <a:ext cx="1016304" cy="43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2F2B20"/>
                  </a:solidFill>
                  <a:effectLst/>
                  <a:latin typeface="Calibri" pitchFamily="34" charset="0"/>
                  <a:cs typeface="Arial" pitchFamily="34" charset="0"/>
                </a:rPr>
                <a:t>12 mm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4503131" y="37116807"/>
              <a:ext cx="1016304" cy="43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2F2B20"/>
                  </a:solidFill>
                  <a:effectLst/>
                  <a:latin typeface="Calibri" pitchFamily="34" charset="0"/>
                  <a:cs typeface="Arial" pitchFamily="34" charset="0"/>
                </a:rPr>
                <a:t>14 mm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71160" y="36949585"/>
              <a:ext cx="1409289" cy="143658"/>
            </a:xfrm>
            <a:custGeom>
              <a:avLst/>
              <a:gdLst>
                <a:gd name="T0" fmla="*/ 127 w 6209"/>
                <a:gd name="T1" fmla="*/ 475 h 1079"/>
                <a:gd name="T2" fmla="*/ 6082 w 6209"/>
                <a:gd name="T3" fmla="*/ 475 h 1079"/>
                <a:gd name="T4" fmla="*/ 6082 w 6209"/>
                <a:gd name="T5" fmla="*/ 603 h 1079"/>
                <a:gd name="T6" fmla="*/ 127 w 6209"/>
                <a:gd name="T7" fmla="*/ 603 h 1079"/>
                <a:gd name="T8" fmla="*/ 127 w 6209"/>
                <a:gd name="T9" fmla="*/ 475 h 1079"/>
                <a:gd name="T10" fmla="*/ 895 w 6209"/>
                <a:gd name="T11" fmla="*/ 1061 h 1079"/>
                <a:gd name="T12" fmla="*/ 0 w 6209"/>
                <a:gd name="T13" fmla="*/ 539 h 1079"/>
                <a:gd name="T14" fmla="*/ 895 w 6209"/>
                <a:gd name="T15" fmla="*/ 18 h 1079"/>
                <a:gd name="T16" fmla="*/ 982 w 6209"/>
                <a:gd name="T17" fmla="*/ 41 h 1079"/>
                <a:gd name="T18" fmla="*/ 959 w 6209"/>
                <a:gd name="T19" fmla="*/ 128 h 1079"/>
                <a:gd name="T20" fmla="*/ 159 w 6209"/>
                <a:gd name="T21" fmla="*/ 595 h 1079"/>
                <a:gd name="T22" fmla="*/ 159 w 6209"/>
                <a:gd name="T23" fmla="*/ 484 h 1079"/>
                <a:gd name="T24" fmla="*/ 959 w 6209"/>
                <a:gd name="T25" fmla="*/ 951 h 1079"/>
                <a:gd name="T26" fmla="*/ 982 w 6209"/>
                <a:gd name="T27" fmla="*/ 1038 h 1079"/>
                <a:gd name="T28" fmla="*/ 895 w 6209"/>
                <a:gd name="T29" fmla="*/ 1061 h 1079"/>
                <a:gd name="T30" fmla="*/ 5314 w 6209"/>
                <a:gd name="T31" fmla="*/ 18 h 1079"/>
                <a:gd name="T32" fmla="*/ 6209 w 6209"/>
                <a:gd name="T33" fmla="*/ 539 h 1079"/>
                <a:gd name="T34" fmla="*/ 5314 w 6209"/>
                <a:gd name="T35" fmla="*/ 1061 h 1079"/>
                <a:gd name="T36" fmla="*/ 5227 w 6209"/>
                <a:gd name="T37" fmla="*/ 1038 h 1079"/>
                <a:gd name="T38" fmla="*/ 5250 w 6209"/>
                <a:gd name="T39" fmla="*/ 951 h 1079"/>
                <a:gd name="T40" fmla="*/ 6050 w 6209"/>
                <a:gd name="T41" fmla="*/ 484 h 1079"/>
                <a:gd name="T42" fmla="*/ 6050 w 6209"/>
                <a:gd name="T43" fmla="*/ 595 h 1079"/>
                <a:gd name="T44" fmla="*/ 5250 w 6209"/>
                <a:gd name="T45" fmla="*/ 128 h 1079"/>
                <a:gd name="T46" fmla="*/ 5227 w 6209"/>
                <a:gd name="T47" fmla="*/ 41 h 1079"/>
                <a:gd name="T48" fmla="*/ 5314 w 6209"/>
                <a:gd name="T49" fmla="*/ 18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09" h="1079">
                  <a:moveTo>
                    <a:pt x="127" y="475"/>
                  </a:moveTo>
                  <a:lnTo>
                    <a:pt x="6082" y="475"/>
                  </a:lnTo>
                  <a:lnTo>
                    <a:pt x="6082" y="603"/>
                  </a:lnTo>
                  <a:lnTo>
                    <a:pt x="127" y="603"/>
                  </a:lnTo>
                  <a:lnTo>
                    <a:pt x="127" y="475"/>
                  </a:lnTo>
                  <a:close/>
                  <a:moveTo>
                    <a:pt x="895" y="1061"/>
                  </a:moveTo>
                  <a:lnTo>
                    <a:pt x="0" y="539"/>
                  </a:lnTo>
                  <a:lnTo>
                    <a:pt x="895" y="18"/>
                  </a:lnTo>
                  <a:cubicBezTo>
                    <a:pt x="925" y="0"/>
                    <a:pt x="965" y="10"/>
                    <a:pt x="982" y="41"/>
                  </a:cubicBezTo>
                  <a:cubicBezTo>
                    <a:pt x="1000" y="71"/>
                    <a:pt x="990" y="110"/>
                    <a:pt x="959" y="128"/>
                  </a:cubicBezTo>
                  <a:lnTo>
                    <a:pt x="159" y="595"/>
                  </a:lnTo>
                  <a:lnTo>
                    <a:pt x="159" y="484"/>
                  </a:lnTo>
                  <a:lnTo>
                    <a:pt x="959" y="951"/>
                  </a:lnTo>
                  <a:cubicBezTo>
                    <a:pt x="990" y="969"/>
                    <a:pt x="1000" y="1008"/>
                    <a:pt x="982" y="1038"/>
                  </a:cubicBezTo>
                  <a:cubicBezTo>
                    <a:pt x="965" y="1069"/>
                    <a:pt x="925" y="1079"/>
                    <a:pt x="895" y="1061"/>
                  </a:cubicBezTo>
                  <a:close/>
                  <a:moveTo>
                    <a:pt x="5314" y="18"/>
                  </a:moveTo>
                  <a:lnTo>
                    <a:pt x="6209" y="539"/>
                  </a:lnTo>
                  <a:lnTo>
                    <a:pt x="5314" y="1061"/>
                  </a:lnTo>
                  <a:cubicBezTo>
                    <a:pt x="5284" y="1079"/>
                    <a:pt x="5245" y="1069"/>
                    <a:pt x="5227" y="1038"/>
                  </a:cubicBezTo>
                  <a:cubicBezTo>
                    <a:pt x="5209" y="1008"/>
                    <a:pt x="5219" y="969"/>
                    <a:pt x="5250" y="951"/>
                  </a:cubicBezTo>
                  <a:lnTo>
                    <a:pt x="6050" y="484"/>
                  </a:lnTo>
                  <a:lnTo>
                    <a:pt x="6050" y="595"/>
                  </a:lnTo>
                  <a:lnTo>
                    <a:pt x="5250" y="128"/>
                  </a:lnTo>
                  <a:cubicBezTo>
                    <a:pt x="5219" y="110"/>
                    <a:pt x="5209" y="71"/>
                    <a:pt x="5227" y="41"/>
                  </a:cubicBezTo>
                  <a:cubicBezTo>
                    <a:pt x="5245" y="10"/>
                    <a:pt x="5284" y="0"/>
                    <a:pt x="5314" y="18"/>
                  </a:cubicBezTo>
                  <a:close/>
                </a:path>
              </a:pathLst>
            </a:custGeom>
            <a:solidFill>
              <a:srgbClr val="2F2B20"/>
            </a:solidFill>
            <a:ln w="0" cap="flat">
              <a:solidFill>
                <a:srgbClr val="2F2B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2299500" y="36949585"/>
              <a:ext cx="649723" cy="143658"/>
            </a:xfrm>
            <a:custGeom>
              <a:avLst/>
              <a:gdLst>
                <a:gd name="T0" fmla="*/ 127 w 6209"/>
                <a:gd name="T1" fmla="*/ 475 h 1079"/>
                <a:gd name="T2" fmla="*/ 6082 w 6209"/>
                <a:gd name="T3" fmla="*/ 475 h 1079"/>
                <a:gd name="T4" fmla="*/ 6082 w 6209"/>
                <a:gd name="T5" fmla="*/ 603 h 1079"/>
                <a:gd name="T6" fmla="*/ 127 w 6209"/>
                <a:gd name="T7" fmla="*/ 603 h 1079"/>
                <a:gd name="T8" fmla="*/ 127 w 6209"/>
                <a:gd name="T9" fmla="*/ 475 h 1079"/>
                <a:gd name="T10" fmla="*/ 895 w 6209"/>
                <a:gd name="T11" fmla="*/ 1061 h 1079"/>
                <a:gd name="T12" fmla="*/ 0 w 6209"/>
                <a:gd name="T13" fmla="*/ 539 h 1079"/>
                <a:gd name="T14" fmla="*/ 895 w 6209"/>
                <a:gd name="T15" fmla="*/ 18 h 1079"/>
                <a:gd name="T16" fmla="*/ 982 w 6209"/>
                <a:gd name="T17" fmla="*/ 41 h 1079"/>
                <a:gd name="T18" fmla="*/ 959 w 6209"/>
                <a:gd name="T19" fmla="*/ 128 h 1079"/>
                <a:gd name="T20" fmla="*/ 159 w 6209"/>
                <a:gd name="T21" fmla="*/ 595 h 1079"/>
                <a:gd name="T22" fmla="*/ 159 w 6209"/>
                <a:gd name="T23" fmla="*/ 484 h 1079"/>
                <a:gd name="T24" fmla="*/ 959 w 6209"/>
                <a:gd name="T25" fmla="*/ 951 h 1079"/>
                <a:gd name="T26" fmla="*/ 982 w 6209"/>
                <a:gd name="T27" fmla="*/ 1038 h 1079"/>
                <a:gd name="T28" fmla="*/ 895 w 6209"/>
                <a:gd name="T29" fmla="*/ 1061 h 1079"/>
                <a:gd name="T30" fmla="*/ 5314 w 6209"/>
                <a:gd name="T31" fmla="*/ 18 h 1079"/>
                <a:gd name="T32" fmla="*/ 6209 w 6209"/>
                <a:gd name="T33" fmla="*/ 539 h 1079"/>
                <a:gd name="T34" fmla="*/ 5314 w 6209"/>
                <a:gd name="T35" fmla="*/ 1061 h 1079"/>
                <a:gd name="T36" fmla="*/ 5227 w 6209"/>
                <a:gd name="T37" fmla="*/ 1038 h 1079"/>
                <a:gd name="T38" fmla="*/ 5250 w 6209"/>
                <a:gd name="T39" fmla="*/ 951 h 1079"/>
                <a:gd name="T40" fmla="*/ 6050 w 6209"/>
                <a:gd name="T41" fmla="*/ 484 h 1079"/>
                <a:gd name="T42" fmla="*/ 6050 w 6209"/>
                <a:gd name="T43" fmla="*/ 595 h 1079"/>
                <a:gd name="T44" fmla="*/ 5250 w 6209"/>
                <a:gd name="T45" fmla="*/ 128 h 1079"/>
                <a:gd name="T46" fmla="*/ 5227 w 6209"/>
                <a:gd name="T47" fmla="*/ 41 h 1079"/>
                <a:gd name="T48" fmla="*/ 5314 w 6209"/>
                <a:gd name="T49" fmla="*/ 18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09" h="1079">
                  <a:moveTo>
                    <a:pt x="127" y="475"/>
                  </a:moveTo>
                  <a:lnTo>
                    <a:pt x="6082" y="475"/>
                  </a:lnTo>
                  <a:lnTo>
                    <a:pt x="6082" y="603"/>
                  </a:lnTo>
                  <a:lnTo>
                    <a:pt x="127" y="603"/>
                  </a:lnTo>
                  <a:lnTo>
                    <a:pt x="127" y="475"/>
                  </a:lnTo>
                  <a:close/>
                  <a:moveTo>
                    <a:pt x="895" y="1061"/>
                  </a:moveTo>
                  <a:lnTo>
                    <a:pt x="0" y="539"/>
                  </a:lnTo>
                  <a:lnTo>
                    <a:pt x="895" y="18"/>
                  </a:lnTo>
                  <a:cubicBezTo>
                    <a:pt x="925" y="0"/>
                    <a:pt x="965" y="10"/>
                    <a:pt x="982" y="41"/>
                  </a:cubicBezTo>
                  <a:cubicBezTo>
                    <a:pt x="1000" y="71"/>
                    <a:pt x="990" y="110"/>
                    <a:pt x="959" y="128"/>
                  </a:cubicBezTo>
                  <a:lnTo>
                    <a:pt x="159" y="595"/>
                  </a:lnTo>
                  <a:lnTo>
                    <a:pt x="159" y="484"/>
                  </a:lnTo>
                  <a:lnTo>
                    <a:pt x="959" y="951"/>
                  </a:lnTo>
                  <a:cubicBezTo>
                    <a:pt x="990" y="969"/>
                    <a:pt x="1000" y="1008"/>
                    <a:pt x="982" y="1038"/>
                  </a:cubicBezTo>
                  <a:cubicBezTo>
                    <a:pt x="965" y="1069"/>
                    <a:pt x="925" y="1079"/>
                    <a:pt x="895" y="1061"/>
                  </a:cubicBezTo>
                  <a:close/>
                  <a:moveTo>
                    <a:pt x="5314" y="18"/>
                  </a:moveTo>
                  <a:lnTo>
                    <a:pt x="6209" y="539"/>
                  </a:lnTo>
                  <a:lnTo>
                    <a:pt x="5314" y="1061"/>
                  </a:lnTo>
                  <a:cubicBezTo>
                    <a:pt x="5284" y="1079"/>
                    <a:pt x="5245" y="1069"/>
                    <a:pt x="5227" y="1038"/>
                  </a:cubicBezTo>
                  <a:cubicBezTo>
                    <a:pt x="5209" y="1008"/>
                    <a:pt x="5219" y="969"/>
                    <a:pt x="5250" y="951"/>
                  </a:cubicBezTo>
                  <a:lnTo>
                    <a:pt x="6050" y="484"/>
                  </a:lnTo>
                  <a:lnTo>
                    <a:pt x="6050" y="595"/>
                  </a:lnTo>
                  <a:lnTo>
                    <a:pt x="5250" y="128"/>
                  </a:lnTo>
                  <a:cubicBezTo>
                    <a:pt x="5219" y="110"/>
                    <a:pt x="5209" y="71"/>
                    <a:pt x="5227" y="41"/>
                  </a:cubicBezTo>
                  <a:cubicBezTo>
                    <a:pt x="5245" y="10"/>
                    <a:pt x="5284" y="0"/>
                    <a:pt x="5314" y="18"/>
                  </a:cubicBezTo>
                  <a:close/>
                </a:path>
              </a:pathLst>
            </a:custGeom>
            <a:solidFill>
              <a:srgbClr val="2F2B20"/>
            </a:solidFill>
            <a:ln w="0" cap="flat">
              <a:solidFill>
                <a:srgbClr val="2F2B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2123728" y="1364171"/>
            <a:ext cx="2182933" cy="2380376"/>
            <a:chOff x="60325" y="157163"/>
            <a:chExt cx="4387850" cy="4784725"/>
          </a:xfrm>
        </p:grpSpPr>
        <p:grpSp>
          <p:nvGrpSpPr>
            <p:cNvPr id="22" name="Group 7"/>
            <p:cNvGrpSpPr>
              <a:grpSpLocks noChangeAspect="1"/>
            </p:cNvGrpSpPr>
            <p:nvPr/>
          </p:nvGrpSpPr>
          <p:grpSpPr bwMode="auto">
            <a:xfrm>
              <a:off x="60325" y="157163"/>
              <a:ext cx="4387850" cy="4784725"/>
              <a:chOff x="38" y="99"/>
              <a:chExt cx="2764" cy="3014"/>
            </a:xfrm>
          </p:grpSpPr>
          <p:sp>
            <p:nvSpPr>
              <p:cNvPr id="29" name="AutoShape 6"/>
              <p:cNvSpPr>
                <a:spLocks noChangeAspect="1" noChangeArrowheads="1" noTextEdit="1"/>
              </p:cNvSpPr>
              <p:nvPr/>
            </p:nvSpPr>
            <p:spPr bwMode="auto">
              <a:xfrm>
                <a:off x="38" y="99"/>
                <a:ext cx="2764" cy="3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pic>
            <p:nvPicPr>
              <p:cNvPr id="30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" y="99"/>
                <a:ext cx="2563" cy="2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Freeform 9"/>
              <p:cNvSpPr>
                <a:spLocks noEditPoints="1"/>
              </p:cNvSpPr>
              <p:nvPr/>
            </p:nvSpPr>
            <p:spPr bwMode="auto">
              <a:xfrm>
                <a:off x="126" y="2710"/>
                <a:ext cx="1108" cy="118"/>
              </a:xfrm>
              <a:custGeom>
                <a:avLst/>
                <a:gdLst>
                  <a:gd name="T0" fmla="*/ 127 w 10160"/>
                  <a:gd name="T1" fmla="*/ 475 h 1079"/>
                  <a:gd name="T2" fmla="*/ 10033 w 10160"/>
                  <a:gd name="T3" fmla="*/ 475 h 1079"/>
                  <a:gd name="T4" fmla="*/ 10033 w 10160"/>
                  <a:gd name="T5" fmla="*/ 603 h 1079"/>
                  <a:gd name="T6" fmla="*/ 127 w 10160"/>
                  <a:gd name="T7" fmla="*/ 603 h 1079"/>
                  <a:gd name="T8" fmla="*/ 127 w 10160"/>
                  <a:gd name="T9" fmla="*/ 475 h 1079"/>
                  <a:gd name="T10" fmla="*/ 895 w 10160"/>
                  <a:gd name="T11" fmla="*/ 1061 h 1079"/>
                  <a:gd name="T12" fmla="*/ 0 w 10160"/>
                  <a:gd name="T13" fmla="*/ 539 h 1079"/>
                  <a:gd name="T14" fmla="*/ 895 w 10160"/>
                  <a:gd name="T15" fmla="*/ 18 h 1079"/>
                  <a:gd name="T16" fmla="*/ 982 w 10160"/>
                  <a:gd name="T17" fmla="*/ 41 h 1079"/>
                  <a:gd name="T18" fmla="*/ 959 w 10160"/>
                  <a:gd name="T19" fmla="*/ 128 h 1079"/>
                  <a:gd name="T20" fmla="*/ 159 w 10160"/>
                  <a:gd name="T21" fmla="*/ 595 h 1079"/>
                  <a:gd name="T22" fmla="*/ 159 w 10160"/>
                  <a:gd name="T23" fmla="*/ 484 h 1079"/>
                  <a:gd name="T24" fmla="*/ 959 w 10160"/>
                  <a:gd name="T25" fmla="*/ 951 h 1079"/>
                  <a:gd name="T26" fmla="*/ 982 w 10160"/>
                  <a:gd name="T27" fmla="*/ 1038 h 1079"/>
                  <a:gd name="T28" fmla="*/ 895 w 10160"/>
                  <a:gd name="T29" fmla="*/ 1061 h 1079"/>
                  <a:gd name="T30" fmla="*/ 9265 w 10160"/>
                  <a:gd name="T31" fmla="*/ 18 h 1079"/>
                  <a:gd name="T32" fmla="*/ 10160 w 10160"/>
                  <a:gd name="T33" fmla="*/ 539 h 1079"/>
                  <a:gd name="T34" fmla="*/ 9265 w 10160"/>
                  <a:gd name="T35" fmla="*/ 1061 h 1079"/>
                  <a:gd name="T36" fmla="*/ 9178 w 10160"/>
                  <a:gd name="T37" fmla="*/ 1038 h 1079"/>
                  <a:gd name="T38" fmla="*/ 9201 w 10160"/>
                  <a:gd name="T39" fmla="*/ 951 h 1079"/>
                  <a:gd name="T40" fmla="*/ 10001 w 10160"/>
                  <a:gd name="T41" fmla="*/ 484 h 1079"/>
                  <a:gd name="T42" fmla="*/ 10001 w 10160"/>
                  <a:gd name="T43" fmla="*/ 595 h 1079"/>
                  <a:gd name="T44" fmla="*/ 9201 w 10160"/>
                  <a:gd name="T45" fmla="*/ 128 h 1079"/>
                  <a:gd name="T46" fmla="*/ 9178 w 10160"/>
                  <a:gd name="T47" fmla="*/ 41 h 1079"/>
                  <a:gd name="T48" fmla="*/ 9265 w 10160"/>
                  <a:gd name="T49" fmla="*/ 18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160" h="1079">
                    <a:moveTo>
                      <a:pt x="127" y="475"/>
                    </a:moveTo>
                    <a:lnTo>
                      <a:pt x="10033" y="475"/>
                    </a:lnTo>
                    <a:lnTo>
                      <a:pt x="10033" y="603"/>
                    </a:lnTo>
                    <a:lnTo>
                      <a:pt x="127" y="603"/>
                    </a:lnTo>
                    <a:lnTo>
                      <a:pt x="127" y="475"/>
                    </a:lnTo>
                    <a:close/>
                    <a:moveTo>
                      <a:pt x="895" y="1061"/>
                    </a:moveTo>
                    <a:lnTo>
                      <a:pt x="0" y="539"/>
                    </a:lnTo>
                    <a:lnTo>
                      <a:pt x="895" y="18"/>
                    </a:lnTo>
                    <a:cubicBezTo>
                      <a:pt x="925" y="0"/>
                      <a:pt x="965" y="10"/>
                      <a:pt x="982" y="41"/>
                    </a:cubicBezTo>
                    <a:cubicBezTo>
                      <a:pt x="1000" y="71"/>
                      <a:pt x="990" y="110"/>
                      <a:pt x="959" y="128"/>
                    </a:cubicBezTo>
                    <a:lnTo>
                      <a:pt x="159" y="595"/>
                    </a:lnTo>
                    <a:lnTo>
                      <a:pt x="159" y="484"/>
                    </a:lnTo>
                    <a:lnTo>
                      <a:pt x="959" y="951"/>
                    </a:lnTo>
                    <a:cubicBezTo>
                      <a:pt x="990" y="969"/>
                      <a:pt x="1000" y="1008"/>
                      <a:pt x="982" y="1038"/>
                    </a:cubicBezTo>
                    <a:cubicBezTo>
                      <a:pt x="965" y="1069"/>
                      <a:pt x="925" y="1079"/>
                      <a:pt x="895" y="1061"/>
                    </a:cubicBezTo>
                    <a:close/>
                    <a:moveTo>
                      <a:pt x="9265" y="18"/>
                    </a:moveTo>
                    <a:lnTo>
                      <a:pt x="10160" y="539"/>
                    </a:lnTo>
                    <a:lnTo>
                      <a:pt x="9265" y="1061"/>
                    </a:lnTo>
                    <a:cubicBezTo>
                      <a:pt x="9235" y="1079"/>
                      <a:pt x="9195" y="1069"/>
                      <a:pt x="9178" y="1038"/>
                    </a:cubicBezTo>
                    <a:cubicBezTo>
                      <a:pt x="9160" y="1008"/>
                      <a:pt x="9170" y="969"/>
                      <a:pt x="9201" y="951"/>
                    </a:cubicBezTo>
                    <a:lnTo>
                      <a:pt x="10001" y="484"/>
                    </a:lnTo>
                    <a:lnTo>
                      <a:pt x="10001" y="595"/>
                    </a:lnTo>
                    <a:lnTo>
                      <a:pt x="9201" y="128"/>
                    </a:lnTo>
                    <a:cubicBezTo>
                      <a:pt x="9170" y="110"/>
                      <a:pt x="9160" y="71"/>
                      <a:pt x="9178" y="41"/>
                    </a:cubicBezTo>
                    <a:cubicBezTo>
                      <a:pt x="9195" y="10"/>
                      <a:pt x="9235" y="0"/>
                      <a:pt x="9265" y="18"/>
                    </a:cubicBezTo>
                    <a:close/>
                  </a:path>
                </a:pathLst>
              </a:custGeom>
              <a:solidFill>
                <a:srgbClr val="2F2B20"/>
              </a:solidFill>
              <a:ln w="0" cap="flat">
                <a:solidFill>
                  <a:srgbClr val="2F2B2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32" name="Freeform 10"/>
              <p:cNvSpPr>
                <a:spLocks noEditPoints="1"/>
              </p:cNvSpPr>
              <p:nvPr/>
            </p:nvSpPr>
            <p:spPr bwMode="auto">
              <a:xfrm>
                <a:off x="1234" y="2708"/>
                <a:ext cx="677" cy="118"/>
              </a:xfrm>
              <a:custGeom>
                <a:avLst/>
                <a:gdLst>
                  <a:gd name="T0" fmla="*/ 127 w 6209"/>
                  <a:gd name="T1" fmla="*/ 475 h 1079"/>
                  <a:gd name="T2" fmla="*/ 6082 w 6209"/>
                  <a:gd name="T3" fmla="*/ 475 h 1079"/>
                  <a:gd name="T4" fmla="*/ 6082 w 6209"/>
                  <a:gd name="T5" fmla="*/ 603 h 1079"/>
                  <a:gd name="T6" fmla="*/ 127 w 6209"/>
                  <a:gd name="T7" fmla="*/ 603 h 1079"/>
                  <a:gd name="T8" fmla="*/ 127 w 6209"/>
                  <a:gd name="T9" fmla="*/ 475 h 1079"/>
                  <a:gd name="T10" fmla="*/ 895 w 6209"/>
                  <a:gd name="T11" fmla="*/ 1061 h 1079"/>
                  <a:gd name="T12" fmla="*/ 0 w 6209"/>
                  <a:gd name="T13" fmla="*/ 539 h 1079"/>
                  <a:gd name="T14" fmla="*/ 895 w 6209"/>
                  <a:gd name="T15" fmla="*/ 18 h 1079"/>
                  <a:gd name="T16" fmla="*/ 982 w 6209"/>
                  <a:gd name="T17" fmla="*/ 41 h 1079"/>
                  <a:gd name="T18" fmla="*/ 959 w 6209"/>
                  <a:gd name="T19" fmla="*/ 128 h 1079"/>
                  <a:gd name="T20" fmla="*/ 159 w 6209"/>
                  <a:gd name="T21" fmla="*/ 595 h 1079"/>
                  <a:gd name="T22" fmla="*/ 159 w 6209"/>
                  <a:gd name="T23" fmla="*/ 484 h 1079"/>
                  <a:gd name="T24" fmla="*/ 959 w 6209"/>
                  <a:gd name="T25" fmla="*/ 951 h 1079"/>
                  <a:gd name="T26" fmla="*/ 982 w 6209"/>
                  <a:gd name="T27" fmla="*/ 1038 h 1079"/>
                  <a:gd name="T28" fmla="*/ 895 w 6209"/>
                  <a:gd name="T29" fmla="*/ 1061 h 1079"/>
                  <a:gd name="T30" fmla="*/ 5314 w 6209"/>
                  <a:gd name="T31" fmla="*/ 18 h 1079"/>
                  <a:gd name="T32" fmla="*/ 6209 w 6209"/>
                  <a:gd name="T33" fmla="*/ 539 h 1079"/>
                  <a:gd name="T34" fmla="*/ 5314 w 6209"/>
                  <a:gd name="T35" fmla="*/ 1061 h 1079"/>
                  <a:gd name="T36" fmla="*/ 5227 w 6209"/>
                  <a:gd name="T37" fmla="*/ 1038 h 1079"/>
                  <a:gd name="T38" fmla="*/ 5250 w 6209"/>
                  <a:gd name="T39" fmla="*/ 951 h 1079"/>
                  <a:gd name="T40" fmla="*/ 6050 w 6209"/>
                  <a:gd name="T41" fmla="*/ 484 h 1079"/>
                  <a:gd name="T42" fmla="*/ 6050 w 6209"/>
                  <a:gd name="T43" fmla="*/ 595 h 1079"/>
                  <a:gd name="T44" fmla="*/ 5250 w 6209"/>
                  <a:gd name="T45" fmla="*/ 128 h 1079"/>
                  <a:gd name="T46" fmla="*/ 5227 w 6209"/>
                  <a:gd name="T47" fmla="*/ 41 h 1079"/>
                  <a:gd name="T48" fmla="*/ 5314 w 6209"/>
                  <a:gd name="T49" fmla="*/ 18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09" h="1079">
                    <a:moveTo>
                      <a:pt x="127" y="475"/>
                    </a:moveTo>
                    <a:lnTo>
                      <a:pt x="6082" y="475"/>
                    </a:lnTo>
                    <a:lnTo>
                      <a:pt x="6082" y="603"/>
                    </a:lnTo>
                    <a:lnTo>
                      <a:pt x="127" y="603"/>
                    </a:lnTo>
                    <a:lnTo>
                      <a:pt x="127" y="475"/>
                    </a:lnTo>
                    <a:close/>
                    <a:moveTo>
                      <a:pt x="895" y="1061"/>
                    </a:moveTo>
                    <a:lnTo>
                      <a:pt x="0" y="539"/>
                    </a:lnTo>
                    <a:lnTo>
                      <a:pt x="895" y="18"/>
                    </a:lnTo>
                    <a:cubicBezTo>
                      <a:pt x="925" y="0"/>
                      <a:pt x="965" y="10"/>
                      <a:pt x="982" y="41"/>
                    </a:cubicBezTo>
                    <a:cubicBezTo>
                      <a:pt x="1000" y="71"/>
                      <a:pt x="990" y="110"/>
                      <a:pt x="959" y="128"/>
                    </a:cubicBezTo>
                    <a:lnTo>
                      <a:pt x="159" y="595"/>
                    </a:lnTo>
                    <a:lnTo>
                      <a:pt x="159" y="484"/>
                    </a:lnTo>
                    <a:lnTo>
                      <a:pt x="959" y="951"/>
                    </a:lnTo>
                    <a:cubicBezTo>
                      <a:pt x="990" y="969"/>
                      <a:pt x="1000" y="1008"/>
                      <a:pt x="982" y="1038"/>
                    </a:cubicBezTo>
                    <a:cubicBezTo>
                      <a:pt x="965" y="1069"/>
                      <a:pt x="925" y="1079"/>
                      <a:pt x="895" y="1061"/>
                    </a:cubicBezTo>
                    <a:close/>
                    <a:moveTo>
                      <a:pt x="5314" y="18"/>
                    </a:moveTo>
                    <a:lnTo>
                      <a:pt x="6209" y="539"/>
                    </a:lnTo>
                    <a:lnTo>
                      <a:pt x="5314" y="1061"/>
                    </a:lnTo>
                    <a:cubicBezTo>
                      <a:pt x="5284" y="1079"/>
                      <a:pt x="5245" y="1069"/>
                      <a:pt x="5227" y="1038"/>
                    </a:cubicBezTo>
                    <a:cubicBezTo>
                      <a:pt x="5209" y="1008"/>
                      <a:pt x="5219" y="969"/>
                      <a:pt x="5250" y="951"/>
                    </a:cubicBezTo>
                    <a:lnTo>
                      <a:pt x="6050" y="484"/>
                    </a:lnTo>
                    <a:lnTo>
                      <a:pt x="6050" y="595"/>
                    </a:lnTo>
                    <a:lnTo>
                      <a:pt x="5250" y="128"/>
                    </a:lnTo>
                    <a:cubicBezTo>
                      <a:pt x="5219" y="110"/>
                      <a:pt x="5209" y="71"/>
                      <a:pt x="5227" y="41"/>
                    </a:cubicBezTo>
                    <a:cubicBezTo>
                      <a:pt x="5245" y="10"/>
                      <a:pt x="5284" y="0"/>
                      <a:pt x="5314" y="18"/>
                    </a:cubicBezTo>
                    <a:close/>
                  </a:path>
                </a:pathLst>
              </a:custGeom>
              <a:solidFill>
                <a:srgbClr val="2F2B20"/>
              </a:solidFill>
              <a:ln w="0" cap="flat">
                <a:solidFill>
                  <a:srgbClr val="2F2B2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33" name="Freeform 11"/>
              <p:cNvSpPr>
                <a:spLocks noEditPoints="1"/>
              </p:cNvSpPr>
              <p:nvPr/>
            </p:nvSpPr>
            <p:spPr bwMode="auto">
              <a:xfrm>
                <a:off x="1929" y="2708"/>
                <a:ext cx="784" cy="118"/>
              </a:xfrm>
              <a:custGeom>
                <a:avLst/>
                <a:gdLst>
                  <a:gd name="T0" fmla="*/ 127 w 7196"/>
                  <a:gd name="T1" fmla="*/ 475 h 1079"/>
                  <a:gd name="T2" fmla="*/ 7069 w 7196"/>
                  <a:gd name="T3" fmla="*/ 475 h 1079"/>
                  <a:gd name="T4" fmla="*/ 7069 w 7196"/>
                  <a:gd name="T5" fmla="*/ 603 h 1079"/>
                  <a:gd name="T6" fmla="*/ 127 w 7196"/>
                  <a:gd name="T7" fmla="*/ 603 h 1079"/>
                  <a:gd name="T8" fmla="*/ 127 w 7196"/>
                  <a:gd name="T9" fmla="*/ 475 h 1079"/>
                  <a:gd name="T10" fmla="*/ 895 w 7196"/>
                  <a:gd name="T11" fmla="*/ 1061 h 1079"/>
                  <a:gd name="T12" fmla="*/ 0 w 7196"/>
                  <a:gd name="T13" fmla="*/ 539 h 1079"/>
                  <a:gd name="T14" fmla="*/ 895 w 7196"/>
                  <a:gd name="T15" fmla="*/ 18 h 1079"/>
                  <a:gd name="T16" fmla="*/ 982 w 7196"/>
                  <a:gd name="T17" fmla="*/ 41 h 1079"/>
                  <a:gd name="T18" fmla="*/ 959 w 7196"/>
                  <a:gd name="T19" fmla="*/ 128 h 1079"/>
                  <a:gd name="T20" fmla="*/ 159 w 7196"/>
                  <a:gd name="T21" fmla="*/ 595 h 1079"/>
                  <a:gd name="T22" fmla="*/ 159 w 7196"/>
                  <a:gd name="T23" fmla="*/ 484 h 1079"/>
                  <a:gd name="T24" fmla="*/ 959 w 7196"/>
                  <a:gd name="T25" fmla="*/ 951 h 1079"/>
                  <a:gd name="T26" fmla="*/ 982 w 7196"/>
                  <a:gd name="T27" fmla="*/ 1038 h 1079"/>
                  <a:gd name="T28" fmla="*/ 895 w 7196"/>
                  <a:gd name="T29" fmla="*/ 1061 h 1079"/>
                  <a:gd name="T30" fmla="*/ 6301 w 7196"/>
                  <a:gd name="T31" fmla="*/ 18 h 1079"/>
                  <a:gd name="T32" fmla="*/ 7196 w 7196"/>
                  <a:gd name="T33" fmla="*/ 539 h 1079"/>
                  <a:gd name="T34" fmla="*/ 6301 w 7196"/>
                  <a:gd name="T35" fmla="*/ 1061 h 1079"/>
                  <a:gd name="T36" fmla="*/ 6214 w 7196"/>
                  <a:gd name="T37" fmla="*/ 1038 h 1079"/>
                  <a:gd name="T38" fmla="*/ 6237 w 7196"/>
                  <a:gd name="T39" fmla="*/ 951 h 1079"/>
                  <a:gd name="T40" fmla="*/ 7037 w 7196"/>
                  <a:gd name="T41" fmla="*/ 484 h 1079"/>
                  <a:gd name="T42" fmla="*/ 7037 w 7196"/>
                  <a:gd name="T43" fmla="*/ 595 h 1079"/>
                  <a:gd name="T44" fmla="*/ 6237 w 7196"/>
                  <a:gd name="T45" fmla="*/ 128 h 1079"/>
                  <a:gd name="T46" fmla="*/ 6214 w 7196"/>
                  <a:gd name="T47" fmla="*/ 41 h 1079"/>
                  <a:gd name="T48" fmla="*/ 6301 w 7196"/>
                  <a:gd name="T49" fmla="*/ 18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196" h="1079">
                    <a:moveTo>
                      <a:pt x="127" y="475"/>
                    </a:moveTo>
                    <a:lnTo>
                      <a:pt x="7069" y="475"/>
                    </a:lnTo>
                    <a:lnTo>
                      <a:pt x="7069" y="603"/>
                    </a:lnTo>
                    <a:lnTo>
                      <a:pt x="127" y="603"/>
                    </a:lnTo>
                    <a:lnTo>
                      <a:pt x="127" y="475"/>
                    </a:lnTo>
                    <a:close/>
                    <a:moveTo>
                      <a:pt x="895" y="1061"/>
                    </a:moveTo>
                    <a:lnTo>
                      <a:pt x="0" y="539"/>
                    </a:lnTo>
                    <a:lnTo>
                      <a:pt x="895" y="18"/>
                    </a:lnTo>
                    <a:cubicBezTo>
                      <a:pt x="925" y="0"/>
                      <a:pt x="965" y="10"/>
                      <a:pt x="982" y="41"/>
                    </a:cubicBezTo>
                    <a:cubicBezTo>
                      <a:pt x="1000" y="71"/>
                      <a:pt x="990" y="110"/>
                      <a:pt x="959" y="128"/>
                    </a:cubicBezTo>
                    <a:lnTo>
                      <a:pt x="159" y="595"/>
                    </a:lnTo>
                    <a:lnTo>
                      <a:pt x="159" y="484"/>
                    </a:lnTo>
                    <a:lnTo>
                      <a:pt x="959" y="951"/>
                    </a:lnTo>
                    <a:cubicBezTo>
                      <a:pt x="990" y="969"/>
                      <a:pt x="1000" y="1008"/>
                      <a:pt x="982" y="1038"/>
                    </a:cubicBezTo>
                    <a:cubicBezTo>
                      <a:pt x="965" y="1069"/>
                      <a:pt x="925" y="1079"/>
                      <a:pt x="895" y="1061"/>
                    </a:cubicBezTo>
                    <a:close/>
                    <a:moveTo>
                      <a:pt x="6301" y="18"/>
                    </a:moveTo>
                    <a:lnTo>
                      <a:pt x="7196" y="539"/>
                    </a:lnTo>
                    <a:lnTo>
                      <a:pt x="6301" y="1061"/>
                    </a:lnTo>
                    <a:cubicBezTo>
                      <a:pt x="6271" y="1079"/>
                      <a:pt x="6231" y="1069"/>
                      <a:pt x="6214" y="1038"/>
                    </a:cubicBezTo>
                    <a:cubicBezTo>
                      <a:pt x="6196" y="1008"/>
                      <a:pt x="6206" y="969"/>
                      <a:pt x="6237" y="951"/>
                    </a:cubicBezTo>
                    <a:lnTo>
                      <a:pt x="7037" y="484"/>
                    </a:lnTo>
                    <a:lnTo>
                      <a:pt x="7037" y="595"/>
                    </a:lnTo>
                    <a:lnTo>
                      <a:pt x="6237" y="128"/>
                    </a:lnTo>
                    <a:cubicBezTo>
                      <a:pt x="6206" y="110"/>
                      <a:pt x="6196" y="71"/>
                      <a:pt x="6214" y="41"/>
                    </a:cubicBezTo>
                    <a:cubicBezTo>
                      <a:pt x="6231" y="10"/>
                      <a:pt x="6271" y="0"/>
                      <a:pt x="6301" y="18"/>
                    </a:cubicBezTo>
                    <a:close/>
                  </a:path>
                </a:pathLst>
              </a:custGeom>
              <a:solidFill>
                <a:srgbClr val="2F2B20"/>
              </a:solidFill>
              <a:ln w="0" cap="flat">
                <a:solidFill>
                  <a:srgbClr val="2F2B2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34" name="Rectangle 12"/>
              <p:cNvSpPr>
                <a:spLocks noChangeArrowheads="1"/>
              </p:cNvSpPr>
              <p:nvPr/>
            </p:nvSpPr>
            <p:spPr bwMode="auto">
              <a:xfrm>
                <a:off x="336" y="2790"/>
                <a:ext cx="737" cy="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2F2B20"/>
                    </a:solidFill>
                    <a:effectLst/>
                    <a:latin typeface="Calibri" pitchFamily="34" charset="0"/>
                    <a:cs typeface="Arial" pitchFamily="34" charset="0"/>
                  </a:rPr>
                  <a:t>22 mm</a:t>
                </a:r>
                <a:endPara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35" name="Rectangle 13"/>
              <p:cNvSpPr>
                <a:spLocks noChangeArrowheads="1"/>
              </p:cNvSpPr>
              <p:nvPr/>
            </p:nvSpPr>
            <p:spPr bwMode="auto">
              <a:xfrm>
                <a:off x="1165" y="2788"/>
                <a:ext cx="737" cy="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2F2B20"/>
                    </a:solidFill>
                    <a:effectLst/>
                    <a:latin typeface="Calibri" pitchFamily="34" charset="0"/>
                    <a:cs typeface="Arial" pitchFamily="34" charset="0"/>
                  </a:rPr>
                  <a:t>12 mm</a:t>
                </a:r>
                <a:endPara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36" name="Rectangle 14"/>
              <p:cNvSpPr>
                <a:spLocks noChangeArrowheads="1"/>
              </p:cNvSpPr>
              <p:nvPr/>
            </p:nvSpPr>
            <p:spPr bwMode="auto">
              <a:xfrm>
                <a:off x="2047" y="2795"/>
                <a:ext cx="737" cy="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2F2B20"/>
                    </a:solidFill>
                    <a:effectLst/>
                    <a:latin typeface="Calibri" pitchFamily="34" charset="0"/>
                    <a:cs typeface="Arial" pitchFamily="34" charset="0"/>
                  </a:rPr>
                  <a:t>14 mm</a:t>
                </a:r>
                <a:endPara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37777" y="2973893"/>
              <a:ext cx="1080120" cy="1326575"/>
              <a:chOff x="1331640" y="3853770"/>
              <a:chExt cx="1080120" cy="1326575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1362746" y="4869160"/>
                <a:ext cx="720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V="1">
                <a:off x="1362747" y="4149080"/>
                <a:ext cx="1" cy="720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1979711" y="4499827"/>
                <a:ext cx="432049" cy="680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 smtClean="0"/>
                  <a:t>x</a:t>
                </a:r>
                <a:endParaRPr lang="en-US" sz="16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331640" y="3853770"/>
                <a:ext cx="432049" cy="680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 smtClean="0"/>
                  <a:t>y</a:t>
                </a:r>
                <a:endParaRPr lang="en-US" sz="1600" dirty="0"/>
              </a:p>
            </p:txBody>
          </p:sp>
        </p:grpSp>
      </p:grp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812" y="1381136"/>
            <a:ext cx="1966001" cy="210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839" y="1382369"/>
            <a:ext cx="1978503" cy="212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0" r="1706" b="1957"/>
          <a:stretch/>
        </p:blipFill>
        <p:spPr bwMode="auto">
          <a:xfrm>
            <a:off x="3672373" y="3799042"/>
            <a:ext cx="3145790" cy="2224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329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b="1" dirty="0"/>
              <a:t>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Two</a:t>
            </a:r>
            <a:r>
              <a:rPr lang="fr-FR" dirty="0" smtClean="0"/>
              <a:t> end designs</a:t>
            </a:r>
          </a:p>
          <a:p>
            <a:pPr lvl="1"/>
            <a:r>
              <a:rPr lang="fr-FR" dirty="0" smtClean="0"/>
              <a:t>One </a:t>
            </a:r>
            <a:r>
              <a:rPr lang="fr-FR" dirty="0" err="1" smtClean="0"/>
              <a:t>spacer</a:t>
            </a:r>
            <a:r>
              <a:rPr lang="fr-FR" dirty="0" smtClean="0"/>
              <a:t> for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turn</a:t>
            </a:r>
            <a:r>
              <a:rPr lang="fr-FR" dirty="0" smtClean="0"/>
              <a:t> (</a:t>
            </a:r>
            <a:r>
              <a:rPr lang="fr-FR" dirty="0" err="1" smtClean="0"/>
              <a:t>ew</a:t>
            </a:r>
            <a:r>
              <a:rPr lang="fr-FR" dirty="0" smtClean="0"/>
              <a:t>: 7.6 mm, </a:t>
            </a:r>
            <a:r>
              <a:rPr lang="fr-FR" dirty="0" err="1" smtClean="0">
                <a:solidFill>
                  <a:srgbClr val="FF0000"/>
                </a:solidFill>
              </a:rPr>
              <a:t>hw</a:t>
            </a:r>
            <a:r>
              <a:rPr lang="fr-FR" dirty="0" smtClean="0">
                <a:solidFill>
                  <a:srgbClr val="FF0000"/>
                </a:solidFill>
              </a:rPr>
              <a:t>: 2 m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Conventional</a:t>
            </a:r>
            <a:r>
              <a:rPr lang="fr-FR" dirty="0" smtClean="0"/>
              <a:t> design (</a:t>
            </a:r>
            <a:r>
              <a:rPr lang="fr-FR" dirty="0" err="1" smtClean="0"/>
              <a:t>ew</a:t>
            </a:r>
            <a:r>
              <a:rPr lang="fr-FR" dirty="0" smtClean="0"/>
              <a:t>: 7.3 mm, </a:t>
            </a:r>
            <a:r>
              <a:rPr lang="fr-FR" dirty="0" err="1" smtClean="0">
                <a:solidFill>
                  <a:srgbClr val="FF0000"/>
                </a:solidFill>
              </a:rPr>
              <a:t>hw</a:t>
            </a:r>
            <a:r>
              <a:rPr lang="fr-FR" dirty="0" smtClean="0">
                <a:solidFill>
                  <a:srgbClr val="FF0000"/>
                </a:solidFill>
              </a:rPr>
              <a:t>: 22 cm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Innermost</a:t>
            </a:r>
            <a:r>
              <a:rPr lang="fr-FR" dirty="0" smtClean="0"/>
              <a:t> </a:t>
            </a:r>
            <a:r>
              <a:rPr lang="fr-FR" dirty="0" err="1" smtClean="0"/>
              <a:t>turn</a:t>
            </a:r>
            <a:r>
              <a:rPr lang="fr-FR" dirty="0" smtClean="0"/>
              <a:t> </a:t>
            </a:r>
            <a:r>
              <a:rPr lang="fr-FR" dirty="0" err="1" smtClean="0"/>
              <a:t>path</a:t>
            </a:r>
            <a:r>
              <a:rPr lang="fr-FR" dirty="0" smtClean="0"/>
              <a:t> </a:t>
            </a:r>
            <a:r>
              <a:rPr lang="fr-FR" dirty="0" err="1" smtClean="0"/>
              <a:t>outwards</a:t>
            </a:r>
            <a:r>
              <a:rPr lang="fr-FR" dirty="0" smtClean="0"/>
              <a:t> the </a:t>
            </a:r>
            <a:r>
              <a:rPr lang="fr-FR" dirty="0" err="1" smtClean="0"/>
              <a:t>magnets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r>
              <a:rPr lang="fr-FR" dirty="0" smtClean="0"/>
              <a:t>Twist </a:t>
            </a:r>
            <a:r>
              <a:rPr lang="fr-FR" dirty="0" err="1" smtClean="0"/>
              <a:t>strain</a:t>
            </a:r>
            <a:r>
              <a:rPr lang="fr-FR" dirty="0" smtClean="0"/>
              <a:t>: </a:t>
            </a:r>
            <a:r>
              <a:rPr lang="el-GR" dirty="0" smtClean="0"/>
              <a:t>ε</a:t>
            </a:r>
            <a:r>
              <a:rPr lang="en-US" dirty="0" smtClean="0"/>
              <a:t> </a:t>
            </a:r>
            <a:r>
              <a:rPr lang="el-GR" dirty="0" smtClean="0"/>
              <a:t>ϵ</a:t>
            </a:r>
            <a:r>
              <a:rPr lang="en-US" dirty="0" smtClean="0"/>
              <a:t> [-0.16 % ; 0.31%]</a:t>
            </a:r>
          </a:p>
          <a:p>
            <a:pPr lvl="1"/>
            <a:r>
              <a:rPr lang="fr-FR" dirty="0" smtClean="0"/>
              <a:t>Test at KIT </a:t>
            </a:r>
            <a:r>
              <a:rPr lang="fr-FR" dirty="0" smtClean="0"/>
              <a:t>at 77 K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5" b="4525"/>
          <a:stretch/>
        </p:blipFill>
        <p:spPr bwMode="auto">
          <a:xfrm>
            <a:off x="5940151" y="188640"/>
            <a:ext cx="3255045" cy="24824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59684"/>
            <a:ext cx="3458225" cy="1648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11" y="3991367"/>
            <a:ext cx="2486323" cy="83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916" y="4941168"/>
            <a:ext cx="3659918" cy="940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19730"/>
            <a:ext cx="3920480" cy="17334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251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err="1" smtClean="0"/>
              <a:t>Winding</a:t>
            </a:r>
            <a:r>
              <a:rPr lang="fr-FR" dirty="0" smtClean="0"/>
              <a:t>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Roebel</a:t>
            </a:r>
            <a:r>
              <a:rPr lang="fr-FR" dirty="0"/>
              <a:t> </a:t>
            </a:r>
            <a:r>
              <a:rPr lang="fr-FR" dirty="0" err="1" smtClean="0"/>
              <a:t>cable</a:t>
            </a:r>
            <a:endParaRPr lang="fr-FR" dirty="0" smtClean="0"/>
          </a:p>
          <a:p>
            <a:pPr lvl="1"/>
            <a:r>
              <a:rPr lang="fr-FR" dirty="0" err="1"/>
              <a:t>Differential</a:t>
            </a:r>
            <a:r>
              <a:rPr lang="fr-FR" dirty="0"/>
              <a:t> </a:t>
            </a:r>
            <a:r>
              <a:rPr lang="fr-FR" dirty="0" err="1"/>
              <a:t>path</a:t>
            </a:r>
            <a:r>
              <a:rPr lang="fr-FR" dirty="0"/>
              <a:t> in </a:t>
            </a:r>
            <a:r>
              <a:rPr lang="fr-FR" dirty="0" err="1"/>
              <a:t>magnet</a:t>
            </a:r>
            <a:r>
              <a:rPr lang="fr-FR" dirty="0"/>
              <a:t> </a:t>
            </a:r>
            <a:r>
              <a:rPr lang="fr-FR" dirty="0" smtClean="0"/>
              <a:t>ends*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Longitudinal gap long </a:t>
            </a:r>
            <a:r>
              <a:rPr lang="fr-FR" dirty="0" err="1" smtClean="0"/>
              <a:t>enough</a:t>
            </a:r>
            <a:r>
              <a:rPr lang="fr-FR" dirty="0" smtClean="0"/>
              <a:t> to </a:t>
            </a:r>
            <a:r>
              <a:rPr lang="fr-FR" dirty="0" err="1" smtClean="0"/>
              <a:t>absorb</a:t>
            </a:r>
            <a:r>
              <a:rPr lang="fr-FR" dirty="0" smtClean="0"/>
              <a:t>: </a:t>
            </a:r>
            <a:r>
              <a:rPr lang="fr-FR" sz="1200" dirty="0" err="1" smtClean="0"/>
              <a:t>winding</a:t>
            </a:r>
            <a:r>
              <a:rPr lang="fr-FR" sz="1200" dirty="0" smtClean="0"/>
              <a:t> variation, </a:t>
            </a:r>
            <a:r>
              <a:rPr lang="fr-FR" sz="1200" dirty="0" err="1" smtClean="0"/>
              <a:t>assembling</a:t>
            </a:r>
            <a:r>
              <a:rPr lang="fr-FR" sz="1200" dirty="0" smtClean="0"/>
              <a:t> mis-placement, </a:t>
            </a:r>
            <a:r>
              <a:rPr lang="fr-FR" sz="1200" dirty="0" err="1" smtClean="0"/>
              <a:t>punching</a:t>
            </a:r>
            <a:r>
              <a:rPr lang="fr-FR" sz="1200" dirty="0" smtClean="0"/>
              <a:t> </a:t>
            </a:r>
            <a:r>
              <a:rPr lang="fr-FR" sz="1200" dirty="0" err="1" smtClean="0"/>
              <a:t>precision</a:t>
            </a:r>
            <a:r>
              <a:rPr lang="fr-FR" sz="1200" dirty="0" smtClean="0"/>
              <a:t>…)</a:t>
            </a:r>
          </a:p>
          <a:p>
            <a:endParaRPr lang="fr-FR" dirty="0" smtClean="0"/>
          </a:p>
          <a:p>
            <a:r>
              <a:rPr lang="fr-FR" dirty="0" err="1" smtClean="0"/>
              <a:t>Similar</a:t>
            </a:r>
            <a:r>
              <a:rPr lang="fr-FR" dirty="0" smtClean="0"/>
              <a:t> </a:t>
            </a:r>
            <a:r>
              <a:rPr lang="fr-FR" dirty="0" err="1"/>
              <a:t>behavior</a:t>
            </a:r>
            <a:r>
              <a:rPr lang="fr-FR" dirty="0"/>
              <a:t> for </a:t>
            </a:r>
            <a:r>
              <a:rPr lang="fr-FR" dirty="0" err="1"/>
              <a:t>both</a:t>
            </a:r>
            <a:r>
              <a:rPr lang="fr-FR" dirty="0"/>
              <a:t> </a:t>
            </a:r>
            <a:r>
              <a:rPr lang="fr-FR" dirty="0" smtClean="0"/>
              <a:t>ends</a:t>
            </a:r>
          </a:p>
          <a:p>
            <a:pPr lvl="1"/>
            <a:r>
              <a:rPr lang="fr-FR" dirty="0" err="1" smtClean="0"/>
              <a:t>Keep</a:t>
            </a:r>
            <a:r>
              <a:rPr lang="fr-FR" dirty="0" smtClean="0"/>
              <a:t> the </a:t>
            </a:r>
            <a:r>
              <a:rPr lang="fr-FR" dirty="0" err="1" smtClean="0"/>
              <a:t>conventional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 as </a:t>
            </a:r>
            <a:r>
              <a:rPr lang="fr-FR" dirty="0" err="1" smtClean="0"/>
              <a:t>baseline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Conductor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20 m per </a:t>
            </a:r>
            <a:r>
              <a:rPr lang="fr-FR" dirty="0" err="1" smtClean="0"/>
              <a:t>coil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90" y="4221088"/>
            <a:ext cx="7475316" cy="9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145" y="1434581"/>
            <a:ext cx="3252075" cy="111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7068" y="5771356"/>
            <a:ext cx="510304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*J. Fleiter et al. “On </a:t>
            </a:r>
            <a:r>
              <a:rPr lang="en-US" sz="1100" b="1" dirty="0" err="1"/>
              <a:t>Roebel</a:t>
            </a:r>
            <a:r>
              <a:rPr lang="en-US" sz="1100" b="1" dirty="0"/>
              <a:t> Cable Geometry </a:t>
            </a:r>
            <a:r>
              <a:rPr lang="en-US" sz="1100" b="1" dirty="0" smtClean="0"/>
              <a:t>for Accelerator Magnet”, </a:t>
            </a:r>
            <a:r>
              <a:rPr lang="en-US" sz="1100" b="1" dirty="0" err="1" smtClean="0"/>
              <a:t>EuCAS</a:t>
            </a:r>
            <a:r>
              <a:rPr lang="en-US" sz="1100" b="1" dirty="0" smtClean="0"/>
              <a:t> 2015</a:t>
            </a:r>
            <a:endParaRPr lang="en-US" sz="1100" dirty="0"/>
          </a:p>
        </p:txBody>
      </p:sp>
      <p:pic>
        <p:nvPicPr>
          <p:cNvPr id="11" name="Image 2" descr="cid:image005.png@01D0871B.4AC7A8D0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1316840"/>
            <a:ext cx="3392323" cy="987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788" y="1434581"/>
            <a:ext cx="1816774" cy="111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27"/>
          <a:stretch/>
        </p:blipFill>
        <p:spPr bwMode="auto">
          <a:xfrm>
            <a:off x="4008968" y="429292"/>
            <a:ext cx="2968867" cy="89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963" y="170389"/>
            <a:ext cx="2086385" cy="1159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07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Stack:</a:t>
            </a:r>
            <a:r>
              <a:rPr lang="en-US" dirty="0" smtClean="0"/>
              <a:t> Magnetism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23 </a:t>
            </a:r>
            <a:r>
              <a:rPr lang="fr-FR" dirty="0" err="1" smtClean="0"/>
              <a:t>turns</a:t>
            </a:r>
            <a:r>
              <a:rPr lang="fr-FR" dirty="0" smtClean="0"/>
              <a:t>/</a:t>
            </a:r>
            <a:r>
              <a:rPr lang="fr-FR" dirty="0" err="1" smtClean="0"/>
              <a:t>coil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6456" y="6381328"/>
            <a:ext cx="342595" cy="211897"/>
          </a:xfrm>
        </p:spPr>
        <p:txBody>
          <a:bodyPr/>
          <a:lstStyle/>
          <a:p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7" name="Picture 3" descr="C:\Users\johnny\Desktop\3D_field_distri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6" t="23517" r="25456" b="8489"/>
          <a:stretch/>
        </p:blipFill>
        <p:spPr bwMode="auto">
          <a:xfrm>
            <a:off x="4243586" y="1841866"/>
            <a:ext cx="4876800" cy="419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ohnny\Desktop\pa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3344" y="2676034"/>
            <a:ext cx="313084" cy="310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32"/>
          <p:cNvSpPr txBox="1"/>
          <p:nvPr/>
        </p:nvSpPr>
        <p:spPr>
          <a:xfrm>
            <a:off x="5157986" y="2676034"/>
            <a:ext cx="1410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B</a:t>
            </a:r>
            <a:r>
              <a:rPr lang="fr-FR" sz="1600" dirty="0" smtClean="0"/>
              <a:t>max </a:t>
            </a:r>
            <a:r>
              <a:rPr lang="fr-FR" sz="2000" dirty="0" smtClean="0"/>
              <a:t>= 7.3 T</a:t>
            </a:r>
            <a:endParaRPr lang="en-US" sz="2800" dirty="0"/>
          </a:p>
        </p:txBody>
      </p:sp>
      <p:cxnSp>
        <p:nvCxnSpPr>
          <p:cNvPr id="10" name="Connecteur droit avec flèche 33"/>
          <p:cNvCxnSpPr/>
          <p:nvPr/>
        </p:nvCxnSpPr>
        <p:spPr>
          <a:xfrm>
            <a:off x="6036376" y="3075359"/>
            <a:ext cx="422697" cy="7428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34"/>
          <p:cNvSpPr txBox="1"/>
          <p:nvPr/>
        </p:nvSpPr>
        <p:spPr>
          <a:xfrm>
            <a:off x="6459073" y="5301208"/>
            <a:ext cx="993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Min(J</a:t>
            </a:r>
            <a:r>
              <a:rPr lang="fr-FR" sz="1400" baseline="-25000" dirty="0">
                <a:solidFill>
                  <a:srgbClr val="FF0000"/>
                </a:solidFill>
              </a:rPr>
              <a:t>e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Connecteur droit avec flèche 49"/>
          <p:cNvCxnSpPr/>
          <p:nvPr/>
        </p:nvCxnSpPr>
        <p:spPr>
          <a:xfrm flipH="1" flipV="1">
            <a:off x="6082986" y="4228482"/>
            <a:ext cx="865279" cy="92871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983660"/>
              </p:ext>
            </p:extLst>
          </p:nvPr>
        </p:nvGraphicFramePr>
        <p:xfrm>
          <a:off x="251520" y="1398384"/>
          <a:ext cx="4536504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589"/>
                <a:gridCol w="683978"/>
                <a:gridCol w="1975937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Centrer</a:t>
                      </a:r>
                      <a:r>
                        <a:rPr lang="fr-FR" baseline="0" dirty="0" smtClean="0"/>
                        <a:t> field B</a:t>
                      </a:r>
                      <a:r>
                        <a:rPr lang="fr-FR" sz="1100" baseline="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5 - 17.2  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Current density J</a:t>
                      </a:r>
                      <a:r>
                        <a:rPr lang="fr-FR" baseline="-25000" dirty="0" smtClean="0"/>
                        <a:t>op</a:t>
                      </a:r>
                      <a:endParaRPr lang="en-US" baseline="-25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535 - 650 A/mm²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Field quality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dirty="0" smtClean="0"/>
                        <a:t>B</a:t>
                      </a:r>
                      <a:r>
                        <a:rPr lang="fr-FR" sz="1800" baseline="-25000" dirty="0" smtClean="0"/>
                        <a:t>3</a:t>
                      </a:r>
                      <a:endParaRPr lang="en-US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0.8 unit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B</a:t>
                      </a:r>
                      <a:r>
                        <a:rPr lang="fr-FR" baseline="-25000" dirty="0" smtClean="0"/>
                        <a:t>5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0.5 </a:t>
                      </a:r>
                      <a:r>
                        <a:rPr lang="fr-FR" baseline="0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Block-coil</a:t>
                      </a:r>
                      <a:r>
                        <a:rPr lang="fr-FR" baseline="0" dirty="0" smtClean="0"/>
                        <a:t> size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 x 4 mm²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dirty="0" err="1" smtClean="0"/>
                        <a:t>Conductor</a:t>
                      </a:r>
                      <a:r>
                        <a:rPr lang="fr-FR" dirty="0" smtClean="0"/>
                        <a:t> area/</a:t>
                      </a:r>
                      <a:r>
                        <a:rPr lang="fr-FR" dirty="0" err="1" smtClean="0"/>
                        <a:t>half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coil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368 mm²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Inner - external tube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2 - 4 mm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199" y="85988"/>
            <a:ext cx="2387575" cy="240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12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 rot="1501757">
            <a:off x="5868144" y="3582892"/>
            <a:ext cx="3121996" cy="2374108"/>
            <a:chOff x="960873" y="3663948"/>
            <a:chExt cx="3121996" cy="2374108"/>
          </a:xfrm>
        </p:grpSpPr>
        <p:pic>
          <p:nvPicPr>
            <p:cNvPr id="45" name="Image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746304">
              <a:off x="960873" y="3663948"/>
              <a:ext cx="3121996" cy="2374108"/>
            </a:xfrm>
            <a:prstGeom prst="snip2DiagRect">
              <a:avLst>
                <a:gd name="adj1" fmla="val 1605"/>
                <a:gd name="adj2" fmla="val 50000"/>
              </a:avLst>
            </a:prstGeom>
          </p:spPr>
        </p:pic>
        <p:sp>
          <p:nvSpPr>
            <p:cNvPr id="46" name="ZoneTexte 19"/>
            <p:cNvSpPr txBox="1"/>
            <p:nvPr/>
          </p:nvSpPr>
          <p:spPr>
            <a:xfrm rot="801017">
              <a:off x="1414675" y="5362550"/>
              <a:ext cx="10223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180° twist</a:t>
              </a:r>
              <a:endParaRPr lang="en-US" sz="1600" dirty="0"/>
            </a:p>
          </p:txBody>
        </p:sp>
        <p:sp>
          <p:nvSpPr>
            <p:cNvPr id="47" name="ZoneTexte 26"/>
            <p:cNvSpPr txBox="1"/>
            <p:nvPr/>
          </p:nvSpPr>
          <p:spPr>
            <a:xfrm rot="820333">
              <a:off x="2845440" y="4149079"/>
              <a:ext cx="10223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360° twist</a:t>
              </a:r>
              <a:endParaRPr lang="en-US" sz="1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Stack:</a:t>
            </a:r>
            <a:r>
              <a:rPr lang="en-US" dirty="0"/>
              <a:t> </a:t>
            </a:r>
            <a:r>
              <a:rPr lang="en-US" dirty="0" smtClean="0"/>
              <a:t>Transposition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Stack</a:t>
            </a:r>
            <a:r>
              <a:rPr lang="fr-FR" dirty="0" smtClean="0"/>
              <a:t> of tapes ≠ </a:t>
            </a:r>
            <a:r>
              <a:rPr lang="fr-FR" dirty="0" err="1" smtClean="0"/>
              <a:t>Roebel</a:t>
            </a:r>
            <a:r>
              <a:rPr lang="fr-FR" dirty="0" smtClean="0"/>
              <a:t> or </a:t>
            </a:r>
            <a:r>
              <a:rPr lang="fr-FR" dirty="0" err="1" smtClean="0"/>
              <a:t>Rutheford</a:t>
            </a:r>
            <a:endParaRPr lang="fr-FR" dirty="0"/>
          </a:p>
          <a:p>
            <a:pPr lvl="1"/>
            <a:r>
              <a:rPr lang="fr-FR" dirty="0" err="1" smtClean="0"/>
              <a:t>Partially</a:t>
            </a:r>
            <a:r>
              <a:rPr lang="fr-FR" dirty="0" smtClean="0"/>
              <a:t> </a:t>
            </a:r>
            <a:r>
              <a:rPr lang="fr-FR" dirty="0" err="1" smtClean="0"/>
              <a:t>transposed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r>
              <a:rPr lang="fr-FR" dirty="0" smtClean="0"/>
              <a:t>Transposition in </a:t>
            </a:r>
            <a:r>
              <a:rPr lang="fr-FR" dirty="0" err="1" smtClean="0"/>
              <a:t>magnet</a:t>
            </a:r>
            <a:r>
              <a:rPr lang="fr-FR" dirty="0" smtClean="0"/>
              <a:t> 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grpSp>
        <p:nvGrpSpPr>
          <p:cNvPr id="5" name="Group 4"/>
          <p:cNvGrpSpPr/>
          <p:nvPr/>
        </p:nvGrpSpPr>
        <p:grpSpPr>
          <a:xfrm>
            <a:off x="709638" y="1422482"/>
            <a:ext cx="2553264" cy="2031861"/>
            <a:chOff x="919094" y="2083200"/>
            <a:chExt cx="2553264" cy="2031861"/>
          </a:xfrm>
        </p:grpSpPr>
        <p:sp>
          <p:nvSpPr>
            <p:cNvPr id="6" name="Oval 5"/>
            <p:cNvSpPr/>
            <p:nvPr/>
          </p:nvSpPr>
          <p:spPr>
            <a:xfrm>
              <a:off x="1660915" y="2757554"/>
              <a:ext cx="972563" cy="99057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593664" y="2431856"/>
              <a:ext cx="739152" cy="752837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44112" y="2083200"/>
              <a:ext cx="1328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  <a:cs typeface="Times"/>
                </a:rPr>
                <a:t>Twist trajectory</a:t>
              </a:r>
              <a:endParaRPr lang="en-US" sz="1400" dirty="0">
                <a:latin typeface="+mj-lt"/>
                <a:cs typeface="Times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968219" y="3253719"/>
              <a:ext cx="2334157" cy="0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 flipV="1">
              <a:off x="2146545" y="2530144"/>
              <a:ext cx="0" cy="1584917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2656089" y="2617683"/>
              <a:ext cx="153816" cy="396224"/>
            </a:xfrm>
            <a:prstGeom prst="rect">
              <a:avLst/>
            </a:prstGeom>
            <a:solidFill>
              <a:srgbClr val="E6B9B8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93664" y="2644983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"/>
                  <a:cs typeface="Times"/>
                </a:rPr>
                <a:t>1</a:t>
              </a:r>
              <a:endParaRPr lang="en-US" sz="1400" dirty="0">
                <a:latin typeface="Times"/>
                <a:cs typeface="Time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809905" y="2617683"/>
              <a:ext cx="153816" cy="396224"/>
            </a:xfrm>
            <a:prstGeom prst="rect">
              <a:avLst/>
            </a:prstGeom>
            <a:solidFill>
              <a:srgbClr val="D7E4BD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65236" y="2618669"/>
              <a:ext cx="153816" cy="3962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119052" y="2618669"/>
              <a:ext cx="153816" cy="39622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52675" y="2644983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/>
                  <a:cs typeface="Times"/>
                </a:rPr>
                <a:t>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03179" y="2644983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"/>
                  <a:cs typeface="Times"/>
                </a:rPr>
                <a:t>3</a:t>
              </a:r>
              <a:endParaRPr lang="en-US" sz="1400" dirty="0">
                <a:latin typeface="Times"/>
                <a:cs typeface="Time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53607" y="2644983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/>
                  <a:cs typeface="Times"/>
                </a:rPr>
                <a:t>4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654419" y="3538258"/>
              <a:ext cx="153816" cy="396224"/>
            </a:xfrm>
            <a:prstGeom prst="rect">
              <a:avLst/>
            </a:prstGeom>
            <a:solidFill>
              <a:srgbClr val="E6B9B8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91995" y="3565558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"/>
                  <a:cs typeface="Times"/>
                </a:rPr>
                <a:t>1</a:t>
              </a:r>
              <a:endParaRPr lang="en-US" sz="1400" dirty="0">
                <a:latin typeface="Times"/>
                <a:cs typeface="Time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08235" y="3538258"/>
              <a:ext cx="153816" cy="396224"/>
            </a:xfrm>
            <a:prstGeom prst="rect">
              <a:avLst/>
            </a:prstGeom>
            <a:solidFill>
              <a:srgbClr val="D7E4BD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63566" y="3539244"/>
              <a:ext cx="153816" cy="396224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117382" y="3539244"/>
              <a:ext cx="153816" cy="396224"/>
            </a:xfrm>
            <a:prstGeom prst="rect">
              <a:avLst/>
            </a:prstGeom>
            <a:solidFill>
              <a:srgbClr val="8EB4E3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747439" y="3565558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/>
                  <a:cs typeface="Times"/>
                </a:rPr>
                <a:t>2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905077" y="3565558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"/>
                  <a:cs typeface="Times"/>
                </a:rPr>
                <a:t>3</a:t>
              </a:r>
              <a:endParaRPr lang="en-US" sz="1400" dirty="0">
                <a:latin typeface="Times"/>
                <a:cs typeface="Time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53419" y="3565558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/>
                  <a:cs typeface="Times"/>
                </a:rPr>
                <a:t>4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84176" y="3538258"/>
              <a:ext cx="153816" cy="396224"/>
            </a:xfrm>
            <a:prstGeom prst="rect">
              <a:avLst/>
            </a:prstGeom>
            <a:solidFill>
              <a:srgbClr val="E6B9B8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21751" y="3565558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"/>
                  <a:cs typeface="Times"/>
                </a:rPr>
                <a:t>1</a:t>
              </a:r>
              <a:endParaRPr lang="en-US" sz="1400" dirty="0">
                <a:latin typeface="Times"/>
                <a:cs typeface="Time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37992" y="3538258"/>
              <a:ext cx="153816" cy="396224"/>
            </a:xfrm>
            <a:prstGeom prst="rect">
              <a:avLst/>
            </a:prstGeom>
            <a:solidFill>
              <a:srgbClr val="D7E4BD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293323" y="3539244"/>
              <a:ext cx="153816" cy="396224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47139" y="3539244"/>
              <a:ext cx="153816" cy="39622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77195" y="3565558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/>
                  <a:cs typeface="Times"/>
                </a:rPr>
                <a:t>2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38400" y="3565558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"/>
                  <a:cs typeface="Times"/>
                </a:rPr>
                <a:t>3</a:t>
              </a:r>
              <a:endParaRPr lang="en-US" sz="1400" dirty="0">
                <a:latin typeface="Times"/>
                <a:cs typeface="Time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379609" y="3565558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/>
                  <a:cs typeface="Times"/>
                </a:rPr>
                <a:t>4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81519" y="2617683"/>
              <a:ext cx="153816" cy="396224"/>
            </a:xfrm>
            <a:prstGeom prst="rect">
              <a:avLst/>
            </a:prstGeom>
            <a:solidFill>
              <a:srgbClr val="E6B9B8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19094" y="2644983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"/>
                  <a:cs typeface="Times"/>
                </a:rPr>
                <a:t>1</a:t>
              </a:r>
              <a:endParaRPr lang="en-US" sz="1400" dirty="0">
                <a:latin typeface="Times"/>
                <a:cs typeface="Time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135335" y="2617683"/>
              <a:ext cx="153816" cy="396224"/>
            </a:xfrm>
            <a:prstGeom prst="rect">
              <a:avLst/>
            </a:prstGeom>
            <a:solidFill>
              <a:srgbClr val="D7E4BD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290666" y="2618669"/>
              <a:ext cx="153816" cy="396224"/>
            </a:xfrm>
            <a:prstGeom prst="rect">
              <a:avLst/>
            </a:prstGeom>
            <a:solidFill>
              <a:srgbClr val="FCD5B5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444482" y="2618669"/>
              <a:ext cx="153816" cy="396224"/>
            </a:xfrm>
            <a:prstGeom prst="rect">
              <a:avLst/>
            </a:prstGeom>
            <a:solidFill>
              <a:srgbClr val="8EB4E3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74538" y="2644983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/>
                  <a:cs typeface="Times"/>
                </a:rPr>
                <a:t>2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32176" y="2644983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"/>
                  <a:cs typeface="Times"/>
                </a:rPr>
                <a:t>3</a:t>
              </a:r>
              <a:endParaRPr lang="en-US" sz="1400" dirty="0">
                <a:latin typeface="Times"/>
                <a:cs typeface="Times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79037" y="2644983"/>
              <a:ext cx="296562" cy="3387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/>
                  <a:cs typeface="Times"/>
                </a:rPr>
                <a:t>4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2430802" y="2390977"/>
              <a:ext cx="194768" cy="11025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43" descr="IMG_1949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2" t="37880" r="28095" b="50615"/>
          <a:stretch/>
        </p:blipFill>
        <p:spPr>
          <a:xfrm>
            <a:off x="4395050" y="1852560"/>
            <a:ext cx="3959712" cy="923888"/>
          </a:xfrm>
          <a:prstGeom prst="rect">
            <a:avLst/>
          </a:prstGeom>
        </p:spPr>
      </p:pic>
      <p:grpSp>
        <p:nvGrpSpPr>
          <p:cNvPr id="59" name="Group 58"/>
          <p:cNvGrpSpPr/>
          <p:nvPr/>
        </p:nvGrpSpPr>
        <p:grpSpPr>
          <a:xfrm>
            <a:off x="57652" y="4075721"/>
            <a:ext cx="6857626" cy="1962335"/>
            <a:chOff x="4465905" y="2797619"/>
            <a:chExt cx="6857626" cy="1962335"/>
          </a:xfrm>
        </p:grpSpPr>
        <p:pic>
          <p:nvPicPr>
            <p:cNvPr id="49" name="Imag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65905" y="2797619"/>
              <a:ext cx="3240360" cy="1699006"/>
            </a:xfrm>
            <a:prstGeom prst="rect">
              <a:avLst/>
            </a:prstGeom>
          </p:spPr>
        </p:pic>
        <p:grpSp>
          <p:nvGrpSpPr>
            <p:cNvPr id="56" name="Group 55"/>
            <p:cNvGrpSpPr/>
            <p:nvPr/>
          </p:nvGrpSpPr>
          <p:grpSpPr>
            <a:xfrm>
              <a:off x="7579613" y="2797619"/>
              <a:ext cx="2297968" cy="1036059"/>
              <a:chOff x="9567065" y="3791160"/>
              <a:chExt cx="2297968" cy="1036059"/>
            </a:xfrm>
          </p:grpSpPr>
          <p:sp>
            <p:nvSpPr>
              <p:cNvPr id="50" name="Accolade fermante 12"/>
              <p:cNvSpPr/>
              <p:nvPr/>
            </p:nvSpPr>
            <p:spPr>
              <a:xfrm>
                <a:off x="9567065" y="3836619"/>
                <a:ext cx="152400" cy="990600"/>
              </a:xfrm>
              <a:prstGeom prst="rightBrac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1" name="ZoneTexte 14"/>
              <p:cNvSpPr txBox="1"/>
              <p:nvPr/>
            </p:nvSpPr>
            <p:spPr>
              <a:xfrm>
                <a:off x="9768369" y="3791160"/>
                <a:ext cx="2096664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Above the clear bore</a:t>
                </a:r>
              </a:p>
              <a:p>
                <a:r>
                  <a:rPr lang="en-US" sz="1400" dirty="0" smtClean="0"/>
                  <a:t>             180° twist one side</a:t>
                </a:r>
              </a:p>
              <a:p>
                <a:r>
                  <a:rPr lang="en-US" sz="1400" dirty="0" smtClean="0"/>
                  <a:t>                0° on the other </a:t>
                </a:r>
              </a:p>
              <a:p>
                <a:endParaRPr lang="en-US" sz="1400" dirty="0"/>
              </a:p>
            </p:txBody>
          </p:sp>
          <p:sp>
            <p:nvSpPr>
              <p:cNvPr id="52" name="Flèche droite 16"/>
              <p:cNvSpPr/>
              <p:nvPr/>
            </p:nvSpPr>
            <p:spPr>
              <a:xfrm>
                <a:off x="10187603" y="4257498"/>
                <a:ext cx="216024" cy="22788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7655813" y="3805847"/>
              <a:ext cx="3667718" cy="954107"/>
              <a:chOff x="9567065" y="4836814"/>
              <a:chExt cx="3667718" cy="954107"/>
            </a:xfrm>
          </p:grpSpPr>
          <p:sp>
            <p:nvSpPr>
              <p:cNvPr id="53" name="Accolade fermante 17"/>
              <p:cNvSpPr/>
              <p:nvPr/>
            </p:nvSpPr>
            <p:spPr>
              <a:xfrm>
                <a:off x="9567065" y="4916713"/>
                <a:ext cx="152400" cy="789296"/>
              </a:xfrm>
              <a:prstGeom prst="rightBrac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4" name="ZoneTexte 18"/>
              <p:cNvSpPr txBox="1"/>
              <p:nvPr/>
            </p:nvSpPr>
            <p:spPr>
              <a:xfrm>
                <a:off x="9844569" y="4836814"/>
                <a:ext cx="339021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Below the clear bore</a:t>
                </a:r>
              </a:p>
              <a:p>
                <a:r>
                  <a:rPr lang="en-US" sz="1400" dirty="0" smtClean="0"/>
                  <a:t>            180° twist one side</a:t>
                </a:r>
              </a:p>
              <a:p>
                <a:r>
                  <a:rPr lang="en-US" sz="1400" dirty="0" smtClean="0"/>
                  <a:t>            360° twist on the other </a:t>
                </a:r>
              </a:p>
              <a:p>
                <a:endParaRPr lang="en-US" sz="1400" dirty="0"/>
              </a:p>
            </p:txBody>
          </p:sp>
          <p:sp>
            <p:nvSpPr>
              <p:cNvPr id="55" name="Flèche droite 22"/>
              <p:cNvSpPr/>
              <p:nvPr/>
            </p:nvSpPr>
            <p:spPr>
              <a:xfrm>
                <a:off x="10176412" y="5326413"/>
                <a:ext cx="216024" cy="22788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640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16329</TotalTime>
  <Words>898</Words>
  <Application>Microsoft Office PowerPoint</Application>
  <PresentationFormat>Affichage à l'écran (4:3)</PresentationFormat>
  <Paragraphs>320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ＭＳ 明朝</vt:lpstr>
      <vt:lpstr>Arial</vt:lpstr>
      <vt:lpstr>Calibri</vt:lpstr>
      <vt:lpstr>Cambria</vt:lpstr>
      <vt:lpstr>Times</vt:lpstr>
      <vt:lpstr>Contiguïté</vt:lpstr>
      <vt:lpstr>Alternative EuCARD-2 dipole status:  cos-θ and stack designs </vt:lpstr>
      <vt:lpstr>Framework</vt:lpstr>
      <vt:lpstr>Cos-θ : Magnetism</vt:lpstr>
      <vt:lpstr>Cos-θ : Quench/Magnetization</vt:lpstr>
      <vt:lpstr>Cos-θ : Mechanics</vt:lpstr>
      <vt:lpstr>Cos-θ : Magnet ends</vt:lpstr>
      <vt:lpstr>Cos-θ : Winding tests</vt:lpstr>
      <vt:lpstr>Stack: Magnetism</vt:lpstr>
      <vt:lpstr>Stack: Transposition</vt:lpstr>
      <vt:lpstr>Stack: Magnet ends</vt:lpstr>
      <vt:lpstr>Stack: Mechanics</vt:lpstr>
      <vt:lpstr>Stack: Mechanics</vt:lpstr>
      <vt:lpstr>Conclusion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creator>BM205129</dc:creator>
  <cp:lastModifiedBy>LORIN Clement</cp:lastModifiedBy>
  <cp:revision>270</cp:revision>
  <cp:lastPrinted>2014-10-28T15:20:28Z</cp:lastPrinted>
  <dcterms:created xsi:type="dcterms:W3CDTF">2012-10-30T13:30:24Z</dcterms:created>
  <dcterms:modified xsi:type="dcterms:W3CDTF">2015-09-09T16:37:26Z</dcterms:modified>
</cp:coreProperties>
</file>