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mp4" ContentType="video/unknown"/>
  <Default Extension="tiff" ContentType="image/tiff"/>
  <Default Extension="vml" ContentType="application/vnd.openxmlformats-officedocument.vmlDrawin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1"/>
  </p:sldMasterIdLst>
  <p:notesMasterIdLst>
    <p:notesMasterId r:id="rId61"/>
  </p:notesMasterIdLst>
  <p:sldIdLst>
    <p:sldId id="349" r:id="rId2"/>
    <p:sldId id="350" r:id="rId3"/>
    <p:sldId id="355" r:id="rId4"/>
    <p:sldId id="420" r:id="rId5"/>
    <p:sldId id="378" r:id="rId6"/>
    <p:sldId id="419" r:id="rId7"/>
    <p:sldId id="418" r:id="rId8"/>
    <p:sldId id="424" r:id="rId9"/>
    <p:sldId id="428" r:id="rId10"/>
    <p:sldId id="367" r:id="rId11"/>
    <p:sldId id="405" r:id="rId12"/>
    <p:sldId id="429" r:id="rId13"/>
    <p:sldId id="414" r:id="rId14"/>
    <p:sldId id="417" r:id="rId15"/>
    <p:sldId id="408" r:id="rId16"/>
    <p:sldId id="411" r:id="rId17"/>
    <p:sldId id="433" r:id="rId18"/>
    <p:sldId id="426" r:id="rId19"/>
    <p:sldId id="410" r:id="rId20"/>
    <p:sldId id="412" r:id="rId21"/>
    <p:sldId id="427" r:id="rId22"/>
    <p:sldId id="422" r:id="rId23"/>
    <p:sldId id="423" r:id="rId24"/>
    <p:sldId id="415" r:id="rId25"/>
    <p:sldId id="413" r:id="rId26"/>
    <p:sldId id="359" r:id="rId27"/>
    <p:sldId id="441" r:id="rId28"/>
    <p:sldId id="407" r:id="rId29"/>
    <p:sldId id="425" r:id="rId30"/>
    <p:sldId id="434" r:id="rId31"/>
    <p:sldId id="436" r:id="rId32"/>
    <p:sldId id="383" r:id="rId33"/>
    <p:sldId id="440" r:id="rId34"/>
    <p:sldId id="416" r:id="rId35"/>
    <p:sldId id="395" r:id="rId36"/>
    <p:sldId id="360" r:id="rId37"/>
    <p:sldId id="362" r:id="rId38"/>
    <p:sldId id="363" r:id="rId39"/>
    <p:sldId id="373" r:id="rId40"/>
    <p:sldId id="374" r:id="rId41"/>
    <p:sldId id="377" r:id="rId42"/>
    <p:sldId id="371" r:id="rId43"/>
    <p:sldId id="402" r:id="rId44"/>
    <p:sldId id="409" r:id="rId45"/>
    <p:sldId id="398" r:id="rId46"/>
    <p:sldId id="437" r:id="rId47"/>
    <p:sldId id="379" r:id="rId48"/>
    <p:sldId id="430" r:id="rId49"/>
    <p:sldId id="443" r:id="rId50"/>
    <p:sldId id="438" r:id="rId51"/>
    <p:sldId id="432" r:id="rId52"/>
    <p:sldId id="431" r:id="rId53"/>
    <p:sldId id="406" r:id="rId54"/>
    <p:sldId id="394" r:id="rId55"/>
    <p:sldId id="387" r:id="rId56"/>
    <p:sldId id="396" r:id="rId57"/>
    <p:sldId id="339" r:id="rId58"/>
    <p:sldId id="403" r:id="rId59"/>
    <p:sldId id="435" r:id="rId60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071">
          <p15:clr>
            <a:srgbClr val="A4A3A4"/>
          </p15:clr>
        </p15:guide>
        <p15:guide id="2" orient="horz" pos="2251">
          <p15:clr>
            <a:srgbClr val="A4A3A4"/>
          </p15:clr>
        </p15:guide>
        <p15:guide id="3" pos="52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31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B2B2B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904" y="-112"/>
      </p:cViewPr>
      <p:guideLst>
        <p:guide orient="horz" pos="1071"/>
        <p:guide orient="horz" pos="2251"/>
        <p:guide pos="52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5" d="100"/>
          <a:sy n="75" d="100"/>
        </p:scale>
        <p:origin x="-3804" y="-90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presProps" Target="presProps.xml"/><Relationship Id="rId64" Type="http://schemas.openxmlformats.org/officeDocument/2006/relationships/viewProps" Target="viewProps.xml"/><Relationship Id="rId65" Type="http://schemas.openxmlformats.org/officeDocument/2006/relationships/theme" Target="theme/theme1.xml"/><Relationship Id="rId66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notesMaster" Target="notesMasters/notesMaster1.xml"/><Relationship Id="rId62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Projects\EUCARD-magnet-design\Temporary%20storage%20Jaakko\Copy%20of%20ParallelResistorsTemperatureSensors3.xlsx" TargetMode="External"/><Relationship Id="rId2" Type="http://schemas.microsoft.com/office/2011/relationships/chartStyle" Target="style1.xml"/><Relationship Id="rId3" Type="http://schemas.microsoft.com/office/2011/relationships/chartColorStyle" Target="colors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Polynomial fit for temperature</a:t>
            </a:r>
            <a:r>
              <a:rPr lang="en-GB" baseline="0"/>
              <a:t> sensor </a:t>
            </a:r>
            <a:r>
              <a:rPr lang="en-GB"/>
              <a:t>CCS A2</a:t>
            </a:r>
            <a:r>
              <a:rPr lang="en-GB" baseline="0"/>
              <a:t> N 301</a:t>
            </a:r>
            <a:r>
              <a:rPr lang="en-GB"/>
              <a:t> </a:t>
            </a:r>
          </a:p>
        </c:rich>
      </c:tx>
      <c:layout>
        <c:manualLayout>
          <c:xMode val="edge"/>
          <c:yMode val="edge"/>
          <c:x val="0.260639910696991"/>
          <c:y val="0.019986523831088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56445077209506"/>
          <c:y val="0.141713071228663"/>
          <c:w val="0.792872345997628"/>
          <c:h val="0.741799512455497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'One sensor quenches'!$K$6:$K$27</c:f>
              <c:numCache>
                <c:formatCode>General</c:formatCode>
                <c:ptCount val="22"/>
                <c:pt idx="0">
                  <c:v>4.126790655899402</c:v>
                </c:pt>
                <c:pt idx="1">
                  <c:v>4.292156774383455</c:v>
                </c:pt>
                <c:pt idx="2">
                  <c:v>4.47430268465695</c:v>
                </c:pt>
                <c:pt idx="3">
                  <c:v>4.675890288483789</c:v>
                </c:pt>
                <c:pt idx="4">
                  <c:v>4.900174977375805</c:v>
                </c:pt>
                <c:pt idx="5">
                  <c:v>5.15117937942493</c:v>
                </c:pt>
                <c:pt idx="6">
                  <c:v>5.433929920377948</c:v>
                </c:pt>
                <c:pt idx="7">
                  <c:v>5.75478298100964</c:v>
                </c:pt>
                <c:pt idx="8">
                  <c:v>6.12188051314991</c:v>
                </c:pt>
                <c:pt idx="9">
                  <c:v>6.545795251370306</c:v>
                </c:pt>
                <c:pt idx="10">
                  <c:v>7.040457539222809</c:v>
                </c:pt>
                <c:pt idx="11">
                  <c:v>7.624506692390526</c:v>
                </c:pt>
                <c:pt idx="12">
                  <c:v>8.323292417877082</c:v>
                </c:pt>
                <c:pt idx="13">
                  <c:v>9.171888153265627</c:v>
                </c:pt>
                <c:pt idx="14">
                  <c:v>10.21970742346668</c:v>
                </c:pt>
                <c:pt idx="15">
                  <c:v>11.53770736096036</c:v>
                </c:pt>
                <c:pt idx="16">
                  <c:v>13.22985184441931</c:v>
                </c:pt>
                <c:pt idx="17">
                  <c:v>15.45173985287267</c:v>
                </c:pt>
                <c:pt idx="18">
                  <c:v>18.44156905648623</c:v>
                </c:pt>
                <c:pt idx="19">
                  <c:v>22.57287589832359</c:v>
                </c:pt>
                <c:pt idx="20">
                  <c:v>28.44678943151375</c:v>
                </c:pt>
                <c:pt idx="21">
                  <c:v>37.0581752832095</c:v>
                </c:pt>
              </c:numCache>
            </c:numRef>
          </c:xVal>
          <c:yVal>
            <c:numRef>
              <c:f>'One sensor quenches'!$J$6:$J$27</c:f>
              <c:numCache>
                <c:formatCode>General</c:formatCode>
                <c:ptCount val="22"/>
                <c:pt idx="0">
                  <c:v>3580.0</c:v>
                </c:pt>
                <c:pt idx="1">
                  <c:v>3480.0</c:v>
                </c:pt>
                <c:pt idx="2">
                  <c:v>3380.0</c:v>
                </c:pt>
                <c:pt idx="3">
                  <c:v>3280.0</c:v>
                </c:pt>
                <c:pt idx="4">
                  <c:v>3180.0</c:v>
                </c:pt>
                <c:pt idx="5">
                  <c:v>3080.0</c:v>
                </c:pt>
                <c:pt idx="6">
                  <c:v>2980.0</c:v>
                </c:pt>
                <c:pt idx="7">
                  <c:v>2880.0</c:v>
                </c:pt>
                <c:pt idx="8">
                  <c:v>2780.0</c:v>
                </c:pt>
                <c:pt idx="9">
                  <c:v>2680.0</c:v>
                </c:pt>
                <c:pt idx="10">
                  <c:v>2580.0</c:v>
                </c:pt>
                <c:pt idx="11">
                  <c:v>2480.0</c:v>
                </c:pt>
                <c:pt idx="12">
                  <c:v>2380.0</c:v>
                </c:pt>
                <c:pt idx="13">
                  <c:v>2280.0</c:v>
                </c:pt>
                <c:pt idx="14">
                  <c:v>2180.0</c:v>
                </c:pt>
                <c:pt idx="15">
                  <c:v>2080.0</c:v>
                </c:pt>
                <c:pt idx="16">
                  <c:v>1980.0</c:v>
                </c:pt>
                <c:pt idx="17">
                  <c:v>1880.0</c:v>
                </c:pt>
                <c:pt idx="18">
                  <c:v>1780.0</c:v>
                </c:pt>
                <c:pt idx="19">
                  <c:v>1680.0</c:v>
                </c:pt>
                <c:pt idx="20">
                  <c:v>1580.0</c:v>
                </c:pt>
                <c:pt idx="21">
                  <c:v>1480.0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6380664"/>
        <c:axId val="-2098712040"/>
      </c:scatterChart>
      <c:valAx>
        <c:axId val="2126380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Temp K</a:t>
                </a:r>
              </a:p>
            </c:rich>
          </c:tx>
          <c:layout>
            <c:manualLayout>
              <c:xMode val="edge"/>
              <c:yMode val="edge"/>
              <c:x val="0.522574417500395"/>
              <c:y val="0.93959546381207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98712040"/>
        <c:crosses val="autoZero"/>
        <c:crossBetween val="midCat"/>
      </c:valAx>
      <c:valAx>
        <c:axId val="-2098712040"/>
        <c:scaling>
          <c:orientation val="minMax"/>
          <c:max val="3700.0"/>
          <c:min val="148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Resistance (Ohm)</a:t>
                </a:r>
              </a:p>
            </c:rich>
          </c:tx>
          <c:layout>
            <c:manualLayout>
              <c:xMode val="edge"/>
              <c:yMode val="edge"/>
              <c:x val="0.0"/>
              <c:y val="0.31078150836163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3806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9.emf"/><Relationship Id="rId2" Type="http://schemas.openxmlformats.org/officeDocument/2006/relationships/image" Target="../media/image160.emf"/><Relationship Id="rId3" Type="http://schemas.openxmlformats.org/officeDocument/2006/relationships/image" Target="../media/image16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6246" tIns="48123" rIns="96246" bIns="48123" rtlCol="0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6246" tIns="48123" rIns="96246" bIns="48123" rtlCol="0"/>
          <a:lstStyle>
            <a:lvl1pPr algn="r">
              <a:defRPr sz="1300"/>
            </a:lvl1pPr>
          </a:lstStyle>
          <a:p>
            <a:fld id="{4F3AFE2C-5007-4057-8DFB-EC24DF7E4136}" type="datetimeFigureOut">
              <a:rPr lang="fr-FR" smtClean="0"/>
              <a:pPr/>
              <a:t>9/10/15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246" tIns="48123" rIns="96246" bIns="48123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6246" tIns="48123" rIns="96246" bIns="48123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6246" tIns="48123" rIns="96246" bIns="48123" rtlCol="0" anchor="b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6246" tIns="48123" rIns="96246" bIns="48123" rtlCol="0" anchor="b"/>
          <a:lstStyle>
            <a:lvl1pPr algn="r">
              <a:defRPr sz="1300"/>
            </a:lvl1pPr>
          </a:lstStyle>
          <a:p>
            <a:fld id="{C625FE0B-B3A6-4AF6-B265-A109385ED237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2943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81057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57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0824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png"/><Relationship Id="rId5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928992" cy="2737991"/>
          </a:xfrm>
        </p:spPr>
        <p:txBody>
          <a:bodyPr anchor="b"/>
          <a:lstStyle>
            <a:lvl1pPr algn="l">
              <a:defRPr sz="3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3429000"/>
            <a:ext cx="8928992" cy="194421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620688"/>
            <a:ext cx="4176464" cy="54006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5976" y="620688"/>
            <a:ext cx="4680520" cy="54006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31" y="66415"/>
            <a:ext cx="7608066" cy="365124"/>
          </a:xfrm>
        </p:spPr>
        <p:txBody>
          <a:bodyPr>
            <a:noAutofit/>
          </a:bodyPr>
          <a:lstStyle>
            <a:lvl1pPr algn="r">
              <a:defRPr sz="2400" b="1" u="sng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ntarell Regular"/>
                <a:cs typeface="Cantarell Regular"/>
              </a:defRPr>
            </a:lvl1pPr>
          </a:lstStyle>
          <a:p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3" y="522027"/>
            <a:ext cx="8579296" cy="5533496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cs typeface="Cantarell Regular"/>
              </a:defRPr>
            </a:lvl1pPr>
            <a:lvl2pPr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cs typeface="Cantarell Regular"/>
              </a:defRPr>
            </a:lvl2pPr>
            <a:lvl3pPr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cs typeface="Cantarell Regular"/>
              </a:defRPr>
            </a:lvl3pPr>
            <a:lvl4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cs typeface="Cantarell Regular"/>
              </a:defRPr>
            </a:lvl4pPr>
            <a:lvl5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Cantarell Regular"/>
                <a:cs typeface="Cantarell Regular"/>
              </a:defRPr>
            </a:lvl5pPr>
          </a:lstStyle>
          <a:p>
            <a:pPr lvl="0"/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smtClean="0"/>
              <a:t>Second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352" y="66415"/>
            <a:ext cx="1427079" cy="365125"/>
          </a:xfrm>
        </p:spPr>
        <p:txBody>
          <a:bodyPr/>
          <a:lstStyle>
            <a:lvl1pPr algn="l">
              <a:defRPr sz="2400">
                <a:solidFill>
                  <a:srgbClr val="376092"/>
                </a:solidFill>
                <a:latin typeface="Cantarell Regular"/>
                <a:cs typeface="Cantarell Regular"/>
              </a:defRPr>
            </a:lvl1pPr>
          </a:lstStyle>
          <a:p>
            <a:fld id="{F420FD39-7122-0F46-803A-AC085D71CC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79639" y="5968795"/>
            <a:ext cx="8989560" cy="0"/>
          </a:xfrm>
          <a:prstGeom prst="line">
            <a:avLst/>
          </a:prstGeom>
          <a:ln w="38100" cmpd="dbl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C:\Users\jevannug\Dropbox\PhDCERN 2.0\Report Layout Study\GeneralFigures\EuCARD2Logo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1281" y="6196991"/>
            <a:ext cx="1610219" cy="640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jevannug\Dropbox\PhDCERN 2.0\Report Layout Study\GeneralFigures\utlogo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868" y="6662932"/>
            <a:ext cx="1851051" cy="147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C:\Users\jevannug\Dropbox\PhDCERN 2.0\Report Layout Study\GeneralFigures\cernlogo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74" y="6048290"/>
            <a:ext cx="809710" cy="80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jevannug\Dropbox\PhDCERN 2.0\Report Layout Study\GeneralFigures\FutureMagnets.jp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3358" y="6022425"/>
            <a:ext cx="961571" cy="835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913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E1BB785-0BA1-41B7-AC64-024CC3D01BBA}" type="datetimeFigureOut">
              <a:rPr lang="en-GB" smtClean="0"/>
              <a:t>9/10/15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BF9D6-EF97-46CA-A225-B8396A9BFEC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8007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jpeg"/><Relationship Id="rId12" Type="http://schemas.openxmlformats.org/officeDocument/2006/relationships/image" Target="../media/image5.png"/><Relationship Id="rId13" Type="http://schemas.openxmlformats.org/officeDocument/2006/relationships/image" Target="../media/image6.png"/><Relationship Id="rId14" Type="http://schemas.openxmlformats.org/officeDocument/2006/relationships/image" Target="../media/image7.jpeg"/><Relationship Id="rId15" Type="http://schemas.openxmlformats.org/officeDocument/2006/relationships/image" Target="../media/image8.png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hyperlink" Target="http://iramis-i.cea.fr/Images/logos/CEA_Saclay_logotype.jpg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620688"/>
            <a:ext cx="8928992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0960" y="6381328"/>
            <a:ext cx="342595" cy="211897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400">
                <a:solidFill>
                  <a:schemeClr val="tx2"/>
                </a:solidFill>
              </a:defRPr>
            </a:lvl1pPr>
          </a:lstStyle>
          <a:p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2" name="Groupe 11"/>
          <p:cNvGrpSpPr/>
          <p:nvPr userDrawn="1"/>
        </p:nvGrpSpPr>
        <p:grpSpPr>
          <a:xfrm>
            <a:off x="-3043" y="6089056"/>
            <a:ext cx="9150086" cy="24492"/>
            <a:chOff x="-3043" y="6093296"/>
            <a:chExt cx="9150086" cy="24492"/>
          </a:xfrm>
        </p:grpSpPr>
        <p:cxnSp>
          <p:nvCxnSpPr>
            <p:cNvPr id="10" name="Connecteur droit 9"/>
            <p:cNvCxnSpPr/>
            <p:nvPr userDrawn="1"/>
          </p:nvCxnSpPr>
          <p:spPr>
            <a:xfrm>
              <a:off x="0" y="6093296"/>
              <a:ext cx="914704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 userDrawn="1"/>
          </p:nvCxnSpPr>
          <p:spPr>
            <a:xfrm>
              <a:off x="-3043" y="6117788"/>
              <a:ext cx="9147043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7886" y="6132697"/>
            <a:ext cx="819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C:\Users\jevannug\Dropbox\PhDCERN\CCT Report\Figures\cernlogo.png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6126567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ramis-i.cea.fr/Images/logos/CEA_Saclay_logotype.jpg">
            <a:hlinkClick r:id="rId10"/>
          </p:cNvPr>
          <p:cNvPicPr>
            <a:picLocks noChangeAspect="1" noChangeArrowheads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2" y="6130880"/>
            <a:ext cx="757861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Screen Shot 2013-11-03 at 4.36.37 PM.png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9976" y="6127880"/>
            <a:ext cx="1702430" cy="720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1948" y="6138000"/>
            <a:ext cx="8325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C:\DATA\03-EuCARD 2\10.3\TI_UK_under_33pro_0812.jp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5508" y="6140317"/>
            <a:ext cx="1400668" cy="693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8031" y="6172201"/>
            <a:ext cx="1178417" cy="63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6126567"/>
            <a:ext cx="1095791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3" r:id="rId3"/>
    <p:sldLayoutId id="2147483705" r:id="rId4"/>
    <p:sldLayoutId id="2147483735" r:id="rId5"/>
    <p:sldLayoutId id="2147483736" r:id="rId6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image" Target="../media/image45.png"/><Relationship Id="rId8" Type="http://schemas.openxmlformats.org/officeDocument/2006/relationships/image" Target="../media/image46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4" Type="http://schemas.openxmlformats.org/officeDocument/2006/relationships/image" Target="../media/image51.emf"/><Relationship Id="rId5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jpeg"/><Relationship Id="rId3" Type="http://schemas.openxmlformats.org/officeDocument/2006/relationships/image" Target="../media/image7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6" Type="http://schemas.openxmlformats.org/officeDocument/2006/relationships/image" Target="../media/image77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Relationship Id="rId3" Type="http://schemas.openxmlformats.org/officeDocument/2006/relationships/image" Target="../media/image7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4.png"/><Relationship Id="rId12" Type="http://schemas.openxmlformats.org/officeDocument/2006/relationships/image" Target="../media/image25.png"/><Relationship Id="rId13" Type="http://schemas.openxmlformats.org/officeDocument/2006/relationships/image" Target="../media/image26.png"/><Relationship Id="rId14" Type="http://schemas.openxmlformats.org/officeDocument/2006/relationships/image" Target="../media/image27.png"/><Relationship Id="rId15" Type="http://schemas.openxmlformats.org/officeDocument/2006/relationships/image" Target="../media/image28.png"/><Relationship Id="rId16" Type="http://schemas.openxmlformats.org/officeDocument/2006/relationships/image" Target="../media/image29.png"/><Relationship Id="rId17" Type="http://schemas.openxmlformats.org/officeDocument/2006/relationships/image" Target="../media/image30.png"/><Relationship Id="rId18" Type="http://schemas.openxmlformats.org/officeDocument/2006/relationships/image" Target="../media/image31.png"/><Relationship Id="rId19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9" Type="http://schemas.openxmlformats.org/officeDocument/2006/relationships/image" Target="../media/image22.png"/><Relationship Id="rId10" Type="http://schemas.openxmlformats.org/officeDocument/2006/relationships/image" Target="../media/image2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jpeg"/><Relationship Id="rId3" Type="http://schemas.openxmlformats.org/officeDocument/2006/relationships/image" Target="../media/image8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4" Type="http://schemas.openxmlformats.org/officeDocument/2006/relationships/image" Target="../media/image90.png"/><Relationship Id="rId5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4" Type="http://schemas.openxmlformats.org/officeDocument/2006/relationships/image" Target="../media/image95.png"/><Relationship Id="rId5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4" Type="http://schemas.openxmlformats.org/officeDocument/2006/relationships/image" Target="../media/image9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4" Type="http://schemas.openxmlformats.org/officeDocument/2006/relationships/image" Target="../media/image103.jpeg"/><Relationship Id="rId5" Type="http://schemas.openxmlformats.org/officeDocument/2006/relationships/image" Target="../media/image10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5" Type="http://schemas.openxmlformats.org/officeDocument/2006/relationships/image" Target="../media/image108.png"/><Relationship Id="rId6" Type="http://schemas.openxmlformats.org/officeDocument/2006/relationships/image" Target="../media/image109.png"/><Relationship Id="rId7" Type="http://schemas.openxmlformats.org/officeDocument/2006/relationships/image" Target="../media/image110.png"/><Relationship Id="rId8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4" Type="http://schemas.openxmlformats.org/officeDocument/2006/relationships/image" Target="../media/image114.png"/><Relationship Id="rId5" Type="http://schemas.openxmlformats.org/officeDocument/2006/relationships/image" Target="../media/image115.png"/><Relationship Id="rId6" Type="http://schemas.openxmlformats.org/officeDocument/2006/relationships/image" Target="../media/image116.png"/><Relationship Id="rId7" Type="http://schemas.openxmlformats.org/officeDocument/2006/relationships/image" Target="../media/image117.png"/><Relationship Id="rId8" Type="http://schemas.openxmlformats.org/officeDocument/2006/relationships/image" Target="../media/image118.png"/><Relationship Id="rId9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4" Type="http://schemas.openxmlformats.org/officeDocument/2006/relationships/image" Target="../media/image122.emf"/><Relationship Id="rId5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4" Type="http://schemas.openxmlformats.org/officeDocument/2006/relationships/image" Target="../media/image126.png"/><Relationship Id="rId5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4" Type="http://schemas.openxmlformats.org/officeDocument/2006/relationships/image" Target="../media/image129.emf"/><Relationship Id="rId5" Type="http://schemas.openxmlformats.org/officeDocument/2006/relationships/image" Target="../media/image130.png"/><Relationship Id="rId6" Type="http://schemas.openxmlformats.org/officeDocument/2006/relationships/image" Target="../media/image131.png"/><Relationship Id="rId7" Type="http://schemas.openxmlformats.org/officeDocument/2006/relationships/image" Target="../media/image132.emf"/><Relationship Id="rId8" Type="http://schemas.openxmlformats.org/officeDocument/2006/relationships/image" Target="../media/image133.png"/><Relationship Id="rId9" Type="http://schemas.openxmlformats.org/officeDocument/2006/relationships/image" Target="../media/image134.emf"/><Relationship Id="rId10" Type="http://schemas.openxmlformats.org/officeDocument/2006/relationships/image" Target="../media/image70.png"/><Relationship Id="rId11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4" Type="http://schemas.openxmlformats.org/officeDocument/2006/relationships/image" Target="../media/image138.png"/><Relationship Id="rId5" Type="http://schemas.openxmlformats.org/officeDocument/2006/relationships/image" Target="../media/image139.png"/><Relationship Id="rId6" Type="http://schemas.openxmlformats.org/officeDocument/2006/relationships/image" Target="../media/image14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4" Type="http://schemas.openxmlformats.org/officeDocument/2006/relationships/image" Target="../media/image143.png"/><Relationship Id="rId5" Type="http://schemas.openxmlformats.org/officeDocument/2006/relationships/image" Target="../media/image144.png"/><Relationship Id="rId6" Type="http://schemas.openxmlformats.org/officeDocument/2006/relationships/image" Target="../media/image145.png"/><Relationship Id="rId7" Type="http://schemas.openxmlformats.org/officeDocument/2006/relationships/image" Target="../media/image14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1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4" Type="http://schemas.openxmlformats.org/officeDocument/2006/relationships/image" Target="../media/image15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jpeg"/><Relationship Id="rId4" Type="http://schemas.openxmlformats.org/officeDocument/2006/relationships/image" Target="../media/image152.jpeg"/><Relationship Id="rId5" Type="http://schemas.openxmlformats.org/officeDocument/2006/relationships/image" Target="../media/image153.png"/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Relationship Id="rId3" Type="http://schemas.openxmlformats.org/officeDocument/2006/relationships/image" Target="../media/image3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4" Type="http://schemas.openxmlformats.org/officeDocument/2006/relationships/image" Target="../media/image157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5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8.png"/></Relationships>
</file>

<file path=ppt/slides/_rels/slide52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.bin"/><Relationship Id="rId12" Type="http://schemas.openxmlformats.org/officeDocument/2006/relationships/image" Target="../media/image160.emf"/><Relationship Id="rId13" Type="http://schemas.openxmlformats.org/officeDocument/2006/relationships/oleObject" Target="../embeddings/oleObject3.bin"/><Relationship Id="rId14" Type="http://schemas.openxmlformats.org/officeDocument/2006/relationships/image" Target="../media/image16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62.png"/><Relationship Id="rId4" Type="http://schemas.openxmlformats.org/officeDocument/2006/relationships/image" Target="../media/image163.png"/><Relationship Id="rId5" Type="http://schemas.openxmlformats.org/officeDocument/2006/relationships/image" Target="../media/image164.png"/><Relationship Id="rId6" Type="http://schemas.openxmlformats.org/officeDocument/2006/relationships/image" Target="../media/image165.png"/><Relationship Id="rId7" Type="http://schemas.openxmlformats.org/officeDocument/2006/relationships/image" Target="../media/image166.png"/><Relationship Id="rId8" Type="http://schemas.openxmlformats.org/officeDocument/2006/relationships/image" Target="../media/image167.png"/><Relationship Id="rId9" Type="http://schemas.openxmlformats.org/officeDocument/2006/relationships/oleObject" Target="../embeddings/oleObject1.bin"/><Relationship Id="rId10" Type="http://schemas.openxmlformats.org/officeDocument/2006/relationships/image" Target="../media/image159.e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4" Type="http://schemas.openxmlformats.org/officeDocument/2006/relationships/image" Target="../media/image171.tiff"/><Relationship Id="rId5" Type="http://schemas.openxmlformats.org/officeDocument/2006/relationships/image" Target="../media/image172.jpeg"/><Relationship Id="rId6" Type="http://schemas.openxmlformats.org/officeDocument/2006/relationships/image" Target="../media/image173.jpeg"/><Relationship Id="rId7" Type="http://schemas.openxmlformats.org/officeDocument/2006/relationships/image" Target="../media/image174.png"/><Relationship Id="rId8" Type="http://schemas.openxmlformats.org/officeDocument/2006/relationships/image" Target="../media/image175.png"/><Relationship Id="rId9" Type="http://schemas.openxmlformats.org/officeDocument/2006/relationships/hyperlink" Target="http://doc.utwente.nl/96069/" TargetMode="External"/><Relationship Id="rId10" Type="http://schemas.openxmlformats.org/officeDocument/2006/relationships/image" Target="../media/image17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4" Type="http://schemas.openxmlformats.org/officeDocument/2006/relationships/image" Target="../media/image17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7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0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png"/><Relationship Id="rId4" Type="http://schemas.openxmlformats.org/officeDocument/2006/relationships/image" Target="../media/image18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>
              <a:spcAft>
                <a:spcPts val="0"/>
              </a:spcAft>
            </a:pPr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EuCARD-2 baseline design: Aligned block design status (Feather M0/M2)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Glyn Kirby – CERN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4294" y="4221088"/>
            <a:ext cx="2615411" cy="132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161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Philosophy leaning against wall.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612" y="692696"/>
            <a:ext cx="6984776" cy="52385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8169979">
            <a:off x="5897523" y="3707488"/>
            <a:ext cx="864096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REBCO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066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FeatherM2_8xscal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06344" y="604667"/>
            <a:ext cx="8662160" cy="33283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68"/>
          <a:stretch/>
        </p:blipFill>
        <p:spPr>
          <a:xfrm>
            <a:off x="254689" y="506605"/>
            <a:ext cx="1401902" cy="19512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3971367"/>
            <a:ext cx="1872208" cy="199198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47664" y="627086"/>
            <a:ext cx="1296144" cy="85408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r>
              <a:rPr lang="en-GB" sz="1350" b="1" dirty="0"/>
              <a:t>(</a:t>
            </a:r>
            <a:r>
              <a:rPr lang="en-GB" sz="1200" b="1" dirty="0"/>
              <a:t>REMEMBER: Transverse limit on cable 253 </a:t>
            </a:r>
            <a:r>
              <a:rPr lang="en-GB" sz="1200" b="1" dirty="0" smtClean="0"/>
              <a:t>MPa)</a:t>
            </a:r>
            <a:endParaRPr lang="en-GB" sz="1200" b="1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083696" y="1550280"/>
            <a:ext cx="463968" cy="214447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341766" y="5125740"/>
            <a:ext cx="1661267" cy="57708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solidFill>
                  <a:schemeClr val="bg1"/>
                </a:solidFill>
              </a:rPr>
              <a:t>Transversally compressive peak stress on coil (X)</a:t>
            </a:r>
          </a:p>
          <a:p>
            <a:pPr algn="ctr"/>
            <a:r>
              <a:rPr lang="en-GB" sz="1050" b="1" dirty="0">
                <a:solidFill>
                  <a:schemeClr val="bg1"/>
                </a:solidFill>
              </a:rPr>
              <a:t>≈ 170 MPa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804248" y="5441712"/>
            <a:ext cx="648072" cy="7552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39552" y="50213"/>
            <a:ext cx="8928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Feather2    FEA    20Tesla  coil stress under control  170 / 253 MPa 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3858" y="3926528"/>
            <a:ext cx="2520780" cy="37777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830613" y="4653136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99.0 mm outer </a:t>
            </a:r>
            <a:r>
              <a:rPr lang="en-GB" b="1" dirty="0" err="1" smtClean="0">
                <a:solidFill>
                  <a:srgbClr val="FF0000"/>
                </a:solidFill>
              </a:rPr>
              <a:t>dia</a:t>
            </a:r>
            <a:r>
              <a:rPr lang="en-GB" b="1" dirty="0" smtClean="0">
                <a:solidFill>
                  <a:srgbClr val="FF0000"/>
                </a:solidFill>
              </a:rPr>
              <a:t> of Feather2 </a:t>
            </a:r>
          </a:p>
          <a:p>
            <a:r>
              <a:rPr lang="en-GB" dirty="0" smtClean="0"/>
              <a:t>Coil stress 170 MPa @ 20 Tesla</a:t>
            </a:r>
          </a:p>
          <a:p>
            <a:r>
              <a:rPr lang="en-GB" dirty="0" smtClean="0"/>
              <a:t>Coil deflection 270 um</a:t>
            </a:r>
          </a:p>
          <a:p>
            <a:r>
              <a:rPr lang="en-GB" dirty="0" smtClean="0"/>
              <a:t>Outer support tube deflection 120 um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5513" y="2611815"/>
            <a:ext cx="1069977" cy="2513925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 rot="7810423">
            <a:off x="830182" y="1930343"/>
            <a:ext cx="180020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915816" y="436510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Uniform Je over coils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426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9332"/>
            <a:ext cx="9144000" cy="43393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0341" y="1048189"/>
            <a:ext cx="7723287" cy="8858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97841" y="4315986"/>
            <a:ext cx="117157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dirty="0">
                <a:solidFill>
                  <a:srgbClr val="FF0000"/>
                </a:solidFill>
              </a:rPr>
              <a:t>O</a:t>
            </a:r>
            <a:r>
              <a:rPr lang="en-GB" sz="1350" dirty="0"/>
              <a:t> </a:t>
            </a:r>
            <a:r>
              <a:rPr lang="en-GB" sz="1200" b="1" dirty="0"/>
              <a:t>X: </a:t>
            </a:r>
          </a:p>
          <a:p>
            <a:r>
              <a:rPr lang="en-GB" sz="1200" b="1" dirty="0"/>
              <a:t>0.12 mm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07931" y="5016454"/>
            <a:ext cx="11715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dirty="0">
                <a:solidFill>
                  <a:srgbClr val="FF0000"/>
                </a:solidFill>
              </a:rPr>
              <a:t>O</a:t>
            </a:r>
            <a:r>
              <a:rPr lang="en-GB" sz="1350" dirty="0"/>
              <a:t>  </a:t>
            </a:r>
            <a:r>
              <a:rPr lang="en-GB" sz="1350" b="1" dirty="0"/>
              <a:t>X: 0.27 mm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02180" y="5016454"/>
            <a:ext cx="11715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dirty="0">
                <a:solidFill>
                  <a:srgbClr val="FF0000"/>
                </a:solidFill>
              </a:rPr>
              <a:t>O</a:t>
            </a:r>
            <a:r>
              <a:rPr lang="en-GB" sz="1350" dirty="0"/>
              <a:t> </a:t>
            </a:r>
            <a:r>
              <a:rPr lang="en-GB" sz="1350" b="1" dirty="0"/>
              <a:t>X: -0.19 mm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0050" y="4177486"/>
            <a:ext cx="11715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dirty="0">
                <a:solidFill>
                  <a:srgbClr val="FF0000"/>
                </a:solidFill>
              </a:rPr>
              <a:t>O</a:t>
            </a:r>
            <a:r>
              <a:rPr lang="en-GB" sz="1350" dirty="0"/>
              <a:t> </a:t>
            </a:r>
            <a:r>
              <a:rPr lang="en-GB" sz="1350" b="1" dirty="0"/>
              <a:t>X: -0.06 mm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76372" y="1193007"/>
            <a:ext cx="90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9013" y="5387995"/>
            <a:ext cx="11715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dirty="0">
                <a:solidFill>
                  <a:srgbClr val="FF0000"/>
                </a:solidFill>
              </a:rPr>
              <a:t>O</a:t>
            </a:r>
            <a:r>
              <a:rPr lang="en-GB" sz="1350" dirty="0"/>
              <a:t> </a:t>
            </a:r>
            <a:r>
              <a:rPr lang="en-GB" sz="1350" b="1" dirty="0"/>
              <a:t>X: 0.14 mm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97368" y="5387995"/>
            <a:ext cx="117157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dirty="0">
                <a:solidFill>
                  <a:srgbClr val="FF0000"/>
                </a:solidFill>
              </a:rPr>
              <a:t>O</a:t>
            </a:r>
            <a:r>
              <a:rPr lang="en-GB" sz="1350" dirty="0"/>
              <a:t> </a:t>
            </a:r>
            <a:r>
              <a:rPr lang="en-GB" sz="1350" b="1" dirty="0"/>
              <a:t>X: -0.10 mm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7545" y="940787"/>
            <a:ext cx="84224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dirty="0"/>
              <a:t>FEATHER M2 2D Total deformation vector plot, Cool down + powering 9kA + 16 T background field ≈ 20 T in the bore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958407" y="2145157"/>
            <a:ext cx="965534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dirty="0" smtClean="0"/>
              <a:t>Safe factor we </a:t>
            </a:r>
            <a:r>
              <a:rPr lang="en-GB" sz="1350" b="1" dirty="0"/>
              <a:t>can allow radial play of 0.5 mm</a:t>
            </a:r>
          </a:p>
        </p:txBody>
      </p:sp>
    </p:spTree>
    <p:extLst>
      <p:ext uri="{BB962C8B-B14F-4D97-AF65-F5344CB8AC3E}">
        <p14:creationId xmlns:p14="http://schemas.microsoft.com/office/powerpoint/2010/main" val="347761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Drawing complex shapes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48910">
            <a:off x="3176477" y="517703"/>
            <a:ext cx="4152826" cy="30015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66506">
            <a:off x="1076197" y="1276320"/>
            <a:ext cx="4687350" cy="34693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7488" y="2040447"/>
            <a:ext cx="5389008" cy="3816911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878280" y="635920"/>
            <a:ext cx="7387440" cy="522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421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Flared ends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" y="1340128"/>
            <a:ext cx="8928100" cy="396184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1467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3D Printed former to test flared end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6016" y="836712"/>
            <a:ext cx="3666667" cy="488571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811312"/>
            <a:ext cx="3666667" cy="48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364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Hard-way bend of Roebel cable, test wind on printed former</a:t>
            </a:r>
            <a:endParaRPr lang="en-US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476672"/>
            <a:ext cx="8073271" cy="423354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9696" y="4221088"/>
            <a:ext cx="6857143" cy="15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19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552" y="692696"/>
            <a:ext cx="6912768" cy="51879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844010"/>
            <a:ext cx="6984776" cy="524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290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Dummy cable tests , Fixing the hard way bend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817" y="2644943"/>
            <a:ext cx="7601455" cy="33043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692696"/>
            <a:ext cx="7585695" cy="1728192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115616" y="692696"/>
            <a:ext cx="7128792" cy="535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159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winding developing the tooling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004" b="-1474"/>
          <a:stretch/>
        </p:blipFill>
        <p:spPr>
          <a:xfrm>
            <a:off x="251520" y="908720"/>
            <a:ext cx="5064204" cy="495772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8117" y="908721"/>
            <a:ext cx="3454139" cy="25922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73" t="13617" r="1373" b="5448"/>
          <a:stretch/>
        </p:blipFill>
        <p:spPr>
          <a:xfrm>
            <a:off x="5315724" y="3573016"/>
            <a:ext cx="3522977" cy="213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248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Feather2</a:t>
            </a:r>
            <a:r>
              <a:rPr lang="en-US" dirty="0"/>
              <a:t> </a:t>
            </a:r>
          </a:p>
          <a:p>
            <a:endParaRPr lang="en-US" dirty="0" smtClean="0"/>
          </a:p>
          <a:p>
            <a:r>
              <a:rPr lang="en-US" dirty="0" smtClean="0"/>
              <a:t>Dummy and Real cable </a:t>
            </a:r>
          </a:p>
          <a:p>
            <a:r>
              <a:rPr lang="en-US" dirty="0" smtClean="0"/>
              <a:t>Design </a:t>
            </a:r>
            <a:r>
              <a:rPr lang="en-US" dirty="0"/>
              <a:t>3d model </a:t>
            </a:r>
          </a:p>
          <a:p>
            <a:r>
              <a:rPr lang="en-US" dirty="0" smtClean="0"/>
              <a:t>Philosophy </a:t>
            </a:r>
          </a:p>
          <a:p>
            <a:r>
              <a:rPr lang="en-US" dirty="0" smtClean="0"/>
              <a:t>FEA    </a:t>
            </a:r>
            <a:r>
              <a:rPr lang="en-US" dirty="0"/>
              <a:t>2d    And   3D </a:t>
            </a:r>
          </a:p>
          <a:p>
            <a:r>
              <a:rPr lang="en-US" dirty="0"/>
              <a:t>Winding </a:t>
            </a:r>
            <a:r>
              <a:rPr lang="en-US" dirty="0" smtClean="0"/>
              <a:t>development </a:t>
            </a:r>
            <a:endParaRPr lang="en-US" dirty="0"/>
          </a:p>
          <a:p>
            <a:r>
              <a:rPr lang="en-US" dirty="0" smtClean="0"/>
              <a:t>Jointing </a:t>
            </a:r>
            <a:r>
              <a:rPr lang="en-US" dirty="0"/>
              <a:t>tests. </a:t>
            </a:r>
            <a:endParaRPr lang="en-US" dirty="0" smtClean="0"/>
          </a:p>
          <a:p>
            <a:r>
              <a:rPr lang="en-GB" dirty="0" smtClean="0"/>
              <a:t>Impregnation </a:t>
            </a:r>
          </a:p>
          <a:p>
            <a:r>
              <a:rPr lang="en-GB" dirty="0" smtClean="0"/>
              <a:t>Instrumentation </a:t>
            </a:r>
          </a:p>
          <a:p>
            <a:pPr lvl="1"/>
            <a:r>
              <a:rPr lang="en-GB" dirty="0" smtClean="0"/>
              <a:t>Spot heaters </a:t>
            </a:r>
          </a:p>
          <a:p>
            <a:pPr lvl="1"/>
            <a:r>
              <a:rPr lang="en-GB" dirty="0" smtClean="0"/>
              <a:t>Quench detection  using temperature  </a:t>
            </a:r>
          </a:p>
          <a:p>
            <a:r>
              <a:rPr lang="en-GB" dirty="0" smtClean="0"/>
              <a:t>Cable geometry , internal support.</a:t>
            </a:r>
            <a:endParaRPr lang="en-US" dirty="0"/>
          </a:p>
          <a:p>
            <a:r>
              <a:rPr lang="en-US" dirty="0"/>
              <a:t>Drawing   Complex shapes  tolerances costs</a:t>
            </a:r>
          </a:p>
          <a:p>
            <a:r>
              <a:rPr lang="en-US" dirty="0"/>
              <a:t>Tooling</a:t>
            </a:r>
          </a:p>
          <a:p>
            <a:r>
              <a:rPr lang="en-US" dirty="0"/>
              <a:t>Field quality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8140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3111" y="620713"/>
            <a:ext cx="5737778" cy="540067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5555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Layer Jump cover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4788024" y="260648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3D printed Mould to for manufacture of  GRP layer jump covers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33" r="11179"/>
          <a:stretch/>
        </p:blipFill>
        <p:spPr>
          <a:xfrm>
            <a:off x="-5221088" y="620688"/>
            <a:ext cx="8422434" cy="4968552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8296647">
            <a:off x="3839611" y="368169"/>
            <a:ext cx="2520281" cy="6333332"/>
          </a:xfrm>
          <a:prstGeom prst="rect">
            <a:avLst/>
          </a:prstGeom>
        </p:spPr>
      </p:pic>
      <p:pic>
        <p:nvPicPr>
          <p:cNvPr id="3" name="Picture 2" descr="Screen Shot 2015-09-10 at 8.29.41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412776"/>
            <a:ext cx="2692428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499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Jacky Mazet    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577" y="620713"/>
            <a:ext cx="4056845" cy="540067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7020272" y="2264674"/>
            <a:ext cx="144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Big thank you to Jacky our lead tech.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404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One joint end design,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4541" y="999091"/>
            <a:ext cx="10371438" cy="592472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23</a:t>
            </a:fld>
            <a:endParaRPr lang="fr-FR" dirty="0"/>
          </a:p>
        </p:txBody>
      </p:sp>
      <p:pic>
        <p:nvPicPr>
          <p:cNvPr id="1026" name="989BD7AB-11BF-46EE-B88E-D0D2218B0B36" descr="989BD7AB-11BF-46EE-B88E-D0D2218B0B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32540"/>
            <a:ext cx="3932447" cy="524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53" t="39821" r="44234" b="50946"/>
          <a:stretch/>
        </p:blipFill>
        <p:spPr>
          <a:xfrm>
            <a:off x="899592" y="1195444"/>
            <a:ext cx="3600400" cy="391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418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Joint between poles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24</a:t>
            </a:fld>
            <a:endParaRPr lang="fr-FR" dirty="0"/>
          </a:p>
        </p:txBody>
      </p:sp>
      <p:pic>
        <p:nvPicPr>
          <p:cNvPr id="5" name="Picture 1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420"/>
          <a:stretch/>
        </p:blipFill>
        <p:spPr bwMode="auto">
          <a:xfrm rot="1464402">
            <a:off x="2492223" y="640418"/>
            <a:ext cx="5939201" cy="4458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226073" y="1519500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Copper Heat exchanger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09107" y="4795991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tape joints 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 rot="7259804">
            <a:off x="7586200" y="2460299"/>
            <a:ext cx="115212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17055181">
            <a:off x="4141846" y="3557381"/>
            <a:ext cx="1870826" cy="5562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9839732">
            <a:off x="4998685" y="4222570"/>
            <a:ext cx="1922274" cy="4885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698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Joint tests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1257" y="706273"/>
            <a:ext cx="6435699" cy="482453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25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05064"/>
            <a:ext cx="2157750" cy="16175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441" y="908720"/>
            <a:ext cx="1889907" cy="2501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466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Aligned block Feather0, development foe Eucard2 5-20T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836712"/>
            <a:ext cx="6696744" cy="503953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1289365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~1000 m REBCO tape </a:t>
            </a:r>
          </a:p>
          <a:p>
            <a:pPr algn="ctr"/>
            <a:r>
              <a:rPr lang="en-GB" dirty="0" smtClean="0"/>
              <a:t>~70 m of cable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34696" y="4797152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~100 m REBCO tape </a:t>
            </a:r>
          </a:p>
          <a:p>
            <a:pPr algn="ctr"/>
            <a:r>
              <a:rPr lang="en-GB" dirty="0" smtClean="0"/>
              <a:t>~6 m of cable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4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Feather M0 0-1s RTto4K 1-2s 0to1.5T 2-3s 1.5Tto10T 9kA 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674829" y="633716"/>
            <a:ext cx="7207520" cy="50995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Feather 0  FEA,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0859" y="252056"/>
            <a:ext cx="3803141" cy="230425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-63793" y="5049974"/>
            <a:ext cx="8946050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Feather zero Finite element analysis of magnet assembly, </a:t>
            </a:r>
            <a:r>
              <a:rPr lang="en-US" dirty="0" smtClean="0"/>
              <a:t>cool </a:t>
            </a:r>
            <a:r>
              <a:rPr lang="en-US" dirty="0"/>
              <a:t>down and powering in 10 Tesla background field. </a:t>
            </a:r>
            <a:r>
              <a:rPr lang="en-US" dirty="0" smtClean="0"/>
              <a:t>magnified </a:t>
            </a:r>
            <a:r>
              <a:rPr lang="en-US" dirty="0"/>
              <a:t>coil pack deformation during powering, 3.6 micron deflection.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5608" y="2486784"/>
            <a:ext cx="3274864" cy="24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624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impregnation,  bucket  “open mould design”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27984" y="1074688"/>
            <a:ext cx="3456384" cy="460551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28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1052736"/>
            <a:ext cx="3512671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887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Closed mould design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60032" y="836712"/>
            <a:ext cx="3666667" cy="488571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29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836712"/>
            <a:ext cx="3666667" cy="48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906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Roebel Real &amp; Dummy stainless steel, Copper plated, cables</a:t>
            </a:r>
            <a:endParaRPr lang="en-US" sz="1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704"/>
          <a:stretch/>
        </p:blipFill>
        <p:spPr>
          <a:xfrm>
            <a:off x="3536029" y="4941766"/>
            <a:ext cx="2140250" cy="108058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71227" y="4783657"/>
            <a:ext cx="1217843" cy="13859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6279" y="744186"/>
            <a:ext cx="2079743" cy="20797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70"/>
          <a:stretch/>
        </p:blipFill>
        <p:spPr>
          <a:xfrm>
            <a:off x="7243549" y="940605"/>
            <a:ext cx="1890738" cy="51449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6603" y="3201293"/>
            <a:ext cx="67014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CERN 2m chemically cut dummy tapes hand assembled cables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KIT.  longer lengths 20-30 </a:t>
            </a:r>
            <a:r>
              <a:rPr lang="en-GB" dirty="0"/>
              <a:t>m Punched tapes semiautomatic </a:t>
            </a:r>
            <a:r>
              <a:rPr lang="en-GB" dirty="0" smtClean="0"/>
              <a:t>assembly.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SuperOx provided </a:t>
            </a:r>
            <a:r>
              <a:rPr lang="en-GB" dirty="0" smtClean="0"/>
              <a:t>a </a:t>
            </a:r>
            <a:r>
              <a:rPr lang="en-GB" dirty="0"/>
              <a:t>demonstration length of Robel cable with ReBCO </a:t>
            </a:r>
            <a:r>
              <a:rPr lang="en-GB" dirty="0" smtClean="0"/>
              <a:t>tapes.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General Cable Superconductors Limited (“GCS</a:t>
            </a:r>
            <a:r>
              <a:rPr lang="en-GB" dirty="0" smtClean="0"/>
              <a:t>”) 2 x34m dummy Cu plated stst cable.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608" y="1741796"/>
            <a:ext cx="1878440" cy="14088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21948" y="4663942"/>
            <a:ext cx="2051113" cy="79208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168907" y="719641"/>
            <a:ext cx="1308404" cy="25202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532653" y="1794161"/>
            <a:ext cx="1200795" cy="157906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632886">
            <a:off x="6309306" y="3508240"/>
            <a:ext cx="1908570" cy="76876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 rot="16200000">
            <a:off x="7361240" y="3429101"/>
            <a:ext cx="3013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Thanks to Nick Long cable GCS NZ.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58" y="618082"/>
            <a:ext cx="1945624" cy="89962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9784" y="667543"/>
            <a:ext cx="1306610" cy="1230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578455" y="1859568"/>
            <a:ext cx="1227044" cy="163499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54" y="5885734"/>
            <a:ext cx="9144000" cy="3600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9236" y="541877"/>
            <a:ext cx="2525365" cy="107362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2586" y="1253383"/>
            <a:ext cx="600969" cy="26432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036227" y="1160234"/>
            <a:ext cx="597460" cy="26215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25010" y="1282723"/>
            <a:ext cx="597460" cy="262151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2196" y="800577"/>
            <a:ext cx="1048937" cy="28005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6864" y="2063544"/>
            <a:ext cx="1410025" cy="376463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414369" y="2211409"/>
            <a:ext cx="974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CERN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67587" y="4941766"/>
            <a:ext cx="1006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GCS NZ</a:t>
            </a:r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2140" y="548680"/>
            <a:ext cx="693713" cy="37385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716262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Short cable, so added one extra cable.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6995" b="32644"/>
          <a:stretch/>
        </p:blipFill>
        <p:spPr>
          <a:xfrm>
            <a:off x="311738" y="1612150"/>
            <a:ext cx="4637553" cy="498107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30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2965" r="27394" b="27514"/>
          <a:stretch/>
        </p:blipFill>
        <p:spPr>
          <a:xfrm>
            <a:off x="5614616" y="974466"/>
            <a:ext cx="3096344" cy="49810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36312" y="974466"/>
            <a:ext cx="3672408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Feather zero needs 6 m of cable but the first real REBCO cable that we have is 5 m. So we tested adding a dummy cable to test assembly.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30615" y="4653136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Extra dummy cable </a:t>
            </a:r>
            <a:endParaRPr lang="en-US" dirty="0"/>
          </a:p>
        </p:txBody>
      </p:sp>
      <p:sp>
        <p:nvSpPr>
          <p:cNvPr id="9" name="Down Arrow 8"/>
          <p:cNvSpPr/>
          <p:nvPr/>
        </p:nvSpPr>
        <p:spPr>
          <a:xfrm rot="7594297">
            <a:off x="3928544" y="4170866"/>
            <a:ext cx="398775" cy="6621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Screen Shot 2015-09-10 at 8.35.00 A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2" r="13793"/>
          <a:stretch/>
        </p:blipFill>
        <p:spPr>
          <a:xfrm>
            <a:off x="4139952" y="2204864"/>
            <a:ext cx="4041522" cy="503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329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Spacer extra turn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2" y="692696"/>
            <a:ext cx="6840760" cy="513390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31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8931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 geometry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32</a:t>
            </a:fld>
            <a:endParaRPr lang="fr-FR" dirty="0"/>
          </a:p>
        </p:txBody>
      </p:sp>
      <p:pic>
        <p:nvPicPr>
          <p:cNvPr id="4099" name="Picture 3" descr="P2_stitched1_img1"/>
          <p:cNvPicPr>
            <a:picLocks noChangeAspect="1" noChangeArrowheads="1"/>
          </p:cNvPicPr>
          <p:nvPr/>
        </p:nvPicPr>
        <p:blipFill>
          <a:blip r:embed="rId2">
            <a:lum bright="34000" contrast="3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664" y="602424"/>
            <a:ext cx="8287519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83567" y="3222508"/>
            <a:ext cx="2298100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652" y="3501008"/>
            <a:ext cx="8207491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1511" y="5173949"/>
            <a:ext cx="8337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Individual tapes can be transversely up to 200 um out of position!</a:t>
            </a:r>
          </a:p>
          <a:p>
            <a:r>
              <a:rPr lang="en-GB" dirty="0" smtClean="0"/>
              <a:t>And tape cross overs vary by the available gap.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3068960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Section through part of Feather0 dummy stst coil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039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 impregnation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696" y="599124"/>
            <a:ext cx="4193313" cy="314702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33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619519"/>
            <a:ext cx="4138960" cy="31062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3789040"/>
            <a:ext cx="2946913" cy="22116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1840" y="4653136"/>
            <a:ext cx="5727795" cy="7200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19872" y="5445224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Thanks to  </a:t>
            </a:r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Langeslag</a:t>
            </a:r>
            <a:r>
              <a:rPr lang="en-US" dirty="0" smtClean="0"/>
              <a:t> for the sample preparation for the cable images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419872" y="393305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Above filed resin CTD101G test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350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 support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89" y="620688"/>
            <a:ext cx="8412266" cy="540067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34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983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Internal cable supports, to add with tape positioning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35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585"/>
          <a:stretch/>
        </p:blipFill>
        <p:spPr>
          <a:xfrm>
            <a:off x="107504" y="1594287"/>
            <a:ext cx="9429960" cy="792089"/>
          </a:xfrm>
          <a:prstGeom prst="rect">
            <a:avLst/>
          </a:prstGeom>
        </p:spPr>
      </p:pic>
      <p:pic>
        <p:nvPicPr>
          <p:cNvPr id="8194" name="51D33CA2-60EE-4D04-AF5D-7A000607A068" descr="51D33CA2-60EE-4D04-AF5D-7A000607A06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4622832" y="2553866"/>
            <a:ext cx="4248472" cy="318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6968" y="2553866"/>
            <a:ext cx="348275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Two possible solutions have been foreseen to hold the tapes in the correct geometry:</a:t>
            </a:r>
          </a:p>
          <a:p>
            <a:pPr marL="342900" indent="-342900">
              <a:buAutoNum type="arabicParenR"/>
            </a:pPr>
            <a:r>
              <a:rPr lang="en-GB" dirty="0" smtClean="0"/>
              <a:t>Bracelets that wraparound each side individually.</a:t>
            </a:r>
            <a:endParaRPr lang="en-GB" sz="400" dirty="0" smtClean="0"/>
          </a:p>
          <a:p>
            <a:r>
              <a:rPr lang="en-GB" dirty="0" smtClean="0"/>
              <a:t>Or</a:t>
            </a:r>
          </a:p>
          <a:p>
            <a:endParaRPr lang="en-GB" sz="400" dirty="0" smtClean="0"/>
          </a:p>
          <a:p>
            <a:r>
              <a:rPr lang="en-GB" dirty="0" smtClean="0"/>
              <a:t>2) Two independent  tapes woven into the cable .</a:t>
            </a:r>
          </a:p>
          <a:p>
            <a:endParaRPr lang="en-GB" dirty="0"/>
          </a:p>
          <a:p>
            <a:r>
              <a:rPr lang="en-GB" dirty="0" smtClean="0"/>
              <a:t>The solutions also adds with supporting the cable during handballing. 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385" y="710098"/>
            <a:ext cx="7416824" cy="9361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95936" y="5697609"/>
            <a:ext cx="540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Provisional European patent application is EP15179513.5. 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138631" y="1130435"/>
            <a:ext cx="936104" cy="3522977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899592" y="908719"/>
            <a:ext cx="3240360" cy="51807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446990" y="908719"/>
            <a:ext cx="3365370" cy="51807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414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Feather0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692696"/>
            <a:ext cx="7200900" cy="129614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36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131842"/>
            <a:ext cx="4416491" cy="33123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2568" y="2131234"/>
            <a:ext cx="3528392" cy="379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22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Feather 0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550" y="620713"/>
            <a:ext cx="7200900" cy="540067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37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0797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Feather 0 removal from impregnation mould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441" y="908720"/>
            <a:ext cx="10287000" cy="144016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38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78094" y="2770583"/>
            <a:ext cx="3212976" cy="24097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273465" y="2545558"/>
            <a:ext cx="3813044" cy="28597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6714" y="2535289"/>
            <a:ext cx="3840427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971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9394"/>
            <a:ext cx="7886700" cy="994172"/>
          </a:xfrm>
        </p:spPr>
        <p:txBody>
          <a:bodyPr/>
          <a:lstStyle/>
          <a:p>
            <a:r>
              <a:rPr lang="en-GB" u="sng" dirty="0" smtClean="0"/>
              <a:t>Measurement and Analysis of AC-loss in </a:t>
            </a:r>
            <a:r>
              <a:rPr lang="en-GB" u="sng" dirty="0" err="1" smtClean="0"/>
              <a:t>ReBCO</a:t>
            </a:r>
            <a:r>
              <a:rPr lang="en-GB" u="sng" dirty="0" smtClean="0"/>
              <a:t> </a:t>
            </a:r>
            <a:r>
              <a:rPr lang="en-GB" u="sng" dirty="0" err="1" smtClean="0"/>
              <a:t>Roebel</a:t>
            </a:r>
            <a:r>
              <a:rPr lang="en-GB" u="sng" dirty="0" smtClean="0"/>
              <a:t> Cables</a:t>
            </a:r>
            <a:endParaRPr lang="en-GB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9239" y="1364334"/>
            <a:ext cx="3018281" cy="14553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047" y="3059732"/>
            <a:ext cx="6083970" cy="25381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1247" y="1415133"/>
            <a:ext cx="2925488" cy="17052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6881" y="3421991"/>
            <a:ext cx="2933984" cy="9878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2111" y="4581128"/>
            <a:ext cx="2843524" cy="11668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585" y="1266796"/>
            <a:ext cx="2455927" cy="1542168"/>
          </a:xfrm>
          <a:prstGeom prst="rect">
            <a:avLst/>
          </a:prstGeom>
        </p:spPr>
      </p:pic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9508" y="102827"/>
            <a:ext cx="899494" cy="1312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190721" y="1082130"/>
            <a:ext cx="2175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Buxton Sketch" panose="03080500000500000004" pitchFamily="66" charset="0"/>
              </a:rPr>
              <a:t>Jeroen Van Nugteren</a:t>
            </a:r>
          </a:p>
        </p:txBody>
      </p:sp>
    </p:spTree>
    <p:extLst>
      <p:ext uri="{BB962C8B-B14F-4D97-AF65-F5344CB8AC3E}">
        <p14:creationId xmlns:p14="http://schemas.microsoft.com/office/powerpoint/2010/main" val="711374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                         Feather2 the starting idea's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747" y="620713"/>
            <a:ext cx="4050506" cy="540067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9805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/>
              <a:t>Measured at the </a:t>
            </a:r>
            <a:r>
              <a:rPr lang="en-GB" u="sng" dirty="0" smtClean="0"/>
              <a:t>Universities  </a:t>
            </a:r>
            <a:r>
              <a:rPr lang="en-GB" u="sng" dirty="0"/>
              <a:t>of </a:t>
            </a:r>
            <a:r>
              <a:rPr lang="en-GB" u="sng" dirty="0" err="1" smtClean="0"/>
              <a:t>Twente</a:t>
            </a:r>
            <a:r>
              <a:rPr lang="en-GB" u="sng" dirty="0" smtClean="0"/>
              <a:t> &amp; Southampton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40</a:t>
            </a:fld>
            <a:endParaRPr lang="fr-F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492896"/>
            <a:ext cx="4284224" cy="36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5-Point Star 9"/>
          <p:cNvSpPr/>
          <p:nvPr/>
        </p:nvSpPr>
        <p:spPr>
          <a:xfrm>
            <a:off x="4301592" y="2348880"/>
            <a:ext cx="180272" cy="194320"/>
          </a:xfrm>
          <a:prstGeom prst="star5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/>
          <p:cNvSpPr/>
          <p:nvPr/>
        </p:nvSpPr>
        <p:spPr>
          <a:xfrm>
            <a:off x="4578520" y="2039923"/>
            <a:ext cx="180272" cy="194320"/>
          </a:xfrm>
          <a:prstGeom prst="star5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4848928" y="1751551"/>
            <a:ext cx="180272" cy="194320"/>
          </a:xfrm>
          <a:prstGeom prst="star5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/>
          <p:cNvSpPr/>
          <p:nvPr/>
        </p:nvSpPr>
        <p:spPr>
          <a:xfrm>
            <a:off x="5142421" y="1460376"/>
            <a:ext cx="180272" cy="194320"/>
          </a:xfrm>
          <a:prstGeom prst="star5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/>
          <p:cNvSpPr/>
          <p:nvPr/>
        </p:nvSpPr>
        <p:spPr>
          <a:xfrm>
            <a:off x="5436096" y="1124744"/>
            <a:ext cx="180272" cy="194320"/>
          </a:xfrm>
          <a:prstGeom prst="star5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92696"/>
            <a:ext cx="1573953" cy="147776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5096" y="692696"/>
            <a:ext cx="2329888" cy="131084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2478" y="2234243"/>
            <a:ext cx="1849474" cy="151976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617" y="2262912"/>
            <a:ext cx="1616766" cy="1305242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382656" y="78558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Loads of beautiful data as function of temperature</a:t>
            </a:r>
          </a:p>
          <a:p>
            <a:r>
              <a:rPr lang="en-GB" dirty="0"/>
              <a:t>Harder to compare since </a:t>
            </a:r>
            <a:r>
              <a:rPr lang="en-GB" dirty="0" err="1"/>
              <a:t>Jc</a:t>
            </a:r>
            <a:r>
              <a:rPr lang="en-GB" dirty="0"/>
              <a:t> dependence on temperature in model not so accurate (not measured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062420">
            <a:off x="3963359" y="2522262"/>
            <a:ext cx="1929962" cy="930605"/>
          </a:xfrm>
          <a:prstGeom prst="rect">
            <a:avLst/>
          </a:prstGeom>
          <a:effectLst>
            <a:glow rad="127000">
              <a:srgbClr val="00B050"/>
            </a:glow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7997" y="4114671"/>
            <a:ext cx="2137619" cy="181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5261" y="3651077"/>
            <a:ext cx="2830244" cy="2153269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5685450" y="5749443"/>
            <a:ext cx="3521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Transient heating seen as expected.</a:t>
            </a:r>
          </a:p>
        </p:txBody>
      </p:sp>
      <p:sp>
        <p:nvSpPr>
          <p:cNvPr id="25" name="Freeform 24"/>
          <p:cNvSpPr/>
          <p:nvPr/>
        </p:nvSpPr>
        <p:spPr>
          <a:xfrm>
            <a:off x="3429000" y="1699591"/>
            <a:ext cx="1689652" cy="2196548"/>
          </a:xfrm>
          <a:custGeom>
            <a:avLst/>
            <a:gdLst>
              <a:gd name="connsiteX0" fmla="*/ 1689652 w 1689652"/>
              <a:gd name="connsiteY0" fmla="*/ 0 h 2196548"/>
              <a:gd name="connsiteX1" fmla="*/ 1003852 w 1689652"/>
              <a:gd name="connsiteY1" fmla="*/ 705679 h 2196548"/>
              <a:gd name="connsiteX2" fmla="*/ 397565 w 1689652"/>
              <a:gd name="connsiteY2" fmla="*/ 1361661 h 2196548"/>
              <a:gd name="connsiteX3" fmla="*/ 0 w 1689652"/>
              <a:gd name="connsiteY3" fmla="*/ 2176670 h 2196548"/>
              <a:gd name="connsiteX4" fmla="*/ 0 w 1689652"/>
              <a:gd name="connsiteY4" fmla="*/ 2176670 h 2196548"/>
              <a:gd name="connsiteX5" fmla="*/ 0 w 1689652"/>
              <a:gd name="connsiteY5" fmla="*/ 2196548 h 2196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89652" h="2196548">
                <a:moveTo>
                  <a:pt x="1689652" y="0"/>
                </a:moveTo>
                <a:cubicBezTo>
                  <a:pt x="1454426" y="239368"/>
                  <a:pt x="1219200" y="478736"/>
                  <a:pt x="1003852" y="705679"/>
                </a:cubicBezTo>
                <a:cubicBezTo>
                  <a:pt x="788504" y="932623"/>
                  <a:pt x="564874" y="1116496"/>
                  <a:pt x="397565" y="1361661"/>
                </a:cubicBezTo>
                <a:cubicBezTo>
                  <a:pt x="230256" y="1606826"/>
                  <a:pt x="0" y="2176670"/>
                  <a:pt x="0" y="2176670"/>
                </a:cubicBezTo>
                <a:lnTo>
                  <a:pt x="0" y="2176670"/>
                </a:lnTo>
                <a:lnTo>
                  <a:pt x="0" y="2196548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67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Modelling of  Current distribution in cable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41</a:t>
            </a:fld>
            <a:endParaRPr lang="fr-FR" dirty="0"/>
          </a:p>
        </p:txBody>
      </p:sp>
      <p:pic>
        <p:nvPicPr>
          <p:cNvPr id="2051" name="Picture 3" descr="CurrentDist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185" y="589295"/>
            <a:ext cx="3672408" cy="182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HystCurve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726" y="4912440"/>
            <a:ext cx="3779221" cy="17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4212744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Magnetisation in cable displayed only one tape</a:t>
            </a:r>
          </a:p>
          <a:p>
            <a:r>
              <a:rPr lang="en-GB" dirty="0" smtClean="0"/>
              <a:t>But all tapes are powered. 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441" y="2573054"/>
            <a:ext cx="3672408" cy="17131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8144" y="589295"/>
            <a:ext cx="4152153" cy="34409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64088" y="4110129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Feather2 in 16T background field</a:t>
            </a:r>
          </a:p>
          <a:p>
            <a:r>
              <a:rPr lang="en-GB" dirty="0" smtClean="0"/>
              <a:t>Current ins only flowing at the edges of the tapes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509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Dynamic Field quality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42</a:t>
            </a:fld>
            <a:endParaRPr lang="fr-FR" dirty="0"/>
          </a:p>
        </p:txBody>
      </p:sp>
      <p:pic>
        <p:nvPicPr>
          <p:cNvPr id="3074" name="Picture 2" descr="AlignedBlock_inB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836713"/>
            <a:ext cx="3735071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osTheta_inB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933" y="836713"/>
            <a:ext cx="3895599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055" y="4087899"/>
            <a:ext cx="33123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1400" i="1" dirty="0"/>
              <a:t>“b3, 60 unit’s variation at low field </a:t>
            </a:r>
          </a:p>
          <a:p>
            <a:pPr marL="411480" lvl="1" indent="0">
              <a:buNone/>
            </a:pPr>
            <a:r>
              <a:rPr lang="en-US" sz="1400" i="1" dirty="0"/>
              <a:t>reducing to &lt; 20 units at high field.</a:t>
            </a:r>
          </a:p>
          <a:p>
            <a:pPr marL="411480" lvl="1" indent="0">
              <a:buNone/>
            </a:pPr>
            <a:r>
              <a:rPr lang="en-US" sz="1400" i="1" dirty="0"/>
              <a:t>b5 and b7 we see ~ 10 units variation,</a:t>
            </a:r>
          </a:p>
          <a:p>
            <a:pPr marL="411480" lvl="1" indent="0">
              <a:buNone/>
            </a:pPr>
            <a:r>
              <a:rPr lang="en-US" sz="1400" i="1" dirty="0"/>
              <a:t>then converge to low values at high field.”</a:t>
            </a:r>
            <a:r>
              <a:rPr lang="en-US" sz="1400" dirty="0"/>
              <a:t>*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53052" y="4087899"/>
            <a:ext cx="32114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First simulation give b3 , 3units at low field </a:t>
            </a:r>
          </a:p>
          <a:p>
            <a:r>
              <a:rPr lang="en-GB" sz="1600" i="1" dirty="0" smtClean="0"/>
              <a:t>Decreasing at high field 20 T </a:t>
            </a:r>
            <a:endParaRPr lang="en-US" sz="1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506082" y="5301208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However modelling assumption assume perfect cable geometry and zero thickened REBCO layer (reality 0.001mm)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7438" y="3946037"/>
            <a:ext cx="2242045" cy="134891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59483" y="475732"/>
            <a:ext cx="2468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Aligned Block design </a:t>
            </a:r>
            <a:endParaRPr lang="en-US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325544" y="50587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/>
              <a:t>Cos theta design </a:t>
            </a:r>
            <a:endParaRPr lang="en-US" b="1" i="1" dirty="0"/>
          </a:p>
        </p:txBody>
      </p:sp>
      <p:sp>
        <p:nvSpPr>
          <p:cNvPr id="3" name="Rounded Rectangle 2"/>
          <p:cNvSpPr/>
          <p:nvPr/>
        </p:nvSpPr>
        <p:spPr>
          <a:xfrm rot="3466999">
            <a:off x="1881573" y="437205"/>
            <a:ext cx="556317" cy="3479483"/>
          </a:xfrm>
          <a:prstGeom prst="roundRect">
            <a:avLst/>
          </a:prstGeom>
          <a:solidFill>
            <a:schemeClr val="accent1">
              <a:alpha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3768" y="2780928"/>
            <a:ext cx="4138960" cy="310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748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563" y="233196"/>
            <a:ext cx="8928992" cy="432048"/>
          </a:xfrm>
        </p:spPr>
        <p:txBody>
          <a:bodyPr/>
          <a:lstStyle/>
          <a:p>
            <a:pPr algn="ctr"/>
            <a:r>
              <a:rPr lang="en-GB" dirty="0" smtClean="0"/>
              <a:t>External field for EuCARD2 HTS magnets </a:t>
            </a:r>
            <a:br>
              <a:rPr lang="en-GB" dirty="0" smtClean="0"/>
            </a:br>
            <a:r>
              <a:rPr lang="en-GB" dirty="0" smtClean="0"/>
              <a:t>CERN/CEA Fresca2      and       HL-LHC KEK D1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3630" y="2069504"/>
            <a:ext cx="3883098" cy="403244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43</a:t>
            </a:fld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563" y="961632"/>
            <a:ext cx="3506976" cy="21096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84" r="18263"/>
          <a:stretch/>
        </p:blipFill>
        <p:spPr>
          <a:xfrm>
            <a:off x="206611" y="3404018"/>
            <a:ext cx="2013241" cy="207357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8451" y="3037826"/>
            <a:ext cx="24991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Test station Fresca 2 under construction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122935" y="5443897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Test assembly fresca2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8847" y="3397475"/>
            <a:ext cx="1762535" cy="23485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846864" y="5729148"/>
            <a:ext cx="3060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Fresca2 reacted Nb3Sn coil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8387" y="961632"/>
            <a:ext cx="1724922" cy="129453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851920" y="836712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0685" y="1951306"/>
            <a:ext cx="1381913" cy="108652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618416" y="4204504"/>
            <a:ext cx="1597001" cy="109268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958724" y="5557321"/>
            <a:ext cx="24653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Thanks to </a:t>
            </a:r>
            <a:r>
              <a:rPr lang="en-GB" sz="1200" dirty="0" err="1" smtClean="0"/>
              <a:t>Tatsu</a:t>
            </a:r>
            <a:r>
              <a:rPr lang="en-GB" sz="1200" dirty="0" smtClean="0"/>
              <a:t> @ KEK for the images</a:t>
            </a:r>
            <a:endParaRPr lang="en-US" sz="1200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043932"/>
              </p:ext>
            </p:extLst>
          </p:nvPr>
        </p:nvGraphicFramePr>
        <p:xfrm>
          <a:off x="2766133" y="941593"/>
          <a:ext cx="4176465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5"/>
                <a:gridCol w="1368152"/>
                <a:gridCol w="1872208"/>
              </a:tblGrid>
              <a:tr h="349571">
                <a:tc>
                  <a:txBody>
                    <a:bodyPr/>
                    <a:lstStyle/>
                    <a:p>
                      <a:r>
                        <a:rPr lang="en-GB" dirty="0" smtClean="0"/>
                        <a:t>Fresca2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13 -16</a:t>
                      </a:r>
                      <a:r>
                        <a:rPr lang="en-GB" baseline="0" dirty="0" smtClean="0"/>
                        <a:t> Tesla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 mm aperture 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D1 KEK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5 - 6</a:t>
                      </a:r>
                      <a:r>
                        <a:rPr lang="en-GB" baseline="0" dirty="0" smtClean="0"/>
                        <a:t> Tesla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150 mm aperture</a:t>
                      </a:r>
                      <a:r>
                        <a:rPr lang="en-GB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9625"/>
          <a:stretch/>
        </p:blipFill>
        <p:spPr>
          <a:xfrm>
            <a:off x="3780497" y="1737355"/>
            <a:ext cx="1789500" cy="172519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254260" y="3429929"/>
            <a:ext cx="1166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Fresca2</a:t>
            </a:r>
            <a:endParaRPr lang="en-US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6111518" y="2959439"/>
            <a:ext cx="1166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D1 </a:t>
            </a:r>
            <a:endParaRPr lang="en-US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7715413" y="2880883"/>
            <a:ext cx="1166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D1 </a:t>
            </a:r>
            <a:endParaRPr lang="en-US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20" b="18163"/>
          <a:stretch/>
        </p:blipFill>
        <p:spPr>
          <a:xfrm>
            <a:off x="1526151" y="109958"/>
            <a:ext cx="5849263" cy="58038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80315" y="168796"/>
            <a:ext cx="6499770" cy="592131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119416" y="2417855"/>
            <a:ext cx="885385" cy="85384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36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Spot heater, square wave pulse, 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44</a:t>
            </a:fld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8610" y="640428"/>
            <a:ext cx="2144091" cy="16091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688" y="548680"/>
            <a:ext cx="2141087" cy="16068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1581" y="908720"/>
            <a:ext cx="3666667" cy="48857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36" y="2348880"/>
            <a:ext cx="2585845" cy="34455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59832" y="2341289"/>
            <a:ext cx="2549760" cy="339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236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3446" y="615686"/>
            <a:ext cx="1951114" cy="2926672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 flipV="1">
            <a:off x="6594934" y="4357901"/>
            <a:ext cx="0" cy="1156732"/>
          </a:xfrm>
          <a:prstGeom prst="line">
            <a:avLst/>
          </a:prstGeom>
          <a:ln>
            <a:solidFill>
              <a:srgbClr val="359B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254500" y="4357901"/>
            <a:ext cx="2449286" cy="0"/>
          </a:xfrm>
          <a:prstGeom prst="line">
            <a:avLst/>
          </a:prstGeom>
          <a:ln>
            <a:solidFill>
              <a:srgbClr val="359B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2" y="522027"/>
            <a:ext cx="5208069" cy="443737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HTS is very different to LTS when it comes to quench behavior. </a:t>
            </a:r>
          </a:p>
          <a:p>
            <a:r>
              <a:rPr lang="en-US" dirty="0" smtClean="0"/>
              <a:t>Minimal Quench Energy is high (stable)</a:t>
            </a:r>
          </a:p>
          <a:p>
            <a:pPr lvl="1"/>
            <a:r>
              <a:rPr lang="en-US" dirty="0" smtClean="0"/>
              <a:t>Normal Zone Propagation Velocity is low (hard to detect)</a:t>
            </a:r>
          </a:p>
          <a:p>
            <a:pPr lvl="1"/>
            <a:r>
              <a:rPr lang="en-GB" dirty="0" smtClean="0"/>
              <a:t>Roebel cable 15 tapes!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Also due to the alignment of the blocks the operating current density can be very high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(&gt; 600 A/mm in block)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Feather zero will test </a:t>
            </a:r>
          </a:p>
          <a:p>
            <a:pPr lvl="1"/>
            <a:r>
              <a:rPr lang="en-US" dirty="0" smtClean="0"/>
              <a:t>Voltage taps</a:t>
            </a:r>
          </a:p>
          <a:p>
            <a:pPr lvl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Pickup-coils</a:t>
            </a:r>
          </a:p>
          <a:p>
            <a:pPr lvl="1"/>
            <a:r>
              <a:rPr lang="en-US" dirty="0" smtClean="0"/>
              <a:t>Temperature sensor array </a:t>
            </a:r>
          </a:p>
          <a:p>
            <a:pPr lvl="1"/>
            <a:r>
              <a:rPr lang="en-US" dirty="0" smtClean="0"/>
              <a:t>Acoustics</a:t>
            </a:r>
            <a:endParaRPr lang="en-US" dirty="0"/>
          </a:p>
          <a:p>
            <a:pPr lvl="1"/>
            <a:r>
              <a:rPr lang="en-US" dirty="0" smtClean="0"/>
              <a:t>Optics Fiber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5" name="Picture 4" descr="image00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77" y="4826299"/>
            <a:ext cx="9034354" cy="986879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5022" y="3260753"/>
            <a:ext cx="1123685" cy="1172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41750" y="3712886"/>
            <a:ext cx="2069640" cy="1014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8218" y="3876018"/>
            <a:ext cx="2267827" cy="85508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936919" y="3073405"/>
            <a:ext cx="1794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ntarell Bold"/>
                <a:cs typeface="Cantarell Bold"/>
              </a:rPr>
              <a:t>Mr. voltage tap</a:t>
            </a:r>
            <a:endParaRPr lang="en-US" dirty="0">
              <a:solidFill>
                <a:schemeClr val="bg1"/>
              </a:solidFill>
              <a:latin typeface="Cantarell Bold"/>
              <a:cs typeface="Cantarell Bold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35097" y="3535596"/>
            <a:ext cx="881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tarell Bold"/>
                <a:cs typeface="Cantarell Bold"/>
              </a:rPr>
              <a:t>Optics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Cantarell Bold"/>
              <a:cs typeface="Cantarell Bold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58385" y="2055473"/>
            <a:ext cx="612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ntarell Bold"/>
                <a:cs typeface="Cantarell Bold"/>
              </a:rPr>
              <a:t>Hall</a:t>
            </a:r>
            <a:endParaRPr lang="en-US" dirty="0">
              <a:solidFill>
                <a:schemeClr val="bg1"/>
              </a:solidFill>
              <a:latin typeface="Cantarell Bold"/>
              <a:cs typeface="Cantarell Bold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6286" y="2838404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tarell Bold"/>
                <a:cs typeface="Cantarell Bold"/>
              </a:rPr>
              <a:t>Acoustic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Cantarell Bold"/>
              <a:cs typeface="Cantarell Bold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76334" y="4357901"/>
            <a:ext cx="1119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ntarell Bold"/>
                <a:cs typeface="Cantarell Bold"/>
              </a:rPr>
              <a:t>NI-DAQ</a:t>
            </a:r>
            <a:endParaRPr lang="en-US" dirty="0">
              <a:solidFill>
                <a:schemeClr val="bg1"/>
              </a:solidFill>
              <a:latin typeface="Cantarell Bold"/>
              <a:cs typeface="Cantarell Bold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73820" y="4608436"/>
            <a:ext cx="1494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tarell Bold"/>
                <a:cs typeface="Cantarell Bold"/>
              </a:rPr>
              <a:t>Pickup Coils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Cantarell Bold"/>
              <a:cs typeface="Cantarell Bold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-26540" y="5767823"/>
            <a:ext cx="943293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rgbClr val="604A7B"/>
                </a:solidFill>
                <a:latin typeface="Cantarell Bold"/>
                <a:cs typeface="Cantarell Bold"/>
              </a:rPr>
              <a:t>[1] J. van </a:t>
            </a:r>
            <a:r>
              <a:rPr lang="en-US" sz="800" dirty="0" err="1" smtClean="0">
                <a:solidFill>
                  <a:srgbClr val="604A7B"/>
                </a:solidFill>
                <a:latin typeface="Cantarell Bold"/>
                <a:cs typeface="Cantarell Bold"/>
              </a:rPr>
              <a:t>Nugteren</a:t>
            </a:r>
            <a:r>
              <a:rPr lang="en-US" sz="800" dirty="0" smtClean="0">
                <a:solidFill>
                  <a:srgbClr val="604A7B"/>
                </a:solidFill>
                <a:latin typeface="Cantarell Bold"/>
                <a:cs typeface="Cantarell Bold"/>
              </a:rPr>
              <a:t>, “</a:t>
            </a:r>
            <a:r>
              <a:rPr lang="en-US" sz="800" dirty="0">
                <a:solidFill>
                  <a:srgbClr val="604A7B"/>
                </a:solidFill>
                <a:latin typeface="Cantarell Bold"/>
                <a:cs typeface="Cantarell Bold"/>
              </a:rPr>
              <a:t>Normal Zone Propagation in a YBCO Superconducting </a:t>
            </a:r>
            <a:r>
              <a:rPr lang="en-US" sz="800" dirty="0" smtClean="0">
                <a:solidFill>
                  <a:srgbClr val="604A7B"/>
                </a:solidFill>
                <a:latin typeface="Cantarell Bold"/>
                <a:cs typeface="Cantarell Bold"/>
              </a:rPr>
              <a:t>Tape”, graduation thesis University of </a:t>
            </a:r>
            <a:r>
              <a:rPr lang="en-US" sz="800" dirty="0" err="1" smtClean="0">
                <a:solidFill>
                  <a:srgbClr val="604A7B"/>
                </a:solidFill>
                <a:latin typeface="Cantarell Bold"/>
                <a:cs typeface="Cantarell Bold"/>
              </a:rPr>
              <a:t>Twente</a:t>
            </a:r>
            <a:r>
              <a:rPr lang="en-US" sz="800" dirty="0" smtClean="0">
                <a:solidFill>
                  <a:srgbClr val="604A7B"/>
                </a:solidFill>
                <a:latin typeface="Cantarell Bold"/>
                <a:cs typeface="Cantarell Bold"/>
              </a:rPr>
              <a:t>, 2012</a:t>
            </a:r>
            <a:endParaRPr lang="en-US" sz="800" dirty="0">
              <a:solidFill>
                <a:srgbClr val="604A7B"/>
              </a:solidFill>
              <a:latin typeface="Cantarell Bold"/>
              <a:cs typeface="Cantarell Bold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716870" y="1447800"/>
            <a:ext cx="1814545" cy="41066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 rot="16200000">
            <a:off x="7129302" y="1632470"/>
            <a:ext cx="2159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ntarell Bold"/>
                <a:cs typeface="Cantarell Bold"/>
              </a:rPr>
              <a:t>Temp sensor array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Cantarell Bold"/>
              <a:cs typeface="Cantarell Bold"/>
            </a:endParaRPr>
          </a:p>
        </p:txBody>
      </p:sp>
    </p:spTree>
    <p:extLst>
      <p:ext uri="{BB962C8B-B14F-4D97-AF65-F5344CB8AC3E}">
        <p14:creationId xmlns:p14="http://schemas.microsoft.com/office/powerpoint/2010/main" val="897777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Acoustics 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6430" y="836712"/>
            <a:ext cx="6847619" cy="513333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88640"/>
            <a:ext cx="3888432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Thanks to Maxim, </a:t>
            </a:r>
            <a:endParaRPr lang="en-US" dirty="0" smtClean="0"/>
          </a:p>
          <a:p>
            <a:r>
              <a:rPr lang="en-US" dirty="0" smtClean="0"/>
              <a:t>M</a:t>
            </a:r>
            <a:r>
              <a:rPr lang="en-US" dirty="0"/>
              <a:t>. Marchevsky et al. “Acoustic emission during quench training of superconducting accelerator magnets” Cryogenics 69 (2015) 50–57</a:t>
            </a:r>
          </a:p>
        </p:txBody>
      </p:sp>
    </p:spTree>
    <p:extLst>
      <p:ext uri="{BB962C8B-B14F-4D97-AF65-F5344CB8AC3E}">
        <p14:creationId xmlns:p14="http://schemas.microsoft.com/office/powerpoint/2010/main" val="2808712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Quench analysis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47</a:t>
            </a:fld>
            <a:endParaRPr lang="fr-FR" dirty="0"/>
          </a:p>
        </p:txBody>
      </p:sp>
      <p:pic>
        <p:nvPicPr>
          <p:cNvPr id="5" name="Content Placeholder 4" descr="C:\Users\stenvala\Dropbox\Antti_work\Projects\EuCARD-2\Feather 2 Simulations\TcsData\TcsCropped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638" y="577440"/>
            <a:ext cx="8928100" cy="522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stenvala\Dropbox\Antti_work\Projects\EuCARD-2\Feather 2 Simulations\tut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737840"/>
            <a:ext cx="3333750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4"/>
          <p:cNvSpPr txBox="1"/>
          <p:nvPr/>
        </p:nvSpPr>
        <p:spPr>
          <a:xfrm>
            <a:off x="4139952" y="4581128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Thanks to : Erkki Härö, Tiina Salmi, Antti Stenvall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939161" y="3154919"/>
            <a:ext cx="37981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At 4.2 K and 7100 A, the minimum temperature margin is 8.6 K, the lowest margin is there where the field is the most perpendicular to the </a:t>
            </a:r>
            <a:r>
              <a:rPr lang="en-GB" dirty="0" smtClean="0"/>
              <a:t>cable</a:t>
            </a:r>
          </a:p>
          <a:p>
            <a:r>
              <a:rPr lang="en-GB" dirty="0" smtClean="0"/>
              <a:t>The blue volumes. 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692696"/>
            <a:ext cx="4749811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776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1526524"/>
              </p:ext>
            </p:extLst>
          </p:nvPr>
        </p:nvGraphicFramePr>
        <p:xfrm>
          <a:off x="269422" y="4032792"/>
          <a:ext cx="3396974" cy="19189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018" y="3123921"/>
            <a:ext cx="5027225" cy="28278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001" y="1933709"/>
            <a:ext cx="3138876" cy="17656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37" y="1079013"/>
            <a:ext cx="4520606" cy="2768902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528745" y="1055586"/>
            <a:ext cx="4340859" cy="909005"/>
            <a:chOff x="4758189" y="1343803"/>
            <a:chExt cx="5787812" cy="1212007"/>
          </a:xfrm>
        </p:grpSpPr>
        <p:grpSp>
          <p:nvGrpSpPr>
            <p:cNvPr id="10" name="Group 9"/>
            <p:cNvGrpSpPr/>
            <p:nvPr/>
          </p:nvGrpSpPr>
          <p:grpSpPr>
            <a:xfrm>
              <a:off x="4758189" y="1343803"/>
              <a:ext cx="5787812" cy="1212007"/>
              <a:chOff x="3229834" y="1485380"/>
              <a:chExt cx="5787812" cy="1212007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7440702" y="2297278"/>
                <a:ext cx="483467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50" b="1" dirty="0" err="1"/>
                  <a:t>I</a:t>
                </a:r>
                <a:r>
                  <a:rPr lang="en-GB" sz="1350" dirty="0" err="1"/>
                  <a:t>in</a:t>
                </a:r>
                <a:endParaRPr lang="en-GB" sz="135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412921" y="1485380"/>
                <a:ext cx="628805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50" b="1" dirty="0" err="1"/>
                  <a:t>I</a:t>
                </a:r>
                <a:r>
                  <a:rPr lang="en-GB" sz="1350" dirty="0" err="1"/>
                  <a:t>out</a:t>
                </a:r>
                <a:endParaRPr lang="en-GB" sz="1350" dirty="0"/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3229834" y="1530011"/>
                <a:ext cx="4140911" cy="935083"/>
                <a:chOff x="3333860" y="1371271"/>
                <a:chExt cx="4140911" cy="935083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5409656" y="1551974"/>
                  <a:ext cx="125730" cy="754380"/>
                  <a:chOff x="5566410" y="2453311"/>
                  <a:chExt cx="125730" cy="754380"/>
                </a:xfrm>
              </p:grpSpPr>
              <p:sp>
                <p:nvSpPr>
                  <p:cNvPr id="52" name="Rectangle 51"/>
                  <p:cNvSpPr/>
                  <p:nvPr/>
                </p:nvSpPr>
                <p:spPr>
                  <a:xfrm>
                    <a:off x="5566410" y="2609193"/>
                    <a:ext cx="125730" cy="442617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cxnSp>
                <p:nvCxnSpPr>
                  <p:cNvPr id="53" name="Straight Connector 52"/>
                  <p:cNvCxnSpPr/>
                  <p:nvPr/>
                </p:nvCxnSpPr>
                <p:spPr>
                  <a:xfrm>
                    <a:off x="5629275" y="2453311"/>
                    <a:ext cx="0" cy="75438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" name="Group 17"/>
                <p:cNvGrpSpPr/>
                <p:nvPr/>
              </p:nvGrpSpPr>
              <p:grpSpPr>
                <a:xfrm>
                  <a:off x="5752556" y="1551974"/>
                  <a:ext cx="125730" cy="754380"/>
                  <a:chOff x="5566410" y="2453311"/>
                  <a:chExt cx="125730" cy="754380"/>
                </a:xfrm>
              </p:grpSpPr>
              <p:sp>
                <p:nvSpPr>
                  <p:cNvPr id="50" name="Rectangle 49"/>
                  <p:cNvSpPr/>
                  <p:nvPr/>
                </p:nvSpPr>
                <p:spPr>
                  <a:xfrm>
                    <a:off x="5566410" y="2609193"/>
                    <a:ext cx="125730" cy="442617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cxnSp>
                <p:nvCxnSpPr>
                  <p:cNvPr id="51" name="Straight Connector 50"/>
                  <p:cNvCxnSpPr/>
                  <p:nvPr/>
                </p:nvCxnSpPr>
                <p:spPr>
                  <a:xfrm>
                    <a:off x="5629275" y="2453311"/>
                    <a:ext cx="0" cy="75438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" name="Group 18"/>
                <p:cNvGrpSpPr/>
                <p:nvPr/>
              </p:nvGrpSpPr>
              <p:grpSpPr>
                <a:xfrm>
                  <a:off x="6100712" y="1551974"/>
                  <a:ext cx="125730" cy="754380"/>
                  <a:chOff x="5566410" y="2453311"/>
                  <a:chExt cx="125730" cy="754380"/>
                </a:xfrm>
              </p:grpSpPr>
              <p:sp>
                <p:nvSpPr>
                  <p:cNvPr id="48" name="Rectangle 47"/>
                  <p:cNvSpPr/>
                  <p:nvPr/>
                </p:nvSpPr>
                <p:spPr>
                  <a:xfrm>
                    <a:off x="5566410" y="2609193"/>
                    <a:ext cx="125730" cy="442617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cxnSp>
                <p:nvCxnSpPr>
                  <p:cNvPr id="49" name="Straight Connector 48"/>
                  <p:cNvCxnSpPr/>
                  <p:nvPr/>
                </p:nvCxnSpPr>
                <p:spPr>
                  <a:xfrm>
                    <a:off x="5629275" y="2453311"/>
                    <a:ext cx="0" cy="75438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" name="Group 19"/>
                <p:cNvGrpSpPr/>
                <p:nvPr/>
              </p:nvGrpSpPr>
              <p:grpSpPr>
                <a:xfrm>
                  <a:off x="6448868" y="1551974"/>
                  <a:ext cx="125730" cy="754380"/>
                  <a:chOff x="5566410" y="2453311"/>
                  <a:chExt cx="125730" cy="754380"/>
                </a:xfrm>
              </p:grpSpPr>
              <p:sp>
                <p:nvSpPr>
                  <p:cNvPr id="46" name="Rectangle 45"/>
                  <p:cNvSpPr/>
                  <p:nvPr/>
                </p:nvSpPr>
                <p:spPr>
                  <a:xfrm>
                    <a:off x="5566410" y="2609193"/>
                    <a:ext cx="125730" cy="442617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cxnSp>
                <p:nvCxnSpPr>
                  <p:cNvPr id="47" name="Straight Connector 46"/>
                  <p:cNvCxnSpPr/>
                  <p:nvPr/>
                </p:nvCxnSpPr>
                <p:spPr>
                  <a:xfrm>
                    <a:off x="5629275" y="2453311"/>
                    <a:ext cx="0" cy="75438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Group 20"/>
                <p:cNvGrpSpPr/>
                <p:nvPr/>
              </p:nvGrpSpPr>
              <p:grpSpPr>
                <a:xfrm>
                  <a:off x="5066756" y="1551974"/>
                  <a:ext cx="125730" cy="754380"/>
                  <a:chOff x="5566410" y="2453311"/>
                  <a:chExt cx="125730" cy="754380"/>
                </a:xfrm>
              </p:grpSpPr>
              <p:sp>
                <p:nvSpPr>
                  <p:cNvPr id="44" name="Rectangle 43"/>
                  <p:cNvSpPr/>
                  <p:nvPr/>
                </p:nvSpPr>
                <p:spPr>
                  <a:xfrm>
                    <a:off x="5566410" y="2609193"/>
                    <a:ext cx="125730" cy="442617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5629275" y="2453311"/>
                    <a:ext cx="0" cy="75438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" name="Group 21"/>
                <p:cNvGrpSpPr/>
                <p:nvPr/>
              </p:nvGrpSpPr>
              <p:grpSpPr>
                <a:xfrm>
                  <a:off x="3676760" y="1551974"/>
                  <a:ext cx="125730" cy="754380"/>
                  <a:chOff x="5566410" y="2453311"/>
                  <a:chExt cx="125730" cy="754380"/>
                </a:xfrm>
              </p:grpSpPr>
              <p:sp>
                <p:nvSpPr>
                  <p:cNvPr id="42" name="Rectangle 41"/>
                  <p:cNvSpPr/>
                  <p:nvPr/>
                </p:nvSpPr>
                <p:spPr>
                  <a:xfrm>
                    <a:off x="5566410" y="2609193"/>
                    <a:ext cx="125730" cy="442617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cxnSp>
                <p:nvCxnSpPr>
                  <p:cNvPr id="43" name="Straight Connector 42"/>
                  <p:cNvCxnSpPr/>
                  <p:nvPr/>
                </p:nvCxnSpPr>
                <p:spPr>
                  <a:xfrm>
                    <a:off x="5629275" y="2453311"/>
                    <a:ext cx="0" cy="75438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" name="Group 22"/>
                <p:cNvGrpSpPr/>
                <p:nvPr/>
              </p:nvGrpSpPr>
              <p:grpSpPr>
                <a:xfrm>
                  <a:off x="4019660" y="1551974"/>
                  <a:ext cx="125730" cy="754380"/>
                  <a:chOff x="5566410" y="2453311"/>
                  <a:chExt cx="125730" cy="754380"/>
                </a:xfrm>
              </p:grpSpPr>
              <p:sp>
                <p:nvSpPr>
                  <p:cNvPr id="40" name="Rectangle 39"/>
                  <p:cNvSpPr/>
                  <p:nvPr/>
                </p:nvSpPr>
                <p:spPr>
                  <a:xfrm>
                    <a:off x="5566410" y="2609193"/>
                    <a:ext cx="125730" cy="442617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cxnSp>
                <p:nvCxnSpPr>
                  <p:cNvPr id="41" name="Straight Connector 40"/>
                  <p:cNvCxnSpPr/>
                  <p:nvPr/>
                </p:nvCxnSpPr>
                <p:spPr>
                  <a:xfrm>
                    <a:off x="5629275" y="2453311"/>
                    <a:ext cx="0" cy="75438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" name="Group 23"/>
                <p:cNvGrpSpPr/>
                <p:nvPr/>
              </p:nvGrpSpPr>
              <p:grpSpPr>
                <a:xfrm>
                  <a:off x="4367816" y="1551974"/>
                  <a:ext cx="125730" cy="754380"/>
                  <a:chOff x="5566410" y="2453311"/>
                  <a:chExt cx="125730" cy="754380"/>
                </a:xfrm>
              </p:grpSpPr>
              <p:sp>
                <p:nvSpPr>
                  <p:cNvPr id="38" name="Rectangle 37"/>
                  <p:cNvSpPr/>
                  <p:nvPr/>
                </p:nvSpPr>
                <p:spPr>
                  <a:xfrm>
                    <a:off x="5566410" y="2609193"/>
                    <a:ext cx="125730" cy="442617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cxnSp>
                <p:nvCxnSpPr>
                  <p:cNvPr id="39" name="Straight Connector 38"/>
                  <p:cNvCxnSpPr/>
                  <p:nvPr/>
                </p:nvCxnSpPr>
                <p:spPr>
                  <a:xfrm>
                    <a:off x="5629275" y="2453311"/>
                    <a:ext cx="0" cy="75438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5" name="Group 24"/>
                <p:cNvGrpSpPr/>
                <p:nvPr/>
              </p:nvGrpSpPr>
              <p:grpSpPr>
                <a:xfrm>
                  <a:off x="4715972" y="1551974"/>
                  <a:ext cx="125730" cy="754380"/>
                  <a:chOff x="5566410" y="2453311"/>
                  <a:chExt cx="125730" cy="754380"/>
                </a:xfrm>
              </p:grpSpPr>
              <p:sp>
                <p:nvSpPr>
                  <p:cNvPr id="36" name="Rectangle 35"/>
                  <p:cNvSpPr/>
                  <p:nvPr/>
                </p:nvSpPr>
                <p:spPr>
                  <a:xfrm>
                    <a:off x="5566410" y="2609193"/>
                    <a:ext cx="125730" cy="442617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cxnSp>
                <p:nvCxnSpPr>
                  <p:cNvPr id="37" name="Straight Connector 36"/>
                  <p:cNvCxnSpPr/>
                  <p:nvPr/>
                </p:nvCxnSpPr>
                <p:spPr>
                  <a:xfrm>
                    <a:off x="5629275" y="2453311"/>
                    <a:ext cx="0" cy="75438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" name="Group 25"/>
                <p:cNvGrpSpPr/>
                <p:nvPr/>
              </p:nvGrpSpPr>
              <p:grpSpPr>
                <a:xfrm>
                  <a:off x="3333860" y="1551974"/>
                  <a:ext cx="125730" cy="754380"/>
                  <a:chOff x="5566410" y="2453311"/>
                  <a:chExt cx="125730" cy="754380"/>
                </a:xfrm>
              </p:grpSpPr>
              <p:sp>
                <p:nvSpPr>
                  <p:cNvPr id="34" name="Rectangle 33"/>
                  <p:cNvSpPr/>
                  <p:nvPr/>
                </p:nvSpPr>
                <p:spPr>
                  <a:xfrm>
                    <a:off x="5566410" y="2609193"/>
                    <a:ext cx="125730" cy="442617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cxnSp>
                <p:nvCxnSpPr>
                  <p:cNvPr id="35" name="Straight Connector 34"/>
                  <p:cNvCxnSpPr/>
                  <p:nvPr/>
                </p:nvCxnSpPr>
                <p:spPr>
                  <a:xfrm>
                    <a:off x="5629275" y="2453311"/>
                    <a:ext cx="0" cy="75438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3386546" y="1551974"/>
                  <a:ext cx="407804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3396725" y="2306354"/>
                  <a:ext cx="4078046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7078436" y="1551974"/>
                  <a:ext cx="0" cy="75438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Oval 29"/>
                <p:cNvSpPr/>
                <p:nvPr/>
              </p:nvSpPr>
              <p:spPr>
                <a:xfrm>
                  <a:off x="6859889" y="1707856"/>
                  <a:ext cx="422910" cy="42291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350" dirty="0"/>
                    <a:t>V</a:t>
                  </a:r>
                </a:p>
              </p:txBody>
            </p:sp>
            <p:cxnSp>
              <p:nvCxnSpPr>
                <p:cNvPr id="31" name="Straight Arrow Connector 30"/>
                <p:cNvCxnSpPr/>
                <p:nvPr/>
              </p:nvCxnSpPr>
              <p:spPr>
                <a:xfrm flipH="1">
                  <a:off x="7282800" y="2306354"/>
                  <a:ext cx="191971" cy="0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>
                  <a:off x="7248731" y="1551974"/>
                  <a:ext cx="191971" cy="0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32"/>
                <p:cNvSpPr txBox="1"/>
                <p:nvPr/>
              </p:nvSpPr>
              <p:spPr>
                <a:xfrm>
                  <a:off x="6035040" y="1371271"/>
                  <a:ext cx="246308" cy="4001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endParaRPr lang="en-GB" sz="1350" dirty="0"/>
                </a:p>
              </p:txBody>
            </p:sp>
          </p:grpSp>
          <p:cxnSp>
            <p:nvCxnSpPr>
              <p:cNvPr id="15" name="Straight Arrow Connector 14"/>
              <p:cNvCxnSpPr/>
              <p:nvPr/>
            </p:nvCxnSpPr>
            <p:spPr>
              <a:xfrm>
                <a:off x="8203475" y="1727563"/>
                <a:ext cx="0" cy="754380"/>
              </a:xfrm>
              <a:prstGeom prst="straightConnector1">
                <a:avLst/>
              </a:prstGeom>
              <a:ln w="28575">
                <a:solidFill>
                  <a:schemeClr val="accent2">
                    <a:lumMod val="7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8375090" y="1744497"/>
                <a:ext cx="642556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dirty="0" err="1"/>
                  <a:t>Ueq</a:t>
                </a:r>
                <a:endParaRPr lang="en-GB" sz="1350" dirty="0"/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6131379" y="1722664"/>
              <a:ext cx="138792" cy="4572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4667456" y="2855873"/>
            <a:ext cx="99217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dirty="0">
                <a:solidFill>
                  <a:schemeClr val="bg1"/>
                </a:solidFill>
              </a:rPr>
              <a:t>Spot heater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616705" y="3304405"/>
            <a:ext cx="203539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dirty="0">
                <a:solidFill>
                  <a:schemeClr val="bg1"/>
                </a:solidFill>
              </a:rPr>
              <a:t>Sensor + Thermal grease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5675184" y="3044686"/>
            <a:ext cx="247531" cy="88187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 flipV="1">
            <a:off x="6342768" y="3176966"/>
            <a:ext cx="342760" cy="147940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67544" y="260648"/>
            <a:ext cx="6491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sensor array  quench detection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917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Tests to select spacing between temp sensors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3608" y="620688"/>
            <a:ext cx="6523809" cy="483809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058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528" y="2420888"/>
            <a:ext cx="6168002" cy="34806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Feather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102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64402">
            <a:off x="1445834" y="1126322"/>
            <a:ext cx="7969806" cy="2973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62100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Baseline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31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CCS temp sensors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5" y="643987"/>
            <a:ext cx="1657788" cy="220894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776" y="548680"/>
            <a:ext cx="3666667" cy="4885714"/>
          </a:xfrm>
          <a:prstGeom prst="rect">
            <a:avLst/>
          </a:prstGeom>
        </p:spPr>
      </p:pic>
      <p:pic>
        <p:nvPicPr>
          <p:cNvPr id="3" name="Picture 2" descr="Screen Shot 2015-09-10 at 8.31.34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132856"/>
            <a:ext cx="603648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1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Fibers</a:t>
            </a:r>
            <a:r>
              <a:rPr lang="en-GB" dirty="0" smtClean="0"/>
              <a:t>   mounted in Feather zero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640" y="620688"/>
            <a:ext cx="3960440" cy="527715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0FD39-7122-0F46-803A-AC085D71CCB8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335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31"/>
          <p:cNvSpPr>
            <a:spLocks noChangeArrowheads="1"/>
          </p:cNvSpPr>
          <p:nvPr/>
        </p:nvSpPr>
        <p:spPr bwMode="auto">
          <a:xfrm>
            <a:off x="316047" y="1633404"/>
            <a:ext cx="38172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fr-FR" sz="1200" dirty="0">
                <a:latin typeface="Trebuchet MS" pitchFamily="34" charset="0"/>
              </a:rPr>
              <a:t>FBG: longitudinal periodic variation of the refractive index in the optical </a:t>
            </a:r>
            <a:r>
              <a:rPr lang="en-GB" altLang="fr-FR" sz="1200" dirty="0" err="1">
                <a:latin typeface="Trebuchet MS" pitchFamily="34" charset="0"/>
              </a:rPr>
              <a:t>fiber</a:t>
            </a:r>
            <a:r>
              <a:rPr lang="en-GB" altLang="fr-FR" sz="1200" dirty="0">
                <a:latin typeface="Trebuchet MS" pitchFamily="34" charset="0"/>
              </a:rPr>
              <a:t> core</a:t>
            </a:r>
            <a:endParaRPr lang="it-IT" altLang="fr-FR" sz="1200" dirty="0">
              <a:latin typeface="Trebuchet MS" pitchFamily="34" charset="0"/>
            </a:endParaRPr>
          </a:p>
        </p:txBody>
      </p:sp>
      <p:sp>
        <p:nvSpPr>
          <p:cNvPr id="18" name="CasellaDiTesto 60"/>
          <p:cNvSpPr txBox="1">
            <a:spLocks noChangeArrowheads="1"/>
          </p:cNvSpPr>
          <p:nvPr/>
        </p:nvSpPr>
        <p:spPr bwMode="auto">
          <a:xfrm>
            <a:off x="5046360" y="1794827"/>
            <a:ext cx="2807735" cy="1234953"/>
          </a:xfrm>
          <a:prstGeom prst="rect">
            <a:avLst/>
          </a:prstGeom>
          <a:noFill/>
          <a:ln w="12700">
            <a:solidFill>
              <a:srgbClr val="C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it-IT" altLang="fr-FR" sz="1350" b="1" dirty="0">
                <a:solidFill>
                  <a:srgbClr val="284C6A"/>
                </a:solidFill>
                <a:latin typeface="Trebuchet MS" pitchFamily="34" charset="0"/>
              </a:rPr>
              <a:t>FBG temperature sensitivity </a:t>
            </a:r>
          </a:p>
          <a:p>
            <a:pPr algn="ctr" eaLnBrk="1" hangingPunct="1"/>
            <a:r>
              <a:rPr lang="it-IT" altLang="fr-FR" sz="1350" b="1" dirty="0">
                <a:solidFill>
                  <a:srgbClr val="3E76A4"/>
                </a:solidFill>
                <a:latin typeface="Calibri" pitchFamily="34" charset="0"/>
              </a:rPr>
              <a:t>8 - 12 pm/K @ room T</a:t>
            </a:r>
          </a:p>
          <a:p>
            <a:pPr algn="ctr" eaLnBrk="1" hangingPunct="1"/>
            <a:r>
              <a:rPr lang="it-IT" altLang="fr-FR" sz="1350" b="1" dirty="0">
                <a:solidFill>
                  <a:srgbClr val="3E76A4"/>
                </a:solidFill>
                <a:latin typeface="Calibri" pitchFamily="34" charset="0"/>
              </a:rPr>
              <a:t>&lt; 0.1 pm/K below 40 K</a:t>
            </a:r>
          </a:p>
          <a:p>
            <a:pPr algn="ctr" eaLnBrk="1" hangingPunct="1"/>
            <a:r>
              <a:rPr lang="it-IT" altLang="fr-FR" sz="1350" b="1" dirty="0">
                <a:solidFill>
                  <a:srgbClr val="C00000"/>
                </a:solidFill>
                <a:latin typeface="+mn-lt"/>
              </a:rPr>
              <a:t>Bare FBG no suitable for cryogenic temperature!</a:t>
            </a:r>
          </a:p>
        </p:txBody>
      </p:sp>
      <p:sp>
        <p:nvSpPr>
          <p:cNvPr id="20" name="CasellaDiTesto 41"/>
          <p:cNvSpPr txBox="1"/>
          <p:nvPr/>
        </p:nvSpPr>
        <p:spPr>
          <a:xfrm>
            <a:off x="4689565" y="5634500"/>
            <a:ext cx="4565645" cy="3000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675" i="1" dirty="0">
                <a:latin typeface="Trebuchet MS" pitchFamily="34" charset="0"/>
              </a:rPr>
              <a:t>Zhang H. et al. Development of Strain Measurement in Superconducting Magnet Through Fiber Bragg Grating, IEEE TRANSACTIONS ON APPLIED SUPERCONDUCTIVITY, VOL. 18, NO. 2, JUNE 2008;</a:t>
            </a:r>
            <a:endParaRPr lang="it-IT" sz="675" i="1" dirty="0">
              <a:latin typeface="Trebuchet MS" pitchFamily="34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55606" y="897564"/>
            <a:ext cx="8711513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75" b="1" dirty="0" err="1"/>
              <a:t>Fiber</a:t>
            </a:r>
            <a:r>
              <a:rPr lang="en-GB" sz="3075" b="1" dirty="0"/>
              <a:t> optic sensors based on </a:t>
            </a:r>
            <a:r>
              <a:rPr lang="en-GB" sz="3075" b="1" dirty="0" err="1"/>
              <a:t>Fiber</a:t>
            </a:r>
            <a:r>
              <a:rPr lang="en-GB" sz="3075" b="1" dirty="0"/>
              <a:t> Bragg Grating technology</a:t>
            </a:r>
            <a:endParaRPr lang="en-GB" sz="3300" b="1" dirty="0"/>
          </a:p>
        </p:txBody>
      </p:sp>
      <p:grpSp>
        <p:nvGrpSpPr>
          <p:cNvPr id="55" name="Group 54"/>
          <p:cNvGrpSpPr/>
          <p:nvPr/>
        </p:nvGrpSpPr>
        <p:grpSpPr>
          <a:xfrm>
            <a:off x="4981159" y="3378812"/>
            <a:ext cx="2922389" cy="1525946"/>
            <a:chOff x="6537142" y="4130710"/>
            <a:chExt cx="3896518" cy="2034594"/>
          </a:xfrm>
        </p:grpSpPr>
        <p:pic>
          <p:nvPicPr>
            <p:cNvPr id="19" name="Immagine 6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7142" y="4130710"/>
              <a:ext cx="3444488" cy="2034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" name="TextBox 50"/>
            <p:cNvSpPr txBox="1"/>
            <p:nvPr/>
          </p:nvSpPr>
          <p:spPr>
            <a:xfrm>
              <a:off x="7412971" y="4210258"/>
              <a:ext cx="1008112" cy="3385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Bare FBG</a:t>
              </a:r>
              <a:endParaRPr lang="en-US" sz="1050" b="1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8447647" y="5247803"/>
              <a:ext cx="1986013" cy="3385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sz="1050" b="1" dirty="0"/>
                <a:t>Coated/Embedded FBG</a:t>
              </a:r>
              <a:endParaRPr lang="en-US" sz="1050" b="1" dirty="0"/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flipH="1">
              <a:off x="7681122" y="4492929"/>
              <a:ext cx="72008" cy="20503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H="1" flipV="1">
              <a:off x="8312141" y="5148381"/>
              <a:ext cx="233077" cy="19765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446392" y="3985171"/>
            <a:ext cx="2943386" cy="2070874"/>
            <a:chOff x="563317" y="4014908"/>
            <a:chExt cx="3924514" cy="276116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81"/>
            <a:stretch/>
          </p:blipFill>
          <p:spPr>
            <a:xfrm>
              <a:off x="563317" y="4014908"/>
              <a:ext cx="3924514" cy="2761165"/>
            </a:xfrm>
            <a:prstGeom prst="rect">
              <a:avLst/>
            </a:prstGeom>
          </p:spPr>
        </p:pic>
        <p:grpSp>
          <p:nvGrpSpPr>
            <p:cNvPr id="26" name="Gruppo 38"/>
            <p:cNvGrpSpPr/>
            <p:nvPr/>
          </p:nvGrpSpPr>
          <p:grpSpPr>
            <a:xfrm>
              <a:off x="1711520" y="4410781"/>
              <a:ext cx="1728246" cy="400109"/>
              <a:chOff x="1979712" y="2915652"/>
              <a:chExt cx="826348" cy="400109"/>
            </a:xfrm>
          </p:grpSpPr>
          <p:cxnSp>
            <p:nvCxnSpPr>
              <p:cNvPr id="27" name="Connettore 2 35"/>
              <p:cNvCxnSpPr/>
              <p:nvPr/>
            </p:nvCxnSpPr>
            <p:spPr>
              <a:xfrm>
                <a:off x="1979712" y="3284984"/>
                <a:ext cx="826348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CasellaDiTesto 37"/>
              <p:cNvSpPr txBox="1"/>
              <p:nvPr/>
            </p:nvSpPr>
            <p:spPr>
              <a:xfrm>
                <a:off x="2202742" y="2915652"/>
                <a:ext cx="566366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350" b="1" dirty="0">
                    <a:latin typeface="Symbol" pitchFamily="18" charset="2"/>
                    <a:cs typeface="Times New Roman" pitchFamily="18" charset="0"/>
                  </a:rPr>
                  <a:t>Dl</a:t>
                </a:r>
                <a:r>
                  <a:rPr lang="it-IT" sz="900" b="1" dirty="0">
                    <a:latin typeface="Symbol" pitchFamily="18" charset="2"/>
                    <a:cs typeface="Times New Roman" pitchFamily="18" charset="0"/>
                  </a:rPr>
                  <a:t>B</a:t>
                </a:r>
                <a:r>
                  <a:rPr lang="it-IT" sz="1350" b="1" dirty="0">
                    <a:latin typeface="Symbol" pitchFamily="18" charset="2"/>
                    <a:cs typeface="Times New Roman" pitchFamily="18" charset="0"/>
                  </a:rPr>
                  <a:t> (T, e)</a:t>
                </a:r>
                <a:endParaRPr lang="it-IT" sz="1350" b="1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606604" y="2144677"/>
            <a:ext cx="2692650" cy="1165322"/>
            <a:chOff x="7022804" y="947825"/>
            <a:chExt cx="3839519" cy="1874933"/>
          </a:xfrm>
        </p:grpSpPr>
        <p:pic>
          <p:nvPicPr>
            <p:cNvPr id="31" name="Picture 28" descr="FB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2766" y="1163725"/>
              <a:ext cx="1800225" cy="1379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42" descr="grafico_4_trasparente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6479" y="1163725"/>
              <a:ext cx="707656" cy="421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 Box 26"/>
            <p:cNvSpPr txBox="1">
              <a:spLocks noChangeArrowheads="1"/>
            </p:cNvSpPr>
            <p:nvPr/>
          </p:nvSpPr>
          <p:spPr bwMode="auto">
            <a:xfrm>
              <a:off x="9721555" y="947825"/>
              <a:ext cx="960295" cy="668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altLang="fr-FR" sz="1050">
                  <a:solidFill>
                    <a:srgbClr val="00CC66"/>
                  </a:solidFill>
                  <a:latin typeface="Trebuchet MS" pitchFamily="34" charset="0"/>
                </a:rPr>
                <a:t>Cladding</a:t>
              </a:r>
            </a:p>
          </p:txBody>
        </p:sp>
        <p:sp>
          <p:nvSpPr>
            <p:cNvPr id="34" name="Text Box 27"/>
            <p:cNvSpPr txBox="1">
              <a:spLocks noChangeArrowheads="1"/>
            </p:cNvSpPr>
            <p:nvPr/>
          </p:nvSpPr>
          <p:spPr bwMode="auto">
            <a:xfrm>
              <a:off x="9792991" y="1452651"/>
              <a:ext cx="689139" cy="408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altLang="fr-FR" sz="1050">
                  <a:solidFill>
                    <a:srgbClr val="00CC66"/>
                  </a:solidFill>
                  <a:latin typeface="Trebuchet MS" pitchFamily="34" charset="0"/>
                </a:rPr>
                <a:t>Core</a:t>
              </a:r>
            </a:p>
          </p:txBody>
        </p:sp>
        <p:sp>
          <p:nvSpPr>
            <p:cNvPr id="35" name="Line 32"/>
            <p:cNvSpPr>
              <a:spLocks noChangeShapeType="1"/>
            </p:cNvSpPr>
            <p:nvPr/>
          </p:nvSpPr>
          <p:spPr bwMode="auto">
            <a:xfrm>
              <a:off x="7345066" y="2027325"/>
              <a:ext cx="539671" cy="0"/>
            </a:xfrm>
            <a:prstGeom prst="line">
              <a:avLst/>
            </a:prstGeom>
            <a:noFill/>
            <a:ln w="28575">
              <a:solidFill>
                <a:srgbClr val="006699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CH" sz="1350"/>
            </a:p>
          </p:txBody>
        </p:sp>
        <p:sp>
          <p:nvSpPr>
            <p:cNvPr id="36" name="Line 33"/>
            <p:cNvSpPr>
              <a:spLocks noChangeShapeType="1"/>
            </p:cNvSpPr>
            <p:nvPr/>
          </p:nvSpPr>
          <p:spPr bwMode="auto">
            <a:xfrm flipH="1">
              <a:off x="7343478" y="2171787"/>
              <a:ext cx="540993" cy="0"/>
            </a:xfrm>
            <a:prstGeom prst="line">
              <a:avLst/>
            </a:prstGeom>
            <a:noFill/>
            <a:ln w="28575">
              <a:solidFill>
                <a:srgbClr val="006699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CH" sz="1350"/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 flipV="1">
              <a:off x="10153354" y="1884450"/>
              <a:ext cx="576262" cy="0"/>
            </a:xfrm>
            <a:prstGeom prst="line">
              <a:avLst/>
            </a:prstGeom>
            <a:noFill/>
            <a:ln w="28575">
              <a:solidFill>
                <a:srgbClr val="006699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CH" sz="1350"/>
            </a:p>
          </p:txBody>
        </p:sp>
        <p:pic>
          <p:nvPicPr>
            <p:cNvPr id="38" name="Picture 41" descr="grafico_2_trasparente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81917" y="1955887"/>
              <a:ext cx="780406" cy="465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43" descr="grafico_3_trasparente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6167" y="2171787"/>
              <a:ext cx="854478" cy="509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" name="Text Box 39"/>
            <p:cNvSpPr txBox="1">
              <a:spLocks noChangeArrowheads="1"/>
            </p:cNvSpPr>
            <p:nvPr/>
          </p:nvSpPr>
          <p:spPr bwMode="auto">
            <a:xfrm>
              <a:off x="7022804" y="1547900"/>
              <a:ext cx="989396" cy="549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  <a:spcBef>
                  <a:spcPct val="50000"/>
                </a:spcBef>
              </a:pPr>
              <a:r>
                <a:rPr lang="it-IT" altLang="fr-FR" sz="900" dirty="0">
                  <a:solidFill>
                    <a:srgbClr val="006699"/>
                  </a:solidFill>
                  <a:latin typeface="Trebuchet MS" pitchFamily="34" charset="0"/>
                </a:rPr>
                <a:t>Broadband light</a:t>
              </a:r>
            </a:p>
          </p:txBody>
        </p:sp>
        <p:graphicFrame>
          <p:nvGraphicFramePr>
            <p:cNvPr id="57" name="Object 34"/>
            <p:cNvGraphicFramePr>
              <a:graphicFrameLocks noChangeAspect="1"/>
            </p:cNvGraphicFramePr>
            <p:nvPr>
              <p:extLst/>
            </p:nvPr>
          </p:nvGraphicFramePr>
          <p:xfrm>
            <a:off x="7489454" y="2604108"/>
            <a:ext cx="197393" cy="218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29" name="Equazione" r:id="rId9" imgW="190440" imgH="215640" progId="Equation.3">
                    <p:embed/>
                  </p:oleObj>
                </mc:Choice>
                <mc:Fallback>
                  <p:oleObj name="Equazione" r:id="rId9" imgW="1904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89454" y="2604108"/>
                          <a:ext cx="197393" cy="21865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8" name="Object 35"/>
            <p:cNvGraphicFramePr>
              <a:graphicFrameLocks noChangeAspect="1"/>
            </p:cNvGraphicFramePr>
            <p:nvPr>
              <p:extLst/>
            </p:nvPr>
          </p:nvGraphicFramePr>
          <p:xfrm>
            <a:off x="10369255" y="2460712"/>
            <a:ext cx="171954" cy="1904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0" name="Equazione" r:id="rId11" imgW="190440" imgH="215640" progId="Equation.3">
                    <p:embed/>
                  </p:oleObj>
                </mc:Choice>
                <mc:Fallback>
                  <p:oleObj name="Equazione" r:id="rId11" imgW="1904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369255" y="2460712"/>
                          <a:ext cx="171954" cy="190472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Rectangle 7"/>
          <p:cNvSpPr/>
          <p:nvPr/>
        </p:nvSpPr>
        <p:spPr>
          <a:xfrm>
            <a:off x="5021814" y="5032767"/>
            <a:ext cx="325412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fr-FR" sz="1350" b="1" dirty="0">
                <a:solidFill>
                  <a:srgbClr val="FF0000"/>
                </a:solidFill>
                <a:latin typeface="Calibri" pitchFamily="34" charset="0"/>
              </a:rPr>
              <a:t>Host materials improve the sensitivity at cryogenic temperature</a:t>
            </a:r>
            <a:endParaRPr lang="en-GB" sz="135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316047" y="3357224"/>
            <a:ext cx="38250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fr-FR" sz="1200" dirty="0">
                <a:latin typeface="Trebuchet MS" pitchFamily="34" charset="0"/>
              </a:rPr>
              <a:t>Variation of the reflected </a:t>
            </a:r>
            <a:r>
              <a:rPr lang="en-GB" altLang="fr-FR" sz="1200" dirty="0" err="1">
                <a:latin typeface="Symbol" panose="05050102010706020507" pitchFamily="18" charset="2"/>
              </a:rPr>
              <a:t>l</a:t>
            </a:r>
            <a:r>
              <a:rPr lang="en-GB" altLang="fr-FR" sz="788" dirty="0" err="1">
                <a:latin typeface="Trebuchet MS" pitchFamily="34" charset="0"/>
              </a:rPr>
              <a:t>B</a:t>
            </a:r>
            <a:r>
              <a:rPr lang="en-GB" altLang="fr-FR" sz="1200" dirty="0">
                <a:latin typeface="Trebuchet MS" pitchFamily="34" charset="0"/>
              </a:rPr>
              <a:t> with changes in </a:t>
            </a:r>
            <a:r>
              <a:rPr lang="en-GB" altLang="fr-FR" sz="1200" dirty="0">
                <a:latin typeface="Symbol" panose="05050102010706020507" pitchFamily="18" charset="2"/>
              </a:rPr>
              <a:t>e</a:t>
            </a:r>
            <a:r>
              <a:rPr lang="en-GB" altLang="fr-FR" sz="1200" dirty="0">
                <a:latin typeface="Trebuchet MS" pitchFamily="34" charset="0"/>
              </a:rPr>
              <a:t> and T </a:t>
            </a:r>
            <a:endParaRPr lang="en-GB" sz="1200" dirty="0"/>
          </a:p>
        </p:txBody>
      </p:sp>
      <p:graphicFrame>
        <p:nvGraphicFramePr>
          <p:cNvPr id="40" name="Object 17"/>
          <p:cNvGraphicFramePr>
            <a:graphicFrameLocks noChangeAspect="1"/>
          </p:cNvGraphicFramePr>
          <p:nvPr>
            <p:extLst/>
          </p:nvPr>
        </p:nvGraphicFramePr>
        <p:xfrm>
          <a:off x="831492" y="3602822"/>
          <a:ext cx="2184906" cy="411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1" name="Equation" r:id="rId13" imgW="1866600" imgH="431640" progId="Equation.3">
                  <p:embed/>
                </p:oleObj>
              </mc:Choice>
              <mc:Fallback>
                <p:oleObj name="Equation" r:id="rId13" imgW="1866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492" y="3602822"/>
                        <a:ext cx="2184906" cy="41154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2924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53</a:t>
            </a:fld>
            <a:endParaRPr lang="fr-FR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393" y="188640"/>
            <a:ext cx="8941162" cy="584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808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3573016"/>
            <a:ext cx="3148414" cy="2306592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776" y="1054351"/>
            <a:ext cx="2207836" cy="229062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43" name="Title 1"/>
          <p:cNvSpPr txBox="1">
            <a:spLocks/>
          </p:cNvSpPr>
          <p:nvPr/>
        </p:nvSpPr>
        <p:spPr>
          <a:xfrm>
            <a:off x="76200" y="76200"/>
            <a:ext cx="8991600" cy="533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lvl1pPr>
            <a:lvl2pPr algn="ctr" eaLnBrk="0" hangingPunct="0">
              <a:defRPr sz="4400"/>
            </a:lvl2pPr>
            <a:lvl3pPr algn="ctr" eaLnBrk="0" hangingPunct="0">
              <a:defRPr sz="4400"/>
            </a:lvl3pPr>
            <a:lvl4pPr algn="ctr" eaLnBrk="0" hangingPunct="0">
              <a:defRPr sz="4400"/>
            </a:lvl4pPr>
            <a:lvl5pPr algn="ctr" eaLnBrk="0" hangingPunct="0"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pPr algn="l"/>
            <a:r>
              <a:rPr lang="en-GB" b="0" dirty="0" smtClean="0">
                <a:solidFill>
                  <a:schemeClr val="tx1"/>
                </a:solidFill>
              </a:rPr>
              <a:t>CLIQ – Coupling-Loss Induced Quench </a:t>
            </a:r>
            <a:r>
              <a:rPr lang="en-GB" sz="1800" b="0" dirty="0" smtClean="0">
                <a:solidFill>
                  <a:schemeClr val="tx1"/>
                </a:solidFill>
              </a:rPr>
              <a:t>(</a:t>
            </a:r>
            <a:r>
              <a:rPr lang="en-GB" sz="1800" b="0" dirty="0">
                <a:solidFill>
                  <a:schemeClr val="tx1"/>
                </a:solidFill>
              </a:rPr>
              <a:t>EU Patent EP13174323.9, June </a:t>
            </a:r>
            <a:r>
              <a:rPr lang="en-GB" sz="1800" b="0" dirty="0" smtClean="0">
                <a:solidFill>
                  <a:schemeClr val="tx1"/>
                </a:solidFill>
              </a:rPr>
              <a:t>2013</a:t>
            </a:r>
            <a:r>
              <a:rPr lang="en-GB" sz="1800" b="0" dirty="0">
                <a:solidFill>
                  <a:schemeClr val="tx1"/>
                </a:solidFill>
              </a:rPr>
              <a:t>)</a:t>
            </a:r>
            <a:r>
              <a:rPr lang="en-GB" b="0" dirty="0" smtClean="0">
                <a:solidFill>
                  <a:schemeClr val="tx1"/>
                </a:solidFill>
              </a:rPr>
              <a:t> </a:t>
            </a:r>
            <a:endParaRPr lang="en-US" b="0" dirty="0">
              <a:solidFill>
                <a:schemeClr val="tx1"/>
              </a:solidFill>
            </a:endParaRPr>
          </a:p>
        </p:txBody>
      </p:sp>
      <p:pic>
        <p:nvPicPr>
          <p:cNvPr id="28" name="Picture 27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4835" y="1242771"/>
            <a:ext cx="2476303" cy="21935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437166" y="2613444"/>
            <a:ext cx="2232248" cy="171400"/>
          </a:xfrm>
          <a:prstGeom prst="round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EU Patent </a:t>
            </a:r>
            <a:r>
              <a:rPr lang="en-US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EP13174323.9, June 2013.</a:t>
            </a:r>
            <a:endParaRPr lang="en-US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380881" y="2817549"/>
            <a:ext cx="2348358" cy="251412"/>
          </a:xfrm>
          <a:prstGeom prst="round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defRPr/>
            </a:pPr>
            <a:r>
              <a:rPr lang="en-GB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G. </a:t>
            </a:r>
            <a:r>
              <a:rPr lang="en-GB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Kirby,V</a:t>
            </a:r>
            <a:r>
              <a:rPr lang="en-GB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Datskov, E. </a:t>
            </a:r>
            <a:r>
              <a:rPr lang="en-GB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Ravaioli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en-US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785358" y="6576267"/>
            <a:ext cx="1611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QXF IR HL LHC 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B57A94F3-0545-45B5-94B6-DEE9DCB0109E" descr="B57A94F3-0545-45B5-94B6-DEE9DCB0109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5877" y="3303539"/>
            <a:ext cx="2037907" cy="2717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4C69B2F1-EF44-4963-AAA0-E3D81C0E4AEB" descr="4C69B2F1-EF44-4963-AAA0-E3D81C0E4AEB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7421" y="3337668"/>
            <a:ext cx="2012311" cy="268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0197" y="804176"/>
            <a:ext cx="3257293" cy="24436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90077" y="689842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 smtClean="0">
                <a:solidFill>
                  <a:srgbClr val="FF0000"/>
                </a:solidFill>
              </a:rPr>
              <a:t>CLIQ test on LHC dipole </a:t>
            </a:r>
            <a:endParaRPr lang="en-US" sz="2400" i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79712" y="523355"/>
            <a:ext cx="4754072" cy="633464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339752" y="404664"/>
            <a:ext cx="43721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tabLst>
                <a:tab pos="228600" algn="l"/>
              </a:tabLst>
            </a:pP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n-US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Ravaioli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"CLIQ", PhD thesis University of </a:t>
            </a:r>
            <a:r>
              <a:rPr lang="en-US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Twente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2015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http://doc.utwente.nl/96069/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20801" y="1237294"/>
            <a:ext cx="1379267" cy="122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586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563" y="116632"/>
            <a:ext cx="8928992" cy="432048"/>
          </a:xfrm>
        </p:spPr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en-US" b="1" i="1" dirty="0" smtClean="0"/>
              <a:t>Protection:                Coupling </a:t>
            </a:r>
            <a:r>
              <a:rPr lang="en-US" b="1" i="1" dirty="0"/>
              <a:t>Loss Induced </a:t>
            </a:r>
            <a:r>
              <a:rPr lang="en-US" b="1" i="1" dirty="0" smtClean="0"/>
              <a:t>Quench applied to HTS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55</a:t>
            </a:fld>
            <a:endParaRPr lang="fr-FR" dirty="0"/>
          </a:p>
        </p:txBody>
      </p:sp>
      <p:pic>
        <p:nvPicPr>
          <p:cNvPr id="6147" name="Picture 3" descr="CLIQ_Temperature (00000002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284984"/>
            <a:ext cx="4464496" cy="2058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693981"/>
            <a:ext cx="53285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Quench heater are too slow for HTS cable in Feather2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We hope to detect and turn off before quench.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CLIQ  simulation for long magnet </a:t>
            </a:r>
            <a:r>
              <a:rPr lang="en-GB" dirty="0" smtClean="0">
                <a:solidFill>
                  <a:srgbClr val="FF0000"/>
                </a:solidFill>
              </a:rPr>
              <a:t>5 m long</a:t>
            </a:r>
            <a:r>
              <a:rPr lang="en-GB" dirty="0" smtClean="0"/>
              <a:t> , 16T HTS coil gives rapid quench 2ms quench the cross over tapes full coil on 20 </a:t>
            </a:r>
            <a:r>
              <a:rPr lang="en-GB" dirty="0" err="1" smtClean="0"/>
              <a:t>ms</a:t>
            </a:r>
            <a:r>
              <a:rPr lang="en-GB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Promising result if we protect by quenching?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0279" y="3627249"/>
            <a:ext cx="2058161" cy="19009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745952"/>
            <a:ext cx="2036240" cy="27190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9592" y="5343491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 </a:t>
            </a:r>
            <a:r>
              <a:rPr lang="en-GB" dirty="0" err="1" smtClean="0"/>
              <a:t>ms</a:t>
            </a:r>
            <a:r>
              <a:rPr lang="en-GB" dirty="0" smtClean="0"/>
              <a:t> in to a CLIQ pulse tape cross overs are normal.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95936" y="330765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Hysteresis losses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334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56</a:t>
            </a:fld>
            <a:endParaRPr lang="fr-FR" dirty="0"/>
          </a:p>
        </p:txBody>
      </p:sp>
      <p:pic>
        <p:nvPicPr>
          <p:cNvPr id="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84" y="620713"/>
            <a:ext cx="8432632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3203848" y="908720"/>
            <a:ext cx="3168352" cy="5112568"/>
          </a:xfrm>
          <a:prstGeom prst="rect">
            <a:avLst/>
          </a:prstGeom>
          <a:solidFill>
            <a:srgbClr val="00B050">
              <a:alpha val="5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74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99699"/>
            <a:ext cx="8928992" cy="432048"/>
          </a:xfrm>
        </p:spPr>
        <p:txBody>
          <a:bodyPr/>
          <a:lstStyle/>
          <a:p>
            <a:r>
              <a:rPr lang="fr-FR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20688"/>
            <a:ext cx="8928992" cy="5328592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en-GB" dirty="0" smtClean="0"/>
          </a:p>
          <a:p>
            <a:endParaRPr lang="en-GB" dirty="0" smtClean="0"/>
          </a:p>
          <a:p>
            <a:r>
              <a:rPr lang="en-GB" b="1" dirty="0" smtClean="0"/>
              <a:t>Modelling</a:t>
            </a:r>
            <a:r>
              <a:rPr lang="en-GB" dirty="0" smtClean="0"/>
              <a:t> of the current in the REBCO tapes and cable has given unexpected good outlook on achieving future good dynamic field quality. </a:t>
            </a:r>
          </a:p>
          <a:p>
            <a:pPr lvl="1"/>
            <a:r>
              <a:rPr lang="en-GB" dirty="0" smtClean="0"/>
              <a:t>We will start on fin-tuning coil design, now that we have good working model with current distribution. </a:t>
            </a:r>
            <a:endParaRPr lang="en-GB" dirty="0"/>
          </a:p>
          <a:p>
            <a:pPr marL="114300" indent="0">
              <a:buNone/>
            </a:pPr>
            <a:endParaRPr lang="en-GB" dirty="0"/>
          </a:p>
          <a:p>
            <a:r>
              <a:rPr lang="en-GB" b="1" dirty="0" smtClean="0"/>
              <a:t>First Feather zero coils </a:t>
            </a:r>
            <a:r>
              <a:rPr lang="en-GB" dirty="0" smtClean="0"/>
              <a:t>have been wound and impregnated. More tests to come!</a:t>
            </a:r>
          </a:p>
          <a:p>
            <a:endParaRPr lang="en-GB" dirty="0"/>
          </a:p>
          <a:p>
            <a:r>
              <a:rPr lang="en-GB" dirty="0" smtClean="0">
                <a:solidFill>
                  <a:schemeClr val="tx1"/>
                </a:solidFill>
              </a:rPr>
              <a:t>Feather2 development coil test winding started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 Need good impregnation system</a:t>
            </a:r>
          </a:p>
          <a:p>
            <a:pPr lvl="1"/>
            <a:r>
              <a:rPr lang="en-GB" dirty="0" smtClean="0"/>
              <a:t>Need to test joint designs.</a:t>
            </a:r>
          </a:p>
          <a:p>
            <a:pPr lvl="1"/>
            <a:endParaRPr lang="en-GB" dirty="0"/>
          </a:p>
          <a:p>
            <a:r>
              <a:rPr lang="en-GB" b="1" dirty="0" smtClean="0"/>
              <a:t>Feather2  design advanced! Ordering parts. </a:t>
            </a:r>
          </a:p>
          <a:p>
            <a:endParaRPr lang="en-GB" b="1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57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5093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Thankyou for your attention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58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116632"/>
            <a:ext cx="3250166" cy="57606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95736" y="3212976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VERY close to the first </a:t>
            </a:r>
          </a:p>
          <a:p>
            <a:r>
              <a:rPr lang="en-GB" dirty="0" smtClean="0"/>
              <a:t>Accelerator type HTS magnet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678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 spot heaters impregnated into </a:t>
            </a:r>
            <a:r>
              <a:rPr lang="en-GB" smtClean="0"/>
              <a:t>Feather coil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59</a:t>
            </a:fld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31421" b="29301"/>
          <a:stretch/>
        </p:blipFill>
        <p:spPr>
          <a:xfrm>
            <a:off x="395536" y="980728"/>
            <a:ext cx="4885714" cy="14401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8661"/>
          <a:stretch/>
        </p:blipFill>
        <p:spPr>
          <a:xfrm>
            <a:off x="5443944" y="735654"/>
            <a:ext cx="3666667" cy="34854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2948" t="19638" r="-2948" b="31266"/>
          <a:stretch/>
        </p:blipFill>
        <p:spPr>
          <a:xfrm>
            <a:off x="395536" y="3429000"/>
            <a:ext cx="4885714" cy="18002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249289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On top of straight section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544522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On wide face of straight section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24128" y="450912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Inner wide face at end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152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Complex , early designs , 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" y="803047"/>
            <a:ext cx="8928100" cy="50360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1602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Coil idea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80728"/>
            <a:ext cx="8928100" cy="50360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6" name="Picture 5" descr="Screen Shot 2015-09-10 at 8.29.4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36712"/>
            <a:ext cx="4176464" cy="245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26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Fresca2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8971" y="620713"/>
            <a:ext cx="5446058" cy="540067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037264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Don’t touch the </a:t>
            </a:r>
          </a:p>
          <a:p>
            <a:r>
              <a:rPr lang="en-GB" dirty="0" smtClean="0"/>
              <a:t>100 mm aperture</a:t>
            </a:r>
          </a:p>
          <a:p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rot="1330774">
            <a:off x="1399514" y="2024499"/>
            <a:ext cx="3024336" cy="1224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17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field support for Feather2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33" r="11179"/>
          <a:stretch/>
        </p:blipFill>
        <p:spPr>
          <a:xfrm>
            <a:off x="323528" y="692696"/>
            <a:ext cx="8422434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339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tiguïté">
  <a:themeElements>
    <a:clrScheme name="Contiguïté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tiguïté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21482</TotalTime>
  <Words>1529</Words>
  <Application>Microsoft Macintosh PowerPoint</Application>
  <PresentationFormat>On-screen Show (4:3)</PresentationFormat>
  <Paragraphs>299</Paragraphs>
  <Slides>59</Slides>
  <Notes>2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59</vt:i4>
      </vt:variant>
    </vt:vector>
  </HeadingPairs>
  <TitlesOfParts>
    <vt:vector size="62" baseType="lpstr">
      <vt:lpstr>Contiguïté</vt:lpstr>
      <vt:lpstr>Equazione</vt:lpstr>
      <vt:lpstr>Equation</vt:lpstr>
      <vt:lpstr>EuCARD-2 baseline design: Aligned block design status (Feather M0/M2) </vt:lpstr>
      <vt:lpstr>Over view</vt:lpstr>
      <vt:lpstr>Roebel Real &amp; Dummy stainless steel, Copper plated, cables</vt:lpstr>
      <vt:lpstr>                           Feather2 the starting idea's </vt:lpstr>
      <vt:lpstr>Feather 2</vt:lpstr>
      <vt:lpstr> Complex , early designs ,  </vt:lpstr>
      <vt:lpstr>Coil idea </vt:lpstr>
      <vt:lpstr>Fresca2</vt:lpstr>
      <vt:lpstr>High field support for Feather2</vt:lpstr>
      <vt:lpstr>Philosophy leaning against wall.   </vt:lpstr>
      <vt:lpstr>PowerPoint Presentation</vt:lpstr>
      <vt:lpstr>PowerPoint Presentation</vt:lpstr>
      <vt:lpstr>Drawing complex shapes </vt:lpstr>
      <vt:lpstr>Flared ends </vt:lpstr>
      <vt:lpstr>3D Printed former to test flared end </vt:lpstr>
      <vt:lpstr>Hard-way bend of Roebel cable, test wind on printed former</vt:lpstr>
      <vt:lpstr>PowerPoint Presentation</vt:lpstr>
      <vt:lpstr>Dummy cable tests , Fixing the hard way bend</vt:lpstr>
      <vt:lpstr>Test winding developing the tooling</vt:lpstr>
      <vt:lpstr>PowerPoint Presentation</vt:lpstr>
      <vt:lpstr>Layer Jump cover </vt:lpstr>
      <vt:lpstr>Jacky Mazet     </vt:lpstr>
      <vt:lpstr>One joint end design,    </vt:lpstr>
      <vt:lpstr>Joint between poles</vt:lpstr>
      <vt:lpstr>Joint tests </vt:lpstr>
      <vt:lpstr>Aligned block Feather0, development foe Eucard2 5-20T</vt:lpstr>
      <vt:lpstr>Feather 0  FEA,</vt:lpstr>
      <vt:lpstr>First impregnation,  bucket  “open mould design” </vt:lpstr>
      <vt:lpstr>Closed mould design </vt:lpstr>
      <vt:lpstr>Short cable, so added one extra cable. </vt:lpstr>
      <vt:lpstr>Spacer extra turn</vt:lpstr>
      <vt:lpstr>Cable geometry </vt:lpstr>
      <vt:lpstr>Cable impregnation </vt:lpstr>
      <vt:lpstr>Cable support</vt:lpstr>
      <vt:lpstr>Internal cable supports, to add with tape positioning </vt:lpstr>
      <vt:lpstr>Feather0 </vt:lpstr>
      <vt:lpstr>Feather 0 </vt:lpstr>
      <vt:lpstr>Feather 0 removal from impregnation mould</vt:lpstr>
      <vt:lpstr>Measurement and Analysis of AC-loss in ReBCO Roebel Cables</vt:lpstr>
      <vt:lpstr>Measured at the Universities  of Twente &amp; Southampton</vt:lpstr>
      <vt:lpstr>Modelling of  Current distribution in cable  </vt:lpstr>
      <vt:lpstr>Dynamic Field quality</vt:lpstr>
      <vt:lpstr>External field for EuCARD2 HTS magnets  CERN/CEA Fresca2      and       HL-LHC KEK D1</vt:lpstr>
      <vt:lpstr>Spot heater, square wave pulse,  </vt:lpstr>
      <vt:lpstr>Quench Detection</vt:lpstr>
      <vt:lpstr>Acoustics  </vt:lpstr>
      <vt:lpstr>Quench analysis </vt:lpstr>
      <vt:lpstr>PowerPoint Presentation</vt:lpstr>
      <vt:lpstr>Tests to select spacing between temp sensors </vt:lpstr>
      <vt:lpstr>CCS temp sensors </vt:lpstr>
      <vt:lpstr>Fibers   mounted in Feather zero </vt:lpstr>
      <vt:lpstr>PowerPoint Presentation</vt:lpstr>
      <vt:lpstr>PowerPoint Presentation</vt:lpstr>
      <vt:lpstr>PowerPoint Presentation</vt:lpstr>
      <vt:lpstr>Protection:                Coupling Loss Induced Quench applied to HTS</vt:lpstr>
      <vt:lpstr>Planning </vt:lpstr>
      <vt:lpstr>Conclusion</vt:lpstr>
      <vt:lpstr>The End </vt:lpstr>
      <vt:lpstr>3 spot heaters impregnated into Feather coil 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aliquando tempo tatum commentum</dc:title>
  <dc:creator>BM205129</dc:creator>
  <cp:lastModifiedBy>KIRBY glyn</cp:lastModifiedBy>
  <cp:revision>421</cp:revision>
  <cp:lastPrinted>2014-10-28T15:20:28Z</cp:lastPrinted>
  <dcterms:created xsi:type="dcterms:W3CDTF">2012-10-30T13:30:24Z</dcterms:created>
  <dcterms:modified xsi:type="dcterms:W3CDTF">2015-09-10T06:37:54Z</dcterms:modified>
</cp:coreProperties>
</file>