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85" r:id="rId3"/>
    <p:sldId id="261" r:id="rId4"/>
    <p:sldId id="262" r:id="rId5"/>
    <p:sldId id="305" r:id="rId6"/>
    <p:sldId id="264" r:id="rId7"/>
    <p:sldId id="263" r:id="rId8"/>
    <p:sldId id="265" r:id="rId9"/>
    <p:sldId id="274" r:id="rId10"/>
    <p:sldId id="275" r:id="rId11"/>
    <p:sldId id="278" r:id="rId12"/>
    <p:sldId id="276" r:id="rId13"/>
    <p:sldId id="268" r:id="rId14"/>
    <p:sldId id="280" r:id="rId15"/>
    <p:sldId id="283" r:id="rId16"/>
    <p:sldId id="281" r:id="rId17"/>
    <p:sldId id="286" r:id="rId18"/>
    <p:sldId id="306" r:id="rId19"/>
    <p:sldId id="287" r:id="rId20"/>
    <p:sldId id="288" r:id="rId21"/>
    <p:sldId id="299" r:id="rId22"/>
    <p:sldId id="300" r:id="rId23"/>
    <p:sldId id="303" r:id="rId24"/>
    <p:sldId id="302" r:id="rId25"/>
    <p:sldId id="304" r:id="rId26"/>
    <p:sldId id="301" r:id="rId27"/>
  </p:sldIdLst>
  <p:sldSz cx="9144000" cy="6858000" type="screen4x3"/>
  <p:notesSz cx="6735763" cy="98663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86839" autoAdjust="0"/>
  </p:normalViewPr>
  <p:slideViewPr>
    <p:cSldViewPr snapToGrid="0">
      <p:cViewPr varScale="1">
        <p:scale>
          <a:sx n="92" d="100"/>
          <a:sy n="92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23DE8-2F71-4E99-AA28-9562B2478C74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C4ADD-A966-4FF4-BBAB-9E996C0EFD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907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0684F-923A-422E-A096-D0E4FF380240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894B8-DDFE-43AC-A8EB-6F76CE34437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57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1217" y="1245625"/>
            <a:ext cx="7429500" cy="1790700"/>
          </a:xfrm>
        </p:spPr>
        <p:txBody>
          <a:bodyPr anchor="b"/>
          <a:lstStyle>
            <a:lvl1pPr algn="ctr">
              <a:defRPr sz="6000">
                <a:latin typeface="Arial Rounded MT Bold" panose="020F070403050403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470134"/>
            <a:ext cx="6858000" cy="655637"/>
          </a:xfrm>
        </p:spPr>
        <p:txBody>
          <a:bodyPr/>
          <a:lstStyle>
            <a:lvl1pPr marL="0" indent="0" algn="ctr">
              <a:buNone/>
              <a:defRPr sz="2400"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648" y="6478505"/>
            <a:ext cx="53095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</a:lstStyle>
          <a:p>
            <a:fld id="{AB80107D-CC93-4EFE-8009-E405938C8662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750" y="6420715"/>
            <a:ext cx="1122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en-US" dirty="0" smtClean="0"/>
              <a:t>WAMHTS-3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1296362" y="6420714"/>
            <a:ext cx="1218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fr-FR" dirty="0" smtClean="0"/>
              <a:t>9/10-11/2015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213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375" y="98426"/>
            <a:ext cx="6276975" cy="711199"/>
          </a:xfrm>
        </p:spPr>
        <p:txBody>
          <a:bodyPr/>
          <a:lstStyle>
            <a:lvl1pPr algn="ctr">
              <a:defRPr>
                <a:latin typeface="Arial Rounded MT Bold" panose="020F070403050403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03312"/>
            <a:ext cx="7886700" cy="5068887"/>
          </a:xfrm>
        </p:spPr>
        <p:txBody>
          <a:bodyPr/>
          <a:lstStyle>
            <a:lvl1pPr>
              <a:defRPr>
                <a:latin typeface="Arial Rounded MT Bold" panose="020F0704030504030204" pitchFamily="34" charset="0"/>
              </a:defRPr>
            </a:lvl1pPr>
            <a:lvl2pPr>
              <a:defRPr>
                <a:latin typeface="Arial Rounded MT Bold" panose="020F0704030504030204" pitchFamily="34" charset="0"/>
              </a:defRPr>
            </a:lvl2pPr>
            <a:lvl3pPr>
              <a:defRPr>
                <a:latin typeface="Arial Rounded MT Bold" panose="020F0704030504030204" pitchFamily="34" charset="0"/>
              </a:defRPr>
            </a:lvl3pPr>
            <a:lvl4pPr>
              <a:defRPr>
                <a:latin typeface="Arial Rounded MT Bold" panose="020F0704030504030204" pitchFamily="34" charset="0"/>
              </a:defRPr>
            </a:lvl4pPr>
            <a:lvl5pPr>
              <a:defRPr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648" y="6478505"/>
            <a:ext cx="53095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</a:lstStyle>
          <a:p>
            <a:fld id="{AB80107D-CC93-4EFE-8009-E405938C8662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750" y="6420715"/>
            <a:ext cx="1122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en-US" dirty="0" smtClean="0"/>
              <a:t>WAMHTS-3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96362" y="6420714"/>
            <a:ext cx="1218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fr-FR" dirty="0" smtClean="0"/>
              <a:t>9/10-11/2015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388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850" y="9525"/>
            <a:ext cx="6457950" cy="838200"/>
          </a:xfrm>
        </p:spPr>
        <p:txBody>
          <a:bodyPr anchor="ctr"/>
          <a:lstStyle>
            <a:lvl1pPr algn="ctr">
              <a:defRPr sz="4000">
                <a:latin typeface="Arial Rounded MT Bold" panose="020F070403050403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89039"/>
            <a:ext cx="7886700" cy="503078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Arial Rounded MT Bold" panose="020F07040305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648" y="6478505"/>
            <a:ext cx="53095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</a:lstStyle>
          <a:p>
            <a:fld id="{AB80107D-CC93-4EFE-8009-E405938C8662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750" y="6420715"/>
            <a:ext cx="1122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en-US" dirty="0" smtClean="0"/>
              <a:t>WAMHTS-3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96362" y="6420714"/>
            <a:ext cx="1218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fr-FR" dirty="0" smtClean="0"/>
              <a:t>9/10-11/2015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507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96362" y="6420714"/>
            <a:ext cx="1218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fr-FR" dirty="0" smtClean="0"/>
              <a:t>Sept. 10th-11th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750" y="6420715"/>
            <a:ext cx="1122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en-US" dirty="0" smtClean="0"/>
              <a:t>WAMHTS-3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648" y="6478505"/>
            <a:ext cx="53095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</a:lstStyle>
          <a:p>
            <a:fld id="{AB80107D-CC93-4EFE-8009-E405938C8662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0" name="Straight Connector 11"/>
          <p:cNvCxnSpPr/>
          <p:nvPr userDrawn="1"/>
        </p:nvCxnSpPr>
        <p:spPr>
          <a:xfrm>
            <a:off x="1070660" y="888638"/>
            <a:ext cx="7191375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976312" y="6327776"/>
            <a:ext cx="7191375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2179014" y="6417558"/>
            <a:ext cx="3752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400" kern="1200">
                <a:solidFill>
                  <a:srgbClr val="002060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rial Rounded MT Bold" panose="020F0704030504030204" pitchFamily="34" charset="0"/>
              </a:rPr>
              <a:t>HTS Magnet Quench Criteria 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5" name="Footer Placeholder 4"/>
          <p:cNvSpPr txBox="1">
            <a:spLocks/>
          </p:cNvSpPr>
          <p:nvPr userDrawn="1"/>
        </p:nvSpPr>
        <p:spPr>
          <a:xfrm>
            <a:off x="5706522" y="6429132"/>
            <a:ext cx="19918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400" kern="1200">
                <a:solidFill>
                  <a:srgbClr val="002060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u="none" dirty="0" smtClean="0">
                <a:solidFill>
                  <a:schemeClr val="accent6">
                    <a:lumMod val="75000"/>
                  </a:schemeClr>
                </a:solidFill>
              </a:rPr>
              <a:t>Thibault Lécrevisse</a:t>
            </a:r>
            <a:endParaRPr lang="en-US" sz="10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7945403" y="6478505"/>
            <a:ext cx="8854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Slide No. </a:t>
            </a:r>
            <a:endParaRPr lang="en-US" sz="1200" dirty="0">
              <a:solidFill>
                <a:srgbClr val="C00000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65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7" Type="http://schemas.openxmlformats.org/officeDocument/2006/relationships/image" Target="../media/image31.png"/><Relationship Id="rId12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7.png"/><Relationship Id="rId10" Type="http://schemas.openxmlformats.org/officeDocument/2006/relationships/image" Target="../media/image34.png"/><Relationship Id="rId4" Type="http://schemas.openxmlformats.org/officeDocument/2006/relationships/image" Target="../media/image280.png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15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39404" y="2433343"/>
            <a:ext cx="7429500" cy="17907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HTS magnet quench criteria</a:t>
            </a:r>
            <a:endParaRPr lang="en-US" sz="5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0604"/>
            <a:ext cx="3305636" cy="135273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012" y="1080604"/>
            <a:ext cx="2248061" cy="147633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11217" y="-11296"/>
            <a:ext cx="76279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sz="2800" baseline="30000" dirty="0" smtClean="0">
                <a:solidFill>
                  <a:schemeClr val="accent5">
                    <a:lumMod val="75000"/>
                  </a:schemeClr>
                </a:solidFill>
              </a:rPr>
              <a:t>rd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 Workshop on Accelerator Magnets in HTS (WAMHTS-3)</a:t>
            </a:r>
            <a:endParaRPr 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305636" y="4953046"/>
            <a:ext cx="2657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thibault.lecrevisse@cea.fr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3510147" y="5631873"/>
            <a:ext cx="2248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September, 11</a:t>
            </a:r>
            <a:r>
              <a:rPr lang="en-US" baseline="30000" dirty="0" smtClean="0"/>
              <a:t>th</a:t>
            </a:r>
            <a:r>
              <a:rPr lang="en-US" dirty="0" smtClean="0"/>
              <a:t>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5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6325" y="30653"/>
            <a:ext cx="7134225" cy="711199"/>
          </a:xfrm>
        </p:spPr>
        <p:txBody>
          <a:bodyPr>
            <a:noAutofit/>
          </a:bodyPr>
          <a:lstStyle/>
          <a:p>
            <a:r>
              <a:rPr lang="en-US" sz="2800" dirty="0"/>
              <a:t>HTS Quench protection criteria: “quench capital” vs “quench tax”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587586" y="1668661"/>
                <a:ext cx="1180836" cy="994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US" b="1" i="1"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FR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4"/>
                                </m:rPr>
                                <a:rPr lang="fr-FR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m:rPr>
                                  <m:brk m:alnAt="24"/>
                                </m:rPr>
                                <a:rPr lang="fr-FR" b="1" i="1">
                                  <a:latin typeface="Cambria Math" panose="02040503050406030204" pitchFamily="18" charset="0"/>
                                </a:rPr>
                                <m:t>𝒐</m:t>
                              </m:r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fr-FR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𝒎𝒂𝒙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fr-FR" b="1" i="1">
                                  <a:latin typeface="Cambria Math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̅"/>
                                  <m:ctrlPr>
                                    <a:rPr lang="en-US" b="1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b="1" i="1">
                                      <a:latin typeface="Cambria Math" panose="02040503050406030204" pitchFamily="18" charset="0"/>
                                    </a:rPr>
                                    <m:t>𝑪</m:t>
                                  </m:r>
                                </m:e>
                              </m:acc>
                            </m:num>
                            <m:den>
                              <m:acc>
                                <m:accPr>
                                  <m:chr m:val="̅"/>
                                  <m:ctrlPr>
                                    <a:rPr lang="fr-FR" b="1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brk m:alnAt="24"/>
                                    </m:rPr>
                                    <a:rPr lang="fr-FR" b="1" i="1">
                                      <a:latin typeface="Cambria Math" panose="02040503050406030204" pitchFamily="18" charset="0"/>
                                    </a:rPr>
                                    <m:t>𝜼</m:t>
                                  </m:r>
                                </m:e>
                              </m:acc>
                            </m:den>
                          </m:f>
                          <m:r>
                            <m:rPr>
                              <m:brk m:alnAt="24"/>
                            </m:rPr>
                            <a:rPr lang="fr-FR" b="1" i="1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nary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7586" y="1668661"/>
                <a:ext cx="1180836" cy="99456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-117518" y="98097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“</a:t>
            </a:r>
            <a:r>
              <a:rPr lang="en-US" u="sng" dirty="0"/>
              <a:t>Quench Capital</a:t>
            </a:r>
            <a:r>
              <a:rPr lang="en-US" dirty="0"/>
              <a:t>”*</a:t>
            </a:r>
          </a:p>
          <a:p>
            <a:pPr algn="ctr"/>
            <a:r>
              <a:rPr lang="en-US" dirty="0"/>
              <a:t>(</a:t>
            </a:r>
            <a:r>
              <a:rPr lang="en-US" dirty="0" smtClean="0"/>
              <a:t>conductor/winding </a:t>
            </a:r>
            <a:r>
              <a:rPr lang="en-US" dirty="0"/>
              <a:t>property)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5165124" y="1735003"/>
                <a:ext cx="2673329" cy="8109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fr-FR" b="1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b="1" i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fr-FR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Sup>
                            <m:sSubSupPr>
                              <m:ctrlPr>
                                <a:rPr lang="fr-FR" b="1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𝐉</m:t>
                              </m:r>
                            </m:e>
                            <m:sub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𝐨𝐩</m:t>
                              </m:r>
                            </m:sub>
                            <m:sup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fr-FR" b="1" i="0" smtClean="0">
                              <a:latin typeface="Cambria Math" panose="02040503050406030204" pitchFamily="18" charset="0"/>
                            </a:rPr>
                            <m:t>𝐝𝐭</m:t>
                          </m:r>
                          <m:r>
                            <a:rPr lang="fr-FR" b="1" i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fr-FR" b="1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𝐉</m:t>
                              </m:r>
                            </m:e>
                            <m:sub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𝐨𝐩</m:t>
                              </m:r>
                            </m:sub>
                            <m:sup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fr-FR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𝐭</m:t>
                              </m:r>
                            </m:e>
                            <m:sub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𝐪𝐮𝐞𝐧𝐜𝐡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5124" y="1735003"/>
                <a:ext cx="2673329" cy="8109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5560787" y="980113"/>
            <a:ext cx="16377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u="sng" dirty="0"/>
              <a:t>“Quench Tax”* </a:t>
            </a:r>
            <a:endParaRPr lang="en-US" u="sng" dirty="0" smtClean="0"/>
          </a:p>
          <a:p>
            <a:pPr algn="ctr"/>
            <a:r>
              <a:rPr lang="en-US" dirty="0" smtClean="0"/>
              <a:t>(</a:t>
            </a:r>
            <a:r>
              <a:rPr lang="en-US" dirty="0"/>
              <a:t>circuit linked)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1905480" y="2792627"/>
            <a:ext cx="0" cy="64255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819996" y="3554800"/>
            <a:ext cx="2306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Winding (shunt ratio)</a:t>
            </a:r>
          </a:p>
          <a:p>
            <a:r>
              <a:rPr lang="en-US" dirty="0" smtClean="0"/>
              <a:t>- Materials</a:t>
            </a:r>
            <a:endParaRPr lang="en-US" dirty="0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6393483" y="2792627"/>
            <a:ext cx="0" cy="64255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5680024" y="3539082"/>
            <a:ext cx="16435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what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quench</a:t>
            </a:r>
            <a:r>
              <a:rPr lang="en-US" dirty="0" smtClean="0"/>
              <a:t>?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Detection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Protection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700087" y="4988181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Enhance the protection by either </a:t>
            </a:r>
            <a:r>
              <a:rPr lang="en-US" sz="2400" b="1" dirty="0" smtClean="0">
                <a:solidFill>
                  <a:srgbClr val="C00000"/>
                </a:solidFill>
              </a:rPr>
              <a:t>increasing the quench capital </a:t>
            </a:r>
            <a:r>
              <a:rPr lang="en-US" sz="2000" dirty="0" smtClean="0">
                <a:solidFill>
                  <a:srgbClr val="C00000"/>
                </a:solidFill>
              </a:rPr>
              <a:t>and/or </a:t>
            </a:r>
            <a:r>
              <a:rPr lang="en-US" sz="2400" b="1" dirty="0" smtClean="0">
                <a:solidFill>
                  <a:srgbClr val="C00000"/>
                </a:solidFill>
              </a:rPr>
              <a:t>lowering the quench tax</a:t>
            </a:r>
            <a:r>
              <a:rPr lang="en-US" sz="2000" b="1" dirty="0" smtClean="0">
                <a:solidFill>
                  <a:srgbClr val="C00000"/>
                </a:solidFill>
              </a:rPr>
              <a:t>.</a:t>
            </a:r>
            <a:endParaRPr lang="en-US" sz="20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954753" y="1981279"/>
                <a:ext cx="29815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4753" y="1981279"/>
                <a:ext cx="298159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0204" r="-10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44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7750" y="30653"/>
            <a:ext cx="7181850" cy="825586"/>
          </a:xfrm>
        </p:spPr>
        <p:txBody>
          <a:bodyPr>
            <a:noAutofit/>
          </a:bodyPr>
          <a:lstStyle/>
          <a:p>
            <a:r>
              <a:rPr lang="en-US" sz="2800" dirty="0"/>
              <a:t>HTS Quench protection criteria: Increase the quench </a:t>
            </a:r>
            <a:r>
              <a:rPr lang="en-US" sz="2800" dirty="0" smtClean="0"/>
              <a:t>capital</a:t>
            </a:r>
            <a:endParaRPr lang="en-US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grpSp>
        <p:nvGrpSpPr>
          <p:cNvPr id="9" name="Groupe 8"/>
          <p:cNvGrpSpPr/>
          <p:nvPr/>
        </p:nvGrpSpPr>
        <p:grpSpPr>
          <a:xfrm>
            <a:off x="677118" y="5342365"/>
            <a:ext cx="8055493" cy="573875"/>
            <a:chOff x="701917" y="3600449"/>
            <a:chExt cx="8055493" cy="5738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/>
                <p:cNvSpPr txBox="1"/>
                <p:nvPr/>
              </p:nvSpPr>
              <p:spPr>
                <a:xfrm>
                  <a:off x="701917" y="3600449"/>
                  <a:ext cx="3057632" cy="5738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u="sng" dirty="0" smtClean="0">
                      <a:solidFill>
                        <a:srgbClr val="C00000"/>
                      </a:solidFill>
                    </a:rPr>
                    <a:t>Issue:</a:t>
                  </a:r>
                  <a:r>
                    <a:rPr lang="en-US" sz="2000" b="1" dirty="0" smtClean="0">
                      <a:solidFill>
                        <a:srgbClr val="C0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FR" sz="20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𝑁𝑍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2000" i="1" smtClean="0"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FR" sz="2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𝑁𝑍</m:t>
                              </m:r>
                            </m:sub>
                          </m:sSub>
                        </m:sub>
                        <m:sup/>
                        <m:e>
                          <m:acc>
                            <m:accPr>
                              <m:chr m:val="̅"/>
                              <m:ctrlPr>
                                <a:rPr lang="fr-FR" sz="200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</m:acc>
                          <m:sSub>
                            <m:sSubPr>
                              <m:ctrlPr>
                                <a:rPr lang="fr-FR" sz="2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𝑜𝑝</m:t>
                              </m:r>
                            </m:sub>
                          </m:s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𝑑𝑙</m:t>
                          </m:r>
                        </m:e>
                      </m:nary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0" name="ZoneTexte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917" y="3600449"/>
                  <a:ext cx="3057632" cy="573875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992" b="-42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/>
                <p:cNvSpPr txBox="1"/>
                <p:nvPr/>
              </p:nvSpPr>
              <p:spPr>
                <a:xfrm>
                  <a:off x="4465407" y="3718911"/>
                  <a:ext cx="4292003" cy="369332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Lower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b="1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brk m:alnAt="24"/>
                            </m:rPr>
                            <a:rPr lang="fr-FR" b="1" i="1">
                              <a:latin typeface="Cambria Math" panose="02040503050406030204" pitchFamily="18" charset="0"/>
                            </a:rPr>
                            <m:t>𝜼</m:t>
                          </m:r>
                        </m:e>
                      </m:acc>
                    </m:oMath>
                  </a14:m>
                  <a:r>
                    <a:rPr lang="en-US" dirty="0" smtClean="0"/>
                    <a:t> </a:t>
                  </a:r>
                  <a:r>
                    <a:rPr lang="en-US" dirty="0" smtClean="0">
                      <a:sym typeface="Wingdings" panose="05000000000000000000" pitchFamily="2" charset="2"/>
                    </a:rPr>
                    <a:t> </a:t>
                  </a:r>
                  <a:r>
                    <a:rPr lang="en-US" b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lower voltage </a:t>
                  </a:r>
                  <a:r>
                    <a:rPr lang="en-US" dirty="0" smtClean="0"/>
                    <a:t>(increase </a:t>
                  </a:r>
                  <a:r>
                    <a:rPr lang="en-US" dirty="0" err="1" smtClean="0"/>
                    <a:t>t</a:t>
                  </a:r>
                  <a:r>
                    <a:rPr lang="en-US" baseline="-25000" dirty="0" err="1" smtClean="0"/>
                    <a:t>detection</a:t>
                  </a:r>
                  <a:r>
                    <a:rPr lang="en-US" dirty="0" smtClean="0"/>
                    <a:t>)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12" name="ZoneTexte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5407" y="3718911"/>
                  <a:ext cx="4292003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703" t="-6061" b="-19697"/>
                  </a:stretch>
                </a:blipFill>
                <a:ln w="38100">
                  <a:solidFill>
                    <a:srgbClr val="C0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5263" y="1321007"/>
            <a:ext cx="4657348" cy="3273496"/>
          </a:xfrm>
          <a:prstGeom prst="rect">
            <a:avLst/>
          </a:prstGeom>
        </p:spPr>
      </p:pic>
      <p:grpSp>
        <p:nvGrpSpPr>
          <p:cNvPr id="34" name="Groupe 33"/>
          <p:cNvGrpSpPr/>
          <p:nvPr/>
        </p:nvGrpSpPr>
        <p:grpSpPr>
          <a:xfrm>
            <a:off x="483082" y="888762"/>
            <a:ext cx="4568875" cy="2874384"/>
            <a:chOff x="483082" y="888762"/>
            <a:chExt cx="4568875" cy="2874384"/>
          </a:xfrm>
        </p:grpSpPr>
        <p:grpSp>
          <p:nvGrpSpPr>
            <p:cNvPr id="11" name="Groupe 10"/>
            <p:cNvGrpSpPr/>
            <p:nvPr/>
          </p:nvGrpSpPr>
          <p:grpSpPr>
            <a:xfrm>
              <a:off x="483082" y="888762"/>
              <a:ext cx="4568875" cy="2874384"/>
              <a:chOff x="-702283" y="1225764"/>
              <a:chExt cx="4568875" cy="287438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Rectangle 14"/>
                  <p:cNvSpPr/>
                  <p:nvPr/>
                </p:nvSpPr>
                <p:spPr>
                  <a:xfrm>
                    <a:off x="-702283" y="1678877"/>
                    <a:ext cx="2746136" cy="9945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𝜞</m:t>
                          </m:r>
                          <m:d>
                            <m:dPr>
                              <m:ctrlPr>
                                <a:rPr lang="fr-FR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  <m:r>
                                <a:rPr lang="fr-FR" b="1" i="1" baseline="-25000">
                                  <a:latin typeface="Cambria Math" panose="02040503050406030204" pitchFamily="18" charset="0"/>
                                </a:rPr>
                                <m:t>𝒐𝒑</m:t>
                              </m:r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fr-FR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fr-FR" b="1" i="1"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e>
                          </m:d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ctrlPr>
                                <a:rPr lang="en-US" b="1" i="1">
                                  <a:latin typeface="Cambria Math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fr-FR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24"/>
                                    </m:rPr>
                                    <a:rPr lang="fr-FR" b="1" i="1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m:rPr>
                                      <m:brk m:alnAt="24"/>
                                    </m:rPr>
                                    <a:rPr lang="fr-FR" b="1" i="1">
                                      <a:latin typeface="Cambria Math" panose="02040503050406030204" pitchFamily="18" charset="0"/>
                                    </a:rPr>
                                    <m:t>𝒐</m:t>
                                  </m:r>
                                  <m:r>
                                    <a:rPr lang="fr-FR" b="1" i="1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</m:sub>
                            <m:sup>
                              <m:sSub>
                                <m:sSubPr>
                                  <m:ctrlPr>
                                    <a:rPr lang="fr-FR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fr-FR" b="1" i="1"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sup>
                            <m:e>
                              <m:f>
                                <m:fPr>
                                  <m:ctrlPr>
                                    <a:rPr lang="fr-FR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acc>
                                    <m:accPr>
                                      <m:chr m:val="̅"/>
                                      <m:ctrlPr>
                                        <a:rPr lang="en-US" b="1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b="1" i="1">
                                          <a:latin typeface="Cambria Math" panose="02040503050406030204" pitchFamily="18" charset="0"/>
                                        </a:rPr>
                                        <m:t>𝑪</m:t>
                                      </m:r>
                                    </m:e>
                                  </m:acc>
                                </m:num>
                                <m:den>
                                  <m:acc>
                                    <m:accPr>
                                      <m:chr m:val="̅"/>
                                      <m:ctrlPr>
                                        <a:rPr lang="fr-FR" b="1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brk m:alnAt="24"/>
                                        </m:rPr>
                                        <a:rPr lang="fr-FR" b="1" i="1">
                                          <a:latin typeface="Cambria Math" panose="02040503050406030204" pitchFamily="18" charset="0"/>
                                        </a:rPr>
                                        <m:t>𝜼</m:t>
                                      </m:r>
                                    </m:e>
                                  </m:acc>
                                </m:den>
                              </m:f>
                              <m:r>
                                <m:rPr>
                                  <m:brk m:alnAt="24"/>
                                </m:rPr>
                                <a:rPr lang="fr-FR" b="1" i="1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</m:nary>
                        </m:oMath>
                      </m:oMathPara>
                    </a14:m>
                    <a:endParaRPr lang="en-US" b="1" dirty="0"/>
                  </a:p>
                </p:txBody>
              </p:sp>
            </mc:Choice>
            <mc:Fallback xmlns="">
              <p:sp>
                <p:nvSpPr>
                  <p:cNvPr id="15" name="Rectangle 1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702283" y="1678877"/>
                    <a:ext cx="2746136" cy="994568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7" name="Connecteur droit avec flèche 16"/>
              <p:cNvCxnSpPr/>
              <p:nvPr/>
            </p:nvCxnSpPr>
            <p:spPr>
              <a:xfrm>
                <a:off x="-405747" y="3305061"/>
                <a:ext cx="516744" cy="259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ZoneTexte 7"/>
                  <p:cNvSpPr txBox="1"/>
                  <p:nvPr/>
                </p:nvSpPr>
                <p:spPr>
                  <a:xfrm>
                    <a:off x="149830" y="2899819"/>
                    <a:ext cx="2317045" cy="120032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 dirty="0" smtClean="0"/>
                      <a:t>Lower the resistivity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b="1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brk m:alnAt="24"/>
                              </m:rPr>
                              <a:rPr lang="fr-FR" b="1" i="1">
                                <a:latin typeface="Cambria Math" panose="02040503050406030204" pitchFamily="18" charset="0"/>
                              </a:rPr>
                              <m:t>𝜼</m:t>
                            </m:r>
                          </m:e>
                        </m:acc>
                      </m:oMath>
                    </a14:m>
                    <a:endParaRPr lang="fr-FR" b="1" dirty="0" smtClean="0"/>
                  </a:p>
                  <a:p>
                    <a:endParaRPr lang="fr-FR" b="0" dirty="0" smtClean="0"/>
                  </a:p>
                  <a:p>
                    <a:pPr marL="285750" indent="-285750">
                      <a:buFont typeface="Wingdings" panose="05000000000000000000" pitchFamily="2" charset="2"/>
                      <a:buChar char="à"/>
                    </a:pPr>
                    <a:r>
                      <a:rPr lang="en-US" dirty="0" smtClean="0">
                        <a:sym typeface="Wingdings" panose="05000000000000000000" pitchFamily="2" charset="2"/>
                      </a:rPr>
                      <a:t>Add more shunt</a:t>
                    </a:r>
                  </a:p>
                  <a:p>
                    <a:pPr marL="285750" indent="-285750">
                      <a:buFont typeface="Wingdings" panose="05000000000000000000" pitchFamily="2" charset="2"/>
                      <a:buChar char="à"/>
                    </a:pPr>
                    <a:r>
                      <a:rPr lang="en-US" dirty="0" smtClean="0">
                        <a:sym typeface="Wingdings" panose="05000000000000000000" pitchFamily="2" charset="2"/>
                      </a:rPr>
                      <a:t>Use purer materials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8" name="ZoneTexte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9830" y="2899819"/>
                    <a:ext cx="2317045" cy="1200329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2105" t="-2538" r="-12895" b="-710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" name="Rectangle 6"/>
              <p:cNvSpPr/>
              <p:nvPr/>
            </p:nvSpPr>
            <p:spPr>
              <a:xfrm>
                <a:off x="2248457" y="1225764"/>
                <a:ext cx="16181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u="sng" dirty="0"/>
                  <a:t>Quench Capital</a:t>
                </a:r>
                <a:endParaRPr lang="en-US" dirty="0"/>
              </a:p>
            </p:txBody>
          </p:sp>
        </p:grpSp>
        <p:cxnSp>
          <p:nvCxnSpPr>
            <p:cNvPr id="32" name="Connecteur droit avec flèche 31"/>
            <p:cNvCxnSpPr/>
            <p:nvPr/>
          </p:nvCxnSpPr>
          <p:spPr>
            <a:xfrm>
              <a:off x="781252" y="2114163"/>
              <a:ext cx="410" cy="86678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ZoneTexte 35"/>
          <p:cNvSpPr txBox="1"/>
          <p:nvPr/>
        </p:nvSpPr>
        <p:spPr>
          <a:xfrm>
            <a:off x="4309463" y="4657416"/>
            <a:ext cx="4691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L. </a:t>
            </a:r>
            <a:r>
              <a:rPr lang="en-US" sz="1400" dirty="0" err="1" smtClean="0"/>
              <a:t>Bottura</a:t>
            </a:r>
            <a:r>
              <a:rPr lang="en-US" sz="1400" dirty="0" smtClean="0"/>
              <a:t>, Magnet Quench 101, WAMSDO CERN presentation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1254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1296362" y="857273"/>
            <a:ext cx="6433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Increasing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the quench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capital by adding some low resistance shunt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2606815" y="1203983"/>
            <a:ext cx="4138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Simulation (SCS4050-AP with 2x20 µm Cu)</a:t>
            </a:r>
            <a:endParaRPr lang="en-US" u="sng" dirty="0"/>
          </a:p>
        </p:txBody>
      </p:sp>
      <p:sp>
        <p:nvSpPr>
          <p:cNvPr id="11" name="ZoneTexte 10"/>
          <p:cNvSpPr txBox="1"/>
          <p:nvPr/>
        </p:nvSpPr>
        <p:spPr>
          <a:xfrm>
            <a:off x="887948" y="1520777"/>
            <a:ext cx="6996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only adiabatic  longitudinal propagation: </a:t>
            </a:r>
            <a:r>
              <a:rPr lang="en-US" dirty="0"/>
              <a:t>4.2 K, 14 T (// ab), 340 </a:t>
            </a:r>
            <a:r>
              <a:rPr lang="en-US" dirty="0" smtClean="0"/>
              <a:t>A/mm²</a:t>
            </a:r>
            <a:endParaRPr lang="en-US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725" y="1920025"/>
            <a:ext cx="3679703" cy="2648054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99" y="1768203"/>
            <a:ext cx="3966999" cy="2774696"/>
          </a:xfrm>
          <a:prstGeom prst="rect">
            <a:avLst/>
          </a:prstGeom>
        </p:spPr>
      </p:pic>
      <p:sp>
        <p:nvSpPr>
          <p:cNvPr id="20" name="AutoShape 4" descr="Figure 1"/>
          <p:cNvSpPr>
            <a:spLocks noChangeAspect="1" noChangeArrowheads="1"/>
          </p:cNvSpPr>
          <p:nvPr/>
        </p:nvSpPr>
        <p:spPr bwMode="auto">
          <a:xfrm>
            <a:off x="2975035" y="3357865"/>
            <a:ext cx="2501900" cy="250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ZoneTexte 21"/>
          <p:cNvSpPr txBox="1"/>
          <p:nvPr/>
        </p:nvSpPr>
        <p:spPr>
          <a:xfrm>
            <a:off x="78459" y="4563644"/>
            <a:ext cx="37476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Voltage at T</a:t>
            </a:r>
            <a:r>
              <a:rPr lang="en-US" baseline="-25000" dirty="0" smtClean="0">
                <a:sym typeface="Wingdings" panose="05000000000000000000" pitchFamily="2" charset="2"/>
              </a:rPr>
              <a:t>hot-spot</a:t>
            </a:r>
            <a:r>
              <a:rPr lang="en-US" dirty="0" smtClean="0">
                <a:sym typeface="Wingdings" panose="05000000000000000000" pitchFamily="2" charset="2"/>
              </a:rPr>
              <a:t>= 250 K &gt; 200 mV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Time at </a:t>
            </a:r>
            <a:r>
              <a:rPr lang="en-US" dirty="0">
                <a:sym typeface="Wingdings" panose="05000000000000000000" pitchFamily="2" charset="2"/>
              </a:rPr>
              <a:t>T</a:t>
            </a:r>
            <a:r>
              <a:rPr lang="en-US" baseline="-25000" dirty="0">
                <a:sym typeface="Wingdings" panose="05000000000000000000" pitchFamily="2" charset="2"/>
              </a:rPr>
              <a:t>hot-spot</a:t>
            </a:r>
            <a:r>
              <a:rPr lang="en-US" dirty="0" smtClean="0">
                <a:sym typeface="Wingdings" panose="05000000000000000000" pitchFamily="2" charset="2"/>
              </a:rPr>
              <a:t>= 250 </a:t>
            </a:r>
            <a:r>
              <a:rPr lang="en-US" dirty="0">
                <a:sym typeface="Wingdings" panose="05000000000000000000" pitchFamily="2" charset="2"/>
              </a:rPr>
              <a:t>K &gt; </a:t>
            </a:r>
            <a:r>
              <a:rPr lang="en-US" dirty="0" smtClean="0">
                <a:sym typeface="Wingdings" panose="05000000000000000000" pitchFamily="2" charset="2"/>
              </a:rPr>
              <a:t>400 </a:t>
            </a:r>
            <a:r>
              <a:rPr lang="en-US" dirty="0" err="1" smtClean="0">
                <a:sym typeface="Wingdings" panose="05000000000000000000" pitchFamily="2" charset="2"/>
              </a:rPr>
              <a:t>ms</a:t>
            </a:r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21115" y="5947237"/>
            <a:ext cx="5399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T. Lécrevisse et al</a:t>
            </a:r>
            <a:r>
              <a:rPr lang="en-US" sz="1400" i="1" dirty="0"/>
              <a:t>., IEEE Trans. Appl. </a:t>
            </a:r>
            <a:r>
              <a:rPr lang="en-US" sz="1400" i="1" dirty="0" err="1"/>
              <a:t>Supercond</a:t>
            </a:r>
            <a:r>
              <a:rPr lang="en-US" sz="1400" i="1" dirty="0" smtClean="0"/>
              <a:t>., vol. 23, no. 3, June 2013</a:t>
            </a:r>
            <a:endParaRPr lang="en-US" sz="1400" i="1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3909597" y="5163809"/>
            <a:ext cx="476828" cy="10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7582827" y="4563644"/>
            <a:ext cx="1354538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V</a:t>
            </a:r>
            <a:r>
              <a:rPr lang="en-US" sz="2400" baseline="-25000" dirty="0" err="1" smtClean="0"/>
              <a:t>detection</a:t>
            </a:r>
            <a:r>
              <a:rPr lang="en-US" sz="2400" dirty="0" smtClean="0"/>
              <a:t>? </a:t>
            </a:r>
          </a:p>
          <a:p>
            <a:r>
              <a:rPr lang="en-US" sz="2400" dirty="0" err="1" smtClean="0"/>
              <a:t>t</a:t>
            </a:r>
            <a:r>
              <a:rPr lang="en-US" sz="2400" baseline="-25000" dirty="0" err="1" smtClean="0"/>
              <a:t>detection</a:t>
            </a:r>
            <a:r>
              <a:rPr lang="en-US" sz="2400" dirty="0" smtClean="0"/>
              <a:t>?</a:t>
            </a:r>
          </a:p>
          <a:p>
            <a:r>
              <a:rPr lang="en-US" sz="2400" dirty="0" err="1" smtClean="0"/>
              <a:t>t</a:t>
            </a:r>
            <a:r>
              <a:rPr lang="en-US" sz="2400" baseline="-25000" dirty="0" err="1" smtClean="0"/>
              <a:t>dump</a:t>
            </a:r>
            <a:r>
              <a:rPr lang="en-US" sz="2400" dirty="0" smtClean="0"/>
              <a:t>?</a:t>
            </a:r>
          </a:p>
        </p:txBody>
      </p:sp>
      <p:sp>
        <p:nvSpPr>
          <p:cNvPr id="33" name="Titre 1"/>
          <p:cNvSpPr txBox="1">
            <a:spLocks/>
          </p:cNvSpPr>
          <p:nvPr/>
        </p:nvSpPr>
        <p:spPr>
          <a:xfrm>
            <a:off x="1085271" y="22666"/>
            <a:ext cx="7181850" cy="825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HTS Quench protection criteria: Increase the quench capital</a:t>
            </a:r>
            <a:endParaRPr lang="en-US" sz="2800" dirty="0"/>
          </a:p>
        </p:txBody>
      </p:sp>
      <p:sp>
        <p:nvSpPr>
          <p:cNvPr id="35" name="ZoneTexte 34"/>
          <p:cNvSpPr txBox="1"/>
          <p:nvPr/>
        </p:nvSpPr>
        <p:spPr>
          <a:xfrm>
            <a:off x="4464657" y="4709552"/>
            <a:ext cx="2362200" cy="923330"/>
          </a:xfrm>
          <a:prstGeom prst="rect">
            <a:avLst/>
          </a:prstGeom>
          <a:noFill/>
          <a:ln w="28575"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OK but are we able to detect and dump in 400-800 </a:t>
            </a:r>
            <a:r>
              <a:rPr lang="en-US" b="1" dirty="0" err="1" smtClean="0">
                <a:solidFill>
                  <a:srgbClr val="C00000"/>
                </a:solidFill>
              </a:rPr>
              <a:t>ms</a:t>
            </a:r>
            <a:r>
              <a:rPr lang="en-US" b="1" dirty="0" smtClean="0">
                <a:solidFill>
                  <a:srgbClr val="C00000"/>
                </a:solidFill>
              </a:rPr>
              <a:t>? 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7" name="Connecteur droit avec flèche 36"/>
          <p:cNvCxnSpPr/>
          <p:nvPr/>
        </p:nvCxnSpPr>
        <p:spPr>
          <a:xfrm flipV="1">
            <a:off x="6966428" y="5165741"/>
            <a:ext cx="476828" cy="10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7582827" y="5848392"/>
            <a:ext cx="143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(Quench Tax)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7139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5" grpId="0" animBg="1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7750" y="30653"/>
            <a:ext cx="7191375" cy="711199"/>
          </a:xfrm>
        </p:spPr>
        <p:txBody>
          <a:bodyPr>
            <a:noAutofit/>
          </a:bodyPr>
          <a:lstStyle/>
          <a:p>
            <a:r>
              <a:rPr lang="en-US" sz="2400" dirty="0"/>
              <a:t>HTS Quench protection criteria: </a:t>
            </a:r>
            <a:r>
              <a:rPr lang="en-US" sz="2400" dirty="0" smtClean="0"/>
              <a:t>protection </a:t>
            </a:r>
            <a:r>
              <a:rPr lang="en-US" sz="2400" dirty="0"/>
              <a:t>enhancement </a:t>
            </a:r>
            <a:r>
              <a:rPr lang="en-US" sz="2400" dirty="0" smtClean="0"/>
              <a:t>by lower </a:t>
            </a:r>
            <a:r>
              <a:rPr lang="en-US" sz="2400" dirty="0"/>
              <a:t>the “quench tax</a:t>
            </a:r>
            <a:r>
              <a:rPr lang="en-US" sz="2400" dirty="0" smtClean="0"/>
              <a:t>”</a:t>
            </a:r>
            <a:endParaRPr lang="en-US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226267" y="1119596"/>
                <a:ext cx="4336636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u="sng" dirty="0" smtClean="0"/>
                  <a:t>Constant external dump: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𝑑𝑢𝑚𝑝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𝑞𝑢𝑒𝑛𝑐h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267" y="1119596"/>
                <a:ext cx="4336636" cy="390748"/>
              </a:xfrm>
              <a:prstGeom prst="rect">
                <a:avLst/>
              </a:prstGeom>
              <a:blipFill rotWithShape="0">
                <a:blip r:embed="rId2"/>
                <a:stretch>
                  <a:fillRect l="-1124" t="-7813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3" name="Groupe 112"/>
          <p:cNvGrpSpPr/>
          <p:nvPr/>
        </p:nvGrpSpPr>
        <p:grpSpPr>
          <a:xfrm>
            <a:off x="5315924" y="1077294"/>
            <a:ext cx="2490535" cy="1492386"/>
            <a:chOff x="5334000" y="1276350"/>
            <a:chExt cx="2490535" cy="1492386"/>
          </a:xfrm>
        </p:grpSpPr>
        <p:grpSp>
          <p:nvGrpSpPr>
            <p:cNvPr id="58" name="Groupe 57"/>
            <p:cNvGrpSpPr/>
            <p:nvPr/>
          </p:nvGrpSpPr>
          <p:grpSpPr>
            <a:xfrm>
              <a:off x="5334000" y="1276350"/>
              <a:ext cx="1730925" cy="1492386"/>
              <a:chOff x="2096696" y="3141847"/>
              <a:chExt cx="2066414" cy="1977079"/>
            </a:xfrm>
          </p:grpSpPr>
          <p:grpSp>
            <p:nvGrpSpPr>
              <p:cNvPr id="59" name="Group 360"/>
              <p:cNvGrpSpPr>
                <a:grpSpLocks/>
              </p:cNvGrpSpPr>
              <p:nvPr/>
            </p:nvGrpSpPr>
            <p:grpSpPr bwMode="auto">
              <a:xfrm>
                <a:off x="2096696" y="3354783"/>
                <a:ext cx="549275" cy="1727201"/>
                <a:chOff x="2016" y="2894"/>
                <a:chExt cx="346" cy="1088"/>
              </a:xfrm>
            </p:grpSpPr>
            <p:grpSp>
              <p:nvGrpSpPr>
                <p:cNvPr id="103" name="Group 260"/>
                <p:cNvGrpSpPr>
                  <a:grpSpLocks/>
                </p:cNvGrpSpPr>
                <p:nvPr/>
              </p:nvGrpSpPr>
              <p:grpSpPr bwMode="auto">
                <a:xfrm>
                  <a:off x="2016" y="2894"/>
                  <a:ext cx="346" cy="1088"/>
                  <a:chOff x="58" y="705"/>
                  <a:chExt cx="346" cy="1088"/>
                </a:xfrm>
              </p:grpSpPr>
              <p:sp>
                <p:nvSpPr>
                  <p:cNvPr id="105" name="Oval 261"/>
                  <p:cNvSpPr>
                    <a:spLocks noChangeArrowheads="1"/>
                  </p:cNvSpPr>
                  <p:nvPr/>
                </p:nvSpPr>
                <p:spPr bwMode="auto">
                  <a:xfrm>
                    <a:off x="58" y="1123"/>
                    <a:ext cx="346" cy="346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altLang="fr-FR" dirty="0" smtClean="0"/>
                      <a:t>PS</a:t>
                    </a:r>
                    <a:endParaRPr lang="fr-FR" altLang="fr-FR" dirty="0"/>
                  </a:p>
                </p:txBody>
              </p:sp>
              <p:sp>
                <p:nvSpPr>
                  <p:cNvPr id="10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231" y="705"/>
                    <a:ext cx="0" cy="41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232" y="1469"/>
                    <a:ext cx="5" cy="32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4" name="Freeform 359"/>
                <p:cNvSpPr>
                  <a:spLocks/>
                </p:cNvSpPr>
                <p:nvPr/>
              </p:nvSpPr>
              <p:spPr bwMode="auto">
                <a:xfrm>
                  <a:off x="213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0" name="Freeform 244"/>
              <p:cNvSpPr>
                <a:spLocks/>
              </p:cNvSpPr>
              <p:nvPr/>
            </p:nvSpPr>
            <p:spPr bwMode="auto">
              <a:xfrm>
                <a:off x="3322687" y="3354398"/>
                <a:ext cx="182563" cy="1720373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115 h 1152"/>
                  <a:gd name="T4" fmla="*/ 116 w 116"/>
                  <a:gd name="T5" fmla="*/ 144 h 1152"/>
                  <a:gd name="T6" fmla="*/ 0 w 116"/>
                  <a:gd name="T7" fmla="*/ 202 h 1152"/>
                  <a:gd name="T8" fmla="*/ 116 w 116"/>
                  <a:gd name="T9" fmla="*/ 259 h 1152"/>
                  <a:gd name="T10" fmla="*/ 0 w 116"/>
                  <a:gd name="T11" fmla="*/ 317 h 1152"/>
                  <a:gd name="T12" fmla="*/ 116 w 116"/>
                  <a:gd name="T13" fmla="*/ 375 h 1152"/>
                  <a:gd name="T14" fmla="*/ 0 w 116"/>
                  <a:gd name="T15" fmla="*/ 432 h 1152"/>
                  <a:gd name="T16" fmla="*/ 58 w 116"/>
                  <a:gd name="T17" fmla="*/ 461 h 1152"/>
                  <a:gd name="T18" fmla="*/ 58 w 116"/>
                  <a:gd name="T19" fmla="*/ 576 h 11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366"/>
              <p:cNvSpPr>
                <a:spLocks/>
              </p:cNvSpPr>
              <p:nvPr/>
            </p:nvSpPr>
            <p:spPr bwMode="auto">
              <a:xfrm>
                <a:off x="3322687" y="3354398"/>
                <a:ext cx="182563" cy="1764528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" name="Group 338"/>
              <p:cNvGrpSpPr>
                <a:grpSpLocks/>
              </p:cNvGrpSpPr>
              <p:nvPr/>
            </p:nvGrpSpPr>
            <p:grpSpPr bwMode="auto">
              <a:xfrm>
                <a:off x="3959910" y="3363238"/>
                <a:ext cx="203200" cy="822325"/>
                <a:chOff x="3398" y="1757"/>
                <a:chExt cx="128" cy="518"/>
              </a:xfrm>
            </p:grpSpPr>
            <p:grpSp>
              <p:nvGrpSpPr>
                <p:cNvPr id="80" name="Group 54"/>
                <p:cNvGrpSpPr>
                  <a:grpSpLocks/>
                </p:cNvGrpSpPr>
                <p:nvPr/>
              </p:nvGrpSpPr>
              <p:grpSpPr bwMode="auto">
                <a:xfrm>
                  <a:off x="3398" y="1757"/>
                  <a:ext cx="128" cy="518"/>
                  <a:chOff x="451" y="2160"/>
                  <a:chExt cx="298" cy="1209"/>
                </a:xfrm>
              </p:grpSpPr>
              <p:grpSp>
                <p:nvGrpSpPr>
                  <p:cNvPr id="82" name="Group 55"/>
                  <p:cNvGrpSpPr>
                    <a:grpSpLocks/>
                  </p:cNvGrpSpPr>
                  <p:nvPr/>
                </p:nvGrpSpPr>
                <p:grpSpPr bwMode="auto">
                  <a:xfrm>
                    <a:off x="451" y="2621"/>
                    <a:ext cx="230" cy="115"/>
                    <a:chOff x="576" y="2218"/>
                    <a:chExt cx="230" cy="230"/>
                  </a:xfrm>
                </p:grpSpPr>
                <p:sp>
                  <p:nvSpPr>
                    <p:cNvPr id="101" name="Freeform 56"/>
                    <p:cNvSpPr>
                      <a:spLocks/>
                    </p:cNvSpPr>
                    <p:nvPr/>
                  </p:nvSpPr>
                  <p:spPr bwMode="auto">
                    <a:xfrm>
                      <a:off x="576" y="2218"/>
                      <a:ext cx="230" cy="115"/>
                    </a:xfrm>
                    <a:custGeom>
                      <a:avLst/>
                      <a:gdLst>
                        <a:gd name="T0" fmla="*/ 0 w 230"/>
                        <a:gd name="T1" fmla="*/ 115 h 115"/>
                        <a:gd name="T2" fmla="*/ 115 w 230"/>
                        <a:gd name="T3" fmla="*/ 0 h 115"/>
                        <a:gd name="T4" fmla="*/ 230 w 230"/>
                        <a:gd name="T5" fmla="*/ 115 h 11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30" h="115">
                          <a:moveTo>
                            <a:pt x="0" y="115"/>
                          </a:moveTo>
                          <a:cubicBezTo>
                            <a:pt x="38" y="57"/>
                            <a:pt x="77" y="0"/>
                            <a:pt x="115" y="0"/>
                          </a:cubicBezTo>
                          <a:cubicBezTo>
                            <a:pt x="153" y="0"/>
                            <a:pt x="191" y="57"/>
                            <a:pt x="230" y="115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" name="Freeform 57"/>
                    <p:cNvSpPr>
                      <a:spLocks/>
                    </p:cNvSpPr>
                    <p:nvPr/>
                  </p:nvSpPr>
                  <p:spPr bwMode="auto">
                    <a:xfrm flipV="1">
                      <a:off x="576" y="2333"/>
                      <a:ext cx="230" cy="115"/>
                    </a:xfrm>
                    <a:custGeom>
                      <a:avLst/>
                      <a:gdLst>
                        <a:gd name="T0" fmla="*/ 0 w 230"/>
                        <a:gd name="T1" fmla="*/ 115 h 115"/>
                        <a:gd name="T2" fmla="*/ 115 w 230"/>
                        <a:gd name="T3" fmla="*/ 0 h 115"/>
                        <a:gd name="T4" fmla="*/ 230 w 230"/>
                        <a:gd name="T5" fmla="*/ 115 h 11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30" h="115">
                          <a:moveTo>
                            <a:pt x="0" y="115"/>
                          </a:moveTo>
                          <a:cubicBezTo>
                            <a:pt x="38" y="57"/>
                            <a:pt x="77" y="0"/>
                            <a:pt x="115" y="0"/>
                          </a:cubicBezTo>
                          <a:cubicBezTo>
                            <a:pt x="153" y="0"/>
                            <a:pt x="191" y="57"/>
                            <a:pt x="230" y="115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3" name="Group 58"/>
                  <p:cNvGrpSpPr>
                    <a:grpSpLocks/>
                  </p:cNvGrpSpPr>
                  <p:nvPr/>
                </p:nvGrpSpPr>
                <p:grpSpPr bwMode="auto">
                  <a:xfrm>
                    <a:off x="451" y="2448"/>
                    <a:ext cx="230" cy="115"/>
                    <a:chOff x="576" y="2218"/>
                    <a:chExt cx="230" cy="230"/>
                  </a:xfrm>
                </p:grpSpPr>
                <p:sp>
                  <p:nvSpPr>
                    <p:cNvPr id="99" name="Freeform 59"/>
                    <p:cNvSpPr>
                      <a:spLocks/>
                    </p:cNvSpPr>
                    <p:nvPr/>
                  </p:nvSpPr>
                  <p:spPr bwMode="auto">
                    <a:xfrm>
                      <a:off x="576" y="2218"/>
                      <a:ext cx="230" cy="115"/>
                    </a:xfrm>
                    <a:custGeom>
                      <a:avLst/>
                      <a:gdLst>
                        <a:gd name="T0" fmla="*/ 0 w 230"/>
                        <a:gd name="T1" fmla="*/ 115 h 115"/>
                        <a:gd name="T2" fmla="*/ 115 w 230"/>
                        <a:gd name="T3" fmla="*/ 0 h 115"/>
                        <a:gd name="T4" fmla="*/ 230 w 230"/>
                        <a:gd name="T5" fmla="*/ 115 h 11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30" h="115">
                          <a:moveTo>
                            <a:pt x="0" y="115"/>
                          </a:moveTo>
                          <a:cubicBezTo>
                            <a:pt x="38" y="57"/>
                            <a:pt x="77" y="0"/>
                            <a:pt x="115" y="0"/>
                          </a:cubicBezTo>
                          <a:cubicBezTo>
                            <a:pt x="153" y="0"/>
                            <a:pt x="191" y="57"/>
                            <a:pt x="230" y="115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" name="Freeform 60"/>
                    <p:cNvSpPr>
                      <a:spLocks/>
                    </p:cNvSpPr>
                    <p:nvPr/>
                  </p:nvSpPr>
                  <p:spPr bwMode="auto">
                    <a:xfrm flipV="1">
                      <a:off x="576" y="2333"/>
                      <a:ext cx="230" cy="115"/>
                    </a:xfrm>
                    <a:custGeom>
                      <a:avLst/>
                      <a:gdLst>
                        <a:gd name="T0" fmla="*/ 0 w 230"/>
                        <a:gd name="T1" fmla="*/ 115 h 115"/>
                        <a:gd name="T2" fmla="*/ 115 w 230"/>
                        <a:gd name="T3" fmla="*/ 0 h 115"/>
                        <a:gd name="T4" fmla="*/ 230 w 230"/>
                        <a:gd name="T5" fmla="*/ 115 h 11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30" h="115">
                          <a:moveTo>
                            <a:pt x="0" y="115"/>
                          </a:moveTo>
                          <a:cubicBezTo>
                            <a:pt x="38" y="57"/>
                            <a:pt x="77" y="0"/>
                            <a:pt x="115" y="0"/>
                          </a:cubicBezTo>
                          <a:cubicBezTo>
                            <a:pt x="153" y="0"/>
                            <a:pt x="191" y="57"/>
                            <a:pt x="230" y="115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4" name="Freeform 61"/>
                  <p:cNvSpPr>
                    <a:spLocks/>
                  </p:cNvSpPr>
                  <p:nvPr/>
                </p:nvSpPr>
                <p:spPr bwMode="auto">
                  <a:xfrm>
                    <a:off x="681" y="2506"/>
                    <a:ext cx="68" cy="172"/>
                  </a:xfrm>
                  <a:custGeom>
                    <a:avLst/>
                    <a:gdLst>
                      <a:gd name="T0" fmla="*/ 0 w 68"/>
                      <a:gd name="T1" fmla="*/ 172 h 172"/>
                      <a:gd name="T2" fmla="*/ 58 w 68"/>
                      <a:gd name="T3" fmla="*/ 115 h 172"/>
                      <a:gd name="T4" fmla="*/ 58 w 68"/>
                      <a:gd name="T5" fmla="*/ 57 h 172"/>
                      <a:gd name="T6" fmla="*/ 0 w 68"/>
                      <a:gd name="T7" fmla="*/ 0 h 17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68" h="172">
                        <a:moveTo>
                          <a:pt x="0" y="172"/>
                        </a:moveTo>
                        <a:cubicBezTo>
                          <a:pt x="24" y="153"/>
                          <a:pt x="48" y="134"/>
                          <a:pt x="58" y="115"/>
                        </a:cubicBezTo>
                        <a:cubicBezTo>
                          <a:pt x="68" y="96"/>
                          <a:pt x="68" y="76"/>
                          <a:pt x="58" y="57"/>
                        </a:cubicBezTo>
                        <a:cubicBezTo>
                          <a:pt x="48" y="38"/>
                          <a:pt x="24" y="19"/>
                          <a:pt x="0" y="0"/>
                        </a:cubicBez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5" name="Freeform 62"/>
                  <p:cNvSpPr>
                    <a:spLocks/>
                  </p:cNvSpPr>
                  <p:nvPr/>
                </p:nvSpPr>
                <p:spPr bwMode="auto">
                  <a:xfrm>
                    <a:off x="681" y="2678"/>
                    <a:ext cx="68" cy="172"/>
                  </a:xfrm>
                  <a:custGeom>
                    <a:avLst/>
                    <a:gdLst>
                      <a:gd name="T0" fmla="*/ 0 w 68"/>
                      <a:gd name="T1" fmla="*/ 172 h 172"/>
                      <a:gd name="T2" fmla="*/ 58 w 68"/>
                      <a:gd name="T3" fmla="*/ 115 h 172"/>
                      <a:gd name="T4" fmla="*/ 58 w 68"/>
                      <a:gd name="T5" fmla="*/ 57 h 172"/>
                      <a:gd name="T6" fmla="*/ 0 w 68"/>
                      <a:gd name="T7" fmla="*/ 0 h 17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68" h="172">
                        <a:moveTo>
                          <a:pt x="0" y="172"/>
                        </a:moveTo>
                        <a:cubicBezTo>
                          <a:pt x="24" y="153"/>
                          <a:pt x="48" y="134"/>
                          <a:pt x="58" y="115"/>
                        </a:cubicBezTo>
                        <a:cubicBezTo>
                          <a:pt x="68" y="96"/>
                          <a:pt x="68" y="76"/>
                          <a:pt x="58" y="57"/>
                        </a:cubicBezTo>
                        <a:cubicBezTo>
                          <a:pt x="48" y="38"/>
                          <a:pt x="24" y="19"/>
                          <a:pt x="0" y="0"/>
                        </a:cubicBez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86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451" y="2794"/>
                    <a:ext cx="230" cy="115"/>
                    <a:chOff x="576" y="2218"/>
                    <a:chExt cx="230" cy="230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auto">
                    <a:xfrm>
                      <a:off x="576" y="2218"/>
                      <a:ext cx="230" cy="115"/>
                    </a:xfrm>
                    <a:custGeom>
                      <a:avLst/>
                      <a:gdLst>
                        <a:gd name="T0" fmla="*/ 0 w 230"/>
                        <a:gd name="T1" fmla="*/ 115 h 115"/>
                        <a:gd name="T2" fmla="*/ 115 w 230"/>
                        <a:gd name="T3" fmla="*/ 0 h 115"/>
                        <a:gd name="T4" fmla="*/ 230 w 230"/>
                        <a:gd name="T5" fmla="*/ 115 h 11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30" h="115">
                          <a:moveTo>
                            <a:pt x="0" y="115"/>
                          </a:moveTo>
                          <a:cubicBezTo>
                            <a:pt x="38" y="57"/>
                            <a:pt x="77" y="0"/>
                            <a:pt x="115" y="0"/>
                          </a:cubicBezTo>
                          <a:cubicBezTo>
                            <a:pt x="153" y="0"/>
                            <a:pt x="191" y="57"/>
                            <a:pt x="230" y="115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auto">
                    <a:xfrm flipV="1">
                      <a:off x="576" y="2333"/>
                      <a:ext cx="230" cy="115"/>
                    </a:xfrm>
                    <a:custGeom>
                      <a:avLst/>
                      <a:gdLst>
                        <a:gd name="T0" fmla="*/ 0 w 230"/>
                        <a:gd name="T1" fmla="*/ 115 h 115"/>
                        <a:gd name="T2" fmla="*/ 115 w 230"/>
                        <a:gd name="T3" fmla="*/ 0 h 115"/>
                        <a:gd name="T4" fmla="*/ 230 w 230"/>
                        <a:gd name="T5" fmla="*/ 115 h 11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30" h="115">
                          <a:moveTo>
                            <a:pt x="0" y="115"/>
                          </a:moveTo>
                          <a:cubicBezTo>
                            <a:pt x="38" y="57"/>
                            <a:pt x="77" y="0"/>
                            <a:pt x="115" y="0"/>
                          </a:cubicBezTo>
                          <a:cubicBezTo>
                            <a:pt x="153" y="0"/>
                            <a:pt x="191" y="57"/>
                            <a:pt x="230" y="115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7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451" y="2967"/>
                    <a:ext cx="230" cy="115"/>
                    <a:chOff x="576" y="2218"/>
                    <a:chExt cx="230" cy="230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576" y="2218"/>
                      <a:ext cx="230" cy="115"/>
                    </a:xfrm>
                    <a:custGeom>
                      <a:avLst/>
                      <a:gdLst>
                        <a:gd name="T0" fmla="*/ 0 w 230"/>
                        <a:gd name="T1" fmla="*/ 115 h 115"/>
                        <a:gd name="T2" fmla="*/ 115 w 230"/>
                        <a:gd name="T3" fmla="*/ 0 h 115"/>
                        <a:gd name="T4" fmla="*/ 230 w 230"/>
                        <a:gd name="T5" fmla="*/ 115 h 11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30" h="115">
                          <a:moveTo>
                            <a:pt x="0" y="115"/>
                          </a:moveTo>
                          <a:cubicBezTo>
                            <a:pt x="38" y="57"/>
                            <a:pt x="77" y="0"/>
                            <a:pt x="115" y="0"/>
                          </a:cubicBezTo>
                          <a:cubicBezTo>
                            <a:pt x="153" y="0"/>
                            <a:pt x="191" y="57"/>
                            <a:pt x="230" y="115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auto">
                    <a:xfrm flipV="1">
                      <a:off x="576" y="2333"/>
                      <a:ext cx="230" cy="115"/>
                    </a:xfrm>
                    <a:custGeom>
                      <a:avLst/>
                      <a:gdLst>
                        <a:gd name="T0" fmla="*/ 0 w 230"/>
                        <a:gd name="T1" fmla="*/ 115 h 115"/>
                        <a:gd name="T2" fmla="*/ 115 w 230"/>
                        <a:gd name="T3" fmla="*/ 0 h 115"/>
                        <a:gd name="T4" fmla="*/ 230 w 230"/>
                        <a:gd name="T5" fmla="*/ 115 h 11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30" h="115">
                          <a:moveTo>
                            <a:pt x="0" y="115"/>
                          </a:moveTo>
                          <a:cubicBezTo>
                            <a:pt x="38" y="57"/>
                            <a:pt x="77" y="0"/>
                            <a:pt x="115" y="0"/>
                          </a:cubicBezTo>
                          <a:cubicBezTo>
                            <a:pt x="153" y="0"/>
                            <a:pt x="191" y="57"/>
                            <a:pt x="230" y="115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8" name="Freeform 69"/>
                  <p:cNvSpPr>
                    <a:spLocks/>
                  </p:cNvSpPr>
                  <p:nvPr/>
                </p:nvSpPr>
                <p:spPr bwMode="auto">
                  <a:xfrm>
                    <a:off x="681" y="2851"/>
                    <a:ext cx="68" cy="172"/>
                  </a:xfrm>
                  <a:custGeom>
                    <a:avLst/>
                    <a:gdLst>
                      <a:gd name="T0" fmla="*/ 0 w 68"/>
                      <a:gd name="T1" fmla="*/ 172 h 172"/>
                      <a:gd name="T2" fmla="*/ 58 w 68"/>
                      <a:gd name="T3" fmla="*/ 115 h 172"/>
                      <a:gd name="T4" fmla="*/ 58 w 68"/>
                      <a:gd name="T5" fmla="*/ 57 h 172"/>
                      <a:gd name="T6" fmla="*/ 0 w 68"/>
                      <a:gd name="T7" fmla="*/ 0 h 17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68" h="172">
                        <a:moveTo>
                          <a:pt x="0" y="172"/>
                        </a:moveTo>
                        <a:cubicBezTo>
                          <a:pt x="24" y="153"/>
                          <a:pt x="48" y="134"/>
                          <a:pt x="58" y="115"/>
                        </a:cubicBezTo>
                        <a:cubicBezTo>
                          <a:pt x="68" y="96"/>
                          <a:pt x="68" y="76"/>
                          <a:pt x="58" y="57"/>
                        </a:cubicBezTo>
                        <a:cubicBezTo>
                          <a:pt x="48" y="38"/>
                          <a:pt x="24" y="19"/>
                          <a:pt x="0" y="0"/>
                        </a:cubicBez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89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576" y="2160"/>
                    <a:ext cx="135" cy="345"/>
                    <a:chOff x="576" y="2160"/>
                    <a:chExt cx="135" cy="345"/>
                  </a:xfrm>
                </p:grpSpPr>
                <p:sp>
                  <p:nvSpPr>
                    <p:cNvPr id="93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579" y="2333"/>
                      <a:ext cx="132" cy="172"/>
                    </a:xfrm>
                    <a:custGeom>
                      <a:avLst/>
                      <a:gdLst>
                        <a:gd name="T0" fmla="*/ 0 w 132"/>
                        <a:gd name="T1" fmla="*/ 0 h 172"/>
                        <a:gd name="T2" fmla="*/ 115 w 132"/>
                        <a:gd name="T3" fmla="*/ 57 h 172"/>
                        <a:gd name="T4" fmla="*/ 99 w 132"/>
                        <a:gd name="T5" fmla="*/ 172 h 1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32" h="172">
                          <a:moveTo>
                            <a:pt x="0" y="0"/>
                          </a:moveTo>
                          <a:cubicBezTo>
                            <a:pt x="49" y="14"/>
                            <a:pt x="98" y="28"/>
                            <a:pt x="115" y="57"/>
                          </a:cubicBezTo>
                          <a:cubicBezTo>
                            <a:pt x="132" y="86"/>
                            <a:pt x="115" y="129"/>
                            <a:pt x="99" y="172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" name="Line 7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2160"/>
                      <a:ext cx="0" cy="173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90" name="Group 73"/>
                  <p:cNvGrpSpPr>
                    <a:grpSpLocks/>
                  </p:cNvGrpSpPr>
                  <p:nvPr/>
                </p:nvGrpSpPr>
                <p:grpSpPr bwMode="auto">
                  <a:xfrm flipV="1">
                    <a:off x="576" y="3024"/>
                    <a:ext cx="135" cy="345"/>
                    <a:chOff x="576" y="2160"/>
                    <a:chExt cx="135" cy="345"/>
                  </a:xfrm>
                </p:grpSpPr>
                <p:sp>
                  <p:nvSpPr>
                    <p:cNvPr id="91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579" y="2333"/>
                      <a:ext cx="132" cy="172"/>
                    </a:xfrm>
                    <a:custGeom>
                      <a:avLst/>
                      <a:gdLst>
                        <a:gd name="T0" fmla="*/ 0 w 132"/>
                        <a:gd name="T1" fmla="*/ 0 h 172"/>
                        <a:gd name="T2" fmla="*/ 115 w 132"/>
                        <a:gd name="T3" fmla="*/ 57 h 172"/>
                        <a:gd name="T4" fmla="*/ 99 w 132"/>
                        <a:gd name="T5" fmla="*/ 172 h 1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32" h="172">
                          <a:moveTo>
                            <a:pt x="0" y="0"/>
                          </a:moveTo>
                          <a:cubicBezTo>
                            <a:pt x="49" y="14"/>
                            <a:pt x="98" y="28"/>
                            <a:pt x="115" y="57"/>
                          </a:cubicBezTo>
                          <a:cubicBezTo>
                            <a:pt x="132" y="86"/>
                            <a:pt x="115" y="129"/>
                            <a:pt x="99" y="172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" name="Line 7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2160"/>
                      <a:ext cx="0" cy="173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79" name="Freeform 337"/>
                <p:cNvSpPr>
                  <a:spLocks/>
                </p:cNvSpPr>
                <p:nvPr/>
              </p:nvSpPr>
              <p:spPr bwMode="auto">
                <a:xfrm>
                  <a:off x="3398" y="1757"/>
                  <a:ext cx="116" cy="518"/>
                </a:xfrm>
                <a:custGeom>
                  <a:avLst/>
                  <a:gdLst>
                    <a:gd name="T0" fmla="*/ 58 w 116"/>
                    <a:gd name="T1" fmla="*/ 0 h 518"/>
                    <a:gd name="T2" fmla="*/ 0 w 116"/>
                    <a:gd name="T3" fmla="*/ 230 h 518"/>
                    <a:gd name="T4" fmla="*/ 58 w 116"/>
                    <a:gd name="T5" fmla="*/ 518 h 518"/>
                    <a:gd name="T6" fmla="*/ 116 w 116"/>
                    <a:gd name="T7" fmla="*/ 230 h 518"/>
                    <a:gd name="T8" fmla="*/ 58 w 116"/>
                    <a:gd name="T9" fmla="*/ 0 h 5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6" h="518">
                      <a:moveTo>
                        <a:pt x="58" y="0"/>
                      </a:moveTo>
                      <a:lnTo>
                        <a:pt x="0" y="230"/>
                      </a:lnTo>
                      <a:lnTo>
                        <a:pt x="58" y="518"/>
                      </a:lnTo>
                      <a:lnTo>
                        <a:pt x="116" y="23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3" name="Group 367"/>
              <p:cNvGrpSpPr>
                <a:grpSpLocks/>
              </p:cNvGrpSpPr>
              <p:nvPr/>
            </p:nvGrpSpPr>
            <p:grpSpPr bwMode="auto">
              <a:xfrm>
                <a:off x="3952775" y="4167329"/>
                <a:ext cx="184150" cy="914400"/>
                <a:chOff x="691" y="3197"/>
                <a:chExt cx="116" cy="576"/>
              </a:xfrm>
            </p:grpSpPr>
            <p:sp>
              <p:nvSpPr>
                <p:cNvPr id="76" name="Freeform 244"/>
                <p:cNvSpPr>
                  <a:spLocks/>
                </p:cNvSpPr>
                <p:nvPr/>
              </p:nvSpPr>
              <p:spPr bwMode="auto">
                <a:xfrm>
                  <a:off x="691" y="3197"/>
                  <a:ext cx="116" cy="576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115 h 1152"/>
                    <a:gd name="T4" fmla="*/ 116 w 116"/>
                    <a:gd name="T5" fmla="*/ 144 h 1152"/>
                    <a:gd name="T6" fmla="*/ 0 w 116"/>
                    <a:gd name="T7" fmla="*/ 202 h 1152"/>
                    <a:gd name="T8" fmla="*/ 116 w 116"/>
                    <a:gd name="T9" fmla="*/ 259 h 1152"/>
                    <a:gd name="T10" fmla="*/ 0 w 116"/>
                    <a:gd name="T11" fmla="*/ 317 h 1152"/>
                    <a:gd name="T12" fmla="*/ 116 w 116"/>
                    <a:gd name="T13" fmla="*/ 375 h 1152"/>
                    <a:gd name="T14" fmla="*/ 0 w 116"/>
                    <a:gd name="T15" fmla="*/ 432 h 1152"/>
                    <a:gd name="T16" fmla="*/ 58 w 116"/>
                    <a:gd name="T17" fmla="*/ 461 h 1152"/>
                    <a:gd name="T18" fmla="*/ 58 w 116"/>
                    <a:gd name="T19" fmla="*/ 576 h 115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Freeform 366"/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" name="Line 154"/>
              <p:cNvSpPr>
                <a:spLocks noChangeShapeType="1"/>
              </p:cNvSpPr>
              <p:nvPr/>
            </p:nvSpPr>
            <p:spPr bwMode="auto">
              <a:xfrm flipV="1">
                <a:off x="3164600" y="3360645"/>
                <a:ext cx="881227" cy="125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154"/>
              <p:cNvSpPr>
                <a:spLocks noChangeShapeType="1"/>
              </p:cNvSpPr>
              <p:nvPr/>
            </p:nvSpPr>
            <p:spPr bwMode="auto">
              <a:xfrm flipV="1">
                <a:off x="2372921" y="5074771"/>
                <a:ext cx="168473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6" name="Group 313"/>
              <p:cNvGrpSpPr>
                <a:grpSpLocks/>
              </p:cNvGrpSpPr>
              <p:nvPr/>
            </p:nvGrpSpPr>
            <p:grpSpPr bwMode="auto">
              <a:xfrm>
                <a:off x="2382245" y="3141847"/>
                <a:ext cx="914400" cy="261938"/>
                <a:chOff x="288" y="1096"/>
                <a:chExt cx="576" cy="165"/>
              </a:xfrm>
            </p:grpSpPr>
            <p:grpSp>
              <p:nvGrpSpPr>
                <p:cNvPr id="67" name="Group 185"/>
                <p:cNvGrpSpPr>
                  <a:grpSpLocks/>
                </p:cNvGrpSpPr>
                <p:nvPr/>
              </p:nvGrpSpPr>
              <p:grpSpPr bwMode="auto">
                <a:xfrm>
                  <a:off x="288" y="1096"/>
                  <a:ext cx="576" cy="165"/>
                  <a:chOff x="1152" y="870"/>
                  <a:chExt cx="576" cy="165"/>
                </a:xfrm>
              </p:grpSpPr>
              <p:sp>
                <p:nvSpPr>
                  <p:cNvPr id="69" name="Oval 186"/>
                  <p:cNvSpPr>
                    <a:spLocks noChangeArrowheads="1"/>
                  </p:cNvSpPr>
                  <p:nvPr/>
                </p:nvSpPr>
                <p:spPr bwMode="auto">
                  <a:xfrm>
                    <a:off x="1267" y="977"/>
                    <a:ext cx="58" cy="58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fr-FR" altLang="fr-FR"/>
                  </a:p>
                </p:txBody>
              </p:sp>
              <p:sp>
                <p:nvSpPr>
                  <p:cNvPr id="70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613" y="1008"/>
                    <a:ext cx="115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1" name="Line 18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52" y="1008"/>
                    <a:ext cx="115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" name="Line 1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18" y="870"/>
                    <a:ext cx="227" cy="13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" name="Oval 190"/>
                  <p:cNvSpPr>
                    <a:spLocks noChangeArrowheads="1"/>
                  </p:cNvSpPr>
                  <p:nvPr/>
                </p:nvSpPr>
                <p:spPr bwMode="auto">
                  <a:xfrm>
                    <a:off x="1555" y="977"/>
                    <a:ext cx="58" cy="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algn="ctr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fr-FR" altLang="fr-FR"/>
                  </a:p>
                </p:txBody>
              </p:sp>
            </p:grpSp>
            <p:sp>
              <p:nvSpPr>
                <p:cNvPr id="68" name="Freeform 311"/>
                <p:cNvSpPr>
                  <a:spLocks/>
                </p:cNvSpPr>
                <p:nvPr/>
              </p:nvSpPr>
              <p:spPr bwMode="auto">
                <a:xfrm>
                  <a:off x="288" y="1123"/>
                  <a:ext cx="576" cy="115"/>
                </a:xfrm>
                <a:custGeom>
                  <a:avLst/>
                  <a:gdLst>
                    <a:gd name="T0" fmla="*/ 0 w 576"/>
                    <a:gd name="T1" fmla="*/ 115 h 115"/>
                    <a:gd name="T2" fmla="*/ 230 w 576"/>
                    <a:gd name="T3" fmla="*/ 0 h 115"/>
                    <a:gd name="T4" fmla="*/ 576 w 576"/>
                    <a:gd name="T5" fmla="*/ 115 h 115"/>
                    <a:gd name="T6" fmla="*/ 0 w 576"/>
                    <a:gd name="T7" fmla="*/ 115 h 11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576" h="115">
                      <a:moveTo>
                        <a:pt x="0" y="115"/>
                      </a:moveTo>
                      <a:lnTo>
                        <a:pt x="230" y="0"/>
                      </a:lnTo>
                      <a:lnTo>
                        <a:pt x="576" y="115"/>
                      </a:lnTo>
                      <a:lnTo>
                        <a:pt x="0" y="115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6" name="ZoneTexte 15"/>
            <p:cNvSpPr txBox="1"/>
            <p:nvPr/>
          </p:nvSpPr>
          <p:spPr>
            <a:xfrm rot="16200000">
              <a:off x="5810525" y="1962157"/>
              <a:ext cx="673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R</a:t>
              </a:r>
              <a:r>
                <a:rPr lang="en-US" baseline="-25000" dirty="0" err="1" smtClean="0"/>
                <a:t>dump</a:t>
              </a:r>
              <a:endParaRPr lang="en-US" dirty="0"/>
            </a:p>
          </p:txBody>
        </p:sp>
        <p:sp>
          <p:nvSpPr>
            <p:cNvPr id="111" name="ZoneTexte 110"/>
            <p:cNvSpPr txBox="1"/>
            <p:nvPr/>
          </p:nvSpPr>
          <p:spPr>
            <a:xfrm>
              <a:off x="7051566" y="2182134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R</a:t>
              </a:r>
              <a:r>
                <a:rPr lang="en-US" baseline="-25000" dirty="0" err="1" smtClean="0"/>
                <a:t>quench</a:t>
              </a:r>
              <a:endParaRPr lang="en-US" dirty="0"/>
            </a:p>
          </p:txBody>
        </p:sp>
        <p:sp>
          <p:nvSpPr>
            <p:cNvPr id="112" name="ZoneTexte 111"/>
            <p:cNvSpPr txBox="1"/>
            <p:nvPr/>
          </p:nvSpPr>
          <p:spPr>
            <a:xfrm>
              <a:off x="7116332" y="1554531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</a:t>
              </a:r>
              <a:endParaRPr lang="en-US" dirty="0"/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205473" y="1679230"/>
            <a:ext cx="4925535" cy="1919340"/>
            <a:chOff x="205473" y="1774480"/>
            <a:chExt cx="4925535" cy="191934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226267" y="2790175"/>
                  <a:ext cx="4904741" cy="903645"/>
                </a:xfrm>
                <a:prstGeom prst="rect">
                  <a:avLst/>
                </a:prstGeom>
                <a:ln w="28575"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ctrlPr>
                              <a:rPr lang="fr-FR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fr-FR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sSup>
                              <m:sSupPr>
                                <m:ctrlPr>
                                  <a:rPr lang="fr-FR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𝑑𝑡</m:t>
                            </m:r>
                            <m:r>
                              <a:rPr lang="fr-F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</m:e>
                        </m:nary>
                        <m:sSubSup>
                          <m:sSubSupPr>
                            <m:ctrlPr>
                              <a:rPr lang="fr-FR" b="1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FR" b="1" i="1">
                                <a:latin typeface="Cambria Math" panose="02040503050406030204" pitchFamily="18" charset="0"/>
                              </a:rPr>
                              <m:t>𝑱</m:t>
                            </m:r>
                          </m:e>
                          <m:sub>
                            <m:r>
                              <a:rPr lang="fr-FR" b="1" i="1">
                                <a:latin typeface="Cambria Math" panose="02040503050406030204" pitchFamily="18" charset="0"/>
                              </a:rPr>
                              <m:t>𝒐𝒑</m:t>
                            </m:r>
                          </m:sub>
                          <m:sup>
                            <m:r>
                              <a:rPr lang="fr-FR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d>
                          <m:dPr>
                            <m:ctrlPr>
                              <a:rPr lang="fr-FR" b="1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1" i="1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  <m:sub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𝒅𝒊𝒔𝒄𝒉𝒂𝒓𝒈𝒆</m:t>
                                </m:r>
                              </m:sub>
                            </m:sSub>
                            <m:r>
                              <a:rPr lang="fr-FR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fr-FR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b="1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fr-FR" b="1" i="1">
                                        <a:latin typeface="Cambria Math" panose="02040503050406030204" pitchFamily="18" charset="0"/>
                                      </a:rPr>
                                      <m:t>𝒅𝒖𝒎𝒑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fr-FR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fr-FR" b="1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FR" b="1" i="1">
                                <a:latin typeface="Cambria Math" panose="02040503050406030204" pitchFamily="18" charset="0"/>
                              </a:rPr>
                              <m:t>𝑱</m:t>
                            </m:r>
                          </m:e>
                          <m:sub>
                            <m:r>
                              <a:rPr lang="fr-FR" b="1" i="1">
                                <a:latin typeface="Cambria Math" panose="02040503050406030204" pitchFamily="18" charset="0"/>
                              </a:rPr>
                              <m:t>𝒐𝒑</m:t>
                            </m:r>
                          </m:sub>
                          <m:sup>
                            <m:r>
                              <a:rPr lang="fr-FR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>
                          <m:sSubPr>
                            <m:ctrlPr>
                              <a:rPr lang="fr-FR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𝒒𝒖𝒆𝒏𝒄𝒉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6267" y="2790175"/>
                  <a:ext cx="4904741" cy="90364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7" name="Groupe 16"/>
            <p:cNvGrpSpPr/>
            <p:nvPr/>
          </p:nvGrpSpPr>
          <p:grpSpPr>
            <a:xfrm>
              <a:off x="205474" y="2161946"/>
              <a:ext cx="3730544" cy="555627"/>
              <a:chOff x="205474" y="2161946"/>
              <a:chExt cx="3730544" cy="55562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ZoneTexte 8"/>
                  <p:cNvSpPr txBox="1"/>
                  <p:nvPr/>
                </p:nvSpPr>
                <p:spPr>
                  <a:xfrm>
                    <a:off x="1897190" y="2161946"/>
                    <a:ext cx="2038828" cy="52777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𝑜𝑝</m:t>
                              </m:r>
                            </m:sub>
                          </m:sSub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𝑑𝑖𝑠𝑐h𝑎𝑟𝑔𝑒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𝑑𝑢𝑚𝑝</m:t>
                                      </m:r>
                                    </m:sub>
                                  </m:sSub>
                                </m:den>
                              </m:f>
                            </m:sup>
                          </m:s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9" name="ZoneTexte 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97190" y="2161946"/>
                    <a:ext cx="2038828" cy="527773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ZoneTexte 14"/>
                  <p:cNvSpPr txBox="1"/>
                  <p:nvPr/>
                </p:nvSpPr>
                <p:spPr>
                  <a:xfrm>
                    <a:off x="205474" y="2348241"/>
                    <a:ext cx="142648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a:rPr lang="en-US" i="1" dirty="0" err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 baseline="-25000" dirty="0" err="1" smtClean="0">
                              <a:latin typeface="Cambria Math" panose="02040503050406030204" pitchFamily="18" charset="0"/>
                            </a:rPr>
                            <m:t>𝑑𝑖𝑠𝑐h𝑎𝑟𝑔𝑒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5" name="ZoneTexte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5474" y="2348241"/>
                    <a:ext cx="1426481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b="-1147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3" name="Groupe 12"/>
            <p:cNvGrpSpPr/>
            <p:nvPr/>
          </p:nvGrpSpPr>
          <p:grpSpPr>
            <a:xfrm>
              <a:off x="205473" y="1774480"/>
              <a:ext cx="2543395" cy="390748"/>
              <a:chOff x="205473" y="1774480"/>
              <a:chExt cx="2543395" cy="39074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4" name="ZoneTexte 73"/>
                  <p:cNvSpPr txBox="1"/>
                  <p:nvPr/>
                </p:nvSpPr>
                <p:spPr>
                  <a:xfrm>
                    <a:off x="205473" y="1795896"/>
                    <a:ext cx="142648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i="1" dirty="0" err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 baseline="-25000" dirty="0" err="1" smtClean="0">
                              <a:latin typeface="Cambria Math" panose="02040503050406030204" pitchFamily="18" charset="0"/>
                            </a:rPr>
                            <m:t>𝑑𝑖𝑠𝑐h𝑎𝑟𝑔𝑒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4" name="ZoneTexte 7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5473" y="1795896"/>
                    <a:ext cx="1426481" cy="369332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1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Rectangle 2"/>
                  <p:cNvSpPr/>
                  <p:nvPr/>
                </p:nvSpPr>
                <p:spPr>
                  <a:xfrm>
                    <a:off x="1825859" y="1774480"/>
                    <a:ext cx="923009" cy="390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𝑜𝑝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" name="Rectangle 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25859" y="1774480"/>
                    <a:ext cx="923009" cy="390748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b="-625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30" name="Groupe 29"/>
          <p:cNvGrpSpPr/>
          <p:nvPr/>
        </p:nvGrpSpPr>
        <p:grpSpPr>
          <a:xfrm>
            <a:off x="506627" y="3503984"/>
            <a:ext cx="8100546" cy="1680531"/>
            <a:chOff x="754277" y="3532559"/>
            <a:chExt cx="8100546" cy="168053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/>
                <p:cNvSpPr txBox="1"/>
                <p:nvPr/>
              </p:nvSpPr>
              <p:spPr>
                <a:xfrm>
                  <a:off x="5621770" y="3532559"/>
                  <a:ext cx="2747419" cy="87812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𝒅𝒖𝒎𝒑</m:t>
                            </m:r>
                          </m:sub>
                        </m:sSub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𝑳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𝒅𝒖𝒎𝒑</m:t>
                                </m:r>
                              </m:sub>
                            </m:sSub>
                          </m:den>
                        </m:f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fr-FR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1" i="1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fr-FR" b="1" i="1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1" i="1"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fr-FR" b="1" i="1">
                                    <a:latin typeface="Cambria Math" panose="02040503050406030204" pitchFamily="18" charset="0"/>
                                  </a:rPr>
                                  <m:t>𝒎𝒂𝒙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1" i="1">
                                    <a:latin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fr-FR" b="1" i="1">
                                    <a:latin typeface="Cambria Math" panose="02040503050406030204" pitchFamily="18" charset="0"/>
                                  </a:rPr>
                                  <m:t>𝒐𝒑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b="1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10" name="ZoneTexte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21770" y="3532559"/>
                  <a:ext cx="2747419" cy="878126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/>
                <p:cNvSpPr txBox="1"/>
                <p:nvPr/>
              </p:nvSpPr>
              <p:spPr>
                <a:xfrm>
                  <a:off x="754277" y="4417212"/>
                  <a:ext cx="3305541" cy="598049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>
                    <a:spcBef>
                      <a:spcPts val="600"/>
                    </a:spcBef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fr-FR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𝒒𝒖𝒆𝒏𝒄𝒉</m:t>
                            </m:r>
                          </m:sub>
                        </m:sSub>
                        <m:r>
                          <a:rPr lang="fr-F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fr-FR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b="1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1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  <m:sub>
                                <m:r>
                                  <a:rPr lang="fr-FR" b="1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𝒅𝒊𝒔𝒄𝒉𝒂𝒓𝒈𝒆</m:t>
                                </m:r>
                              </m:sub>
                            </m:sSub>
                            <m:r>
                              <a:rPr lang="fr-FR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𝒅𝒖𝒎𝒑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ZoneTexte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4277" y="4417212"/>
                  <a:ext cx="3305541" cy="598049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  <a:ln w="38100">
                  <a:solidFill>
                    <a:srgbClr val="C0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Connecteur droit avec flèche 6"/>
            <p:cNvCxnSpPr>
              <a:endCxn id="10" idx="1"/>
            </p:cNvCxnSpPr>
            <p:nvPr/>
          </p:nvCxnSpPr>
          <p:spPr>
            <a:xfrm flipV="1">
              <a:off x="3705225" y="3971622"/>
              <a:ext cx="1916545" cy="51465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13"/>
                <p:cNvSpPr txBox="1"/>
                <p:nvPr/>
              </p:nvSpPr>
              <p:spPr>
                <a:xfrm>
                  <a:off x="4876426" y="4838463"/>
                  <a:ext cx="3978397" cy="3032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𝒅𝒊𝒔𝒄𝒉𝒂𝒓𝒈𝒆</m:t>
                            </m:r>
                          </m:sub>
                        </m:sSub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𝒅𝒆𝒕𝒆𝒄𝒕𝒊𝒐𝒏</m:t>
                            </m:r>
                          </m:sub>
                        </m:sSub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𝒅𝒆𝒍𝒂𝒚</m:t>
                            </m:r>
                          </m:sub>
                        </m:sSub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𝒔𝒘𝒊𝒕𝒄𝒉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4" name="ZoneTexte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76426" y="4838463"/>
                  <a:ext cx="3978397" cy="30328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766" r="-459" b="-2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8" name="Connecteur droit avec flèche 77"/>
            <p:cNvCxnSpPr/>
            <p:nvPr/>
          </p:nvCxnSpPr>
          <p:spPr>
            <a:xfrm>
              <a:off x="2514599" y="5075687"/>
              <a:ext cx="2335702" cy="40"/>
            </a:xfrm>
            <a:prstGeom prst="straightConnector1">
              <a:avLst/>
            </a:prstGeom>
            <a:ln w="381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 flipV="1">
              <a:off x="2523751" y="4885513"/>
              <a:ext cx="746" cy="209224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Ellipse 107"/>
            <p:cNvSpPr/>
            <p:nvPr/>
          </p:nvSpPr>
          <p:spPr>
            <a:xfrm>
              <a:off x="6091008" y="4838463"/>
              <a:ext cx="975793" cy="374627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Ellipse 114"/>
            <p:cNvSpPr/>
            <p:nvPr/>
          </p:nvSpPr>
          <p:spPr>
            <a:xfrm>
              <a:off x="6438378" y="3838055"/>
              <a:ext cx="826791" cy="374627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2748868" y="1055206"/>
            <a:ext cx="1718960" cy="5150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/>
          <p:cNvSpPr/>
          <p:nvPr/>
        </p:nvSpPr>
        <p:spPr>
          <a:xfrm>
            <a:off x="6220058" y="3371517"/>
            <a:ext cx="826791" cy="37462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e 22"/>
          <p:cNvGrpSpPr/>
          <p:nvPr/>
        </p:nvGrpSpPr>
        <p:grpSpPr>
          <a:xfrm>
            <a:off x="371475" y="5354582"/>
            <a:ext cx="9043646" cy="951434"/>
            <a:chOff x="371475" y="5354582"/>
            <a:chExt cx="9043646" cy="951434"/>
          </a:xfrm>
        </p:grpSpPr>
        <p:sp>
          <p:nvSpPr>
            <p:cNvPr id="19" name="ZoneTexte 18"/>
            <p:cNvSpPr txBox="1"/>
            <p:nvPr/>
          </p:nvSpPr>
          <p:spPr>
            <a:xfrm>
              <a:off x="371475" y="5354582"/>
              <a:ext cx="90436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 smtClean="0">
                  <a:solidFill>
                    <a:schemeClr val="accent2">
                      <a:lumMod val="75000"/>
                    </a:schemeClr>
                  </a:solidFill>
                </a:rPr>
                <a:t>Protection can be enhanced by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: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3506973" y="5382686"/>
                  <a:ext cx="5141474" cy="92333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85750" indent="-285750">
                    <a:buFontTx/>
                    <a:buChar char="-"/>
                  </a:pPr>
                  <a:r>
                    <a:rPr lang="en-US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a </a:t>
                  </a:r>
                  <a:r>
                    <a:rPr lang="en-US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fast </a:t>
                  </a:r>
                  <a:r>
                    <a:rPr lang="en-US" b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detection</a:t>
                  </a:r>
                </a:p>
                <a:p>
                  <a:pPr marL="285750" indent="-285750">
                    <a:buFontTx/>
                    <a:buChar char="-"/>
                  </a:pPr>
                  <a:r>
                    <a:rPr lang="en-US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a </a:t>
                  </a:r>
                  <a:r>
                    <a:rPr lang="en-US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large </a:t>
                  </a:r>
                  <a:r>
                    <a:rPr lang="en-US" b="1" dirty="0" err="1">
                      <a:solidFill>
                        <a:schemeClr val="accent2">
                          <a:lumMod val="75000"/>
                        </a:schemeClr>
                      </a:solidFill>
                    </a:rPr>
                    <a:t>R</a:t>
                  </a:r>
                  <a:r>
                    <a:rPr lang="en-US" b="1" baseline="-25000" dirty="0" err="1">
                      <a:solidFill>
                        <a:schemeClr val="accent2">
                          <a:lumMod val="75000"/>
                        </a:schemeClr>
                      </a:solidFill>
                    </a:rPr>
                    <a:t>dump</a:t>
                  </a:r>
                  <a:r>
                    <a:rPr lang="en-US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 (but limited by </a:t>
                  </a:r>
                  <a:r>
                    <a:rPr lang="en-US" dirty="0" err="1">
                      <a:solidFill>
                        <a:schemeClr val="accent2">
                          <a:lumMod val="75000"/>
                        </a:schemeClr>
                      </a:solidFill>
                    </a:rPr>
                    <a:t>V</a:t>
                  </a:r>
                  <a:r>
                    <a:rPr lang="en-US" baseline="-25000" dirty="0" err="1">
                      <a:solidFill>
                        <a:schemeClr val="accent2">
                          <a:lumMod val="75000"/>
                        </a:schemeClr>
                      </a:solidFill>
                    </a:rPr>
                    <a:t>max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fr-FR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500−1000</m:t>
                      </m:r>
                      <m:r>
                        <a:rPr lang="fr-FR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a14:m>
                  <a:r>
                    <a:rPr lang="en-US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)</a:t>
                  </a:r>
                </a:p>
                <a:p>
                  <a:pPr marL="285750" indent="-285750">
                    <a:buFontTx/>
                    <a:buChar char="-"/>
                  </a:pPr>
                  <a:r>
                    <a:rPr lang="en-US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a </a:t>
                  </a:r>
                  <a:r>
                    <a:rPr lang="en-US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low inductance </a:t>
                  </a:r>
                  <a:r>
                    <a:rPr lang="en-US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(HTS cables)</a:t>
                  </a:r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6973" y="5382686"/>
                  <a:ext cx="5141474" cy="923330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l="-948" t="-3974" b="-993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99221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57275" y="97328"/>
            <a:ext cx="7181849" cy="711199"/>
          </a:xfrm>
        </p:spPr>
        <p:txBody>
          <a:bodyPr>
            <a:noAutofit/>
          </a:bodyPr>
          <a:lstStyle/>
          <a:p>
            <a:r>
              <a:rPr lang="en-US" sz="3200" dirty="0"/>
              <a:t>HTS Quench protection criteria</a:t>
            </a:r>
            <a:r>
              <a:rPr lang="en-US" sz="3200" dirty="0" smtClean="0"/>
              <a:t>: Fast detection </a:t>
            </a:r>
            <a:endParaRPr lang="en-US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2488512" y="905356"/>
            <a:ext cx="4138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Simulation</a:t>
            </a:r>
            <a:r>
              <a:rPr lang="en-US" u="sng" dirty="0"/>
              <a:t> </a:t>
            </a:r>
            <a:r>
              <a:rPr lang="en-US" u="sng" dirty="0" smtClean="0"/>
              <a:t>(SCS4050-AP </a:t>
            </a:r>
            <a:r>
              <a:rPr lang="en-US" u="sng" dirty="0"/>
              <a:t>with 2x20 µm </a:t>
            </a:r>
            <a:r>
              <a:rPr lang="en-US" u="sng" dirty="0" smtClean="0"/>
              <a:t>Cu)</a:t>
            </a:r>
            <a:endParaRPr lang="en-US" u="sng" dirty="0"/>
          </a:p>
        </p:txBody>
      </p:sp>
      <p:sp>
        <p:nvSpPr>
          <p:cNvPr id="11" name="ZoneTexte 10"/>
          <p:cNvSpPr txBox="1"/>
          <p:nvPr/>
        </p:nvSpPr>
        <p:spPr>
          <a:xfrm>
            <a:off x="319268" y="1260300"/>
            <a:ext cx="8477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SCS4050-AP, 4.2 </a:t>
            </a:r>
            <a:r>
              <a:rPr lang="en-US" sz="1600" i="1" dirty="0"/>
              <a:t>K, 14 T (// ab), </a:t>
            </a:r>
            <a:r>
              <a:rPr lang="en-US" sz="1600" i="1" dirty="0" smtClean="0"/>
              <a:t>150 µm Cu added, 20 µm Mylar insulation, 340 A/mm²</a:t>
            </a:r>
            <a:endParaRPr lang="en-US" sz="1600" i="1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71" y="1583892"/>
            <a:ext cx="3804838" cy="28768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4338825" y="2221013"/>
                <a:ext cx="23665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t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250K, pancake </a:t>
                </a:r>
                <a:r>
                  <a:rPr lang="en-US" dirty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~</m:t>
                    </m:r>
                    <m:r>
                      <a:rPr lang="fr-FR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𝟗𝟎</m:t>
                    </m:r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0 </a:t>
                </a:r>
                <a:r>
                  <a:rPr lang="en-US" sz="2000" b="1" dirty="0" err="1" smtClean="0">
                    <a:solidFill>
                      <a:srgbClr val="FF0000"/>
                    </a:solidFill>
                  </a:rPr>
                  <a:t>ms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 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8825" y="2221013"/>
                <a:ext cx="2366545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2320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4321287" y="2634846"/>
            <a:ext cx="22699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t</a:t>
            </a:r>
            <a:r>
              <a:rPr lang="en-US" baseline="-25000" dirty="0" err="1" smtClean="0">
                <a:solidFill>
                  <a:schemeClr val="accent5">
                    <a:lumMod val="75000"/>
                  </a:schemeClr>
                </a:solidFill>
              </a:rPr>
              <a:t>detection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, 20mV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=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100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ms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t</a:t>
            </a:r>
            <a:r>
              <a:rPr lang="en-US" baseline="-25000" dirty="0" err="1" smtClean="0">
                <a:solidFill>
                  <a:schemeClr val="accent5">
                    <a:lumMod val="75000"/>
                  </a:schemeClr>
                </a:solidFill>
              </a:rPr>
              <a:t>detection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,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50mV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=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250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ms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334253" y="3849583"/>
            <a:ext cx="4672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t</a:t>
            </a:r>
            <a:r>
              <a:rPr lang="en-US" sz="2000" b="1" baseline="-25000" dirty="0" err="1" smtClean="0"/>
              <a:t>dump</a:t>
            </a:r>
            <a:r>
              <a:rPr lang="en-US" sz="2000" b="1" dirty="0" smtClean="0"/>
              <a:t>/2 ~620-770 </a:t>
            </a:r>
            <a:r>
              <a:rPr lang="en-US" sz="2000" b="1" dirty="0" err="1"/>
              <a:t>ms</a:t>
            </a:r>
            <a:r>
              <a:rPr lang="en-US" sz="2000" b="1" dirty="0"/>
              <a:t> </a:t>
            </a:r>
            <a:r>
              <a:rPr lang="en-US" b="1" dirty="0" smtClean="0"/>
              <a:t>(pancake </a:t>
            </a:r>
            <a:r>
              <a:rPr lang="en-US" b="1" dirty="0"/>
              <a:t>50 mV-20 mV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4334253" y="3323597"/>
            <a:ext cx="2749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t</a:t>
            </a:r>
            <a:r>
              <a:rPr lang="en-US" baseline="-25000" dirty="0" err="1" smtClean="0">
                <a:solidFill>
                  <a:schemeClr val="accent5">
                    <a:lumMod val="75000"/>
                  </a:schemeClr>
                </a:solidFill>
              </a:rPr>
              <a:t>delay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= 10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ms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; 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t</a:t>
            </a:r>
            <a:r>
              <a:rPr lang="en-US" baseline="-25000" dirty="0" err="1" smtClean="0">
                <a:solidFill>
                  <a:schemeClr val="accent5">
                    <a:lumMod val="75000"/>
                  </a:schemeClr>
                </a:solidFill>
              </a:rPr>
              <a:t>switch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= 30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ms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11178" y="4755069"/>
            <a:ext cx="8895251" cy="123110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b="1" dirty="0" smtClean="0"/>
              <a:t>Improve the turn to turn thermal contact * </a:t>
            </a:r>
            <a:r>
              <a:rPr lang="en-US" dirty="0" smtClean="0">
                <a:sym typeface="Wingdings" panose="05000000000000000000" pitchFamily="2" charset="2"/>
              </a:rPr>
              <a:t> increase the voltage 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Develop fast detection system 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Be careful: Simulation is a </a:t>
            </a:r>
            <a:r>
              <a:rPr lang="en-US" b="1" dirty="0" smtClean="0">
                <a:solidFill>
                  <a:srgbClr val="C00000"/>
                </a:solidFill>
              </a:rPr>
              <a:t>very simple case </a:t>
            </a:r>
            <a:r>
              <a:rPr lang="en-US" dirty="0" smtClean="0">
                <a:solidFill>
                  <a:srgbClr val="C00000"/>
                </a:solidFill>
              </a:rPr>
              <a:t>(same // field, same </a:t>
            </a:r>
            <a:r>
              <a:rPr lang="en-US" dirty="0" err="1" smtClean="0">
                <a:solidFill>
                  <a:srgbClr val="C00000"/>
                </a:solidFill>
              </a:rPr>
              <a:t>I</a:t>
            </a:r>
            <a:r>
              <a:rPr lang="en-US" baseline="-25000" dirty="0" err="1" smtClean="0">
                <a:solidFill>
                  <a:srgbClr val="C00000"/>
                </a:solidFill>
              </a:rPr>
              <a:t>c</a:t>
            </a:r>
            <a:r>
              <a:rPr lang="en-US" dirty="0" smtClean="0">
                <a:solidFill>
                  <a:srgbClr val="C00000"/>
                </a:solidFill>
              </a:rPr>
              <a:t>, adiabatic, …) 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250 K is an high T</a:t>
            </a:r>
            <a:r>
              <a:rPr lang="en-US" baseline="-25000" dirty="0" smtClean="0">
                <a:solidFill>
                  <a:srgbClr val="C00000"/>
                </a:solidFill>
              </a:rPr>
              <a:t>hot-spot</a:t>
            </a:r>
            <a:r>
              <a:rPr lang="en-US" dirty="0" smtClean="0">
                <a:solidFill>
                  <a:srgbClr val="C00000"/>
                </a:solidFill>
              </a:rPr>
              <a:t> for protection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/>
              <p:cNvSpPr txBox="1"/>
              <p:nvPr/>
            </p:nvSpPr>
            <p:spPr>
              <a:xfrm>
                <a:off x="4013309" y="1641177"/>
                <a:ext cx="4774512" cy="5134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𝒒𝒖𝒆𝒏𝒄𝒉</m:t>
                          </m:r>
                        </m:sub>
                      </m:sSub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fr-FR" i="1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𝑑𝑒𝑡𝑒𝑐𝑡𝑖𝑜𝑛</m:t>
                          </m:r>
                        </m:sub>
                      </m:sSub>
                      <m:r>
                        <a:rPr lang="fr-FR" i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𝑑𝑒𝑙𝑎𝑦</m:t>
                          </m:r>
                        </m:sub>
                      </m:sSub>
                      <m:r>
                        <a:rPr lang="fr-FR" i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𝑠𝑤𝑖𝑡𝑐h</m:t>
                          </m:r>
                        </m:sub>
                      </m:sSub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𝒅𝒖𝒎𝒑</m:t>
                              </m:r>
                            </m:sub>
                          </m:sSub>
                        </m:num>
                        <m:den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ZoneText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3309" y="1641177"/>
                <a:ext cx="4774512" cy="51341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/>
          <p:cNvSpPr txBox="1"/>
          <p:nvPr/>
        </p:nvSpPr>
        <p:spPr>
          <a:xfrm>
            <a:off x="20878" y="4468294"/>
            <a:ext cx="43133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T. Lécrevisse et al</a:t>
            </a:r>
            <a:r>
              <a:rPr lang="en-US" sz="1100" i="1" dirty="0"/>
              <a:t>., IEEE Trans. Appl. </a:t>
            </a:r>
            <a:r>
              <a:rPr lang="en-US" sz="1100" i="1" dirty="0" err="1"/>
              <a:t>Supercond</a:t>
            </a:r>
            <a:r>
              <a:rPr lang="en-US" sz="1100" i="1" dirty="0" smtClean="0"/>
              <a:t>., vol. 23, no. 3, June 2013</a:t>
            </a:r>
            <a:endParaRPr lang="en-US" sz="1100" i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1634602" y="6003333"/>
            <a:ext cx="5399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* H. Bai et al</a:t>
            </a:r>
            <a:r>
              <a:rPr lang="en-US" sz="1400" i="1" dirty="0"/>
              <a:t>., IEEE Trans. Appl. </a:t>
            </a:r>
            <a:r>
              <a:rPr lang="en-US" sz="1400" i="1" dirty="0" err="1"/>
              <a:t>Supercond</a:t>
            </a:r>
            <a:r>
              <a:rPr lang="en-US" sz="1400" i="1" dirty="0" smtClean="0"/>
              <a:t>., vol. 23, no. 3, June 2013</a:t>
            </a:r>
            <a:endParaRPr lang="en-US" sz="1400" i="1" dirty="0"/>
          </a:p>
        </p:txBody>
      </p:sp>
      <p:sp>
        <p:nvSpPr>
          <p:cNvPr id="3" name="Rectangle 2"/>
          <p:cNvSpPr/>
          <p:nvPr/>
        </p:nvSpPr>
        <p:spPr>
          <a:xfrm>
            <a:off x="110267" y="4772227"/>
            <a:ext cx="8686251" cy="123110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82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7" grpId="0"/>
      <p:bldP spid="27" grpId="0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33" name="Titre 1"/>
          <p:cNvSpPr>
            <a:spLocks noGrp="1"/>
          </p:cNvSpPr>
          <p:nvPr>
            <p:ph type="title"/>
          </p:nvPr>
        </p:nvSpPr>
        <p:spPr>
          <a:xfrm>
            <a:off x="1057275" y="97328"/>
            <a:ext cx="7181849" cy="711199"/>
          </a:xfrm>
        </p:spPr>
        <p:txBody>
          <a:bodyPr>
            <a:noAutofit/>
          </a:bodyPr>
          <a:lstStyle/>
          <a:p>
            <a:r>
              <a:rPr lang="en-US" sz="3200" dirty="0"/>
              <a:t>HTS Quench protection criteria: </a:t>
            </a:r>
            <a:r>
              <a:rPr lang="en-US" sz="3200" dirty="0" smtClean="0"/>
              <a:t>Accelerate the dump</a:t>
            </a:r>
            <a:endParaRPr lang="en-US" sz="3200" dirty="0"/>
          </a:p>
        </p:txBody>
      </p:sp>
      <p:grpSp>
        <p:nvGrpSpPr>
          <p:cNvPr id="35" name="Groupe 34"/>
          <p:cNvGrpSpPr/>
          <p:nvPr/>
        </p:nvGrpSpPr>
        <p:grpSpPr>
          <a:xfrm>
            <a:off x="877215" y="1159806"/>
            <a:ext cx="2568533" cy="4986118"/>
            <a:chOff x="162460" y="1174218"/>
            <a:chExt cx="2568533" cy="4986118"/>
          </a:xfrm>
        </p:grpSpPr>
        <p:sp>
          <p:nvSpPr>
            <p:cNvPr id="8" name="ZoneTexte 7"/>
            <p:cNvSpPr txBox="1"/>
            <p:nvPr/>
          </p:nvSpPr>
          <p:spPr>
            <a:xfrm>
              <a:off x="162460" y="1174218"/>
              <a:ext cx="25218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u="sng" dirty="0" smtClean="0"/>
                <a:t>Active Protection Heaters (NHMFL)</a:t>
              </a:r>
              <a:endParaRPr lang="en-US" sz="1600" b="1" u="sng" dirty="0"/>
            </a:p>
          </p:txBody>
        </p:sp>
        <p:pic>
          <p:nvPicPr>
            <p:cNvPr id="13" name="Image 12"/>
            <p:cNvPicPr>
              <a:picLocks noChangeAspect="1"/>
            </p:cNvPicPr>
            <p:nvPr/>
          </p:nvPicPr>
          <p:blipFill rotWithShape="1">
            <a:blip r:embed="rId2"/>
            <a:srcRect l="65825" t="17948" r="-459" b="9154"/>
            <a:stretch/>
          </p:blipFill>
          <p:spPr>
            <a:xfrm>
              <a:off x="507181" y="1685089"/>
              <a:ext cx="1832377" cy="2013034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218029" y="3763647"/>
              <a:ext cx="2466253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32 T magnet : 52 disks</a:t>
              </a:r>
            </a:p>
            <a:p>
              <a:r>
                <a:rPr lang="en-US" dirty="0" smtClean="0"/>
                <a:t>f</a:t>
              </a:r>
              <a:r>
                <a:rPr lang="en-US" baseline="-25000" dirty="0" smtClean="0"/>
                <a:t>heater</a:t>
              </a:r>
              <a:r>
                <a:rPr lang="en-US" dirty="0" smtClean="0"/>
                <a:t>~45 %</a:t>
              </a:r>
            </a:p>
            <a:p>
              <a:r>
                <a:rPr lang="en-US" dirty="0" err="1" smtClean="0"/>
                <a:t>P</a:t>
              </a:r>
              <a:r>
                <a:rPr lang="en-US" baseline="-25000" dirty="0" err="1" smtClean="0"/>
                <a:t>heater</a:t>
              </a:r>
              <a:r>
                <a:rPr lang="en-US" dirty="0" smtClean="0"/>
                <a:t>=50 kW</a:t>
              </a:r>
            </a:p>
            <a:p>
              <a:r>
                <a:rPr lang="en-US" dirty="0" smtClean="0"/>
                <a:t>heating time : ~0.8 s</a:t>
              </a:r>
            </a:p>
            <a:p>
              <a:r>
                <a:rPr lang="en-US" dirty="0" smtClean="0"/>
                <a:t>quench delay: ~0.1-0.6 s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18029" y="5383037"/>
              <a:ext cx="24662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200" i="1" dirty="0" smtClean="0"/>
                <a:t>H.W., </a:t>
              </a:r>
              <a:r>
                <a:rPr lang="fr-FR" sz="1200" i="1" dirty="0" err="1" smtClean="0"/>
                <a:t>Weijers</a:t>
              </a:r>
              <a:r>
                <a:rPr lang="fr-FR" sz="1200" i="1" dirty="0" smtClean="0"/>
                <a:t> et al., </a:t>
              </a:r>
              <a:r>
                <a:rPr lang="en-US" sz="1200" i="1" dirty="0"/>
                <a:t>IEEE Trans. Appl. </a:t>
              </a:r>
              <a:r>
                <a:rPr lang="en-US" sz="1200" i="1" dirty="0" err="1"/>
                <a:t>Supercond</a:t>
              </a:r>
              <a:r>
                <a:rPr lang="en-US" sz="1200" i="1" dirty="0"/>
                <a:t>., vol. </a:t>
              </a:r>
              <a:r>
                <a:rPr lang="en-US" sz="1200" i="1" dirty="0" smtClean="0"/>
                <a:t>24, </a:t>
              </a:r>
              <a:r>
                <a:rPr lang="en-US" sz="1200" i="1" dirty="0"/>
                <a:t>no. 3, pp. </a:t>
              </a:r>
              <a:r>
                <a:rPr lang="en-US" sz="1200" i="1" dirty="0" smtClean="0"/>
                <a:t>1-5, </a:t>
              </a:r>
              <a:r>
                <a:rPr lang="en-US" sz="1200" i="1" dirty="0"/>
                <a:t>June </a:t>
              </a:r>
              <a:r>
                <a:rPr lang="en-US" sz="1200" i="1" dirty="0" smtClean="0"/>
                <a:t>2014</a:t>
              </a:r>
              <a:endParaRPr lang="en-US" sz="1200" i="1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62461" y="1235911"/>
              <a:ext cx="2568532" cy="492442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e 42"/>
          <p:cNvGrpSpPr/>
          <p:nvPr/>
        </p:nvGrpSpPr>
        <p:grpSpPr>
          <a:xfrm>
            <a:off x="4103948" y="1267528"/>
            <a:ext cx="4457700" cy="4810853"/>
            <a:chOff x="3905251" y="1331682"/>
            <a:chExt cx="4457700" cy="4810853"/>
          </a:xfrm>
        </p:grpSpPr>
        <p:sp>
          <p:nvSpPr>
            <p:cNvPr id="23" name="ZoneTexte 22"/>
            <p:cNvSpPr txBox="1"/>
            <p:nvPr/>
          </p:nvSpPr>
          <p:spPr>
            <a:xfrm>
              <a:off x="4180454" y="1331682"/>
              <a:ext cx="41227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Variable </a:t>
              </a:r>
              <a:r>
                <a:rPr lang="en-US" b="1" u="sng" dirty="0" err="1" smtClean="0"/>
                <a:t>R</a:t>
              </a:r>
              <a:r>
                <a:rPr lang="en-US" b="1" u="sng" baseline="-25000" dirty="0" err="1" smtClean="0"/>
                <a:t>dump</a:t>
              </a:r>
              <a:r>
                <a:rPr lang="en-US" b="1" u="sng" dirty="0"/>
                <a:t> </a:t>
              </a:r>
              <a:r>
                <a:rPr lang="en-US" b="1" u="sng" dirty="0" smtClean="0"/>
                <a:t>(EUCARD HTS insert study)</a:t>
              </a:r>
              <a:endParaRPr lang="en-US" b="1" u="sng" dirty="0"/>
            </a:p>
          </p:txBody>
        </p:sp>
        <p:pic>
          <p:nvPicPr>
            <p:cNvPr id="19" name="Image 18"/>
            <p:cNvPicPr>
              <a:picLocks noChangeAspect="1"/>
            </p:cNvPicPr>
            <p:nvPr/>
          </p:nvPicPr>
          <p:blipFill rotWithShape="1">
            <a:blip r:embed="rId3"/>
            <a:srcRect r="35392"/>
            <a:stretch/>
          </p:blipFill>
          <p:spPr>
            <a:xfrm>
              <a:off x="5036618" y="1720065"/>
              <a:ext cx="2248128" cy="161455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3905251" y="5652294"/>
              <a:ext cx="44577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200" i="1" dirty="0" smtClean="0"/>
                <a:t>E. Haro et al., </a:t>
              </a:r>
              <a:r>
                <a:rPr lang="en-US" sz="1200" i="1" dirty="0"/>
                <a:t>IEEE Trans. Appl. </a:t>
              </a:r>
              <a:r>
                <a:rPr lang="en-US" sz="1200" i="1" dirty="0" err="1"/>
                <a:t>Supercond</a:t>
              </a:r>
              <a:r>
                <a:rPr lang="en-US" sz="1200" i="1" dirty="0"/>
                <a:t>., vol. </a:t>
              </a:r>
              <a:r>
                <a:rPr lang="en-US" sz="1200" i="1" dirty="0" smtClean="0"/>
                <a:t>23, </a:t>
              </a:r>
              <a:r>
                <a:rPr lang="en-US" sz="1200" i="1" dirty="0"/>
                <a:t>no. 3, </a:t>
              </a:r>
              <a:endParaRPr lang="en-US" sz="1200" i="1" dirty="0" smtClean="0"/>
            </a:p>
            <a:p>
              <a:pPr algn="ctr"/>
              <a:r>
                <a:rPr lang="en-US" sz="1200" i="1" dirty="0" smtClean="0"/>
                <a:t>pp</a:t>
              </a:r>
              <a:r>
                <a:rPr lang="en-US" sz="1200" i="1" dirty="0"/>
                <a:t>. </a:t>
              </a:r>
              <a:r>
                <a:rPr lang="en-US" sz="1200" i="1" dirty="0" smtClean="0"/>
                <a:t>4600104, </a:t>
              </a:r>
              <a:r>
                <a:rPr lang="en-US" sz="1200" i="1" dirty="0"/>
                <a:t>June </a:t>
              </a:r>
              <a:r>
                <a:rPr lang="en-US" sz="1200" i="1" dirty="0" smtClean="0"/>
                <a:t>2013</a:t>
              </a:r>
              <a:endParaRPr lang="en-US" sz="1200" i="1" dirty="0"/>
            </a:p>
          </p:txBody>
        </p:sp>
        <p:pic>
          <p:nvPicPr>
            <p:cNvPr id="26" name="Image 25"/>
            <p:cNvPicPr>
              <a:picLocks noChangeAspect="1"/>
            </p:cNvPicPr>
            <p:nvPr/>
          </p:nvPicPr>
          <p:blipFill rotWithShape="1">
            <a:blip r:embed="rId4"/>
            <a:srcRect l="-1" r="-1053" b="10880"/>
            <a:stretch/>
          </p:blipFill>
          <p:spPr>
            <a:xfrm>
              <a:off x="4082240" y="3508157"/>
              <a:ext cx="4156884" cy="1999171"/>
            </a:xfrm>
            <a:prstGeom prst="rect">
              <a:avLst/>
            </a:prstGeom>
          </p:spPr>
        </p:pic>
        <p:sp>
          <p:nvSpPr>
            <p:cNvPr id="42" name="Rectangle 41"/>
            <p:cNvSpPr/>
            <p:nvPr/>
          </p:nvSpPr>
          <p:spPr>
            <a:xfrm>
              <a:off x="3905251" y="1353197"/>
              <a:ext cx="4457700" cy="478933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002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1810" y="79211"/>
            <a:ext cx="7105650" cy="711199"/>
          </a:xfrm>
        </p:spPr>
        <p:txBody>
          <a:bodyPr>
            <a:noAutofit/>
          </a:bodyPr>
          <a:lstStyle/>
          <a:p>
            <a:r>
              <a:rPr lang="en-US" sz="3200" dirty="0"/>
              <a:t>HTS Quench protection criteria: Winding adaptation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grpSp>
        <p:nvGrpSpPr>
          <p:cNvPr id="14" name="Groupe 13"/>
          <p:cNvGrpSpPr/>
          <p:nvPr/>
        </p:nvGrpSpPr>
        <p:grpSpPr>
          <a:xfrm>
            <a:off x="115749" y="887278"/>
            <a:ext cx="4894402" cy="5428518"/>
            <a:chOff x="115749" y="906328"/>
            <a:chExt cx="4894402" cy="5428518"/>
          </a:xfrm>
        </p:grpSpPr>
        <p:pic>
          <p:nvPicPr>
            <p:cNvPr id="18" name="_x159861672" descr="EMB0000078cb08b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3232" y="1336651"/>
              <a:ext cx="1237418" cy="1849505"/>
            </a:xfrm>
            <a:prstGeom prst="rect">
              <a:avLst/>
            </a:prstGeom>
            <a:noFill/>
          </p:spPr>
        </p:pic>
        <p:sp>
          <p:nvSpPr>
            <p:cNvPr id="8" name="ZoneTexte 7"/>
            <p:cNvSpPr txBox="1"/>
            <p:nvPr/>
          </p:nvSpPr>
          <p:spPr>
            <a:xfrm>
              <a:off x="332362" y="906328"/>
              <a:ext cx="4322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No-Insulation Multi-Width:</a:t>
              </a:r>
              <a:r>
                <a:rPr lang="en-US" b="1" dirty="0" smtClean="0"/>
                <a:t> self-protection</a:t>
              </a:r>
              <a:endParaRPr lang="en-US" b="1" u="sng" dirty="0"/>
            </a:p>
          </p:txBody>
        </p:sp>
        <p:pic>
          <p:nvPicPr>
            <p:cNvPr id="23" name="_x159619288" descr="EMB0000078cb080"/>
            <p:cNvPicPr/>
            <p:nvPr/>
          </p:nvPicPr>
          <p:blipFill>
            <a:blip r:embed="rId3" cstate="print"/>
            <a:srcRect t="19937" r="10149" b="15385"/>
            <a:stretch>
              <a:fillRect/>
            </a:stretch>
          </p:blipFill>
          <p:spPr bwMode="auto">
            <a:xfrm>
              <a:off x="284060" y="3224402"/>
              <a:ext cx="4359102" cy="2519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/>
                <p:cNvSpPr txBox="1"/>
                <p:nvPr/>
              </p:nvSpPr>
              <p:spPr>
                <a:xfrm>
                  <a:off x="1479909" y="1372528"/>
                  <a:ext cx="3233647" cy="18158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 algn="just">
                    <a:buFont typeface="Wingdings" panose="05000000000000000000" pitchFamily="2" charset="2"/>
                    <a:buChar char="à"/>
                  </a:pPr>
                  <a:r>
                    <a:rPr lang="en-US" sz="1600" dirty="0" smtClean="0">
                      <a:sym typeface="Wingdings" panose="05000000000000000000" pitchFamily="2" charset="2"/>
                    </a:rPr>
                    <a:t>When a quench occurs in DP9 (</a:t>
                  </a:r>
                  <a14:m>
                    <m:oMath xmlns:m="http://schemas.openxmlformats.org/officeDocument/2006/math">
                      <m:r>
                        <a:rPr lang="en-US" sz="16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~</m:t>
                      </m:r>
                      <m:r>
                        <a:rPr lang="fr-F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900 </m:t>
                      </m:r>
                      <m:r>
                        <m:rPr>
                          <m:sty m:val="p"/>
                        </m:rPr>
                        <a:rPr lang="fr-F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A</m:t>
                      </m:r>
                      <m:r>
                        <a:rPr lang="fr-F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/</m:t>
                      </m:r>
                      <m:r>
                        <m:rPr>
                          <m:sty m:val="p"/>
                        </m:rPr>
                        <a:rPr lang="fr-F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mm</m:t>
                      </m:r>
                      <m:r>
                        <a:rPr lang="fr-F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²)</m:t>
                      </m:r>
                    </m:oMath>
                  </a14:m>
                  <a:r>
                    <a:rPr lang="en-US" sz="1600" dirty="0" smtClean="0">
                      <a:sym typeface="Wingdings" panose="05000000000000000000" pitchFamily="2" charset="2"/>
                    </a:rPr>
                    <a:t>, </a:t>
                  </a:r>
                  <a:r>
                    <a:rPr lang="en-US" sz="1600" b="1" dirty="0" smtClean="0">
                      <a:sym typeface="Wingdings" panose="05000000000000000000" pitchFamily="2" charset="2"/>
                    </a:rPr>
                    <a:t>all DPs</a:t>
                  </a:r>
                  <a:r>
                    <a:rPr lang="en-US" sz="1600" dirty="0" smtClean="0">
                      <a:sym typeface="Wingdings" panose="05000000000000000000" pitchFamily="2" charset="2"/>
                    </a:rPr>
                    <a:t> quenched in </a:t>
                  </a:r>
                  <a14:m>
                    <m:oMath xmlns:m="http://schemas.openxmlformats.org/officeDocument/2006/math">
                      <m:r>
                        <a:rPr lang="en-US" sz="16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~</m:t>
                      </m:r>
                      <m:r>
                        <a:rPr lang="fr-FR" sz="16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𝟒𝟎𝟎</m:t>
                      </m:r>
                      <m:r>
                        <a:rPr lang="fr-FR" sz="16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 </m:t>
                      </m:r>
                    </m:oMath>
                  </a14:m>
                  <a:r>
                    <a:rPr lang="en-US" sz="1600" b="1" dirty="0" err="1" smtClean="0">
                      <a:sym typeface="Wingdings" panose="05000000000000000000" pitchFamily="2" charset="2"/>
                    </a:rPr>
                    <a:t>ms</a:t>
                  </a:r>
                  <a:r>
                    <a:rPr lang="en-US" sz="1600" b="1" dirty="0" err="1">
                      <a:sym typeface="Wingdings" panose="05000000000000000000" pitchFamily="2" charset="2"/>
                    </a:rPr>
                    <a:t>.</a:t>
                  </a:r>
                  <a:endParaRPr lang="en-US" sz="1600" b="1" dirty="0" smtClean="0">
                    <a:sym typeface="Wingdings" panose="05000000000000000000" pitchFamily="2" charset="2"/>
                  </a:endParaRPr>
                </a:p>
                <a:p>
                  <a:pPr marL="285750" indent="-285750" algn="just">
                    <a:buFont typeface="Wingdings" panose="05000000000000000000" pitchFamily="2" charset="2"/>
                    <a:buChar char="à"/>
                  </a:pPr>
                  <a:r>
                    <a:rPr lang="en-US" sz="1600" dirty="0" smtClean="0">
                      <a:sym typeface="Wingdings" panose="05000000000000000000" pitchFamily="2" charset="2"/>
                    </a:rPr>
                    <a:t>All Energy </a:t>
                  </a:r>
                  <a:r>
                    <a:rPr lang="en-US" sz="1600" b="1" dirty="0" smtClean="0">
                      <a:sym typeface="Wingdings" panose="05000000000000000000" pitchFamily="2" charset="2"/>
                    </a:rPr>
                    <a:t>(&gt; 30 kJ</a:t>
                  </a:r>
                  <a:r>
                    <a:rPr lang="en-US" sz="1600" dirty="0" smtClean="0">
                      <a:sym typeface="Wingdings" panose="05000000000000000000" pitchFamily="2" charset="2"/>
                    </a:rPr>
                    <a:t>) is discharged under constant voltage mode (PS limitation) </a:t>
                  </a:r>
                  <a:r>
                    <a:rPr lang="en-US" sz="1600" b="1" dirty="0" smtClean="0">
                      <a:sym typeface="Wingdings" panose="05000000000000000000" pitchFamily="2" charset="2"/>
                    </a:rPr>
                    <a:t>in </a:t>
                  </a:r>
                  <a14:m>
                    <m:oMath xmlns:m="http://schemas.openxmlformats.org/officeDocument/2006/math">
                      <m:r>
                        <a:rPr lang="en-US" sz="16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~</m:t>
                      </m:r>
                      <m:r>
                        <a:rPr lang="fr-FR" sz="16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𝟑𝟔𝟎</m:t>
                      </m:r>
                      <m:r>
                        <a:rPr lang="fr-FR" sz="16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 </m:t>
                      </m:r>
                      <m:r>
                        <a:rPr lang="fr-FR" sz="16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𝐦𝐬</m:t>
                      </m:r>
                      <m:r>
                        <a:rPr lang="fr-F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.</m:t>
                      </m:r>
                    </m:oMath>
                  </a14:m>
                  <a:endParaRPr lang="en-US" sz="1600" dirty="0" smtClean="0">
                    <a:sym typeface="Wingdings" panose="05000000000000000000" pitchFamily="2" charset="2"/>
                  </a:endParaRPr>
                </a:p>
                <a:p>
                  <a:pPr marL="285750" indent="-285750" algn="just">
                    <a:buFont typeface="Wingdings" panose="05000000000000000000" pitchFamily="2" charset="2"/>
                    <a:buChar char="à"/>
                  </a:pPr>
                  <a:r>
                    <a:rPr lang="en-US" sz="1600" b="1" dirty="0" smtClean="0">
                      <a:solidFill>
                        <a:srgbClr val="C00000"/>
                      </a:solidFill>
                      <a:sym typeface="Wingdings" panose="05000000000000000000" pitchFamily="2" charset="2"/>
                    </a:rPr>
                    <a:t>NO protection, NO damage.</a:t>
                  </a:r>
                  <a:endParaRPr lang="en-US" sz="1600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ZoneTexte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9909" y="1372528"/>
                  <a:ext cx="3233647" cy="181588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755" t="-1007" r="-943" b="-33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/>
            <p:cNvSpPr/>
            <p:nvPr/>
          </p:nvSpPr>
          <p:spPr>
            <a:xfrm>
              <a:off x="153233" y="5734682"/>
              <a:ext cx="4856918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100" i="1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Y. </a:t>
              </a:r>
              <a:r>
                <a:rPr lang="en-US" sz="1100" i="1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Song et al., </a:t>
              </a:r>
              <a:r>
                <a:rPr lang="en-US" sz="1100" i="1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"Over-Current Quench Test and Self-Protecting Behavior of a 7-T / 78-mm Multi-Width No-Insulation REBCO Magnet at 4.2 K," </a:t>
              </a:r>
              <a:r>
                <a:rPr lang="en-US" sz="1100" i="1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to be published in </a:t>
              </a:r>
              <a:r>
                <a:rPr lang="en-US" sz="1100" i="1" dirty="0" err="1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Supercond</a:t>
              </a:r>
              <a:r>
                <a:rPr lang="en-US" sz="1100" i="1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. Sci. Technol., 2015. </a:t>
              </a:r>
              <a:endParaRPr lang="en-US" sz="1100" i="1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15749" y="934903"/>
              <a:ext cx="4894401" cy="539994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5201032" y="1061595"/>
            <a:ext cx="3699821" cy="5015356"/>
            <a:chOff x="5201032" y="1061595"/>
            <a:chExt cx="3699821" cy="5015356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7" t="5123" r="4469" b="7419"/>
            <a:stretch/>
          </p:blipFill>
          <p:spPr>
            <a:xfrm>
              <a:off x="5201032" y="2782657"/>
              <a:ext cx="3699821" cy="2319637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5367589" y="5503849"/>
              <a:ext cx="33757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1" dirty="0" smtClean="0"/>
                <a:t>T. Lécrevisse, Y. </a:t>
              </a:r>
              <a:r>
                <a:rPr lang="en-US" sz="1200" i="1" dirty="0" err="1" smtClean="0"/>
                <a:t>Iwasa</a:t>
              </a:r>
              <a:r>
                <a:rPr lang="en-US" sz="1200" i="1" dirty="0" smtClean="0"/>
                <a:t>, “A(RE)BCO Pancake Winding With Metal-as-Insulation”, presented at EUCAS2015 </a:t>
              </a:r>
              <a:endParaRPr lang="en-US" sz="1200" i="1" dirty="0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5474885" y="1603016"/>
              <a:ext cx="316120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dirty="0" smtClean="0"/>
                <a:t>Metal tape co-wound with REBCO tape during a quench at 77 K, PS constant voltage mode.</a:t>
              </a:r>
              <a:endParaRPr lang="en-US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5315458" y="1061595"/>
              <a:ext cx="3480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 smtClean="0"/>
                <a:t>Metal-as-Insulation</a:t>
              </a:r>
              <a:endParaRPr lang="en-US" sz="2400" b="1" u="sng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226762" y="1104901"/>
              <a:ext cx="3657453" cy="497205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" name="Connecteur droit avec flèche 6"/>
          <p:cNvCxnSpPr/>
          <p:nvPr/>
        </p:nvCxnSpPr>
        <p:spPr>
          <a:xfrm flipH="1" flipV="1">
            <a:off x="5829300" y="4623369"/>
            <a:ext cx="7620" cy="37338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61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1810" y="79211"/>
            <a:ext cx="7105650" cy="711199"/>
          </a:xfrm>
        </p:spPr>
        <p:txBody>
          <a:bodyPr>
            <a:noAutofit/>
          </a:bodyPr>
          <a:lstStyle/>
          <a:p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4347" y="1222697"/>
                <a:ext cx="9028251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à"/>
                </a:pPr>
                <a:r>
                  <a:rPr lang="en-US" sz="2000" u="sng" dirty="0" smtClean="0">
                    <a:sym typeface="Wingdings" panose="05000000000000000000" pitchFamily="2" charset="2"/>
                  </a:rPr>
                  <a:t>HTS magnet can be protected BUT it is not so easy:</a:t>
                </a:r>
              </a:p>
              <a:p>
                <a:pPr marL="742950" lvl="1" indent="-285750" algn="just">
                  <a:buFont typeface="Wingdings" panose="05000000000000000000" pitchFamily="2" charset="2"/>
                  <a:buChar char="à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Key issue remains the detection : </a:t>
                </a:r>
                <a:r>
                  <a:rPr lang="en-US" sz="20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What is the most efficient method to detect a quench? How to increase the voltage/NPZV * ?</a:t>
                </a:r>
              </a:p>
              <a:p>
                <a:pPr marL="742950" lvl="1" indent="-285750" algn="just">
                  <a:buFont typeface="Wingdings" panose="05000000000000000000" pitchFamily="2" charset="2"/>
                  <a:buChar char="à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Once detected, energy dump 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~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0.5 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𝑠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sz="2000" dirty="0" smtClean="0">
                    <a:sym typeface="Wingdings" panose="05000000000000000000" pitchFamily="2" charset="2"/>
                  </a:rPr>
                  <a:t> can be done.</a:t>
                </a:r>
              </a:p>
              <a:p>
                <a:pPr marL="742950" lvl="1" indent="-285750" algn="just">
                  <a:buFont typeface="Wingdings" panose="05000000000000000000" pitchFamily="2" charset="2"/>
                  <a:buChar char="à"/>
                </a:pPr>
                <a:r>
                  <a:rPr lang="en-US" sz="20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Low inductance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is</a:t>
                </a:r>
                <a:r>
                  <a:rPr lang="en-US" sz="20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for a better protection.</a:t>
                </a:r>
              </a:p>
              <a:p>
                <a:pPr marL="742950" lvl="1" indent="-285750" algn="just">
                  <a:buFont typeface="Wingdings" panose="05000000000000000000" pitchFamily="2" charset="2"/>
                  <a:buChar char="à"/>
                </a:pPr>
                <a:r>
                  <a:rPr lang="en-US" sz="20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What protection scheme suitable ? Dump ; heaters ; subdivision …</a:t>
                </a:r>
              </a:p>
              <a:p>
                <a:pPr lvl="1" algn="just"/>
                <a:endParaRPr lang="en-US" sz="2000" u="sng" dirty="0" smtClean="0">
                  <a:sym typeface="Wingdings" panose="05000000000000000000" pitchFamily="2" charset="2"/>
                </a:endParaRPr>
              </a:p>
              <a:p>
                <a:pPr marL="285750" indent="-285750" algn="just">
                  <a:buFont typeface="Wingdings" panose="05000000000000000000" pitchFamily="2" charset="2"/>
                  <a:buChar char="à"/>
                </a:pPr>
                <a:r>
                  <a:rPr lang="en-US" sz="2000" u="sng" dirty="0" smtClean="0">
                    <a:sym typeface="Wingdings" panose="05000000000000000000" pitchFamily="2" charset="2"/>
                  </a:rPr>
                  <a:t>Winding might be optimized for the protection:</a:t>
                </a:r>
              </a:p>
              <a:p>
                <a:pPr marL="742950" lvl="1" indent="-285750" algn="just">
                  <a:buFont typeface="Wingdings" panose="05000000000000000000" pitchFamily="2" charset="2"/>
                  <a:buChar char="à"/>
                </a:pPr>
                <a:r>
                  <a:rPr lang="en-US" sz="20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Stabilizer ratio and properties </a:t>
                </a:r>
              </a:p>
              <a:p>
                <a:pPr marL="742950" lvl="1" indent="-285750" algn="just">
                  <a:buFont typeface="Wingdings" panose="05000000000000000000" pitchFamily="2" charset="2"/>
                  <a:buChar char="à"/>
                </a:pPr>
                <a:r>
                  <a:rPr lang="en-US" sz="20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Insulation </a:t>
                </a:r>
              </a:p>
              <a:p>
                <a:pPr marL="742950" lvl="1" indent="-285750" algn="just">
                  <a:buFont typeface="Wingdings" panose="05000000000000000000" pitchFamily="2" charset="2"/>
                  <a:buChar char="à"/>
                </a:pPr>
                <a:r>
                  <a:rPr lang="en-US" sz="20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New winding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with </a:t>
                </a:r>
                <a:r>
                  <a:rPr lang="en-US" sz="20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No, Partial, or Metal-as-Insulation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: allows the current to bypass the hot-spot  lower T</a:t>
                </a:r>
                <a:r>
                  <a:rPr lang="en-US" sz="2000" baseline="-25000" dirty="0" smtClean="0">
                    <a:sym typeface="Wingdings" panose="05000000000000000000" pitchFamily="2" charset="2"/>
                  </a:rPr>
                  <a:t>hot-spot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 and higher quench capital (higher </a:t>
                </a:r>
                <a:r>
                  <a:rPr lang="en-US" sz="2000" dirty="0" err="1" smtClean="0">
                    <a:sym typeface="Wingdings" panose="05000000000000000000" pitchFamily="2" charset="2"/>
                  </a:rPr>
                  <a:t>t</a:t>
                </a:r>
                <a:r>
                  <a:rPr lang="en-US" sz="2000" baseline="-25000" dirty="0" err="1" smtClean="0">
                    <a:sym typeface="Wingdings" panose="05000000000000000000" pitchFamily="2" charset="2"/>
                  </a:rPr>
                  <a:t>quench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).</a:t>
                </a:r>
                <a:endParaRPr lang="en-US" sz="2000" dirty="0">
                  <a:sym typeface="Wingdings" panose="05000000000000000000" pitchFamily="2" charset="2"/>
                </a:endParaRPr>
              </a:p>
              <a:p>
                <a:pPr marL="1200150" lvl="2" indent="-285750" algn="just">
                  <a:buFont typeface="Wingdings" panose="05000000000000000000" pitchFamily="2" charset="2"/>
                  <a:buChar char="à"/>
                </a:pPr>
                <a:r>
                  <a:rPr lang="en-US" sz="2000" i="1" dirty="0" smtClean="0">
                    <a:sym typeface="Wingdings" panose="05000000000000000000" pitchFamily="2" charset="2"/>
                  </a:rPr>
                  <a:t>See S. Hahn presentation on NI technique tomorrow</a:t>
                </a:r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47" y="1222697"/>
                <a:ext cx="9028251" cy="4093428"/>
              </a:xfrm>
              <a:prstGeom prst="rect">
                <a:avLst/>
              </a:prstGeom>
              <a:blipFill rotWithShape="1">
                <a:blip r:embed="rId2"/>
                <a:stretch>
                  <a:fillRect l="-608" t="-745" r="-675" b="-1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790398" y="5883131"/>
            <a:ext cx="8204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* C. </a:t>
            </a:r>
            <a:r>
              <a:rPr lang="en-US" sz="1200" i="1" dirty="0" err="1" smtClean="0"/>
              <a:t>Lacroix</a:t>
            </a:r>
            <a:r>
              <a:rPr lang="en-US" sz="1200" i="1" dirty="0" smtClean="0"/>
              <a:t> and F. </a:t>
            </a:r>
            <a:r>
              <a:rPr lang="en-US" sz="1200" i="1" dirty="0" err="1" smtClean="0"/>
              <a:t>Sirois</a:t>
            </a:r>
            <a:r>
              <a:rPr lang="en-US" sz="1200" i="1" dirty="0" smtClean="0"/>
              <a:t>, “concept of a current flow diverter for accelerating the normal zone propagation velocity in 2G HTS coated conductors,” vol. 27, 035003 (10pp), 2014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88476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pic>
        <p:nvPicPr>
          <p:cNvPr id="14" name="NI-MW-77K_annimation_slow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50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2609849" y="2667000"/>
            <a:ext cx="31489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Thank You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71714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01446" y="1080726"/>
            <a:ext cx="7280529" cy="5068887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Physics of a Quench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Principle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“Danger”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Issue with HTS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HTS Quench protection criteria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Heat balance and adiabatic hot spot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“quench capital” vs “quench tax”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Increase the quench capital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Lower the quench tax :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 smtClean="0"/>
              <a:t>Fast detection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Accelerate the </a:t>
            </a:r>
            <a:r>
              <a:rPr lang="en-US" dirty="0" smtClean="0"/>
              <a:t>dump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 smtClean="0"/>
              <a:t>Winding </a:t>
            </a:r>
            <a:r>
              <a:rPr lang="en-US" dirty="0"/>
              <a:t>adaptation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Conclusion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10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2609849" y="2667000"/>
            <a:ext cx="4259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Back-up slides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81536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-3739" y="-21183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NI-MW</a:t>
            </a:r>
            <a:endParaRPr lang="en-US" sz="54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" t="5122" r="4767" b="7999"/>
          <a:stretch/>
        </p:blipFill>
        <p:spPr>
          <a:xfrm>
            <a:off x="115750" y="1095375"/>
            <a:ext cx="4572000" cy="290512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2" t="4776" r="4256" b="7149"/>
          <a:stretch/>
        </p:blipFill>
        <p:spPr>
          <a:xfrm>
            <a:off x="4633713" y="3254953"/>
            <a:ext cx="4458886" cy="299085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400675" y="2971033"/>
            <a:ext cx="2353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Constant voltage mode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821285" y="4187536"/>
            <a:ext cx="31609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Protection by :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Bypassing current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PS constant voltage mode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5505953"/>
            <a:ext cx="518654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/>
              <a:t>BUT </a:t>
            </a:r>
            <a:r>
              <a:rPr lang="en-US" sz="2000" dirty="0" smtClean="0"/>
              <a:t>: </a:t>
            </a:r>
            <a:r>
              <a:rPr lang="en-US" dirty="0" smtClean="0"/>
              <a:t>low resistance and still high current</a:t>
            </a:r>
          </a:p>
          <a:p>
            <a:r>
              <a:rPr lang="en-US" dirty="0"/>
              <a:t>	</a:t>
            </a:r>
            <a:r>
              <a:rPr lang="en-US" b="1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 to shut down the PS (not an issue)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65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-3739" y="-21183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NI-MI</a:t>
            </a:r>
            <a:endParaRPr lang="en-US" sz="5400" b="1" dirty="0"/>
          </a:p>
        </p:txBody>
      </p:sp>
      <p:sp>
        <p:nvSpPr>
          <p:cNvPr id="23" name="Espace réservé du texte 2"/>
          <p:cNvSpPr txBox="1">
            <a:spLocks/>
          </p:cNvSpPr>
          <p:nvPr/>
        </p:nvSpPr>
        <p:spPr>
          <a:xfrm>
            <a:off x="371475" y="996155"/>
            <a:ext cx="7886700" cy="569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smtClean="0"/>
              <a:t>Over-current behavior</a:t>
            </a:r>
            <a:endParaRPr lang="en-US" i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5638801" y="1600949"/>
            <a:ext cx="3388449" cy="107721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latin typeface="Arial Rounded MT Bold" panose="020F0704030504030204" pitchFamily="34" charset="0"/>
              </a:rPr>
              <a:t>Below </a:t>
            </a:r>
            <a:r>
              <a:rPr lang="en-US" sz="1600" u="sng" dirty="0" err="1" smtClean="0">
                <a:latin typeface="Arial Rounded MT Bold" panose="020F0704030504030204" pitchFamily="34" charset="0"/>
              </a:rPr>
              <a:t>I</a:t>
            </a:r>
            <a:r>
              <a:rPr lang="en-US" sz="1600" u="sng" baseline="-25000" dirty="0" err="1" smtClean="0">
                <a:latin typeface="Arial Rounded MT Bold" panose="020F0704030504030204" pitchFamily="34" charset="0"/>
              </a:rPr>
              <a:t>c</a:t>
            </a:r>
            <a:r>
              <a:rPr lang="en-US" sz="1600" u="sng" dirty="0" smtClean="0">
                <a:latin typeface="Arial Rounded MT Bold" panose="020F0704030504030204" pitchFamily="34" charset="0"/>
              </a:rPr>
              <a:t> : 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 Rounded MT Bold" panose="020F0704030504030204" pitchFamily="34" charset="0"/>
              </a:rPr>
              <a:t>low (NI) and almost no (MI) I</a:t>
            </a:r>
            <a:r>
              <a:rPr lang="en-US" sz="1600" baseline="-25000" dirty="0" smtClean="0">
                <a:latin typeface="Arial Rounded MT Bold" panose="020F0704030504030204" pitchFamily="34" charset="0"/>
              </a:rPr>
              <a:t>R</a:t>
            </a:r>
            <a:r>
              <a:rPr lang="en-US" sz="1600" dirty="0" smtClean="0">
                <a:latin typeface="Arial Rounded MT Bold" panose="020F070403050403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 Rounded MT Bold" panose="020F0704030504030204" pitchFamily="34" charset="0"/>
              </a:rPr>
              <a:t>beginning of Field saturation (NI)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667374" y="3039195"/>
            <a:ext cx="3359876" cy="107721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latin typeface="Arial Rounded MT Bold" panose="020F0704030504030204" pitchFamily="34" charset="0"/>
              </a:rPr>
              <a:t>NI near and over </a:t>
            </a:r>
            <a:r>
              <a:rPr lang="en-US" sz="1600" u="sng" dirty="0" err="1" smtClean="0">
                <a:latin typeface="Arial Rounded MT Bold" panose="020F0704030504030204" pitchFamily="34" charset="0"/>
              </a:rPr>
              <a:t>I</a:t>
            </a:r>
            <a:r>
              <a:rPr lang="en-US" sz="1600" u="sng" baseline="-25000" dirty="0" err="1" smtClean="0">
                <a:latin typeface="Arial Rounded MT Bold" panose="020F0704030504030204" pitchFamily="34" charset="0"/>
              </a:rPr>
              <a:t>c</a:t>
            </a:r>
            <a:r>
              <a:rPr lang="en-US" sz="1600" u="sng" dirty="0" smtClean="0">
                <a:latin typeface="Arial Rounded MT Bold" panose="020F0704030504030204" pitchFamily="34" charset="0"/>
              </a:rPr>
              <a:t>: 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 Rounded MT Bold" panose="020F0704030504030204" pitchFamily="34" charset="0"/>
              </a:rPr>
              <a:t>I</a:t>
            </a:r>
            <a:r>
              <a:rPr lang="en-US" sz="1600" baseline="-25000" dirty="0" smtClean="0">
                <a:latin typeface="Arial Rounded MT Bold" panose="020F0704030504030204" pitchFamily="34" charset="0"/>
              </a:rPr>
              <a:t>R</a:t>
            </a:r>
            <a:r>
              <a:rPr lang="en-US" sz="1600" dirty="0" smtClean="0">
                <a:latin typeface="Arial Rounded MT Bold" panose="020F0704030504030204" pitchFamily="34" charset="0"/>
              </a:rPr>
              <a:t> increase (over 0.5·I</a:t>
            </a:r>
            <a:r>
              <a:rPr lang="en-US" sz="1600" baseline="-25000" dirty="0" smtClean="0">
                <a:latin typeface="Arial Rounded MT Bold" panose="020F0704030504030204" pitchFamily="34" charset="0"/>
              </a:rPr>
              <a:t>coil</a:t>
            </a:r>
            <a:r>
              <a:rPr lang="en-US" sz="1600" dirty="0" smtClean="0">
                <a:latin typeface="Arial Rounded MT Bold" panose="020F0704030504030204" pitchFamily="34" charset="0"/>
              </a:rPr>
              <a:t> at 2.2·I</a:t>
            </a:r>
            <a:r>
              <a:rPr lang="en-US" sz="1600" baseline="-25000" dirty="0" smtClean="0">
                <a:latin typeface="Arial Rounded MT Bold" panose="020F0704030504030204" pitchFamily="34" charset="0"/>
              </a:rPr>
              <a:t>c</a:t>
            </a:r>
            <a:r>
              <a:rPr lang="en-US" sz="1600" dirty="0" smtClean="0">
                <a:latin typeface="Arial Rounded MT Bold" panose="020F0704030504030204" pitchFamily="34" charset="0"/>
              </a:rPr>
              <a:t>)</a:t>
            </a:r>
            <a:endParaRPr lang="en-US" sz="1600" baseline="-25000" dirty="0" smtClean="0">
              <a:latin typeface="Arial Rounded MT Bold" panose="020F07040305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 Rounded MT Bold" panose="020F0704030504030204" pitchFamily="34" charset="0"/>
              </a:rPr>
              <a:t>“Low” voltage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5667374" y="4420812"/>
            <a:ext cx="3359876" cy="132343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latin typeface="Arial Rounded MT Bold" panose="020F0704030504030204" pitchFamily="34" charset="0"/>
              </a:rPr>
              <a:t>MI quench at “low” over current: 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 Rounded MT Bold" panose="020F0704030504030204" pitchFamily="34" charset="0"/>
              </a:rPr>
              <a:t>Quench at about 1.06·I</a:t>
            </a:r>
            <a:r>
              <a:rPr lang="en-US" sz="1600" baseline="-25000" dirty="0" smtClean="0">
                <a:latin typeface="Arial Rounded MT Bold" panose="020F0704030504030204" pitchFamily="34" charset="0"/>
              </a:rPr>
              <a:t>c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 Rounded MT Bold" panose="020F0704030504030204" pitchFamily="34" charset="0"/>
              </a:rPr>
              <a:t>No Field saturation up to the quench.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Arial Rounded MT Bold" panose="020F0704030504030204" pitchFamily="34" charset="0"/>
              </a:rPr>
              <a:t>almost no (MI) I</a:t>
            </a:r>
            <a:r>
              <a:rPr lang="en-US" sz="1600" baseline="-25000" dirty="0">
                <a:latin typeface="Arial Rounded MT Bold" panose="020F0704030504030204" pitchFamily="34" charset="0"/>
              </a:rPr>
              <a:t>R</a:t>
            </a:r>
            <a:endParaRPr lang="en-US" sz="1600" dirty="0" smtClean="0">
              <a:latin typeface="Arial Rounded MT Bold" panose="020F0704030504030204" pitchFamily="34" charset="0"/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" t="5237" r="5237" b="6351"/>
          <a:stretch/>
        </p:blipFill>
        <p:spPr>
          <a:xfrm>
            <a:off x="115750" y="1685762"/>
            <a:ext cx="5514976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99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-3739" y="-21183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Metal-as-Insulation</a:t>
            </a:r>
            <a:endParaRPr lang="en-US" sz="5400" b="1" dirty="0"/>
          </a:p>
        </p:txBody>
      </p:sp>
      <p:pic>
        <p:nvPicPr>
          <p:cNvPr id="14" name="Image 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46908" y="4333007"/>
            <a:ext cx="1840586" cy="16409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age 15" descr="D:\Documents\Documents Thibault\MIT\NI_and_partial_insulation_study\NI_HAST_TEST\NI_HAST\Charts\Fast charging tests\80A_voltage_Comparison.EM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" t="9409" r="38156" b="7484"/>
          <a:stretch/>
        </p:blipFill>
        <p:spPr bwMode="auto">
          <a:xfrm>
            <a:off x="145472" y="918097"/>
            <a:ext cx="3834246" cy="30927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Image 18" descr="D:\Documents\Documents Thibault\MIT\NI_and_partial_insulation_study\NI_HAST_TEST\NI_HAST\Charts\Fast charging tests\80A_voltage_Comparison.EM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52" t="4489" r="2208" b="55102"/>
          <a:stretch/>
        </p:blipFill>
        <p:spPr bwMode="auto">
          <a:xfrm>
            <a:off x="4616475" y="902147"/>
            <a:ext cx="2929073" cy="19594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Image 21" descr="D:\Documents\Documents Thibault\MIT\NI_and_partial_insulation_study\NI_HAST_TEST\NI_HAST\Charts\Fast charging tests\Field_vs_current.EM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592" y="2861575"/>
            <a:ext cx="4946072" cy="36427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427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-3739" y="-21183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Metal-as-Insulation</a:t>
            </a:r>
            <a:endParaRPr lang="en-US" sz="5400" b="1" dirty="0"/>
          </a:p>
        </p:txBody>
      </p:sp>
      <p:pic>
        <p:nvPicPr>
          <p:cNvPr id="14" name="Image 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6011" y="2429281"/>
            <a:ext cx="2472106" cy="23968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098" y="990570"/>
            <a:ext cx="6929726" cy="527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02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-3739" y="-21183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>Metal-as-Insulation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" t="6130" r="3238" b="6665"/>
          <a:stretch/>
        </p:blipFill>
        <p:spPr>
          <a:xfrm>
            <a:off x="240441" y="2333496"/>
            <a:ext cx="5280117" cy="3976384"/>
          </a:xfrm>
          <a:prstGeom prst="rect">
            <a:avLst/>
          </a:prstGeom>
        </p:spPr>
      </p:pic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213290"/>
              </p:ext>
            </p:extLst>
          </p:nvPr>
        </p:nvGraphicFramePr>
        <p:xfrm>
          <a:off x="5586410" y="1036056"/>
          <a:ext cx="3459889" cy="50144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1631"/>
                <a:gridCol w="816294"/>
                <a:gridCol w="1481964"/>
              </a:tblGrid>
              <a:tr h="6772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Rounded MT Bold" panose="020F0704030504030204" pitchFamily="34" charset="0"/>
                        </a:rPr>
                        <a:t>Voltage </a:t>
                      </a:r>
                      <a:r>
                        <a:rPr lang="en-US" sz="1400" dirty="0" smtClean="0">
                          <a:effectLst/>
                          <a:latin typeface="Arial Rounded MT Bold" panose="020F0704030504030204" pitchFamily="34" charset="0"/>
                        </a:rPr>
                        <a:t>name</a:t>
                      </a:r>
                      <a:endParaRPr lang="fr-FR" sz="18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Rounded MT Bold" panose="020F0704030504030204" pitchFamily="34" charset="0"/>
                        </a:rPr>
                        <a:t>Turns number</a:t>
                      </a:r>
                      <a:endParaRPr lang="fr-FR" sz="18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Rounded MT Bold" panose="020F0704030504030204" pitchFamily="34" charset="0"/>
                        </a:rPr>
                        <a:t>Conductor length </a:t>
                      </a:r>
                      <a:endParaRPr lang="fr-FR" sz="1800" dirty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Rounded MT Bold" panose="020F0704030504030204" pitchFamily="34" charset="0"/>
                        </a:rPr>
                        <a:t>[cm]</a:t>
                      </a:r>
                      <a:endParaRPr lang="fr-FR" sz="18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0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 Rounded MT Bold" panose="020F0704030504030204" pitchFamily="34" charset="0"/>
                        </a:rPr>
                        <a:t>Radm8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 Rounded MT Bold" panose="020F0704030504030204" pitchFamily="34" charset="0"/>
                          <a:ea typeface="Times New Roman" panose="02020603050405020304" pitchFamily="18" charset="0"/>
                        </a:rPr>
                        <a:t>(inner</a:t>
                      </a:r>
                      <a:r>
                        <a:rPr lang="en-US" sz="1400" baseline="0" dirty="0" smtClean="0">
                          <a:effectLst/>
                          <a:latin typeface="Arial Rounded MT Bold" panose="020F0704030504030204" pitchFamily="34" charset="0"/>
                          <a:ea typeface="Times New Roman" panose="02020603050405020304" pitchFamily="18" charset="0"/>
                        </a:rPr>
                        <a:t> part)</a:t>
                      </a:r>
                      <a:endParaRPr lang="fr-FR" sz="18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40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709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63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Radm7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40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863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0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Radm6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30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748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0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Radm5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 Rounded MT Bold" panose="020F0704030504030204" pitchFamily="34" charset="0"/>
                        </a:rPr>
                        <a:t>20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 Rounded MT Bold" panose="020F0704030504030204" pitchFamily="34" charset="0"/>
                        </a:rPr>
                        <a:t>547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63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Radm4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5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143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0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Radm3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5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145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0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Radm2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5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147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63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Radm1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4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120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0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Heated Turn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 Rounded MT Bold" panose="020F0704030504030204" pitchFamily="34" charset="0"/>
                        </a:rPr>
                        <a:t>1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 Rounded MT Bold" panose="020F0704030504030204" pitchFamily="34" charset="0"/>
                        </a:rPr>
                        <a:t>30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44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RadP1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10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307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44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RadP2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30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978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44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 Rounded MT Bold" panose="020F0704030504030204" pitchFamily="34" charset="0"/>
                        </a:rPr>
                        <a:t>RadP3 </a:t>
                      </a:r>
                      <a:r>
                        <a:rPr lang="en-US" sz="1400" dirty="0" smtClean="0">
                          <a:effectLst/>
                          <a:latin typeface="Arial Rounded MT Bold" panose="020F0704030504030204" pitchFamily="34" charset="0"/>
                        </a:rPr>
                        <a:t>(outer part)</a:t>
                      </a:r>
                      <a:endParaRPr lang="fr-FR" sz="18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16.5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575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44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Coil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 panose="020F0704030504030204" pitchFamily="34" charset="0"/>
                        </a:rPr>
                        <a:t>206.5</a:t>
                      </a:r>
                      <a:endParaRPr lang="fr-FR" sz="240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 panose="020F0704030504030204" pitchFamily="34" charset="0"/>
                        </a:rPr>
                        <a:t>5312</a:t>
                      </a:r>
                      <a:endParaRPr lang="fr-FR" sz="240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3" name="Image 1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827704" y="751714"/>
            <a:ext cx="1215366" cy="17485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027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-3739" y="-21183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Metal-as-Insulation</a:t>
            </a:r>
            <a:endParaRPr lang="en-US" sz="5400" b="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0" t="8884" r="4313" b="7534"/>
          <a:stretch/>
        </p:blipFill>
        <p:spPr>
          <a:xfrm>
            <a:off x="0" y="902147"/>
            <a:ext cx="4029075" cy="2476500"/>
          </a:xfrm>
          <a:prstGeom prst="rect">
            <a:avLst/>
          </a:prstGeom>
        </p:spPr>
      </p:pic>
      <p:pic>
        <p:nvPicPr>
          <p:cNvPr id="13" name="Image 1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425675" y="3487739"/>
            <a:ext cx="2027897" cy="2550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" t="8008" r="4518" b="7292"/>
          <a:stretch/>
        </p:blipFill>
        <p:spPr>
          <a:xfrm>
            <a:off x="4267200" y="890044"/>
            <a:ext cx="4362450" cy="273898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73" t="8033" r="394" b="6540"/>
          <a:stretch/>
        </p:blipFill>
        <p:spPr>
          <a:xfrm>
            <a:off x="2813063" y="4145038"/>
            <a:ext cx="2870219" cy="1728748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50" t="7664" r="435" b="7554"/>
          <a:stretch/>
        </p:blipFill>
        <p:spPr>
          <a:xfrm>
            <a:off x="5848819" y="4096706"/>
            <a:ext cx="2978304" cy="1825412"/>
          </a:xfrm>
          <a:prstGeom prst="rect">
            <a:avLst/>
          </a:prstGeom>
        </p:spPr>
      </p:pic>
      <p:cxnSp>
        <p:nvCxnSpPr>
          <p:cNvPr id="20" name="Connecteur droit avec flèche 19"/>
          <p:cNvCxnSpPr/>
          <p:nvPr/>
        </p:nvCxnSpPr>
        <p:spPr>
          <a:xfrm flipH="1">
            <a:off x="4823371" y="3258875"/>
            <a:ext cx="2190750" cy="8344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7210425" y="3219450"/>
            <a:ext cx="127546" cy="9132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7889" y="5916756"/>
            <a:ext cx="86807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/>
              <a:t>T. </a:t>
            </a:r>
            <a:r>
              <a:rPr lang="en-US" sz="1600" i="1" dirty="0" err="1"/>
              <a:t>Lécrevisse</a:t>
            </a:r>
            <a:r>
              <a:rPr lang="en-US" sz="1600" i="1" dirty="0"/>
              <a:t>, Y. </a:t>
            </a:r>
            <a:r>
              <a:rPr lang="en-US" sz="1600" i="1" dirty="0" err="1"/>
              <a:t>Iwasa</a:t>
            </a:r>
            <a:r>
              <a:rPr lang="en-US" sz="1600" i="1" dirty="0"/>
              <a:t>, “A(RE)BCO Pancake Winding With Metal-as-Insulation”, presented at EUCAS2015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66925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30653"/>
            <a:ext cx="6276975" cy="711199"/>
          </a:xfrm>
        </p:spPr>
        <p:txBody>
          <a:bodyPr>
            <a:noAutofit/>
          </a:bodyPr>
          <a:lstStyle/>
          <a:p>
            <a:r>
              <a:rPr lang="en-US" sz="3200" dirty="0" smtClean="0"/>
              <a:t>Physics of quench: Principe</a:t>
            </a:r>
            <a:endParaRPr lang="en-US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138154" y="1024052"/>
            <a:ext cx="8711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u="sng" dirty="0" smtClean="0"/>
              <a:t>Definition of a quench: </a:t>
            </a:r>
            <a:r>
              <a:rPr lang="en-US" i="1" dirty="0" smtClean="0"/>
              <a:t>resistive transition in a superconducting magnet leading to appearance of voltage, temperature increase, thermal and electromagnetic forces (and cryogen expulsion). </a:t>
            </a:r>
            <a:endParaRPr lang="en-US" i="1" dirty="0"/>
          </a:p>
        </p:txBody>
      </p:sp>
      <p:grpSp>
        <p:nvGrpSpPr>
          <p:cNvPr id="14" name="Groupe 13"/>
          <p:cNvGrpSpPr/>
          <p:nvPr/>
        </p:nvGrpSpPr>
        <p:grpSpPr>
          <a:xfrm>
            <a:off x="5329219" y="1939758"/>
            <a:ext cx="2733941" cy="1898904"/>
            <a:chOff x="855014" y="4138938"/>
            <a:chExt cx="2733941" cy="1898904"/>
          </a:xfrm>
        </p:grpSpPr>
        <p:grpSp>
          <p:nvGrpSpPr>
            <p:cNvPr id="3" name="Groupe 2"/>
            <p:cNvGrpSpPr/>
            <p:nvPr/>
          </p:nvGrpSpPr>
          <p:grpSpPr>
            <a:xfrm>
              <a:off x="855014" y="4476004"/>
              <a:ext cx="2733941" cy="1561838"/>
              <a:chOff x="981552" y="4045005"/>
              <a:chExt cx="2733941" cy="1561838"/>
            </a:xfrm>
          </p:grpSpPr>
          <p:grpSp>
            <p:nvGrpSpPr>
              <p:cNvPr id="88" name="Groupe 87"/>
              <p:cNvGrpSpPr/>
              <p:nvPr/>
            </p:nvGrpSpPr>
            <p:grpSpPr>
              <a:xfrm>
                <a:off x="981552" y="4045005"/>
                <a:ext cx="2733941" cy="898752"/>
                <a:chOff x="2740313" y="3939561"/>
                <a:chExt cx="2733941" cy="898752"/>
              </a:xfrm>
            </p:grpSpPr>
            <p:grpSp>
              <p:nvGrpSpPr>
                <p:cNvPr id="82" name="Groupe 81"/>
                <p:cNvGrpSpPr/>
                <p:nvPr/>
              </p:nvGrpSpPr>
              <p:grpSpPr>
                <a:xfrm>
                  <a:off x="2740313" y="4290195"/>
                  <a:ext cx="2324100" cy="548118"/>
                  <a:chOff x="2740313" y="4290195"/>
                  <a:chExt cx="2324100" cy="548118"/>
                </a:xfrm>
              </p:grpSpPr>
              <p:grpSp>
                <p:nvGrpSpPr>
                  <p:cNvPr id="45" name="Groupe 44"/>
                  <p:cNvGrpSpPr/>
                  <p:nvPr/>
                </p:nvGrpSpPr>
                <p:grpSpPr>
                  <a:xfrm>
                    <a:off x="2740313" y="4290195"/>
                    <a:ext cx="2324100" cy="548118"/>
                    <a:chOff x="743430" y="2638367"/>
                    <a:chExt cx="2324100" cy="548118"/>
                  </a:xfrm>
                </p:grpSpPr>
                <p:grpSp>
                  <p:nvGrpSpPr>
                    <p:cNvPr id="58" name="Groupe 57"/>
                    <p:cNvGrpSpPr/>
                    <p:nvPr/>
                  </p:nvGrpSpPr>
                  <p:grpSpPr>
                    <a:xfrm>
                      <a:off x="743430" y="2638367"/>
                      <a:ext cx="2324100" cy="548118"/>
                      <a:chOff x="457200" y="2314575"/>
                      <a:chExt cx="2324100" cy="548118"/>
                    </a:xfrm>
                  </p:grpSpPr>
                  <p:sp>
                    <p:nvSpPr>
                      <p:cNvPr id="61" name="Rectangle 60"/>
                      <p:cNvSpPr/>
                      <p:nvPr/>
                    </p:nvSpPr>
                    <p:spPr>
                      <a:xfrm>
                        <a:off x="457200" y="2476569"/>
                        <a:ext cx="2324100" cy="243319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0" name="Rectangle 59"/>
                      <p:cNvSpPr/>
                      <p:nvPr/>
                    </p:nvSpPr>
                    <p:spPr>
                      <a:xfrm>
                        <a:off x="457200" y="2314575"/>
                        <a:ext cx="2324100" cy="15240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2" name="Rectangle 61"/>
                      <p:cNvSpPr/>
                      <p:nvPr/>
                    </p:nvSpPr>
                    <p:spPr>
                      <a:xfrm>
                        <a:off x="457200" y="2710293"/>
                        <a:ext cx="2324100" cy="15240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cxnSp>
                  <p:nvCxnSpPr>
                    <p:cNvPr id="59" name="Connecteur droit avec flèche 58"/>
                    <p:cNvCxnSpPr/>
                    <p:nvPr/>
                  </p:nvCxnSpPr>
                  <p:spPr>
                    <a:xfrm flipV="1">
                      <a:off x="2443303" y="2917563"/>
                      <a:ext cx="324435" cy="2127"/>
                    </a:xfrm>
                    <a:prstGeom prst="straightConnector1">
                      <a:avLst/>
                    </a:prstGeom>
                    <a:ln w="3810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2" name="Connecteur en arc 71"/>
                  <p:cNvCxnSpPr/>
                  <p:nvPr/>
                </p:nvCxnSpPr>
                <p:spPr>
                  <a:xfrm flipV="1">
                    <a:off x="3132685" y="4368655"/>
                    <a:ext cx="433388" cy="194890"/>
                  </a:xfrm>
                  <a:prstGeom prst="curvedConnector3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Connecteur droit avec flèche 72"/>
                  <p:cNvCxnSpPr/>
                  <p:nvPr/>
                </p:nvCxnSpPr>
                <p:spPr>
                  <a:xfrm flipV="1">
                    <a:off x="3501674" y="4368655"/>
                    <a:ext cx="268128" cy="2127"/>
                  </a:xfrm>
                  <a:prstGeom prst="straightConnector1">
                    <a:avLst/>
                  </a:prstGeom>
                  <a:ln w="381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Connecteur droit avec flèche 73"/>
                  <p:cNvCxnSpPr/>
                  <p:nvPr/>
                </p:nvCxnSpPr>
                <p:spPr>
                  <a:xfrm flipV="1">
                    <a:off x="3511198" y="4757335"/>
                    <a:ext cx="268128" cy="2127"/>
                  </a:xfrm>
                  <a:prstGeom prst="straightConnector1">
                    <a:avLst/>
                  </a:prstGeom>
                  <a:ln w="381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Connecteur en arc 74"/>
                  <p:cNvCxnSpPr/>
                  <p:nvPr/>
                </p:nvCxnSpPr>
                <p:spPr>
                  <a:xfrm rot="10800000">
                    <a:off x="3126987" y="4566827"/>
                    <a:ext cx="446712" cy="194892"/>
                  </a:xfrm>
                  <a:prstGeom prst="curvedConnector3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Connecteur en arc 76"/>
                  <p:cNvCxnSpPr/>
                  <p:nvPr/>
                </p:nvCxnSpPr>
                <p:spPr>
                  <a:xfrm flipV="1">
                    <a:off x="4034665" y="4571517"/>
                    <a:ext cx="433388" cy="194890"/>
                  </a:xfrm>
                  <a:prstGeom prst="curvedConnector3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Connecteur en arc 77"/>
                  <p:cNvCxnSpPr/>
                  <p:nvPr/>
                </p:nvCxnSpPr>
                <p:spPr>
                  <a:xfrm rot="10800000">
                    <a:off x="4006090" y="4376625"/>
                    <a:ext cx="446712" cy="194892"/>
                  </a:xfrm>
                  <a:prstGeom prst="curvedConnector3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Connecteur droit 79"/>
                  <p:cNvCxnSpPr/>
                  <p:nvPr/>
                </p:nvCxnSpPr>
                <p:spPr>
                  <a:xfrm>
                    <a:off x="2863882" y="4560767"/>
                    <a:ext cx="339996" cy="0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1" name="Rectangle 80"/>
                <p:cNvSpPr/>
                <p:nvPr/>
              </p:nvSpPr>
              <p:spPr>
                <a:xfrm>
                  <a:off x="3411254" y="4442786"/>
                  <a:ext cx="754685" cy="267651"/>
                </a:xfrm>
                <a:prstGeom prst="rect">
                  <a:avLst/>
                </a:prstGeom>
                <a:gradFill flip="none" rotWithShape="1">
                  <a:gsLst>
                    <a:gs pos="43000">
                      <a:schemeClr val="accent2">
                        <a:lumMod val="60000"/>
                        <a:lumOff val="40000"/>
                        <a:tint val="66000"/>
                        <a:satMod val="160000"/>
                      </a:schemeClr>
                    </a:gs>
                    <a:gs pos="69000">
                      <a:schemeClr val="accent2">
                        <a:lumMod val="60000"/>
                        <a:lumOff val="40000"/>
                        <a:tint val="44500"/>
                        <a:satMod val="160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ZoneTexte 83"/>
                <p:cNvSpPr txBox="1"/>
                <p:nvPr/>
              </p:nvSpPr>
              <p:spPr>
                <a:xfrm>
                  <a:off x="4023023" y="3939561"/>
                  <a:ext cx="145123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current sharing</a:t>
                  </a:r>
                  <a:endParaRPr lang="en-US" sz="1600" dirty="0"/>
                </a:p>
              </p:txBody>
            </p:sp>
            <p:cxnSp>
              <p:nvCxnSpPr>
                <p:cNvPr id="85" name="Connecteur droit 84"/>
                <p:cNvCxnSpPr/>
                <p:nvPr/>
              </p:nvCxnSpPr>
              <p:spPr>
                <a:xfrm flipV="1">
                  <a:off x="3742338" y="4097882"/>
                  <a:ext cx="171449" cy="44509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Connecteur droit 85"/>
                <p:cNvCxnSpPr/>
                <p:nvPr/>
              </p:nvCxnSpPr>
              <p:spPr>
                <a:xfrm>
                  <a:off x="4073735" y="4017930"/>
                  <a:ext cx="0" cy="2034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Connecteur droit 86"/>
                <p:cNvCxnSpPr/>
                <p:nvPr/>
              </p:nvCxnSpPr>
              <p:spPr>
                <a:xfrm>
                  <a:off x="3921335" y="4097745"/>
                  <a:ext cx="152400" cy="21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ZoneTexte 89"/>
                  <p:cNvSpPr txBox="1"/>
                  <p:nvPr/>
                </p:nvSpPr>
                <p:spPr>
                  <a:xfrm>
                    <a:off x="1091090" y="4993405"/>
                    <a:ext cx="2225802" cy="61343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𝑠𝑡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st</m:t>
                              </m:r>
                            </m:sub>
                          </m:sSub>
                          <m:r>
                            <a:rPr lang="fr-FR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f>
                            <m:f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𝑠𝑡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𝑠𝑡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90" name="ZoneTexte 8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1090" y="4993405"/>
                    <a:ext cx="2225802" cy="613438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4" name="Connecteur droit avec flèche 93"/>
              <p:cNvCxnSpPr/>
              <p:nvPr/>
            </p:nvCxnSpPr>
            <p:spPr>
              <a:xfrm flipV="1">
                <a:off x="1422474" y="4664907"/>
                <a:ext cx="574755" cy="212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avec flèche 94"/>
              <p:cNvCxnSpPr/>
              <p:nvPr/>
            </p:nvCxnSpPr>
            <p:spPr>
              <a:xfrm flipV="1">
                <a:off x="2232769" y="4668800"/>
                <a:ext cx="574755" cy="212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/>
            <p:cNvSpPr txBox="1"/>
            <p:nvPr/>
          </p:nvSpPr>
          <p:spPr>
            <a:xfrm>
              <a:off x="1575988" y="4138938"/>
              <a:ext cx="9046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err="1" smtClean="0"/>
                <a:t>T</a:t>
              </a:r>
              <a:r>
                <a:rPr lang="en-US" u="sng" baseline="-25000" dirty="0" err="1" smtClean="0"/>
                <a:t>cs</a:t>
              </a:r>
              <a:r>
                <a:rPr lang="en-US" u="sng" dirty="0" smtClean="0"/>
                <a:t>&lt;T&lt;T</a:t>
              </a:r>
              <a:r>
                <a:rPr lang="en-US" u="sng" baseline="-25000" dirty="0" smtClean="0"/>
                <a:t>c</a:t>
              </a:r>
              <a:endParaRPr lang="en-US" u="sng" dirty="0"/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533983" y="1984266"/>
            <a:ext cx="3835640" cy="1664675"/>
            <a:chOff x="914398" y="1932016"/>
            <a:chExt cx="3835640" cy="16646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Rectangle 90"/>
                <p:cNvSpPr/>
                <p:nvPr/>
              </p:nvSpPr>
              <p:spPr>
                <a:xfrm>
                  <a:off x="1322746" y="3227359"/>
                  <a:ext cx="158344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𝑠𝑐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Rectangle 9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22746" y="3227359"/>
                  <a:ext cx="1583447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5" name="Groupe 14"/>
            <p:cNvGrpSpPr/>
            <p:nvPr/>
          </p:nvGrpSpPr>
          <p:grpSpPr>
            <a:xfrm>
              <a:off x="914398" y="1932016"/>
              <a:ext cx="3835640" cy="1223413"/>
              <a:chOff x="914398" y="1932016"/>
              <a:chExt cx="3835640" cy="1223413"/>
            </a:xfrm>
          </p:grpSpPr>
          <p:grpSp>
            <p:nvGrpSpPr>
              <p:cNvPr id="43" name="Groupe 42"/>
              <p:cNvGrpSpPr/>
              <p:nvPr/>
            </p:nvGrpSpPr>
            <p:grpSpPr>
              <a:xfrm>
                <a:off x="914398" y="2057129"/>
                <a:ext cx="3835640" cy="1098300"/>
                <a:chOff x="743430" y="2088185"/>
                <a:chExt cx="3835640" cy="1098300"/>
              </a:xfrm>
            </p:grpSpPr>
            <p:grpSp>
              <p:nvGrpSpPr>
                <p:cNvPr id="21" name="Groupe 20"/>
                <p:cNvGrpSpPr/>
                <p:nvPr/>
              </p:nvGrpSpPr>
              <p:grpSpPr>
                <a:xfrm>
                  <a:off x="743430" y="2638367"/>
                  <a:ext cx="2324100" cy="548118"/>
                  <a:chOff x="743430" y="2638367"/>
                  <a:chExt cx="2324100" cy="548118"/>
                </a:xfrm>
              </p:grpSpPr>
              <p:grpSp>
                <p:nvGrpSpPr>
                  <p:cNvPr id="13" name="Groupe 12"/>
                  <p:cNvGrpSpPr/>
                  <p:nvPr/>
                </p:nvGrpSpPr>
                <p:grpSpPr>
                  <a:xfrm>
                    <a:off x="743430" y="2638367"/>
                    <a:ext cx="2324100" cy="548118"/>
                    <a:chOff x="457200" y="2314575"/>
                    <a:chExt cx="2324100" cy="548118"/>
                  </a:xfrm>
                </p:grpSpPr>
                <p:sp>
                  <p:nvSpPr>
                    <p:cNvPr id="9" name="Rectangle 8"/>
                    <p:cNvSpPr/>
                    <p:nvPr/>
                  </p:nvSpPr>
                  <p:spPr>
                    <a:xfrm>
                      <a:off x="457200" y="2314575"/>
                      <a:ext cx="2324100" cy="152400"/>
                    </a:xfrm>
                    <a:prstGeom prst="rect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" name="Rectangle 10"/>
                    <p:cNvSpPr/>
                    <p:nvPr/>
                  </p:nvSpPr>
                  <p:spPr>
                    <a:xfrm>
                      <a:off x="457200" y="2466974"/>
                      <a:ext cx="2324100" cy="243319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457200" y="2710293"/>
                      <a:ext cx="2324100" cy="152400"/>
                    </a:xfrm>
                    <a:prstGeom prst="rect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0" name="Connecteur droit avec flèche 19"/>
                  <p:cNvCxnSpPr/>
                  <p:nvPr/>
                </p:nvCxnSpPr>
                <p:spPr>
                  <a:xfrm flipV="1">
                    <a:off x="1387213" y="2912426"/>
                    <a:ext cx="1018213" cy="2127"/>
                  </a:xfrm>
                  <a:prstGeom prst="straightConnector1">
                    <a:avLst/>
                  </a:prstGeom>
                  <a:ln w="381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" name="ZoneTexte 27"/>
                <p:cNvSpPr txBox="1"/>
                <p:nvPr/>
              </p:nvSpPr>
              <p:spPr>
                <a:xfrm>
                  <a:off x="2619854" y="2088185"/>
                  <a:ext cx="9421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Stabilizer</a:t>
                  </a:r>
                  <a:endParaRPr lang="en-US" sz="1600" dirty="0"/>
                </a:p>
              </p:txBody>
            </p:sp>
            <p:grpSp>
              <p:nvGrpSpPr>
                <p:cNvPr id="36" name="Groupe 35"/>
                <p:cNvGrpSpPr/>
                <p:nvPr/>
              </p:nvGrpSpPr>
              <p:grpSpPr>
                <a:xfrm>
                  <a:off x="2343150" y="2172559"/>
                  <a:ext cx="324330" cy="552094"/>
                  <a:chOff x="2343150" y="2172559"/>
                  <a:chExt cx="324330" cy="552094"/>
                </a:xfrm>
              </p:grpSpPr>
              <p:grpSp>
                <p:nvGrpSpPr>
                  <p:cNvPr id="27" name="Groupe 26"/>
                  <p:cNvGrpSpPr/>
                  <p:nvPr/>
                </p:nvGrpSpPr>
                <p:grpSpPr>
                  <a:xfrm>
                    <a:off x="2343150" y="2172559"/>
                    <a:ext cx="324330" cy="552094"/>
                    <a:chOff x="2638425" y="2182084"/>
                    <a:chExt cx="324330" cy="552094"/>
                  </a:xfrm>
                </p:grpSpPr>
                <p:cxnSp>
                  <p:nvCxnSpPr>
                    <p:cNvPr id="23" name="Connecteur droit 22"/>
                    <p:cNvCxnSpPr/>
                    <p:nvPr/>
                  </p:nvCxnSpPr>
                  <p:spPr>
                    <a:xfrm flipV="1">
                      <a:off x="2638425" y="2289080"/>
                      <a:ext cx="171449" cy="44509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Connecteur droit 25"/>
                    <p:cNvCxnSpPr/>
                    <p:nvPr/>
                  </p:nvCxnSpPr>
                  <p:spPr>
                    <a:xfrm>
                      <a:off x="2962755" y="2182084"/>
                      <a:ext cx="0" cy="20349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4" name="Connecteur droit 33"/>
                  <p:cNvCxnSpPr/>
                  <p:nvPr/>
                </p:nvCxnSpPr>
                <p:spPr>
                  <a:xfrm>
                    <a:off x="2505554" y="2279445"/>
                    <a:ext cx="152400" cy="21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" name="ZoneTexte 36"/>
                <p:cNvSpPr txBox="1"/>
                <p:nvPr/>
              </p:nvSpPr>
              <p:spPr>
                <a:xfrm>
                  <a:off x="3077056" y="2323576"/>
                  <a:ext cx="15020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Superconductor</a:t>
                  </a:r>
                  <a:endParaRPr lang="en-US" sz="1600" dirty="0"/>
                </a:p>
              </p:txBody>
            </p:sp>
            <p:grpSp>
              <p:nvGrpSpPr>
                <p:cNvPr id="38" name="Groupe 37"/>
                <p:cNvGrpSpPr/>
                <p:nvPr/>
              </p:nvGrpSpPr>
              <p:grpSpPr>
                <a:xfrm>
                  <a:off x="2810354" y="2395046"/>
                  <a:ext cx="324330" cy="552094"/>
                  <a:chOff x="2343150" y="2172559"/>
                  <a:chExt cx="324330" cy="552094"/>
                </a:xfrm>
              </p:grpSpPr>
              <p:grpSp>
                <p:nvGrpSpPr>
                  <p:cNvPr id="39" name="Groupe 38"/>
                  <p:cNvGrpSpPr/>
                  <p:nvPr/>
                </p:nvGrpSpPr>
                <p:grpSpPr>
                  <a:xfrm>
                    <a:off x="2343150" y="2172559"/>
                    <a:ext cx="324330" cy="552094"/>
                    <a:chOff x="2638425" y="2182084"/>
                    <a:chExt cx="324330" cy="552094"/>
                  </a:xfrm>
                </p:grpSpPr>
                <p:cxnSp>
                  <p:nvCxnSpPr>
                    <p:cNvPr id="41" name="Connecteur droit 40"/>
                    <p:cNvCxnSpPr/>
                    <p:nvPr/>
                  </p:nvCxnSpPr>
                  <p:spPr>
                    <a:xfrm flipV="1">
                      <a:off x="2638425" y="2289080"/>
                      <a:ext cx="171449" cy="44509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Connecteur droit 41"/>
                    <p:cNvCxnSpPr/>
                    <p:nvPr/>
                  </p:nvCxnSpPr>
                  <p:spPr>
                    <a:xfrm>
                      <a:off x="2962755" y="2182084"/>
                      <a:ext cx="0" cy="20349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0" name="Connecteur droit 39"/>
                  <p:cNvCxnSpPr/>
                  <p:nvPr/>
                </p:nvCxnSpPr>
                <p:spPr>
                  <a:xfrm>
                    <a:off x="2505554" y="2279445"/>
                    <a:ext cx="152400" cy="21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96" name="ZoneTexte 95"/>
              <p:cNvSpPr txBox="1"/>
              <p:nvPr/>
            </p:nvSpPr>
            <p:spPr>
              <a:xfrm>
                <a:off x="1788944" y="1932016"/>
                <a:ext cx="631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u="sng" dirty="0" smtClean="0"/>
                  <a:t>T&lt;</a:t>
                </a:r>
                <a:r>
                  <a:rPr lang="en-US" u="sng" dirty="0" err="1" smtClean="0"/>
                  <a:t>T</a:t>
                </a:r>
                <a:r>
                  <a:rPr lang="en-US" u="sng" baseline="-25000" dirty="0" err="1" smtClean="0"/>
                  <a:t>cs</a:t>
                </a:r>
                <a:endParaRPr lang="en-US" u="sng" dirty="0"/>
              </a:p>
            </p:txBody>
          </p:sp>
        </p:grpSp>
      </p:grpSp>
      <p:grpSp>
        <p:nvGrpSpPr>
          <p:cNvPr id="10" name="Groupe 9"/>
          <p:cNvGrpSpPr/>
          <p:nvPr/>
        </p:nvGrpSpPr>
        <p:grpSpPr>
          <a:xfrm>
            <a:off x="560581" y="4135715"/>
            <a:ext cx="2324100" cy="1901220"/>
            <a:chOff x="4375168" y="4125596"/>
            <a:chExt cx="2324100" cy="1901220"/>
          </a:xfrm>
        </p:grpSpPr>
        <p:grpSp>
          <p:nvGrpSpPr>
            <p:cNvPr id="50" name="Groupe 49"/>
            <p:cNvGrpSpPr/>
            <p:nvPr/>
          </p:nvGrpSpPr>
          <p:grpSpPr>
            <a:xfrm>
              <a:off x="4375168" y="4476004"/>
              <a:ext cx="2324100" cy="898752"/>
              <a:chOff x="2740313" y="3939561"/>
              <a:chExt cx="2324100" cy="898752"/>
            </a:xfrm>
          </p:grpSpPr>
          <p:grpSp>
            <p:nvGrpSpPr>
              <p:cNvPr id="51" name="Groupe 50"/>
              <p:cNvGrpSpPr/>
              <p:nvPr/>
            </p:nvGrpSpPr>
            <p:grpSpPr>
              <a:xfrm>
                <a:off x="2740313" y="4290195"/>
                <a:ext cx="2324100" cy="548118"/>
                <a:chOff x="2740313" y="4290195"/>
                <a:chExt cx="2324100" cy="548118"/>
              </a:xfrm>
            </p:grpSpPr>
            <p:grpSp>
              <p:nvGrpSpPr>
                <p:cNvPr id="57" name="Groupe 56"/>
                <p:cNvGrpSpPr/>
                <p:nvPr/>
              </p:nvGrpSpPr>
              <p:grpSpPr>
                <a:xfrm>
                  <a:off x="2740313" y="4290195"/>
                  <a:ext cx="2324100" cy="548118"/>
                  <a:chOff x="743430" y="2638367"/>
                  <a:chExt cx="2324100" cy="548118"/>
                </a:xfrm>
              </p:grpSpPr>
              <p:grpSp>
                <p:nvGrpSpPr>
                  <p:cNvPr id="70" name="Groupe 69"/>
                  <p:cNvGrpSpPr/>
                  <p:nvPr/>
                </p:nvGrpSpPr>
                <p:grpSpPr>
                  <a:xfrm>
                    <a:off x="743430" y="2638367"/>
                    <a:ext cx="2324100" cy="548118"/>
                    <a:chOff x="457200" y="2314575"/>
                    <a:chExt cx="2324100" cy="548118"/>
                  </a:xfrm>
                </p:grpSpPr>
                <p:sp>
                  <p:nvSpPr>
                    <p:cNvPr id="76" name="Rectangle 75"/>
                    <p:cNvSpPr/>
                    <p:nvPr/>
                  </p:nvSpPr>
                  <p:spPr>
                    <a:xfrm>
                      <a:off x="457200" y="2476569"/>
                      <a:ext cx="2324100" cy="243319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9" name="Rectangle 78"/>
                    <p:cNvSpPr/>
                    <p:nvPr/>
                  </p:nvSpPr>
                  <p:spPr>
                    <a:xfrm>
                      <a:off x="457200" y="2314575"/>
                      <a:ext cx="2324100" cy="152400"/>
                    </a:xfrm>
                    <a:prstGeom prst="rect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" name="Rectangle 82"/>
                    <p:cNvSpPr/>
                    <p:nvPr/>
                  </p:nvSpPr>
                  <p:spPr>
                    <a:xfrm>
                      <a:off x="457200" y="2710293"/>
                      <a:ext cx="2324100" cy="152400"/>
                    </a:xfrm>
                    <a:prstGeom prst="rect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71" name="Connecteur droit avec flèche 70"/>
                  <p:cNvCxnSpPr/>
                  <p:nvPr/>
                </p:nvCxnSpPr>
                <p:spPr>
                  <a:xfrm flipV="1">
                    <a:off x="2443303" y="2917563"/>
                    <a:ext cx="324435" cy="2127"/>
                  </a:xfrm>
                  <a:prstGeom prst="straightConnector1">
                    <a:avLst/>
                  </a:prstGeom>
                  <a:ln w="38100">
                    <a:solidFill>
                      <a:srgbClr val="C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3" name="Connecteur en arc 62"/>
                <p:cNvCxnSpPr/>
                <p:nvPr/>
              </p:nvCxnSpPr>
              <p:spPr>
                <a:xfrm flipV="1">
                  <a:off x="3132685" y="4368655"/>
                  <a:ext cx="433388" cy="194890"/>
                </a:xfrm>
                <a:prstGeom prst="curvedConnector3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Connecteur droit avec flèche 63"/>
                <p:cNvCxnSpPr/>
                <p:nvPr/>
              </p:nvCxnSpPr>
              <p:spPr>
                <a:xfrm flipV="1">
                  <a:off x="3501674" y="4368655"/>
                  <a:ext cx="268128" cy="2127"/>
                </a:xfrm>
                <a:prstGeom prst="straightConnector1">
                  <a:avLst/>
                </a:prstGeom>
                <a:ln w="381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Connecteur droit avec flèche 64"/>
                <p:cNvCxnSpPr/>
                <p:nvPr/>
              </p:nvCxnSpPr>
              <p:spPr>
                <a:xfrm flipV="1">
                  <a:off x="3511198" y="4757335"/>
                  <a:ext cx="268128" cy="2127"/>
                </a:xfrm>
                <a:prstGeom prst="straightConnector1">
                  <a:avLst/>
                </a:prstGeom>
                <a:ln w="381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Connecteur en arc 65"/>
                <p:cNvCxnSpPr/>
                <p:nvPr/>
              </p:nvCxnSpPr>
              <p:spPr>
                <a:xfrm rot="10800000">
                  <a:off x="3126987" y="4566827"/>
                  <a:ext cx="446712" cy="194892"/>
                </a:xfrm>
                <a:prstGeom prst="curvedConnector3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necteur en arc 66"/>
                <p:cNvCxnSpPr/>
                <p:nvPr/>
              </p:nvCxnSpPr>
              <p:spPr>
                <a:xfrm flipV="1">
                  <a:off x="4034665" y="4571517"/>
                  <a:ext cx="433388" cy="194890"/>
                </a:xfrm>
                <a:prstGeom prst="curvedConnector3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Connecteur en arc 67"/>
                <p:cNvCxnSpPr/>
                <p:nvPr/>
              </p:nvCxnSpPr>
              <p:spPr>
                <a:xfrm rot="10800000">
                  <a:off x="4006090" y="4376625"/>
                  <a:ext cx="446712" cy="194892"/>
                </a:xfrm>
                <a:prstGeom prst="curvedConnector3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Connecteur droit 68"/>
                <p:cNvCxnSpPr/>
                <p:nvPr/>
              </p:nvCxnSpPr>
              <p:spPr>
                <a:xfrm>
                  <a:off x="2863882" y="4560767"/>
                  <a:ext cx="339996" cy="0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Rectangle 51"/>
              <p:cNvSpPr/>
              <p:nvPr/>
            </p:nvSpPr>
            <p:spPr>
              <a:xfrm>
                <a:off x="3411254" y="4442786"/>
                <a:ext cx="754685" cy="267651"/>
              </a:xfrm>
              <a:prstGeom prst="rect">
                <a:avLst/>
              </a:prstGeom>
              <a:gradFill flip="none" rotWithShape="1">
                <a:gsLst>
                  <a:gs pos="31000">
                    <a:srgbClr val="FF0000">
                      <a:tint val="66000"/>
                      <a:satMod val="160000"/>
                    </a:srgbClr>
                  </a:gs>
                  <a:gs pos="72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ZoneTexte 52"/>
              <p:cNvSpPr txBox="1"/>
              <p:nvPr/>
            </p:nvSpPr>
            <p:spPr>
              <a:xfrm>
                <a:off x="4023023" y="3939561"/>
                <a:ext cx="10134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q</a:t>
                </a:r>
                <a:r>
                  <a:rPr lang="en-US" sz="1600" dirty="0" smtClean="0"/>
                  <a:t>uenched</a:t>
                </a:r>
                <a:endParaRPr lang="en-US" sz="1600" dirty="0"/>
              </a:p>
            </p:txBody>
          </p:sp>
          <p:cxnSp>
            <p:nvCxnSpPr>
              <p:cNvPr id="54" name="Connecteur droit 53"/>
              <p:cNvCxnSpPr/>
              <p:nvPr/>
            </p:nvCxnSpPr>
            <p:spPr>
              <a:xfrm flipV="1">
                <a:off x="3742338" y="4097882"/>
                <a:ext cx="171449" cy="4450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/>
              <p:cNvCxnSpPr/>
              <p:nvPr/>
            </p:nvCxnSpPr>
            <p:spPr>
              <a:xfrm>
                <a:off x="4073735" y="4017930"/>
                <a:ext cx="0" cy="20349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/>
              <p:cNvCxnSpPr/>
              <p:nvPr/>
            </p:nvCxnSpPr>
            <p:spPr>
              <a:xfrm>
                <a:off x="3921335" y="4097745"/>
                <a:ext cx="152400" cy="2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ZoneTexte 88"/>
                <p:cNvSpPr txBox="1"/>
                <p:nvPr/>
              </p:nvSpPr>
              <p:spPr>
                <a:xfrm>
                  <a:off x="4418987" y="5413378"/>
                  <a:ext cx="2277097" cy="6134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𝑠𝑐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b="0" i="0" smtClean="0">
                                <a:latin typeface="Cambria Math" panose="02040503050406030204" pitchFamily="18" charset="0"/>
                              </a:rPr>
                              <m:t>op</m:t>
                            </m:r>
                          </m:sub>
                        </m:sSub>
                        <m:r>
                          <a:rPr lang="fr-FR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𝑠𝑡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𝑠𝑡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9" name="ZoneTexte 8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8987" y="5413378"/>
                  <a:ext cx="2277097" cy="613438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7" name="ZoneTexte 96"/>
            <p:cNvSpPr txBox="1"/>
            <p:nvPr/>
          </p:nvSpPr>
          <p:spPr>
            <a:xfrm>
              <a:off x="5231245" y="4125596"/>
              <a:ext cx="5702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T&gt;T</a:t>
              </a:r>
              <a:r>
                <a:rPr lang="en-US" u="sng" baseline="-25000" dirty="0" smtClean="0"/>
                <a:t>c</a:t>
              </a:r>
              <a:endParaRPr lang="en-US" u="sng" dirty="0"/>
            </a:p>
          </p:txBody>
        </p:sp>
      </p:grpSp>
      <p:grpSp>
        <p:nvGrpSpPr>
          <p:cNvPr id="22" name="Groupe 21"/>
          <p:cNvGrpSpPr/>
          <p:nvPr/>
        </p:nvGrpSpPr>
        <p:grpSpPr>
          <a:xfrm>
            <a:off x="5013338" y="5250301"/>
            <a:ext cx="3298606" cy="912094"/>
            <a:chOff x="5305421" y="2085184"/>
            <a:chExt cx="3298606" cy="912094"/>
          </a:xfrm>
        </p:grpSpPr>
        <p:grpSp>
          <p:nvGrpSpPr>
            <p:cNvPr id="18" name="Groupe 17"/>
            <p:cNvGrpSpPr/>
            <p:nvPr/>
          </p:nvGrpSpPr>
          <p:grpSpPr>
            <a:xfrm>
              <a:off x="5305560" y="2085184"/>
              <a:ext cx="3298467" cy="769161"/>
              <a:chOff x="5279977" y="2179324"/>
              <a:chExt cx="3298467" cy="76916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2" name="ZoneTexte 91"/>
                  <p:cNvSpPr txBox="1"/>
                  <p:nvPr/>
                </p:nvSpPr>
                <p:spPr>
                  <a:xfrm>
                    <a:off x="5279977" y="2579153"/>
                    <a:ext cx="329846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𝑌𝐵𝐶𝑂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~</m:t>
                          </m:r>
                          <m:r>
                            <a:rPr lang="fr-FR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1000−10000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𝑐𝑢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50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92" name="ZoneTexte 9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79977" y="2579153"/>
                    <a:ext cx="3298467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3" name="ZoneTexte 92"/>
              <p:cNvSpPr txBox="1"/>
              <p:nvPr/>
            </p:nvSpPr>
            <p:spPr>
              <a:xfrm>
                <a:off x="5709506" y="2179324"/>
                <a:ext cx="21713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u="sng" dirty="0" smtClean="0"/>
                  <a:t>HTS resistivity over T</a:t>
                </a:r>
                <a:r>
                  <a:rPr lang="en-US" u="sng" baseline="-25000" dirty="0" smtClean="0"/>
                  <a:t>c</a:t>
                </a:r>
                <a:endParaRPr lang="en-US" u="sng" dirty="0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5305421" y="2093958"/>
              <a:ext cx="3193974" cy="90332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Connecteur droit avec flèche 24"/>
          <p:cNvCxnSpPr/>
          <p:nvPr/>
        </p:nvCxnSpPr>
        <p:spPr>
          <a:xfrm>
            <a:off x="3190187" y="2887939"/>
            <a:ext cx="1783432" cy="9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avec flèche 97"/>
          <p:cNvCxnSpPr/>
          <p:nvPr/>
        </p:nvCxnSpPr>
        <p:spPr>
          <a:xfrm flipH="1">
            <a:off x="3161970" y="3090504"/>
            <a:ext cx="1813026" cy="142619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e 30"/>
          <p:cNvGrpSpPr/>
          <p:nvPr/>
        </p:nvGrpSpPr>
        <p:grpSpPr>
          <a:xfrm>
            <a:off x="5825051" y="4139796"/>
            <a:ext cx="1594924" cy="903320"/>
            <a:chOff x="5067717" y="3945120"/>
            <a:chExt cx="1594924" cy="903320"/>
          </a:xfrm>
        </p:grpSpPr>
        <p:sp>
          <p:nvSpPr>
            <p:cNvPr id="99" name="ZoneTexte 98"/>
            <p:cNvSpPr txBox="1"/>
            <p:nvPr/>
          </p:nvSpPr>
          <p:spPr>
            <a:xfrm>
              <a:off x="5067717" y="4041818"/>
              <a:ext cx="15949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C00000"/>
                  </a:solidFill>
                </a:rPr>
                <a:t>T</a:t>
              </a:r>
              <a:r>
                <a:rPr lang="en-US" b="1" baseline="-25000" dirty="0" err="1" smtClean="0">
                  <a:solidFill>
                    <a:srgbClr val="C00000"/>
                  </a:solidFill>
                </a:rPr>
                <a:t>cs,REBCO</a:t>
              </a:r>
              <a:r>
                <a:rPr lang="en-US" b="1" dirty="0" smtClean="0">
                  <a:solidFill>
                    <a:srgbClr val="C00000"/>
                  </a:solidFill>
                </a:rPr>
                <a:t>: 5-92 K</a:t>
              </a:r>
            </a:p>
            <a:p>
              <a:r>
                <a:rPr lang="en-US" b="1" dirty="0" err="1" smtClean="0">
                  <a:solidFill>
                    <a:srgbClr val="C00000"/>
                  </a:solidFill>
                </a:rPr>
                <a:t>T</a:t>
              </a:r>
              <a:r>
                <a:rPr lang="en-US" b="1" baseline="-25000" dirty="0" err="1" smtClean="0">
                  <a:solidFill>
                    <a:srgbClr val="C00000"/>
                  </a:solidFill>
                </a:rPr>
                <a:t>c,REBCO</a:t>
              </a:r>
              <a:r>
                <a:rPr lang="en-US" b="1" dirty="0" smtClean="0">
                  <a:solidFill>
                    <a:srgbClr val="C00000"/>
                  </a:solidFill>
                </a:rPr>
                <a:t>: 92 K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086084" y="3945120"/>
              <a:ext cx="1566953" cy="90332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9333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30" name="ZoneTexte 29"/>
          <p:cNvSpPr txBox="1"/>
          <p:nvPr/>
        </p:nvSpPr>
        <p:spPr>
          <a:xfrm>
            <a:off x="224913" y="2577230"/>
            <a:ext cx="6162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/>
              <a:t>Not a problem up to </a:t>
            </a:r>
            <a:r>
              <a:rPr lang="en-US" i="1" dirty="0" smtClean="0">
                <a:latin typeface="Arial Rounded MT Bold" panose="020F0704030504030204" pitchFamily="34" charset="0"/>
              </a:rPr>
              <a:t>~ </a:t>
            </a:r>
            <a:r>
              <a:rPr lang="en-US" i="1" dirty="0" smtClean="0"/>
              <a:t>40 </a:t>
            </a:r>
            <a:r>
              <a:rPr lang="en-US" i="1" u="sng" dirty="0" smtClean="0"/>
              <a:t>T if it happen uniformly </a:t>
            </a:r>
            <a:r>
              <a:rPr lang="en-US" i="1" dirty="0" smtClean="0"/>
              <a:t>in all the winding.</a:t>
            </a:r>
          </a:p>
          <a:p>
            <a:pPr algn="just"/>
            <a:r>
              <a:rPr lang="en-US" i="1" dirty="0" smtClean="0"/>
              <a:t>(REBCO tape from 4 K to 300 K :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m</a:t>
            </a:r>
            <a:r>
              <a:rPr lang="en-US" i="1" dirty="0" smtClean="0"/>
              <a:t>= 7·10</a:t>
            </a:r>
            <a:r>
              <a:rPr lang="en-US" i="1" baseline="30000" dirty="0" smtClean="0"/>
              <a:t>8</a:t>
            </a:r>
            <a:r>
              <a:rPr lang="en-US" i="1" dirty="0" smtClean="0"/>
              <a:t> J/m</a:t>
            </a:r>
            <a:r>
              <a:rPr lang="en-US" i="1" baseline="30000" dirty="0" smtClean="0"/>
              <a:t>3</a:t>
            </a:r>
            <a:r>
              <a:rPr lang="en-US" i="1" dirty="0" smtClean="0"/>
              <a:t>  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max</a:t>
            </a:r>
            <a:r>
              <a:rPr lang="en-US" i="1" dirty="0" smtClean="0"/>
              <a:t> = 41 T)</a:t>
            </a:r>
            <a:endParaRPr lang="en-US" i="1" dirty="0"/>
          </a:p>
        </p:txBody>
      </p:sp>
      <p:sp>
        <p:nvSpPr>
          <p:cNvPr id="31" name="ZoneTexte 30"/>
          <p:cNvSpPr txBox="1"/>
          <p:nvPr/>
        </p:nvSpPr>
        <p:spPr>
          <a:xfrm>
            <a:off x="177669" y="3588415"/>
            <a:ext cx="214028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/>
              <a:t>BUT</a:t>
            </a:r>
            <a:r>
              <a:rPr lang="en-US" dirty="0" smtClean="0"/>
              <a:t> : </a:t>
            </a:r>
            <a:r>
              <a:rPr lang="en-US" b="1" dirty="0" smtClean="0"/>
              <a:t>it does not happen uniformly </a:t>
            </a:r>
            <a:r>
              <a:rPr lang="en-US" dirty="0" smtClean="0"/>
              <a:t>(low quench velocity) and less than 1 % of the total magnet mass might absorb the total energy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large damage potential</a:t>
            </a:r>
            <a:endParaRPr lang="en-US" b="1" dirty="0"/>
          </a:p>
        </p:txBody>
      </p:sp>
      <p:grpSp>
        <p:nvGrpSpPr>
          <p:cNvPr id="20" name="Groupe 19"/>
          <p:cNvGrpSpPr/>
          <p:nvPr/>
        </p:nvGrpSpPr>
        <p:grpSpPr>
          <a:xfrm>
            <a:off x="-467757" y="967760"/>
            <a:ext cx="9029405" cy="2520445"/>
            <a:chOff x="-467757" y="967760"/>
            <a:chExt cx="9029405" cy="2520445"/>
          </a:xfrm>
        </p:grpSpPr>
        <p:grpSp>
          <p:nvGrpSpPr>
            <p:cNvPr id="18" name="Groupe 17"/>
            <p:cNvGrpSpPr/>
            <p:nvPr/>
          </p:nvGrpSpPr>
          <p:grpSpPr>
            <a:xfrm>
              <a:off x="-467757" y="967760"/>
              <a:ext cx="8601075" cy="1521615"/>
              <a:chOff x="-467757" y="967760"/>
              <a:chExt cx="8601075" cy="1521615"/>
            </a:xfrm>
          </p:grpSpPr>
          <p:sp>
            <p:nvSpPr>
              <p:cNvPr id="8" name="ZoneTexte 7"/>
              <p:cNvSpPr txBox="1"/>
              <p:nvPr/>
            </p:nvSpPr>
            <p:spPr>
              <a:xfrm>
                <a:off x="224913" y="967760"/>
                <a:ext cx="2424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/>
                  <a:t>Why is it a problem ?</a:t>
                </a:r>
              </a:p>
            </p:txBody>
          </p:sp>
          <p:grpSp>
            <p:nvGrpSpPr>
              <p:cNvPr id="13" name="Groupe 12"/>
              <p:cNvGrpSpPr/>
              <p:nvPr/>
            </p:nvGrpSpPr>
            <p:grpSpPr>
              <a:xfrm>
                <a:off x="-467757" y="1325600"/>
                <a:ext cx="8601075" cy="1163775"/>
                <a:chOff x="-467757" y="1325600"/>
                <a:chExt cx="8601075" cy="1163775"/>
              </a:xfrm>
            </p:grpSpPr>
            <p:sp>
              <p:nvSpPr>
                <p:cNvPr id="7" name="ZoneTexte 6"/>
                <p:cNvSpPr txBox="1"/>
                <p:nvPr/>
              </p:nvSpPr>
              <p:spPr>
                <a:xfrm>
                  <a:off x="-467757" y="1325600"/>
                  <a:ext cx="860107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The magnetic energy is transformed in heating through the resistive volume</a:t>
                  </a:r>
                  <a:endParaRPr lang="en-US" dirty="0"/>
                </a:p>
              </p:txBody>
            </p:sp>
            <p:grpSp>
              <p:nvGrpSpPr>
                <p:cNvPr id="2" name="Groupe 1"/>
                <p:cNvGrpSpPr/>
                <p:nvPr/>
              </p:nvGrpSpPr>
              <p:grpSpPr>
                <a:xfrm>
                  <a:off x="425056" y="1842210"/>
                  <a:ext cx="5534350" cy="647165"/>
                  <a:chOff x="425056" y="1842210"/>
                  <a:chExt cx="5534350" cy="647165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0" name="ZoneTexte 9"/>
                      <p:cNvSpPr txBox="1"/>
                      <p:nvPr/>
                    </p:nvSpPr>
                    <p:spPr>
                      <a:xfrm>
                        <a:off x="425056" y="1842210"/>
                        <a:ext cx="2715230" cy="6471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fr-FR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p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2∗</m:t>
                                      </m:r>
                                      <m:sSub>
                                        <m:sSubPr>
                                          <m:ctrlPr>
                                            <a:rPr lang="fr-FR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𝑑𝑣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f>
                                    <m:f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0" name="ZoneTexte 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25056" y="1842210"/>
                        <a:ext cx="2715230" cy="647165"/>
                      </a:xfrm>
                      <a:prstGeom prst="rect">
                        <a:avLst/>
                      </a:prstGeom>
                      <a:blipFill rotWithShape="0">
                        <a:blip r:embed="rId2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14" name="ZoneTexte 13"/>
                  <p:cNvSpPr txBox="1"/>
                  <p:nvPr/>
                </p:nvSpPr>
                <p:spPr>
                  <a:xfrm>
                    <a:off x="3504975" y="1975142"/>
                    <a:ext cx="155273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is converted in</a:t>
                    </a:r>
                    <a:endParaRPr lang="en-US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" name="ZoneTexte 15"/>
                      <p:cNvSpPr txBox="1"/>
                      <p:nvPr/>
                    </p:nvSpPr>
                    <p:spPr>
                      <a:xfrm>
                        <a:off x="5444586" y="1990066"/>
                        <a:ext cx="514820" cy="30392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16" name="ZoneTexte 1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444586" y="1990066"/>
                        <a:ext cx="514820" cy="303929"/>
                      </a:xfrm>
                      <a:prstGeom prst="rect">
                        <a:avLst/>
                      </a:prstGeom>
                      <a:blipFill rotWithShape="0">
                        <a:blip r:embed="rId3"/>
                        <a:stretch>
                          <a:fillRect l="-9412" r="-4706" b="-2000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</p:grpSp>
        <p:grpSp>
          <p:nvGrpSpPr>
            <p:cNvPr id="19" name="Groupe 18"/>
            <p:cNvGrpSpPr/>
            <p:nvPr/>
          </p:nvGrpSpPr>
          <p:grpSpPr>
            <a:xfrm>
              <a:off x="7175139" y="1779650"/>
              <a:ext cx="1386509" cy="1708555"/>
              <a:chOff x="6870700" y="1999482"/>
              <a:chExt cx="1386509" cy="1708555"/>
            </a:xfrm>
          </p:grpSpPr>
          <p:grpSp>
            <p:nvGrpSpPr>
              <p:cNvPr id="100" name="Group 338"/>
              <p:cNvGrpSpPr>
                <a:grpSpLocks/>
              </p:cNvGrpSpPr>
              <p:nvPr/>
            </p:nvGrpSpPr>
            <p:grpSpPr bwMode="auto">
              <a:xfrm>
                <a:off x="7433918" y="1999482"/>
                <a:ext cx="661988" cy="822325"/>
                <a:chOff x="3109" y="1757"/>
                <a:chExt cx="417" cy="518"/>
              </a:xfrm>
            </p:grpSpPr>
            <p:grpSp>
              <p:nvGrpSpPr>
                <p:cNvPr id="101" name="Group 53"/>
                <p:cNvGrpSpPr>
                  <a:grpSpLocks/>
                </p:cNvGrpSpPr>
                <p:nvPr/>
              </p:nvGrpSpPr>
              <p:grpSpPr bwMode="auto">
                <a:xfrm>
                  <a:off x="3109" y="1757"/>
                  <a:ext cx="417" cy="518"/>
                  <a:chOff x="3159" y="490"/>
                  <a:chExt cx="417" cy="518"/>
                </a:xfrm>
              </p:grpSpPr>
              <p:grpSp>
                <p:nvGrpSpPr>
                  <p:cNvPr id="103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3448" y="490"/>
                    <a:ext cx="128" cy="518"/>
                    <a:chOff x="451" y="2160"/>
                    <a:chExt cx="298" cy="1209"/>
                  </a:xfrm>
                </p:grpSpPr>
                <p:grpSp>
                  <p:nvGrpSpPr>
                    <p:cNvPr id="105" name="Group 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1" y="2621"/>
                      <a:ext cx="230" cy="115"/>
                      <a:chOff x="576" y="2218"/>
                      <a:chExt cx="230" cy="230"/>
                    </a:xfrm>
                  </p:grpSpPr>
                  <p:sp>
                    <p:nvSpPr>
                      <p:cNvPr id="124" name="Freeform 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6" y="2218"/>
                        <a:ext cx="230" cy="115"/>
                      </a:xfrm>
                      <a:custGeom>
                        <a:avLst/>
                        <a:gdLst>
                          <a:gd name="T0" fmla="*/ 0 w 230"/>
                          <a:gd name="T1" fmla="*/ 115 h 115"/>
                          <a:gd name="T2" fmla="*/ 115 w 230"/>
                          <a:gd name="T3" fmla="*/ 0 h 115"/>
                          <a:gd name="T4" fmla="*/ 230 w 230"/>
                          <a:gd name="T5" fmla="*/ 115 h 1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30" h="115">
                            <a:moveTo>
                              <a:pt x="0" y="115"/>
                            </a:moveTo>
                            <a:cubicBezTo>
                              <a:pt x="38" y="57"/>
                              <a:pt x="77" y="0"/>
                              <a:pt x="115" y="0"/>
                            </a:cubicBezTo>
                            <a:cubicBezTo>
                              <a:pt x="153" y="0"/>
                              <a:pt x="191" y="57"/>
                              <a:pt x="230" y="115"/>
                            </a:cubicBezTo>
                          </a:path>
                        </a:pathLst>
                      </a:custGeom>
                      <a:noFill/>
                      <a:ln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5" name="Freeform 57"/>
                      <p:cNvSpPr>
                        <a:spLocks/>
                      </p:cNvSpPr>
                      <p:nvPr/>
                    </p:nvSpPr>
                    <p:spPr bwMode="auto">
                      <a:xfrm flipV="1">
                        <a:off x="576" y="2333"/>
                        <a:ext cx="230" cy="115"/>
                      </a:xfrm>
                      <a:custGeom>
                        <a:avLst/>
                        <a:gdLst>
                          <a:gd name="T0" fmla="*/ 0 w 230"/>
                          <a:gd name="T1" fmla="*/ 115 h 115"/>
                          <a:gd name="T2" fmla="*/ 115 w 230"/>
                          <a:gd name="T3" fmla="*/ 0 h 115"/>
                          <a:gd name="T4" fmla="*/ 230 w 230"/>
                          <a:gd name="T5" fmla="*/ 115 h 1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30" h="115">
                            <a:moveTo>
                              <a:pt x="0" y="115"/>
                            </a:moveTo>
                            <a:cubicBezTo>
                              <a:pt x="38" y="57"/>
                              <a:pt x="77" y="0"/>
                              <a:pt x="115" y="0"/>
                            </a:cubicBezTo>
                            <a:cubicBezTo>
                              <a:pt x="153" y="0"/>
                              <a:pt x="191" y="57"/>
                              <a:pt x="230" y="115"/>
                            </a:cubicBezTo>
                          </a:path>
                        </a:pathLst>
                      </a:custGeom>
                      <a:noFill/>
                      <a:ln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06" name="Group 5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1" y="2448"/>
                      <a:ext cx="230" cy="115"/>
                      <a:chOff x="576" y="2218"/>
                      <a:chExt cx="230" cy="230"/>
                    </a:xfrm>
                  </p:grpSpPr>
                  <p:sp>
                    <p:nvSpPr>
                      <p:cNvPr id="122" name="Freeform 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6" y="2218"/>
                        <a:ext cx="230" cy="115"/>
                      </a:xfrm>
                      <a:custGeom>
                        <a:avLst/>
                        <a:gdLst>
                          <a:gd name="T0" fmla="*/ 0 w 230"/>
                          <a:gd name="T1" fmla="*/ 115 h 115"/>
                          <a:gd name="T2" fmla="*/ 115 w 230"/>
                          <a:gd name="T3" fmla="*/ 0 h 115"/>
                          <a:gd name="T4" fmla="*/ 230 w 230"/>
                          <a:gd name="T5" fmla="*/ 115 h 1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30" h="115">
                            <a:moveTo>
                              <a:pt x="0" y="115"/>
                            </a:moveTo>
                            <a:cubicBezTo>
                              <a:pt x="38" y="57"/>
                              <a:pt x="77" y="0"/>
                              <a:pt x="115" y="0"/>
                            </a:cubicBezTo>
                            <a:cubicBezTo>
                              <a:pt x="153" y="0"/>
                              <a:pt x="191" y="57"/>
                              <a:pt x="230" y="115"/>
                            </a:cubicBezTo>
                          </a:path>
                        </a:pathLst>
                      </a:custGeom>
                      <a:noFill/>
                      <a:ln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3" name="Freeform 60"/>
                      <p:cNvSpPr>
                        <a:spLocks/>
                      </p:cNvSpPr>
                      <p:nvPr/>
                    </p:nvSpPr>
                    <p:spPr bwMode="auto">
                      <a:xfrm flipV="1">
                        <a:off x="576" y="2333"/>
                        <a:ext cx="230" cy="115"/>
                      </a:xfrm>
                      <a:custGeom>
                        <a:avLst/>
                        <a:gdLst>
                          <a:gd name="T0" fmla="*/ 0 w 230"/>
                          <a:gd name="T1" fmla="*/ 115 h 115"/>
                          <a:gd name="T2" fmla="*/ 115 w 230"/>
                          <a:gd name="T3" fmla="*/ 0 h 115"/>
                          <a:gd name="T4" fmla="*/ 230 w 230"/>
                          <a:gd name="T5" fmla="*/ 115 h 1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30" h="115">
                            <a:moveTo>
                              <a:pt x="0" y="115"/>
                            </a:moveTo>
                            <a:cubicBezTo>
                              <a:pt x="38" y="57"/>
                              <a:pt x="77" y="0"/>
                              <a:pt x="115" y="0"/>
                            </a:cubicBezTo>
                            <a:cubicBezTo>
                              <a:pt x="153" y="0"/>
                              <a:pt x="191" y="57"/>
                              <a:pt x="230" y="115"/>
                            </a:cubicBezTo>
                          </a:path>
                        </a:pathLst>
                      </a:custGeom>
                      <a:noFill/>
                      <a:ln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07" name="Freeform 61"/>
                    <p:cNvSpPr>
                      <a:spLocks/>
                    </p:cNvSpPr>
                    <p:nvPr/>
                  </p:nvSpPr>
                  <p:spPr bwMode="auto">
                    <a:xfrm>
                      <a:off x="681" y="2506"/>
                      <a:ext cx="68" cy="172"/>
                    </a:xfrm>
                    <a:custGeom>
                      <a:avLst/>
                      <a:gdLst>
                        <a:gd name="T0" fmla="*/ 0 w 68"/>
                        <a:gd name="T1" fmla="*/ 172 h 172"/>
                        <a:gd name="T2" fmla="*/ 58 w 68"/>
                        <a:gd name="T3" fmla="*/ 115 h 172"/>
                        <a:gd name="T4" fmla="*/ 58 w 68"/>
                        <a:gd name="T5" fmla="*/ 57 h 172"/>
                        <a:gd name="T6" fmla="*/ 0 w 68"/>
                        <a:gd name="T7" fmla="*/ 0 h 1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8" h="172">
                          <a:moveTo>
                            <a:pt x="0" y="172"/>
                          </a:moveTo>
                          <a:cubicBezTo>
                            <a:pt x="24" y="153"/>
                            <a:pt x="48" y="134"/>
                            <a:pt x="58" y="115"/>
                          </a:cubicBezTo>
                          <a:cubicBezTo>
                            <a:pt x="68" y="96"/>
                            <a:pt x="68" y="76"/>
                            <a:pt x="58" y="57"/>
                          </a:cubicBezTo>
                          <a:cubicBezTo>
                            <a:pt x="48" y="38"/>
                            <a:pt x="24" y="19"/>
                            <a:pt x="0" y="0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" name="Freeform 62"/>
                    <p:cNvSpPr>
                      <a:spLocks/>
                    </p:cNvSpPr>
                    <p:nvPr/>
                  </p:nvSpPr>
                  <p:spPr bwMode="auto">
                    <a:xfrm>
                      <a:off x="681" y="2678"/>
                      <a:ext cx="68" cy="172"/>
                    </a:xfrm>
                    <a:custGeom>
                      <a:avLst/>
                      <a:gdLst>
                        <a:gd name="T0" fmla="*/ 0 w 68"/>
                        <a:gd name="T1" fmla="*/ 172 h 172"/>
                        <a:gd name="T2" fmla="*/ 58 w 68"/>
                        <a:gd name="T3" fmla="*/ 115 h 172"/>
                        <a:gd name="T4" fmla="*/ 58 w 68"/>
                        <a:gd name="T5" fmla="*/ 57 h 172"/>
                        <a:gd name="T6" fmla="*/ 0 w 68"/>
                        <a:gd name="T7" fmla="*/ 0 h 1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8" h="172">
                          <a:moveTo>
                            <a:pt x="0" y="172"/>
                          </a:moveTo>
                          <a:cubicBezTo>
                            <a:pt x="24" y="153"/>
                            <a:pt x="48" y="134"/>
                            <a:pt x="58" y="115"/>
                          </a:cubicBezTo>
                          <a:cubicBezTo>
                            <a:pt x="68" y="96"/>
                            <a:pt x="68" y="76"/>
                            <a:pt x="58" y="57"/>
                          </a:cubicBezTo>
                          <a:cubicBezTo>
                            <a:pt x="48" y="38"/>
                            <a:pt x="24" y="19"/>
                            <a:pt x="0" y="0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09" name="Group 6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1" y="2794"/>
                      <a:ext cx="230" cy="115"/>
                      <a:chOff x="576" y="2218"/>
                      <a:chExt cx="230" cy="230"/>
                    </a:xfrm>
                  </p:grpSpPr>
                  <p:sp>
                    <p:nvSpPr>
                      <p:cNvPr id="120" name="Freeform 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6" y="2218"/>
                        <a:ext cx="230" cy="115"/>
                      </a:xfrm>
                      <a:custGeom>
                        <a:avLst/>
                        <a:gdLst>
                          <a:gd name="T0" fmla="*/ 0 w 230"/>
                          <a:gd name="T1" fmla="*/ 115 h 115"/>
                          <a:gd name="T2" fmla="*/ 115 w 230"/>
                          <a:gd name="T3" fmla="*/ 0 h 115"/>
                          <a:gd name="T4" fmla="*/ 230 w 230"/>
                          <a:gd name="T5" fmla="*/ 115 h 1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30" h="115">
                            <a:moveTo>
                              <a:pt x="0" y="115"/>
                            </a:moveTo>
                            <a:cubicBezTo>
                              <a:pt x="38" y="57"/>
                              <a:pt x="77" y="0"/>
                              <a:pt x="115" y="0"/>
                            </a:cubicBezTo>
                            <a:cubicBezTo>
                              <a:pt x="153" y="0"/>
                              <a:pt x="191" y="57"/>
                              <a:pt x="230" y="115"/>
                            </a:cubicBezTo>
                          </a:path>
                        </a:pathLst>
                      </a:custGeom>
                      <a:noFill/>
                      <a:ln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1" name="Freeform 65"/>
                      <p:cNvSpPr>
                        <a:spLocks/>
                      </p:cNvSpPr>
                      <p:nvPr/>
                    </p:nvSpPr>
                    <p:spPr bwMode="auto">
                      <a:xfrm flipV="1">
                        <a:off x="576" y="2333"/>
                        <a:ext cx="230" cy="115"/>
                      </a:xfrm>
                      <a:custGeom>
                        <a:avLst/>
                        <a:gdLst>
                          <a:gd name="T0" fmla="*/ 0 w 230"/>
                          <a:gd name="T1" fmla="*/ 115 h 115"/>
                          <a:gd name="T2" fmla="*/ 115 w 230"/>
                          <a:gd name="T3" fmla="*/ 0 h 115"/>
                          <a:gd name="T4" fmla="*/ 230 w 230"/>
                          <a:gd name="T5" fmla="*/ 115 h 1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30" h="115">
                            <a:moveTo>
                              <a:pt x="0" y="115"/>
                            </a:moveTo>
                            <a:cubicBezTo>
                              <a:pt x="38" y="57"/>
                              <a:pt x="77" y="0"/>
                              <a:pt x="115" y="0"/>
                            </a:cubicBezTo>
                            <a:cubicBezTo>
                              <a:pt x="153" y="0"/>
                              <a:pt x="191" y="57"/>
                              <a:pt x="230" y="115"/>
                            </a:cubicBezTo>
                          </a:path>
                        </a:pathLst>
                      </a:custGeom>
                      <a:noFill/>
                      <a:ln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10" name="Group 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1" y="2967"/>
                      <a:ext cx="230" cy="115"/>
                      <a:chOff x="576" y="2218"/>
                      <a:chExt cx="230" cy="230"/>
                    </a:xfrm>
                  </p:grpSpPr>
                  <p:sp>
                    <p:nvSpPr>
                      <p:cNvPr id="118" name="Freeform 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6" y="2218"/>
                        <a:ext cx="230" cy="115"/>
                      </a:xfrm>
                      <a:custGeom>
                        <a:avLst/>
                        <a:gdLst>
                          <a:gd name="T0" fmla="*/ 0 w 230"/>
                          <a:gd name="T1" fmla="*/ 115 h 115"/>
                          <a:gd name="T2" fmla="*/ 115 w 230"/>
                          <a:gd name="T3" fmla="*/ 0 h 115"/>
                          <a:gd name="T4" fmla="*/ 230 w 230"/>
                          <a:gd name="T5" fmla="*/ 115 h 1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30" h="115">
                            <a:moveTo>
                              <a:pt x="0" y="115"/>
                            </a:moveTo>
                            <a:cubicBezTo>
                              <a:pt x="38" y="57"/>
                              <a:pt x="77" y="0"/>
                              <a:pt x="115" y="0"/>
                            </a:cubicBezTo>
                            <a:cubicBezTo>
                              <a:pt x="153" y="0"/>
                              <a:pt x="191" y="57"/>
                              <a:pt x="230" y="115"/>
                            </a:cubicBezTo>
                          </a:path>
                        </a:pathLst>
                      </a:custGeom>
                      <a:noFill/>
                      <a:ln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9" name="Freeform 68"/>
                      <p:cNvSpPr>
                        <a:spLocks/>
                      </p:cNvSpPr>
                      <p:nvPr/>
                    </p:nvSpPr>
                    <p:spPr bwMode="auto">
                      <a:xfrm flipV="1">
                        <a:off x="576" y="2333"/>
                        <a:ext cx="230" cy="115"/>
                      </a:xfrm>
                      <a:custGeom>
                        <a:avLst/>
                        <a:gdLst>
                          <a:gd name="T0" fmla="*/ 0 w 230"/>
                          <a:gd name="T1" fmla="*/ 115 h 115"/>
                          <a:gd name="T2" fmla="*/ 115 w 230"/>
                          <a:gd name="T3" fmla="*/ 0 h 115"/>
                          <a:gd name="T4" fmla="*/ 230 w 230"/>
                          <a:gd name="T5" fmla="*/ 115 h 1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30" h="115">
                            <a:moveTo>
                              <a:pt x="0" y="115"/>
                            </a:moveTo>
                            <a:cubicBezTo>
                              <a:pt x="38" y="57"/>
                              <a:pt x="77" y="0"/>
                              <a:pt x="115" y="0"/>
                            </a:cubicBezTo>
                            <a:cubicBezTo>
                              <a:pt x="153" y="0"/>
                              <a:pt x="191" y="57"/>
                              <a:pt x="230" y="115"/>
                            </a:cubicBezTo>
                          </a:path>
                        </a:pathLst>
                      </a:custGeom>
                      <a:noFill/>
                      <a:ln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11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681" y="2851"/>
                      <a:ext cx="68" cy="172"/>
                    </a:xfrm>
                    <a:custGeom>
                      <a:avLst/>
                      <a:gdLst>
                        <a:gd name="T0" fmla="*/ 0 w 68"/>
                        <a:gd name="T1" fmla="*/ 172 h 172"/>
                        <a:gd name="T2" fmla="*/ 58 w 68"/>
                        <a:gd name="T3" fmla="*/ 115 h 172"/>
                        <a:gd name="T4" fmla="*/ 58 w 68"/>
                        <a:gd name="T5" fmla="*/ 57 h 172"/>
                        <a:gd name="T6" fmla="*/ 0 w 68"/>
                        <a:gd name="T7" fmla="*/ 0 h 1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8" h="172">
                          <a:moveTo>
                            <a:pt x="0" y="172"/>
                          </a:moveTo>
                          <a:cubicBezTo>
                            <a:pt x="24" y="153"/>
                            <a:pt x="48" y="134"/>
                            <a:pt x="58" y="115"/>
                          </a:cubicBezTo>
                          <a:cubicBezTo>
                            <a:pt x="68" y="96"/>
                            <a:pt x="68" y="76"/>
                            <a:pt x="58" y="57"/>
                          </a:cubicBezTo>
                          <a:cubicBezTo>
                            <a:pt x="48" y="38"/>
                            <a:pt x="24" y="19"/>
                            <a:pt x="0" y="0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12" name="Group 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6" y="2160"/>
                      <a:ext cx="135" cy="345"/>
                      <a:chOff x="576" y="2160"/>
                      <a:chExt cx="135" cy="345"/>
                    </a:xfrm>
                  </p:grpSpPr>
                  <p:sp>
                    <p:nvSpPr>
                      <p:cNvPr id="116" name="Freeform 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9" y="2333"/>
                        <a:ext cx="132" cy="172"/>
                      </a:xfrm>
                      <a:custGeom>
                        <a:avLst/>
                        <a:gdLst>
                          <a:gd name="T0" fmla="*/ 0 w 132"/>
                          <a:gd name="T1" fmla="*/ 0 h 172"/>
                          <a:gd name="T2" fmla="*/ 115 w 132"/>
                          <a:gd name="T3" fmla="*/ 57 h 172"/>
                          <a:gd name="T4" fmla="*/ 99 w 132"/>
                          <a:gd name="T5" fmla="*/ 172 h 17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32" h="172">
                            <a:moveTo>
                              <a:pt x="0" y="0"/>
                            </a:moveTo>
                            <a:cubicBezTo>
                              <a:pt x="49" y="14"/>
                              <a:pt x="98" y="28"/>
                              <a:pt x="115" y="57"/>
                            </a:cubicBezTo>
                            <a:cubicBezTo>
                              <a:pt x="132" y="86"/>
                              <a:pt x="115" y="129"/>
                              <a:pt x="99" y="172"/>
                            </a:cubicBezTo>
                          </a:path>
                        </a:pathLst>
                      </a:custGeom>
                      <a:noFill/>
                      <a:ln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7" name="Line 7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576" y="2160"/>
                        <a:ext cx="0" cy="173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13" name="Group 73"/>
                    <p:cNvGrpSpPr>
                      <a:grpSpLocks/>
                    </p:cNvGrpSpPr>
                    <p:nvPr/>
                  </p:nvGrpSpPr>
                  <p:grpSpPr bwMode="auto">
                    <a:xfrm flipV="1">
                      <a:off x="576" y="3024"/>
                      <a:ext cx="135" cy="345"/>
                      <a:chOff x="576" y="2160"/>
                      <a:chExt cx="135" cy="345"/>
                    </a:xfrm>
                  </p:grpSpPr>
                  <p:sp>
                    <p:nvSpPr>
                      <p:cNvPr id="114" name="Freeform 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9" y="2333"/>
                        <a:ext cx="132" cy="172"/>
                      </a:xfrm>
                      <a:custGeom>
                        <a:avLst/>
                        <a:gdLst>
                          <a:gd name="T0" fmla="*/ 0 w 132"/>
                          <a:gd name="T1" fmla="*/ 0 h 172"/>
                          <a:gd name="T2" fmla="*/ 115 w 132"/>
                          <a:gd name="T3" fmla="*/ 57 h 172"/>
                          <a:gd name="T4" fmla="*/ 99 w 132"/>
                          <a:gd name="T5" fmla="*/ 172 h 17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32" h="172">
                            <a:moveTo>
                              <a:pt x="0" y="0"/>
                            </a:moveTo>
                            <a:cubicBezTo>
                              <a:pt x="49" y="14"/>
                              <a:pt x="98" y="28"/>
                              <a:pt x="115" y="57"/>
                            </a:cubicBezTo>
                            <a:cubicBezTo>
                              <a:pt x="132" y="86"/>
                              <a:pt x="115" y="129"/>
                              <a:pt x="99" y="172"/>
                            </a:cubicBezTo>
                          </a:path>
                        </a:pathLst>
                      </a:custGeom>
                      <a:noFill/>
                      <a:ln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5" name="Line 7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576" y="2160"/>
                        <a:ext cx="0" cy="173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04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59" y="684"/>
                    <a:ext cx="178" cy="2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905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fr-FR" dirty="0"/>
                      <a:t>L</a:t>
                    </a:r>
                  </a:p>
                </p:txBody>
              </p:sp>
            </p:grpSp>
            <p:sp>
              <p:nvSpPr>
                <p:cNvPr id="102" name="Freeform 337"/>
                <p:cNvSpPr>
                  <a:spLocks/>
                </p:cNvSpPr>
                <p:nvPr/>
              </p:nvSpPr>
              <p:spPr bwMode="auto">
                <a:xfrm>
                  <a:off x="3398" y="1757"/>
                  <a:ext cx="116" cy="518"/>
                </a:xfrm>
                <a:custGeom>
                  <a:avLst/>
                  <a:gdLst>
                    <a:gd name="T0" fmla="*/ 58 w 116"/>
                    <a:gd name="T1" fmla="*/ 0 h 518"/>
                    <a:gd name="T2" fmla="*/ 0 w 116"/>
                    <a:gd name="T3" fmla="*/ 230 h 518"/>
                    <a:gd name="T4" fmla="*/ 58 w 116"/>
                    <a:gd name="T5" fmla="*/ 518 h 518"/>
                    <a:gd name="T6" fmla="*/ 116 w 116"/>
                    <a:gd name="T7" fmla="*/ 230 h 518"/>
                    <a:gd name="T8" fmla="*/ 58 w 116"/>
                    <a:gd name="T9" fmla="*/ 0 h 5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6" h="518">
                      <a:moveTo>
                        <a:pt x="58" y="0"/>
                      </a:moveTo>
                      <a:lnTo>
                        <a:pt x="0" y="230"/>
                      </a:lnTo>
                      <a:lnTo>
                        <a:pt x="58" y="518"/>
                      </a:lnTo>
                      <a:lnTo>
                        <a:pt x="116" y="23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1" name="Group 365"/>
              <p:cNvGrpSpPr>
                <a:grpSpLocks/>
              </p:cNvGrpSpPr>
              <p:nvPr/>
            </p:nvGrpSpPr>
            <p:grpSpPr bwMode="auto">
              <a:xfrm>
                <a:off x="7422184" y="2793637"/>
                <a:ext cx="835025" cy="914400"/>
                <a:chOff x="799" y="3197"/>
                <a:chExt cx="526" cy="576"/>
              </a:xfrm>
            </p:grpSpPr>
            <p:sp>
              <p:nvSpPr>
                <p:cNvPr id="132" name="Text Box 251"/>
                <p:cNvSpPr txBox="1">
                  <a:spLocks noChangeArrowheads="1"/>
                </p:cNvSpPr>
                <p:nvPr/>
              </p:nvSpPr>
              <p:spPr bwMode="auto">
                <a:xfrm>
                  <a:off x="799" y="3374"/>
                  <a:ext cx="246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en-US" altLang="fr-FR" dirty="0" err="1" smtClean="0"/>
                    <a:t>R</a:t>
                  </a:r>
                  <a:r>
                    <a:rPr lang="en-US" altLang="fr-FR" baseline="-25000" dirty="0" err="1" smtClean="0"/>
                    <a:t>q</a:t>
                  </a:r>
                  <a:endParaRPr lang="en-US" altLang="fr-FR" dirty="0"/>
                </a:p>
              </p:txBody>
            </p:sp>
            <p:grpSp>
              <p:nvGrpSpPr>
                <p:cNvPr id="133" name="Group 252"/>
                <p:cNvGrpSpPr>
                  <a:grpSpLocks/>
                </p:cNvGrpSpPr>
                <p:nvPr/>
              </p:nvGrpSpPr>
              <p:grpSpPr bwMode="auto">
                <a:xfrm>
                  <a:off x="1037" y="3197"/>
                  <a:ext cx="288" cy="576"/>
                  <a:chOff x="1786" y="2160"/>
                  <a:chExt cx="288" cy="576"/>
                </a:xfrm>
              </p:grpSpPr>
              <p:sp>
                <p:nvSpPr>
                  <p:cNvPr id="135" name="Freeform 253"/>
                  <p:cNvSpPr>
                    <a:spLocks/>
                  </p:cNvSpPr>
                  <p:nvPr/>
                </p:nvSpPr>
                <p:spPr bwMode="auto">
                  <a:xfrm>
                    <a:off x="1843" y="2160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6" name="Line 2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86" y="2390"/>
                    <a:ext cx="288" cy="17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4" name="Freeform 364"/>
                <p:cNvSpPr>
                  <a:spLocks/>
                </p:cNvSpPr>
                <p:nvPr/>
              </p:nvSpPr>
              <p:spPr bwMode="auto">
                <a:xfrm>
                  <a:off x="1094" y="3197"/>
                  <a:ext cx="116" cy="576"/>
                </a:xfrm>
                <a:custGeom>
                  <a:avLst/>
                  <a:gdLst>
                    <a:gd name="T0" fmla="*/ 58 w 116"/>
                    <a:gd name="T1" fmla="*/ 0 h 576"/>
                    <a:gd name="T2" fmla="*/ 116 w 116"/>
                    <a:gd name="T3" fmla="*/ 115 h 576"/>
                    <a:gd name="T4" fmla="*/ 58 w 116"/>
                    <a:gd name="T5" fmla="*/ 576 h 576"/>
                    <a:gd name="T6" fmla="*/ 0 w 116"/>
                    <a:gd name="T7" fmla="*/ 115 h 576"/>
                    <a:gd name="T8" fmla="*/ 58 w 116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6" h="576">
                      <a:moveTo>
                        <a:pt x="58" y="0"/>
                      </a:moveTo>
                      <a:lnTo>
                        <a:pt x="116" y="115"/>
                      </a:lnTo>
                      <a:lnTo>
                        <a:pt x="58" y="576"/>
                      </a:lnTo>
                      <a:lnTo>
                        <a:pt x="0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7" name="Group 360"/>
              <p:cNvGrpSpPr>
                <a:grpSpLocks/>
              </p:cNvGrpSpPr>
              <p:nvPr/>
            </p:nvGrpSpPr>
            <p:grpSpPr bwMode="auto">
              <a:xfrm>
                <a:off x="6870700" y="2029105"/>
                <a:ext cx="549275" cy="1673236"/>
                <a:chOff x="2016" y="2944"/>
                <a:chExt cx="346" cy="1054"/>
              </a:xfrm>
            </p:grpSpPr>
            <p:grpSp>
              <p:nvGrpSpPr>
                <p:cNvPr id="138" name="Group 260"/>
                <p:cNvGrpSpPr>
                  <a:grpSpLocks/>
                </p:cNvGrpSpPr>
                <p:nvPr/>
              </p:nvGrpSpPr>
              <p:grpSpPr bwMode="auto">
                <a:xfrm>
                  <a:off x="2016" y="2944"/>
                  <a:ext cx="346" cy="1054"/>
                  <a:chOff x="58" y="755"/>
                  <a:chExt cx="346" cy="1054"/>
                </a:xfrm>
              </p:grpSpPr>
              <p:sp>
                <p:nvSpPr>
                  <p:cNvPr id="140" name="Oval 261"/>
                  <p:cNvSpPr>
                    <a:spLocks noChangeArrowheads="1"/>
                  </p:cNvSpPr>
                  <p:nvPr/>
                </p:nvSpPr>
                <p:spPr bwMode="auto">
                  <a:xfrm>
                    <a:off x="58" y="1123"/>
                    <a:ext cx="346" cy="346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1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223" y="755"/>
                    <a:ext cx="0" cy="36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2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231" y="1478"/>
                    <a:ext cx="0" cy="33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3" name="Text Box 26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5" y="1181"/>
                    <a:ext cx="21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905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fr-FR"/>
                      <a:t>V</a:t>
                    </a:r>
                  </a:p>
                </p:txBody>
              </p:sp>
              <p:sp>
                <p:nvSpPr>
                  <p:cNvPr id="144" name="Text Box 2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3" y="1084"/>
                    <a:ext cx="172" cy="17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905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fr-FR" sz="1200"/>
                      <a:t>+</a:t>
                    </a:r>
                  </a:p>
                </p:txBody>
              </p:sp>
              <p:sp>
                <p:nvSpPr>
                  <p:cNvPr id="145" name="Text Box 2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8" y="1336"/>
                    <a:ext cx="148" cy="17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905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fr-FR" sz="1200"/>
                      <a:t>-</a:t>
                    </a:r>
                  </a:p>
                </p:txBody>
              </p:sp>
            </p:grpSp>
            <p:sp>
              <p:nvSpPr>
                <p:cNvPr id="139" name="Freeform 359"/>
                <p:cNvSpPr>
                  <a:spLocks/>
                </p:cNvSpPr>
                <p:nvPr/>
              </p:nvSpPr>
              <p:spPr bwMode="auto">
                <a:xfrm>
                  <a:off x="213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46" name="Line 262"/>
              <p:cNvSpPr>
                <a:spLocks noChangeShapeType="1"/>
              </p:cNvSpPr>
              <p:nvPr/>
            </p:nvSpPr>
            <p:spPr bwMode="auto">
              <a:xfrm flipH="1">
                <a:off x="7119495" y="2018405"/>
                <a:ext cx="865286" cy="16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Line 262"/>
              <p:cNvSpPr>
                <a:spLocks noChangeShapeType="1"/>
              </p:cNvSpPr>
              <p:nvPr/>
            </p:nvSpPr>
            <p:spPr bwMode="auto">
              <a:xfrm flipH="1">
                <a:off x="7127961" y="3702929"/>
                <a:ext cx="856719" cy="16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1" name="Groupe 20"/>
          <p:cNvGrpSpPr/>
          <p:nvPr/>
        </p:nvGrpSpPr>
        <p:grpSpPr>
          <a:xfrm>
            <a:off x="2514599" y="3843926"/>
            <a:ext cx="6552503" cy="2481555"/>
            <a:chOff x="2514599" y="3843926"/>
            <a:chExt cx="6552503" cy="2481555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4599" y="3847521"/>
              <a:ext cx="2403491" cy="1802618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2633416" y="5586817"/>
              <a:ext cx="216585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smtClean="0"/>
                <a:t>BSCO impregnated pancake, by courtesy of P. </a:t>
              </a:r>
              <a:r>
                <a:rPr lang="en-US" sz="1400" i="1" dirty="0" err="1" smtClean="0"/>
                <a:t>Tixador</a:t>
              </a:r>
              <a:r>
                <a:rPr lang="en-US" sz="1400" i="1" dirty="0" smtClean="0"/>
                <a:t> and A. </a:t>
              </a:r>
              <a:r>
                <a:rPr lang="en-US" sz="1400" i="1" dirty="0" err="1" smtClean="0"/>
                <a:t>Badel</a:t>
              </a:r>
              <a:endParaRPr lang="en-US" sz="1400" i="1" dirty="0"/>
            </a:p>
          </p:txBody>
        </p:sp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36907" y="3843926"/>
              <a:ext cx="1966874" cy="1977294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5042864" y="5786872"/>
              <a:ext cx="20301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REBCO dry wound coil</a:t>
              </a:r>
              <a:endParaRPr lang="en-US" sz="1600" dirty="0"/>
            </a:p>
          </p:txBody>
        </p:sp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42163" y="3905829"/>
              <a:ext cx="1780210" cy="979116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7072972" y="4969037"/>
              <a:ext cx="199413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i="1" dirty="0" smtClean="0"/>
                <a:t>S. Matsumoto et al.,</a:t>
              </a:r>
              <a:r>
                <a:rPr lang="en-US" sz="1400" i="1" dirty="0"/>
                <a:t> IEEE Trans. Appl. </a:t>
              </a:r>
              <a:r>
                <a:rPr lang="en-US" sz="1400" i="1" dirty="0" err="1"/>
                <a:t>Supercond</a:t>
              </a:r>
              <a:r>
                <a:rPr lang="en-US" sz="1400" i="1" dirty="0"/>
                <a:t>., vol. </a:t>
              </a:r>
              <a:r>
                <a:rPr lang="en-US" sz="1400" i="1" dirty="0" smtClean="0"/>
                <a:t>22, </a:t>
              </a:r>
              <a:r>
                <a:rPr lang="en-US" sz="1400" i="1" dirty="0"/>
                <a:t>no. 3</a:t>
              </a:r>
              <a:r>
                <a:rPr lang="en-US" sz="1400" i="1" dirty="0" smtClean="0"/>
                <a:t>, pp. 9501604, </a:t>
              </a:r>
              <a:r>
                <a:rPr lang="en-US" sz="1400" i="1" dirty="0"/>
                <a:t>June </a:t>
              </a:r>
              <a:r>
                <a:rPr lang="en-US" sz="1400" i="1" dirty="0" smtClean="0"/>
                <a:t>2012</a:t>
              </a:r>
              <a:endParaRPr lang="en-US" sz="1400" i="1" dirty="0"/>
            </a:p>
          </p:txBody>
        </p:sp>
      </p:grpSp>
      <p:sp>
        <p:nvSpPr>
          <p:cNvPr id="65" name="Titre 1"/>
          <p:cNvSpPr>
            <a:spLocks noGrp="1"/>
          </p:cNvSpPr>
          <p:nvPr>
            <p:ph type="title"/>
          </p:nvPr>
        </p:nvSpPr>
        <p:spPr>
          <a:xfrm>
            <a:off x="1143000" y="30653"/>
            <a:ext cx="6276975" cy="711199"/>
          </a:xfrm>
        </p:spPr>
        <p:txBody>
          <a:bodyPr>
            <a:noAutofit/>
          </a:bodyPr>
          <a:lstStyle/>
          <a:p>
            <a:r>
              <a:rPr lang="en-US" sz="3200" dirty="0" smtClean="0"/>
              <a:t>Physics of quench: “Danger”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3021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65" name="Titre 1"/>
          <p:cNvSpPr>
            <a:spLocks noGrp="1"/>
          </p:cNvSpPr>
          <p:nvPr>
            <p:ph type="title"/>
          </p:nvPr>
        </p:nvSpPr>
        <p:spPr>
          <a:xfrm>
            <a:off x="1143000" y="30653"/>
            <a:ext cx="6276975" cy="711199"/>
          </a:xfrm>
        </p:spPr>
        <p:txBody>
          <a:bodyPr>
            <a:noAutofit/>
          </a:bodyPr>
          <a:lstStyle/>
          <a:p>
            <a:r>
              <a:rPr lang="en-US" sz="3200" dirty="0" smtClean="0"/>
              <a:t>Physics of quench: “Danger”</a:t>
            </a:r>
            <a:endParaRPr lang="en-US" sz="3200" dirty="0"/>
          </a:p>
        </p:txBody>
      </p:sp>
      <p:pic>
        <p:nvPicPr>
          <p:cNvPr id="68" name="Picture 13" descr="MgB2burnou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982" y="3630614"/>
            <a:ext cx="243840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9" name="Group 18"/>
          <p:cNvGrpSpPr>
            <a:grpSpLocks/>
          </p:cNvGrpSpPr>
          <p:nvPr/>
        </p:nvGrpSpPr>
        <p:grpSpPr bwMode="auto">
          <a:xfrm>
            <a:off x="397082" y="1119189"/>
            <a:ext cx="4114800" cy="4429125"/>
            <a:chOff x="304" y="1130"/>
            <a:chExt cx="2592" cy="2790"/>
          </a:xfrm>
        </p:grpSpPr>
        <p:pic>
          <p:nvPicPr>
            <p:cNvPr id="70" name="Picture 14" descr="MgB2Magne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57" r="8928"/>
            <a:stretch>
              <a:fillRect/>
            </a:stretch>
          </p:blipFill>
          <p:spPr bwMode="auto">
            <a:xfrm>
              <a:off x="304" y="1524"/>
              <a:ext cx="2592" cy="2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Rectangle 15"/>
            <p:cNvSpPr>
              <a:spLocks noChangeArrowheads="1"/>
            </p:cNvSpPr>
            <p:nvPr/>
          </p:nvSpPr>
          <p:spPr bwMode="auto">
            <a:xfrm>
              <a:off x="318" y="1130"/>
              <a:ext cx="2573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80000"/>
                </a:lnSpc>
                <a:spcBef>
                  <a:spcPct val="20000"/>
                </a:spcBef>
              </a:pPr>
              <a:r>
                <a:rPr lang="en-US" altLang="ko-KR" sz="1600" dirty="0">
                  <a:solidFill>
                    <a:schemeClr val="tx1"/>
                  </a:solidFill>
                  <a:ea typeface="굴림" charset="0"/>
                  <a:cs typeface="굴림" charset="0"/>
                </a:rPr>
                <a:t>A 0.5 T / 773-mm Cold Bore </a:t>
              </a:r>
              <a:r>
                <a:rPr lang="en-US" altLang="ko-KR" sz="1600" dirty="0">
                  <a:solidFill>
                    <a:srgbClr val="FF0080"/>
                  </a:solidFill>
                  <a:ea typeface="굴림" charset="0"/>
                  <a:cs typeface="굴림" charset="0"/>
                </a:rPr>
                <a:t>MgB</a:t>
              </a:r>
              <a:r>
                <a:rPr lang="en-US" altLang="ko-KR" sz="1600" baseline="-17000" dirty="0">
                  <a:solidFill>
                    <a:srgbClr val="FF0080"/>
                  </a:solidFill>
                  <a:ea typeface="굴림" charset="0"/>
                  <a:cs typeface="굴림" charset="0"/>
                </a:rPr>
                <a:t>2</a:t>
              </a:r>
              <a:r>
                <a:rPr lang="en-US" altLang="ko-KR" sz="1600" dirty="0">
                  <a:solidFill>
                    <a:schemeClr val="tx1"/>
                  </a:solidFill>
                  <a:ea typeface="굴림" charset="0"/>
                  <a:cs typeface="굴림" charset="0"/>
                </a:rPr>
                <a:t> Magnet</a:t>
              </a: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</a:pPr>
              <a:r>
                <a:rPr lang="el-GR" altLang="ko-KR" sz="1600" dirty="0">
                  <a:solidFill>
                    <a:schemeClr val="tx1"/>
                  </a:solidFill>
                  <a:ea typeface="굴림" charset="0"/>
                  <a:cs typeface="굴림" charset="0"/>
                </a:rPr>
                <a:t>(FBML, 2007)</a:t>
              </a:r>
            </a:p>
          </p:txBody>
        </p:sp>
      </p:grpSp>
      <p:grpSp>
        <p:nvGrpSpPr>
          <p:cNvPr id="72" name="Group 28"/>
          <p:cNvGrpSpPr>
            <a:grpSpLocks/>
          </p:cNvGrpSpPr>
          <p:nvPr/>
        </p:nvGrpSpPr>
        <p:grpSpPr bwMode="auto">
          <a:xfrm>
            <a:off x="2759282" y="1090614"/>
            <a:ext cx="6096000" cy="2717800"/>
            <a:chOff x="1792" y="1048"/>
            <a:chExt cx="3840" cy="1712"/>
          </a:xfrm>
        </p:grpSpPr>
        <p:sp>
          <p:nvSpPr>
            <p:cNvPr id="73" name="Text Box 19"/>
            <p:cNvSpPr txBox="1">
              <a:spLocks noChangeArrowheads="1"/>
            </p:cNvSpPr>
            <p:nvPr/>
          </p:nvSpPr>
          <p:spPr bwMode="auto">
            <a:xfrm>
              <a:off x="3083" y="1048"/>
              <a:ext cx="254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 eaLnBrk="0" hangingPunct="0">
                <a:defRPr sz="2400">
                  <a:solidFill>
                    <a:schemeClr val="tx2"/>
                  </a:solidFill>
                  <a:latin typeface="Arial" charset="0"/>
                  <a:ea typeface="Osaka" charset="0"/>
                  <a:cs typeface="Osaka" charset="0"/>
                </a:defRPr>
              </a:lvl1pPr>
              <a:lvl2pPr marL="742950" indent="-285750" algn="ctr" eaLnBrk="0" hangingPunct="0">
                <a:defRPr sz="2400">
                  <a:solidFill>
                    <a:schemeClr val="tx2"/>
                  </a:solidFill>
                  <a:latin typeface="Arial" charset="0"/>
                  <a:ea typeface="Osaka" charset="0"/>
                  <a:cs typeface="Osaka" charset="0"/>
                </a:defRPr>
              </a:lvl2pPr>
              <a:lvl3pPr marL="1143000" indent="-228600" algn="ctr" eaLnBrk="0" hangingPunct="0">
                <a:defRPr sz="2400">
                  <a:solidFill>
                    <a:schemeClr val="tx2"/>
                  </a:solidFill>
                  <a:latin typeface="Arial" charset="0"/>
                  <a:ea typeface="Osaka" charset="0"/>
                  <a:cs typeface="Osaka" charset="0"/>
                </a:defRPr>
              </a:lvl3pPr>
              <a:lvl4pPr marL="1600200" indent="-228600" algn="ctr" eaLnBrk="0" hangingPunct="0">
                <a:defRPr sz="2400">
                  <a:solidFill>
                    <a:schemeClr val="tx2"/>
                  </a:solidFill>
                  <a:latin typeface="Arial" charset="0"/>
                  <a:ea typeface="Osaka" charset="0"/>
                  <a:cs typeface="Osaka" charset="0"/>
                </a:defRPr>
              </a:lvl4pPr>
              <a:lvl5pPr marL="2057400" indent="-228600" algn="ctr" eaLnBrk="0" hangingPunct="0">
                <a:defRPr sz="2400">
                  <a:solidFill>
                    <a:schemeClr val="tx2"/>
                  </a:solidFill>
                  <a:latin typeface="Arial" charset="0"/>
                  <a:ea typeface="Osaka" charset="0"/>
                  <a:cs typeface="Osaka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charset="0"/>
                  <a:ea typeface="Osaka" charset="0"/>
                  <a:cs typeface="Osaka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charset="0"/>
                  <a:ea typeface="Osaka" charset="0"/>
                  <a:cs typeface="Osaka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charset="0"/>
                  <a:ea typeface="Osaka" charset="0"/>
                  <a:cs typeface="Osaka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charset="0"/>
                  <a:ea typeface="Osaka" charset="0"/>
                  <a:cs typeface="Osaka" charset="0"/>
                </a:defRPr>
              </a:lvl9pPr>
            </a:lstStyle>
            <a:p>
              <a:r>
                <a:rPr lang="en-US" sz="2000">
                  <a:solidFill>
                    <a:schemeClr val="tx1"/>
                  </a:solidFill>
                </a:rPr>
                <a:t>An unscheduled</a:t>
              </a:r>
              <a:r>
                <a:rPr lang="en-US" sz="2000">
                  <a:solidFill>
                    <a:srgbClr val="FF0000"/>
                  </a:solidFill>
                </a:rPr>
                <a:t> quench </a:t>
              </a:r>
              <a:r>
                <a:rPr lang="en-US" sz="2000">
                  <a:solidFill>
                    <a:schemeClr val="tx1"/>
                  </a:solidFill>
                </a:rPr>
                <a:t>(top coil)</a:t>
              </a:r>
              <a:endParaRPr lang="en-US" sz="2000"/>
            </a:p>
          </p:txBody>
        </p:sp>
        <p:sp>
          <p:nvSpPr>
            <p:cNvPr id="74" name="Line 20"/>
            <p:cNvSpPr>
              <a:spLocks noChangeShapeType="1"/>
            </p:cNvSpPr>
            <p:nvPr/>
          </p:nvSpPr>
          <p:spPr bwMode="auto">
            <a:xfrm flipH="1">
              <a:off x="1792" y="1303"/>
              <a:ext cx="1606" cy="145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5" name="Group 30"/>
          <p:cNvGrpSpPr>
            <a:grpSpLocks/>
          </p:cNvGrpSpPr>
          <p:nvPr/>
        </p:nvGrpSpPr>
        <p:grpSpPr bwMode="auto">
          <a:xfrm>
            <a:off x="5348495" y="1425577"/>
            <a:ext cx="2803525" cy="2103437"/>
            <a:chOff x="3423" y="1283"/>
            <a:chExt cx="1766" cy="1325"/>
          </a:xfrm>
        </p:grpSpPr>
        <p:grpSp>
          <p:nvGrpSpPr>
            <p:cNvPr id="76" name="Group 29"/>
            <p:cNvGrpSpPr>
              <a:grpSpLocks/>
            </p:cNvGrpSpPr>
            <p:nvPr/>
          </p:nvGrpSpPr>
          <p:grpSpPr bwMode="auto">
            <a:xfrm>
              <a:off x="3560" y="1430"/>
              <a:ext cx="1536" cy="1178"/>
              <a:chOff x="3640" y="1566"/>
              <a:chExt cx="1536" cy="1178"/>
            </a:xfrm>
          </p:grpSpPr>
          <p:grpSp>
            <p:nvGrpSpPr>
              <p:cNvPr id="78" name="Group 9"/>
              <p:cNvGrpSpPr>
                <a:grpSpLocks/>
              </p:cNvGrpSpPr>
              <p:nvPr/>
            </p:nvGrpSpPr>
            <p:grpSpPr bwMode="auto">
              <a:xfrm>
                <a:off x="3640" y="1566"/>
                <a:ext cx="1536" cy="1178"/>
                <a:chOff x="96" y="1305"/>
                <a:chExt cx="2976" cy="2458"/>
              </a:xfrm>
            </p:grpSpPr>
            <p:pic>
              <p:nvPicPr>
                <p:cNvPr id="80" name="Picture 10" descr="P725010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6" y="1536"/>
                  <a:ext cx="2976" cy="22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623" y="1305"/>
                  <a:ext cx="1969" cy="4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 algn="ctr" eaLnBrk="0" hangingPunct="0">
                    <a:defRPr sz="2400">
                      <a:solidFill>
                        <a:schemeClr val="tx2"/>
                      </a:solidFill>
                      <a:latin typeface="Arial" charset="0"/>
                      <a:ea typeface="Osaka" charset="0"/>
                      <a:cs typeface="Osaka" charset="0"/>
                    </a:defRPr>
                  </a:lvl1pPr>
                  <a:lvl2pPr marL="742950" indent="-285750" algn="ctr" eaLnBrk="0" hangingPunct="0">
                    <a:defRPr sz="2400">
                      <a:solidFill>
                        <a:schemeClr val="tx2"/>
                      </a:solidFill>
                      <a:latin typeface="Arial" charset="0"/>
                      <a:ea typeface="Osaka" charset="0"/>
                      <a:cs typeface="Osaka" charset="0"/>
                    </a:defRPr>
                  </a:lvl2pPr>
                  <a:lvl3pPr marL="1143000" indent="-228600" algn="ctr" eaLnBrk="0" hangingPunct="0">
                    <a:defRPr sz="2400">
                      <a:solidFill>
                        <a:schemeClr val="tx2"/>
                      </a:solidFill>
                      <a:latin typeface="Arial" charset="0"/>
                      <a:ea typeface="Osaka" charset="0"/>
                      <a:cs typeface="Osaka" charset="0"/>
                    </a:defRPr>
                  </a:lvl3pPr>
                  <a:lvl4pPr marL="1600200" indent="-228600" algn="ctr" eaLnBrk="0" hangingPunct="0">
                    <a:defRPr sz="2400">
                      <a:solidFill>
                        <a:schemeClr val="tx2"/>
                      </a:solidFill>
                      <a:latin typeface="Arial" charset="0"/>
                      <a:ea typeface="Osaka" charset="0"/>
                      <a:cs typeface="Osaka" charset="0"/>
                    </a:defRPr>
                  </a:lvl4pPr>
                  <a:lvl5pPr marL="2057400" indent="-228600" algn="ctr" eaLnBrk="0" hangingPunct="0">
                    <a:defRPr sz="2400">
                      <a:solidFill>
                        <a:schemeClr val="tx2"/>
                      </a:solidFill>
                      <a:latin typeface="Arial" charset="0"/>
                      <a:ea typeface="Osaka" charset="0"/>
                      <a:cs typeface="Osaka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Arial" charset="0"/>
                      <a:ea typeface="Osaka" charset="0"/>
                      <a:cs typeface="Osaka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Arial" charset="0"/>
                      <a:ea typeface="Osaka" charset="0"/>
                      <a:cs typeface="Osaka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Arial" charset="0"/>
                      <a:ea typeface="Osaka" charset="0"/>
                      <a:cs typeface="Osaka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Arial" charset="0"/>
                      <a:ea typeface="Osaka" charset="0"/>
                      <a:cs typeface="Osaka" charset="0"/>
                    </a:defRPr>
                  </a:lvl9pPr>
                </a:lstStyle>
                <a:p>
                  <a:pPr eaLnBrk="1" latinLnBrk="1" hangingPunct="1">
                    <a:spcBef>
                      <a:spcPct val="50000"/>
                    </a:spcBef>
                  </a:pPr>
                  <a:endParaRPr kumimoji="1" lang="en-US" altLang="ko-KR" sz="1800">
                    <a:solidFill>
                      <a:schemeClr val="tx1"/>
                    </a:solidFill>
                    <a:latin typeface="굴림" charset="0"/>
                    <a:ea typeface="굴림" charset="0"/>
                    <a:cs typeface="굴림" charset="0"/>
                  </a:endParaRPr>
                </a:p>
              </p:txBody>
            </p:sp>
          </p:grpSp>
          <p:sp>
            <p:nvSpPr>
              <p:cNvPr id="79" name="Rectangle 12"/>
              <p:cNvSpPr>
                <a:spLocks noChangeArrowheads="1"/>
              </p:cNvSpPr>
              <p:nvPr/>
            </p:nvSpPr>
            <p:spPr bwMode="auto">
              <a:xfrm>
                <a:off x="4135" y="2003"/>
                <a:ext cx="892" cy="322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eaLnBrk="0" hangingPunct="0"/>
                <a:endParaRPr lang="en-US"/>
              </a:p>
            </p:txBody>
          </p:sp>
        </p:grpSp>
        <p:sp>
          <p:nvSpPr>
            <p:cNvPr id="77" name="Rectangle 22"/>
            <p:cNvSpPr>
              <a:spLocks noChangeArrowheads="1"/>
            </p:cNvSpPr>
            <p:nvPr/>
          </p:nvSpPr>
          <p:spPr bwMode="auto">
            <a:xfrm>
              <a:off x="3423" y="1283"/>
              <a:ext cx="176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rgbClr val="FF0000"/>
                  </a:solidFill>
                  <a:sym typeface="Symbol" charset="0"/>
                </a:rPr>
                <a:t> Permanent damage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899422" y="5775067"/>
            <a:ext cx="7555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 smtClean="0"/>
              <a:t>MgB</a:t>
            </a:r>
            <a:r>
              <a:rPr lang="en-US" sz="2400" i="1" baseline="-25000" dirty="0" smtClean="0"/>
              <a:t>2</a:t>
            </a:r>
            <a:r>
              <a:rPr lang="en-US" sz="2400" i="1" dirty="0" smtClean="0"/>
              <a:t> coil, </a:t>
            </a:r>
            <a:r>
              <a:rPr lang="en-US" sz="2400" i="1" dirty="0"/>
              <a:t>by courtesy of  </a:t>
            </a:r>
            <a:r>
              <a:rPr lang="en-US" sz="2400" i="1" dirty="0" err="1" smtClean="0"/>
              <a:t>Yukikazu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Iwasa</a:t>
            </a:r>
            <a:r>
              <a:rPr lang="en-US" sz="2400" i="1" dirty="0" smtClean="0"/>
              <a:t> (FBML, 2007)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16566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194035" y="938098"/>
            <a:ext cx="8793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Issue with HTS</a:t>
            </a:r>
            <a:r>
              <a:rPr lang="en-US" b="1" dirty="0" smtClean="0"/>
              <a:t>: 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V</a:t>
            </a:r>
            <a:r>
              <a:rPr lang="en-US" dirty="0" smtClean="0"/>
              <a:t>ery low quench propagation in a winding </a:t>
            </a:r>
            <a:r>
              <a:rPr lang="en-US" b="1" dirty="0" smtClean="0"/>
              <a:t>typical few tens of mm/s </a:t>
            </a:r>
            <a:r>
              <a:rPr lang="en-US" dirty="0" smtClean="0"/>
              <a:t>(2-3 order of magnitude lower than LTS) </a:t>
            </a:r>
            <a:r>
              <a:rPr lang="en-US" dirty="0" smtClean="0">
                <a:sym typeface="Wingdings" panose="05000000000000000000" pitchFamily="2" charset="2"/>
              </a:rPr>
              <a:t> Small volume dissipating </a:t>
            </a:r>
            <a:r>
              <a:rPr lang="en-US" dirty="0" err="1" smtClean="0">
                <a:sym typeface="Wingdings" panose="05000000000000000000" pitchFamily="2" charset="2"/>
              </a:rPr>
              <a:t>E</a:t>
            </a:r>
            <a:r>
              <a:rPr lang="en-US" baseline="-25000" dirty="0" err="1" smtClean="0">
                <a:sym typeface="Wingdings" panose="05000000000000000000" pitchFamily="2" charset="2"/>
              </a:rPr>
              <a:t>m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                                                       </a:t>
            </a: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Need an Active protection or another dumping method.</a:t>
            </a:r>
            <a:endParaRPr lang="en-US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609103" y="106577"/>
            <a:ext cx="6276975" cy="711199"/>
          </a:xfrm>
        </p:spPr>
        <p:txBody>
          <a:bodyPr>
            <a:noAutofit/>
          </a:bodyPr>
          <a:lstStyle/>
          <a:p>
            <a:r>
              <a:rPr lang="en-US" sz="3200" dirty="0" smtClean="0"/>
              <a:t>Physics of quench: </a:t>
            </a:r>
            <a:r>
              <a:rPr lang="en-US" sz="3200" dirty="0"/>
              <a:t>Issue with HTS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400648" y="4847876"/>
                <a:ext cx="30845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4.2 K; 17 T; 196 A (515 A/mm²) :</a:t>
                </a:r>
              </a:p>
              <a:p>
                <a:pPr algn="ctr"/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𝒖</m:t>
                    </m:r>
                    <m:r>
                      <a:rPr lang="en-US" sz="1600" b="1" i="1" baseline="-25000" dirty="0" smtClean="0">
                        <a:latin typeface="Cambria Math" panose="02040503050406030204" pitchFamily="18" charset="0"/>
                      </a:rPr>
                      <m:t>𝒍</m:t>
                    </m:r>
                    <m:r>
                      <a:rPr lang="fr-FR" sz="1600" b="1" i="1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1600" b="1" i="1" dirty="0" smtClean="0">
                        <a:latin typeface="Cambria Math" panose="02040503050406030204" pitchFamily="18" charset="0"/>
                      </a:rPr>
                      <m:t>𝟖𝟎</m:t>
                    </m:r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𝒎𝒎</m:t>
                    </m:r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648" y="4847876"/>
                <a:ext cx="3084571" cy="584775"/>
              </a:xfrm>
              <a:prstGeom prst="rect">
                <a:avLst/>
              </a:prstGeom>
              <a:blipFill rotWithShape="0">
                <a:blip r:embed="rId2"/>
                <a:stretch>
                  <a:fillRect t="-3125" b="-5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329" y="2476131"/>
            <a:ext cx="3446427" cy="2278003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94035" y="5556603"/>
            <a:ext cx="3675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T. Lécrevisse et al</a:t>
            </a:r>
            <a:r>
              <a:rPr lang="en-US" sz="1400" i="1" dirty="0"/>
              <a:t>., IEEE Trans. Appl. </a:t>
            </a:r>
            <a:r>
              <a:rPr lang="en-US" sz="1400" i="1" dirty="0" err="1"/>
              <a:t>Supercond</a:t>
            </a:r>
            <a:r>
              <a:rPr lang="en-US" sz="1400" i="1" dirty="0" smtClean="0"/>
              <a:t>., vol. 23, no. 3, June 2013</a:t>
            </a:r>
            <a:endParaRPr lang="en-US" sz="1400" i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4468771" y="5556603"/>
            <a:ext cx="4225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Y. Miyoshi et al</a:t>
            </a:r>
            <a:r>
              <a:rPr lang="en-US" sz="1400" i="1" dirty="0"/>
              <a:t>., IEEE Trans. Appl. </a:t>
            </a:r>
            <a:r>
              <a:rPr lang="en-US" sz="1400" i="1" dirty="0" err="1"/>
              <a:t>Supercond</a:t>
            </a:r>
            <a:r>
              <a:rPr lang="en-US" sz="1400" i="1" dirty="0" smtClean="0"/>
              <a:t>., vol. 25, no. 3, June 2015</a:t>
            </a:r>
            <a:endParaRPr lang="en-US" sz="1400" i="1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4"/>
          <a:srcRect l="44025" t="2107"/>
          <a:stretch/>
        </p:blipFill>
        <p:spPr>
          <a:xfrm>
            <a:off x="4468771" y="2755806"/>
            <a:ext cx="1408154" cy="13544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4217249" y="4754134"/>
                <a:ext cx="487534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10 K; 8 T; 280 A (286 A/mm²) : </a:t>
                </a:r>
                <a:endParaRPr lang="fr-FR" sz="1600" b="1" i="1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𝒖</m:t>
                      </m:r>
                      <m:r>
                        <a:rPr lang="en-US" sz="1600" b="1" i="1" baseline="-25000" dirty="0" smtClean="0">
                          <a:latin typeface="Cambria Math" panose="02040503050406030204" pitchFamily="18" charset="0"/>
                        </a:rPr>
                        <m:t>𝒍</m:t>
                      </m:r>
                      <m:r>
                        <a:rPr lang="fr-FR" sz="16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r>
                        <a:rPr lang="fr-FR" sz="1600" b="1" i="1" dirty="0" smtClean="0">
                          <a:latin typeface="Cambria Math" panose="02040503050406030204" pitchFamily="18" charset="0"/>
                        </a:rPr>
                        <m:t>𝟒𝟓</m:t>
                      </m:r>
                      <m:r>
                        <a:rPr lang="fr-FR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𝒎𝒎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7249" y="4754134"/>
                <a:ext cx="4875349" cy="584775"/>
              </a:xfrm>
              <a:prstGeom prst="rect">
                <a:avLst/>
              </a:prstGeom>
              <a:blipFill rotWithShape="0">
                <a:blip r:embed="rId5"/>
                <a:stretch>
                  <a:fillRect t="-3125" b="-5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9648" y="2535749"/>
            <a:ext cx="2988147" cy="216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1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279157" y="1108697"/>
            <a:ext cx="844589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Issues to be considered</a:t>
            </a:r>
            <a:r>
              <a:rPr lang="en-US" sz="2000" dirty="0" smtClean="0"/>
              <a:t> (LTS/HTS):</a:t>
            </a:r>
            <a:endParaRPr lang="en-US" sz="2000" u="sng" dirty="0" smtClean="0"/>
          </a:p>
          <a:p>
            <a:endParaRPr lang="en-US" sz="2000" dirty="0"/>
          </a:p>
          <a:p>
            <a:pPr marL="285750" indent="-285750">
              <a:buFontTx/>
              <a:buChar char="-"/>
            </a:pPr>
            <a:r>
              <a:rPr lang="en-US" sz="2000" b="1" dirty="0" smtClean="0"/>
              <a:t>Temperature increase </a:t>
            </a:r>
            <a:r>
              <a:rPr lang="en-US" sz="2000" dirty="0" smtClean="0"/>
              <a:t>and </a:t>
            </a:r>
            <a:r>
              <a:rPr lang="en-US" sz="2000" b="1" dirty="0" smtClean="0"/>
              <a:t>temperature gradients </a:t>
            </a:r>
            <a:r>
              <a:rPr lang="en-US" sz="2000" dirty="0" smtClean="0"/>
              <a:t>(thermal stresses)</a:t>
            </a:r>
          </a:p>
          <a:p>
            <a:endParaRPr lang="en-US" sz="2000" dirty="0" smtClean="0"/>
          </a:p>
          <a:p>
            <a:pPr marL="285750" indent="-285750">
              <a:buFontTx/>
              <a:buChar char="-"/>
            </a:pPr>
            <a:r>
              <a:rPr lang="en-US" sz="2000" b="1" dirty="0" smtClean="0"/>
              <a:t>Voltages within the magnet</a:t>
            </a:r>
            <a:r>
              <a:rPr lang="en-US" sz="2000" dirty="0" smtClean="0"/>
              <a:t>, and from </a:t>
            </a:r>
            <a:r>
              <a:rPr lang="en-US" sz="2000" b="1" dirty="0" smtClean="0"/>
              <a:t>magnet to ground </a:t>
            </a:r>
            <a:r>
              <a:rPr lang="en-US" sz="2000" dirty="0" smtClean="0"/>
              <a:t>(whole circuit)</a:t>
            </a:r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r>
              <a:rPr lang="en-US" sz="2000" b="1" dirty="0" smtClean="0"/>
              <a:t>Forces caused by thermal and electromagnetic loads </a:t>
            </a:r>
            <a:r>
              <a:rPr lang="en-US" sz="2000" dirty="0" smtClean="0"/>
              <a:t>during the magnet discharge transient</a:t>
            </a:r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r>
              <a:rPr lang="en-US" sz="2000" b="1" dirty="0" smtClean="0"/>
              <a:t>Cryogen pressure increase</a:t>
            </a:r>
            <a:r>
              <a:rPr lang="en-US" sz="2000" dirty="0" smtClean="0"/>
              <a:t> and expulsion (liquid cooling)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841696" y="4654215"/>
            <a:ext cx="75069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A quench invariably requires </a:t>
            </a:r>
            <a:r>
              <a:rPr lang="en-US" sz="2400" b="1" u="sng" dirty="0" smtClean="0">
                <a:solidFill>
                  <a:srgbClr val="C00000"/>
                </a:solidFill>
                <a:sym typeface="Wingdings" panose="05000000000000000000" pitchFamily="2" charset="2"/>
              </a:rPr>
              <a:t>detection</a:t>
            </a:r>
            <a:r>
              <a:rPr lang="en-US" sz="24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and, in case of HTS, definitively needs </a:t>
            </a:r>
            <a:r>
              <a:rPr lang="en-US" sz="2400" b="1" u="sng" dirty="0" smtClean="0">
                <a:solidFill>
                  <a:srgbClr val="C00000"/>
                </a:solidFill>
                <a:sym typeface="Wingdings" panose="05000000000000000000" pitchFamily="2" charset="2"/>
              </a:rPr>
              <a:t>actions</a:t>
            </a:r>
            <a:r>
              <a:rPr lang="en-US" sz="24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to safely turn-off the power supply</a:t>
            </a: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and discharge the magnet.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456703" y="113191"/>
            <a:ext cx="6276975" cy="711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Physics of quench: Issue with HTS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4000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1149" y="106681"/>
            <a:ext cx="7100351" cy="711199"/>
          </a:xfrm>
        </p:spPr>
        <p:txBody>
          <a:bodyPr>
            <a:noAutofit/>
          </a:bodyPr>
          <a:lstStyle/>
          <a:p>
            <a:r>
              <a:rPr lang="en-US" sz="2800" dirty="0"/>
              <a:t>HTS Quench protection criteria</a:t>
            </a:r>
            <a:r>
              <a:rPr lang="en-US" sz="2800" dirty="0" smtClean="0"/>
              <a:t>: Heat </a:t>
            </a:r>
            <a:r>
              <a:rPr lang="en-US" sz="2800" dirty="0"/>
              <a:t>balance and adiabatic hot </a:t>
            </a:r>
            <a:r>
              <a:rPr lang="en-US" sz="2800" dirty="0" smtClean="0"/>
              <a:t>spot</a:t>
            </a:r>
            <a:endParaRPr lang="en-US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43683" y="1018072"/>
            <a:ext cx="8141518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hot-spot</a:t>
            </a:r>
            <a:r>
              <a:rPr lang="en-US" dirty="0" smtClean="0"/>
              <a:t> : </a:t>
            </a:r>
            <a:r>
              <a:rPr lang="en-US" b="1" dirty="0" smtClean="0"/>
              <a:t>&lt; 200 K, Safe       ;       &lt;300 K, risky         </a:t>
            </a:r>
            <a:r>
              <a:rPr lang="en-US" dirty="0" smtClean="0"/>
              <a:t>;          &gt;300 K, very risky  </a:t>
            </a:r>
            <a:r>
              <a:rPr lang="en-US" sz="1600" i="1" dirty="0" smtClean="0"/>
              <a:t>(*, pp.470) </a:t>
            </a:r>
            <a:endParaRPr lang="en-US" sz="1600" i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958" y="1477006"/>
            <a:ext cx="257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Heat equation </a:t>
            </a:r>
            <a:r>
              <a:rPr lang="en-US" sz="1600" i="1" u="sng" dirty="0" smtClean="0"/>
              <a:t>(*, pp. 352):</a:t>
            </a:r>
            <a:endParaRPr lang="en-US" i="1" u="sng" dirty="0"/>
          </a:p>
        </p:txBody>
      </p:sp>
      <p:grpSp>
        <p:nvGrpSpPr>
          <p:cNvPr id="11" name="Groupe 10"/>
          <p:cNvGrpSpPr/>
          <p:nvPr/>
        </p:nvGrpSpPr>
        <p:grpSpPr>
          <a:xfrm>
            <a:off x="633580" y="1946294"/>
            <a:ext cx="6992071" cy="2223326"/>
            <a:chOff x="633580" y="1946294"/>
            <a:chExt cx="6992071" cy="22233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/>
                <p:cNvSpPr txBox="1"/>
                <p:nvPr/>
              </p:nvSpPr>
              <p:spPr>
                <a:xfrm>
                  <a:off x="1001925" y="2129202"/>
                  <a:ext cx="6367128" cy="5804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acc>
                        <m:d>
                          <m:d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f>
                          <m:f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𝛻</m:t>
                        </m:r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d>
                          <m:d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fr-FR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acc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 (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𝛻</m:t>
                            </m:r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</m:d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+  </m:t>
                        </m:r>
                        <m:acc>
                          <m:accPr>
                            <m:chr m:val="̅"/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</m:acc>
                        <m:d>
                          <m:d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sSup>
                          <m:sSup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    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d>
                          <m:d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    −</m:t>
                        </m:r>
                        <m:f>
                          <m:f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𝑐𝑑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ZoneTexte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925" y="2129202"/>
                  <a:ext cx="6367128" cy="580415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Rectangle 2"/>
            <p:cNvSpPr/>
            <p:nvPr/>
          </p:nvSpPr>
          <p:spPr>
            <a:xfrm>
              <a:off x="963826" y="1965639"/>
              <a:ext cx="932611" cy="982364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086728" y="1973266"/>
              <a:ext cx="1325326" cy="982364"/>
            </a:xfrm>
            <a:prstGeom prst="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706432" y="2000142"/>
              <a:ext cx="1231513" cy="982364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111529" y="1985559"/>
              <a:ext cx="847725" cy="982364"/>
            </a:xfrm>
            <a:prstGeom prst="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211400" y="1946294"/>
              <a:ext cx="1164920" cy="982364"/>
            </a:xfrm>
            <a:prstGeom prst="rect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33580" y="3062139"/>
              <a:ext cx="140547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C00000"/>
                  </a:solidFill>
                </a:rPr>
                <a:t>Conductor’s thermal energy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2072416" y="2969291"/>
              <a:ext cx="14578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Thermal conduction into the conductor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3701447" y="2996560"/>
              <a:ext cx="12138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5">
                      <a:lumMod val="75000"/>
                    </a:schemeClr>
                  </a:solidFill>
                </a:rPr>
                <a:t>Joule heating</a:t>
              </a:r>
              <a:endParaRPr lang="en-US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4849209" y="3014313"/>
              <a:ext cx="140547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4">
                      <a:lumMod val="75000"/>
                    </a:schemeClr>
                  </a:solidFill>
                </a:rPr>
                <a:t>non-Joule heat generation</a:t>
              </a:r>
              <a:endParaRPr 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6220177" y="3007934"/>
              <a:ext cx="14054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Cooling by cryogen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2039054" y="1880218"/>
            <a:ext cx="5395285" cy="1136946"/>
            <a:chOff x="2194919" y="1880218"/>
            <a:chExt cx="5395285" cy="1136946"/>
          </a:xfrm>
        </p:grpSpPr>
        <p:cxnSp>
          <p:nvCxnSpPr>
            <p:cNvPr id="17" name="Connecteur droit 16"/>
            <p:cNvCxnSpPr/>
            <p:nvPr/>
          </p:nvCxnSpPr>
          <p:spPr>
            <a:xfrm flipV="1">
              <a:off x="2218787" y="1923239"/>
              <a:ext cx="1400825" cy="1049014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>
              <a:off x="2194919" y="1923239"/>
              <a:ext cx="1424693" cy="1059267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/>
            <p:nvPr/>
          </p:nvCxnSpPr>
          <p:spPr>
            <a:xfrm flipH="1" flipV="1">
              <a:off x="5230080" y="1944749"/>
              <a:ext cx="966271" cy="1072415"/>
            </a:xfrm>
            <a:prstGeom prst="line">
              <a:avLst/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/>
            <p:nvPr/>
          </p:nvCxnSpPr>
          <p:spPr>
            <a:xfrm flipH="1">
              <a:off x="5200855" y="1911086"/>
              <a:ext cx="956530" cy="1106078"/>
            </a:xfrm>
            <a:prstGeom prst="line">
              <a:avLst/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 flipH="1">
              <a:off x="6254684" y="1880218"/>
              <a:ext cx="1335520" cy="1102288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/>
            <p:nvPr/>
          </p:nvCxnSpPr>
          <p:spPr>
            <a:xfrm flipH="1" flipV="1">
              <a:off x="6283259" y="1898614"/>
              <a:ext cx="1299497" cy="106972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/>
          <p:cNvGrpSpPr/>
          <p:nvPr/>
        </p:nvGrpSpPr>
        <p:grpSpPr>
          <a:xfrm>
            <a:off x="381443" y="4098593"/>
            <a:ext cx="7659605" cy="1732916"/>
            <a:chOff x="381443" y="4098593"/>
            <a:chExt cx="7659605" cy="1732916"/>
          </a:xfrm>
        </p:grpSpPr>
        <p:sp>
          <p:nvSpPr>
            <p:cNvPr id="9" name="Rectangle 8"/>
            <p:cNvSpPr/>
            <p:nvPr/>
          </p:nvSpPr>
          <p:spPr>
            <a:xfrm>
              <a:off x="381443" y="4098593"/>
              <a:ext cx="765960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à"/>
              </a:pPr>
              <a:r>
                <a:rPr lang="en-US" b="1" dirty="0">
                  <a:sym typeface="Wingdings" panose="05000000000000000000" pitchFamily="2" charset="2"/>
                </a:rPr>
                <a:t>adiabatic heat balance </a:t>
              </a:r>
              <a:r>
                <a:rPr lang="en-US" dirty="0">
                  <a:sym typeface="Wingdings" panose="05000000000000000000" pitchFamily="2" charset="2"/>
                </a:rPr>
                <a:t>(simplest and conservative approach) 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1178251" y="4792433"/>
                  <a:ext cx="1329916" cy="61824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acc>
                        <m:f>
                          <m:fPr>
                            <m:ctrlPr>
                              <a:rPr lang="fr-FR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𝑑𝑇</m:t>
                            </m:r>
                          </m:num>
                          <m:den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̅"/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</m:acc>
                        <m:sSup>
                          <m:sSupPr>
                            <m:ctrlPr>
                              <a:rPr lang="fr-FR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8251" y="4792433"/>
                  <a:ext cx="1329916" cy="61824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5" name="Groupe 64"/>
            <p:cNvGrpSpPr/>
            <p:nvPr/>
          </p:nvGrpSpPr>
          <p:grpSpPr>
            <a:xfrm>
              <a:off x="4144224" y="4519497"/>
              <a:ext cx="3869586" cy="1312012"/>
              <a:chOff x="5078204" y="1925471"/>
              <a:chExt cx="3869586" cy="131201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Rectangle 65"/>
                  <p:cNvSpPr/>
                  <p:nvPr/>
                </p:nvSpPr>
                <p:spPr>
                  <a:xfrm>
                    <a:off x="5078205" y="1925471"/>
                    <a:ext cx="1568570" cy="7645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fr-FR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0" name="Rectangle 2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78205" y="1925471"/>
                    <a:ext cx="1568570" cy="764568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Rectangle 66"/>
                  <p:cNvSpPr/>
                  <p:nvPr/>
                </p:nvSpPr>
                <p:spPr>
                  <a:xfrm>
                    <a:off x="5078204" y="2658863"/>
                    <a:ext cx="1675515" cy="57862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200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</m:acc>
                        <m:r>
                          <a:rPr lang="fr-FR" sz="20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=1/(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fr-FR" sz="2000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fr-FR" sz="2000" b="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000" b="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fr-FR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i="1">
                                        <a:latin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fr-FR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nary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sz="2000" dirty="0" smtClean="0"/>
                      <a:t> </a:t>
                    </a:r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78204" y="2658863"/>
                    <a:ext cx="1675515" cy="578620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8" name="ZoneTexte 67"/>
              <p:cNvSpPr txBox="1"/>
              <p:nvPr/>
            </p:nvSpPr>
            <p:spPr>
              <a:xfrm>
                <a:off x="6646775" y="2085586"/>
                <a:ext cx="23010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Average heat capacity</a:t>
                </a:r>
                <a:endParaRPr lang="en-US" dirty="0"/>
              </a:p>
            </p:txBody>
          </p:sp>
          <p:sp>
            <p:nvSpPr>
              <p:cNvPr id="69" name="ZoneTexte 68"/>
              <p:cNvSpPr txBox="1"/>
              <p:nvPr/>
            </p:nvSpPr>
            <p:spPr>
              <a:xfrm>
                <a:off x="6639988" y="2792504"/>
                <a:ext cx="19452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Average resistivity</a:t>
                </a:r>
                <a:endParaRPr lang="en-US" dirty="0"/>
              </a:p>
            </p:txBody>
          </p:sp>
        </p:grpSp>
      </p:grpSp>
      <p:sp>
        <p:nvSpPr>
          <p:cNvPr id="72" name="ZoneTexte 71"/>
          <p:cNvSpPr txBox="1"/>
          <p:nvPr/>
        </p:nvSpPr>
        <p:spPr>
          <a:xfrm>
            <a:off x="760904" y="5981700"/>
            <a:ext cx="6769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*</a:t>
            </a:r>
            <a:r>
              <a:rPr lang="en-US" sz="1400" i="1" dirty="0" err="1" smtClean="0"/>
              <a:t>Yukikazu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Iwasa</a:t>
            </a:r>
            <a:r>
              <a:rPr lang="en-US" sz="1400" i="1" dirty="0" smtClean="0"/>
              <a:t>, Case Studies in Superconducting Magnets, Second Edition, Springer, 2009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96007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5850" y="72233"/>
            <a:ext cx="7096125" cy="711199"/>
          </a:xfrm>
        </p:spPr>
        <p:txBody>
          <a:bodyPr>
            <a:noAutofit/>
          </a:bodyPr>
          <a:lstStyle/>
          <a:p>
            <a:r>
              <a:rPr lang="en-US" sz="2800" dirty="0"/>
              <a:t>HTS Quench protection criteria: “quench capital” vs “quench tax”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B80107D-CC93-4EFE-8009-E405938C866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WAMHTS-3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9/10-11/2015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357200" y="1030697"/>
                <a:ext cx="1706941" cy="79355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  <m:f>
                        <m:fPr>
                          <m:ctrlPr>
                            <a:rPr lang="fr-FR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acc>
                      <m:sSup>
                        <m:sSup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200" y="1030697"/>
                <a:ext cx="1706941" cy="79355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ZoneTexte 26"/>
          <p:cNvSpPr txBox="1"/>
          <p:nvPr/>
        </p:nvSpPr>
        <p:spPr>
          <a:xfrm>
            <a:off x="1296362" y="2786275"/>
            <a:ext cx="1913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Can be integrated: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/>
              <p:cNvSpPr txBox="1"/>
              <p:nvPr/>
            </p:nvSpPr>
            <p:spPr>
              <a:xfrm>
                <a:off x="3793886" y="2492898"/>
                <a:ext cx="2011705" cy="8962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US" i="1" smtClean="0"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4"/>
                                </m:r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brk m:alnAt="24"/>
                                </m:r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̅"/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num>
                            <m:den>
                              <m:acc>
                                <m:accPr>
                                  <m:chr m:val="̅"/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brk m:alnAt="24"/>
                                    </m:r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acc>
                            </m:den>
                          </m:f>
                          <m:r>
                            <m:rPr>
                              <m:brk m:alnAt="24"/>
                            </m:rP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nary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limLoc m:val="undOvr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886" y="2492898"/>
                <a:ext cx="2011705" cy="89620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Ellipse 34"/>
          <p:cNvSpPr/>
          <p:nvPr/>
        </p:nvSpPr>
        <p:spPr>
          <a:xfrm>
            <a:off x="3639428" y="2197071"/>
            <a:ext cx="1134662" cy="14580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llipse 35"/>
          <p:cNvSpPr/>
          <p:nvPr/>
        </p:nvSpPr>
        <p:spPr>
          <a:xfrm>
            <a:off x="4953699" y="2211952"/>
            <a:ext cx="859705" cy="1458097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/>
              <p:cNvSpPr txBox="1"/>
              <p:nvPr/>
            </p:nvSpPr>
            <p:spPr>
              <a:xfrm>
                <a:off x="1579922" y="4300796"/>
                <a:ext cx="2805383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fr-FR" b="1" i="1" smtClean="0">
                        <a:latin typeface="Cambria Math" panose="02040503050406030204" pitchFamily="18" charset="0"/>
                      </a:rPr>
                      <m:t>𝜞</m:t>
                    </m:r>
                    <m:d>
                      <m:dPr>
                        <m:ctrlPr>
                          <a:rPr lang="fr-FR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fr-FR" b="1" i="1" baseline="-25000" smtClean="0">
                            <a:latin typeface="Cambria Math" panose="02040503050406030204" pitchFamily="18" charset="0"/>
                          </a:rPr>
                          <m:t>𝒐𝒑</m:t>
                        </m:r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fr-FR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fr-FR" b="1" i="1" smtClean="0">
                                <a:latin typeface="Cambria Math" panose="02040503050406030204" pitchFamily="18" charset="0"/>
                              </a:rPr>
                              <m:t>𝒎𝒂𝒙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(or Z(T</a:t>
                </a:r>
                <a:r>
                  <a:rPr lang="en-US" baseline="-25000" dirty="0" smtClean="0"/>
                  <a:t>op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T</a:t>
                </a:r>
                <a:r>
                  <a:rPr lang="en-US" baseline="-25000" dirty="0" err="1" smtClean="0"/>
                  <a:t>max</a:t>
                </a:r>
                <a:r>
                  <a:rPr lang="en-US" dirty="0" smtClean="0"/>
                  <a:t>)): </a:t>
                </a:r>
              </a:p>
              <a:p>
                <a:pPr algn="ctr"/>
                <a:r>
                  <a:rPr lang="en-US" sz="2000" b="1" dirty="0" smtClean="0">
                    <a:solidFill>
                      <a:srgbClr val="C00000"/>
                    </a:solidFill>
                  </a:rPr>
                  <a:t>“</a:t>
                </a:r>
                <a:r>
                  <a:rPr lang="en-US" sz="2000" b="1" u="sng" dirty="0" smtClean="0">
                    <a:solidFill>
                      <a:srgbClr val="C00000"/>
                    </a:solidFill>
                  </a:rPr>
                  <a:t>Quench Capital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”*</a:t>
                </a:r>
              </a:p>
              <a:p>
                <a:pPr algn="ctr"/>
                <a:r>
                  <a:rPr lang="en-US" dirty="0" smtClean="0"/>
                  <a:t>(conductor/winding property)</a:t>
                </a:r>
                <a:endParaRPr lang="en-US" dirty="0"/>
              </a:p>
            </p:txBody>
          </p:sp>
        </mc:Choice>
        <mc:Fallback xmlns="">
          <p:sp>
            <p:nvSpPr>
              <p:cNvPr id="37" name="ZoneText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922" y="4300796"/>
                <a:ext cx="2805383" cy="1015663"/>
              </a:xfrm>
              <a:prstGeom prst="rect">
                <a:avLst/>
              </a:prstGeom>
              <a:blipFill rotWithShape="0">
                <a:blip r:embed="rId4"/>
                <a:stretch>
                  <a:fillRect l="-4783" t="-7831" r="-4783" b="-13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Connecteur droit avec flèche 37"/>
          <p:cNvCxnSpPr>
            <a:stCxn id="35" idx="3"/>
            <a:endCxn id="37" idx="0"/>
          </p:cNvCxnSpPr>
          <p:nvPr/>
        </p:nvCxnSpPr>
        <p:spPr>
          <a:xfrm flipH="1">
            <a:off x="2982614" y="3441635"/>
            <a:ext cx="822981" cy="8591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/>
              <p:cNvSpPr txBox="1"/>
              <p:nvPr/>
            </p:nvSpPr>
            <p:spPr>
              <a:xfrm>
                <a:off x="5283604" y="4414612"/>
                <a:ext cx="2188035" cy="10910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fr-FR" b="1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fr-FR" b="1" i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fr-FR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Sup>
                          <m:sSubSupPr>
                            <m:ctrlPr>
                              <a:rPr lang="fr-FR" b="1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FR" b="1" i="0" smtClean="0">
                                <a:latin typeface="Cambria Math" panose="02040503050406030204" pitchFamily="18" charset="0"/>
                              </a:rPr>
                              <m:t>𝐉</m:t>
                            </m:r>
                          </m:e>
                          <m:sub>
                            <m:r>
                              <a:rPr lang="fr-FR" b="1" i="0" smtClean="0">
                                <a:latin typeface="Cambria Math" panose="02040503050406030204" pitchFamily="18" charset="0"/>
                              </a:rPr>
                              <m:t>𝐨𝐩</m:t>
                            </m:r>
                          </m:sub>
                          <m:sup>
                            <m:r>
                              <a:rPr lang="fr-FR" b="1" i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fr-FR" b="1" i="0" smtClean="0">
                            <a:latin typeface="Cambria Math" panose="02040503050406030204" pitchFamily="18" charset="0"/>
                          </a:rPr>
                          <m:t>𝐝𝐭</m:t>
                        </m:r>
                        <m:r>
                          <a:rPr lang="fr-FR" b="1" i="0" smtClean="0">
                            <a:latin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fr-FR" b="1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FR" b="1" i="0" smtClean="0">
                                <a:latin typeface="Cambria Math" panose="02040503050406030204" pitchFamily="18" charset="0"/>
                              </a:rPr>
                              <m:t>𝐉</m:t>
                            </m:r>
                          </m:e>
                          <m:sub>
                            <m:r>
                              <a:rPr lang="fr-FR" b="1" i="0" smtClean="0">
                                <a:latin typeface="Cambria Math" panose="02040503050406030204" pitchFamily="18" charset="0"/>
                              </a:rPr>
                              <m:t>𝐨𝐩</m:t>
                            </m:r>
                          </m:sub>
                          <m:sup>
                            <m:r>
                              <a:rPr lang="fr-FR" b="1" i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>
                          <m:sSubPr>
                            <m:ctrlPr>
                              <a:rPr lang="fr-FR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1" i="0" smtClean="0">
                                <a:latin typeface="Cambria Math" panose="02040503050406030204" pitchFamily="18" charset="0"/>
                              </a:rPr>
                              <m:t>𝐭</m:t>
                            </m:r>
                          </m:e>
                          <m:sub>
                            <m:r>
                              <a:rPr lang="fr-FR" b="1" i="0" smtClean="0">
                                <a:latin typeface="Cambria Math" panose="02040503050406030204" pitchFamily="18" charset="0"/>
                              </a:rPr>
                              <m:t>𝐪𝐮𝐞𝐧𝐜𝐡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b="1" dirty="0" smtClean="0"/>
                  <a:t> </a:t>
                </a:r>
              </a:p>
              <a:p>
                <a:pPr algn="ctr"/>
                <a:r>
                  <a:rPr lang="en-US" sz="2000" b="1" u="sng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“Quench Tax”*</a:t>
                </a:r>
              </a:p>
              <a:p>
                <a:pPr algn="ctr"/>
                <a:r>
                  <a:rPr lang="en-US" dirty="0" smtClean="0"/>
                  <a:t>(circuit linked)</a:t>
                </a:r>
                <a:endParaRPr lang="en-US" dirty="0"/>
              </a:p>
            </p:txBody>
          </p:sp>
        </mc:Choice>
        <mc:Fallback xmlns="">
          <p:sp>
            <p:nvSpPr>
              <p:cNvPr id="39" name="ZoneText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3604" y="4414612"/>
                <a:ext cx="2188035" cy="1091004"/>
              </a:xfrm>
              <a:prstGeom prst="rect">
                <a:avLst/>
              </a:prstGeom>
              <a:blipFill rotWithShape="0">
                <a:blip r:embed="rId5"/>
                <a:stretch>
                  <a:fillRect l="-22841" t="-50838" r="-279" b="-12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1701206" y="5878440"/>
            <a:ext cx="6771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/>
              <a:t>* L. </a:t>
            </a:r>
            <a:r>
              <a:rPr lang="en-US" i="1" dirty="0" err="1" smtClean="0"/>
              <a:t>Bottura</a:t>
            </a:r>
            <a:r>
              <a:rPr lang="en-US" i="1" dirty="0" smtClean="0"/>
              <a:t>, Magnet Quench 101, WAMSDO CERN proceedings 2013 </a:t>
            </a:r>
            <a:endParaRPr lang="en-US" i="1" dirty="0"/>
          </a:p>
        </p:txBody>
      </p:sp>
      <p:cxnSp>
        <p:nvCxnSpPr>
          <p:cNvPr id="40" name="Connecteur droit avec flèche 39"/>
          <p:cNvCxnSpPr>
            <a:stCxn id="36" idx="4"/>
            <a:endCxn id="39" idx="0"/>
          </p:cNvCxnSpPr>
          <p:nvPr/>
        </p:nvCxnSpPr>
        <p:spPr>
          <a:xfrm>
            <a:off x="5383552" y="3670049"/>
            <a:ext cx="994070" cy="744563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62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39" grpId="0"/>
      <p:bldP spid="1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6472</TotalTime>
  <Words>2279</Words>
  <Application>Microsoft Office PowerPoint</Application>
  <PresentationFormat>Affichage à l'écran (4:3)</PresentationFormat>
  <Paragraphs>361</Paragraphs>
  <Slides>26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HTS magnet quench criteria</vt:lpstr>
      <vt:lpstr>Overview</vt:lpstr>
      <vt:lpstr>Physics of quench: Principe</vt:lpstr>
      <vt:lpstr>Physics of quench: “Danger”</vt:lpstr>
      <vt:lpstr>Physics of quench: “Danger”</vt:lpstr>
      <vt:lpstr>Physics of quench: Issue with HTS</vt:lpstr>
      <vt:lpstr>Présentation PowerPoint</vt:lpstr>
      <vt:lpstr>HTS Quench protection criteria: Heat balance and adiabatic hot spot</vt:lpstr>
      <vt:lpstr>HTS Quench protection criteria: “quench capital” vs “quench tax”</vt:lpstr>
      <vt:lpstr>HTS Quench protection criteria: “quench capital” vs “quench tax”</vt:lpstr>
      <vt:lpstr>HTS Quench protection criteria: Increase the quench capital</vt:lpstr>
      <vt:lpstr>Présentation PowerPoint</vt:lpstr>
      <vt:lpstr>HTS Quench protection criteria: protection enhancement by lower the “quench tax”</vt:lpstr>
      <vt:lpstr>HTS Quench protection criteria: Fast detection </vt:lpstr>
      <vt:lpstr>HTS Quench protection criteria: Accelerate the dump</vt:lpstr>
      <vt:lpstr>HTS Quench protection criteria: Winding adaptation</vt:lpstr>
      <vt:lpstr>Conclusion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LECREVISSE Thibault</dc:creator>
  <cp:lastModifiedBy>Thibault LECREVISSE</cp:lastModifiedBy>
  <cp:revision>352</cp:revision>
  <cp:lastPrinted>2015-09-02T11:49:20Z</cp:lastPrinted>
  <dcterms:created xsi:type="dcterms:W3CDTF">2015-08-04T09:11:14Z</dcterms:created>
  <dcterms:modified xsi:type="dcterms:W3CDTF">2015-09-10T00:24:41Z</dcterms:modified>
</cp:coreProperties>
</file>