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3" showSpecialPlsOnTitleSld="0" saveSubsetFonts="1">
  <p:sldMasterIdLst>
    <p:sldMasterId id="2147483660" r:id="rId1"/>
  </p:sldMasterIdLst>
  <p:notesMasterIdLst>
    <p:notesMasterId r:id="rId41"/>
  </p:notesMasterIdLst>
  <p:handoutMasterIdLst>
    <p:handoutMasterId r:id="rId42"/>
  </p:handoutMasterIdLst>
  <p:sldIdLst>
    <p:sldId id="312" r:id="rId2"/>
    <p:sldId id="384" r:id="rId3"/>
    <p:sldId id="385" r:id="rId4"/>
    <p:sldId id="386" r:id="rId5"/>
    <p:sldId id="388" r:id="rId6"/>
    <p:sldId id="389" r:id="rId7"/>
    <p:sldId id="397" r:id="rId8"/>
    <p:sldId id="449" r:id="rId9"/>
    <p:sldId id="392" r:id="rId10"/>
    <p:sldId id="426" r:id="rId11"/>
    <p:sldId id="427" r:id="rId12"/>
    <p:sldId id="440" r:id="rId13"/>
    <p:sldId id="453" r:id="rId14"/>
    <p:sldId id="450" r:id="rId15"/>
    <p:sldId id="455" r:id="rId16"/>
    <p:sldId id="456" r:id="rId17"/>
    <p:sldId id="457" r:id="rId18"/>
    <p:sldId id="437" r:id="rId19"/>
    <p:sldId id="438" r:id="rId20"/>
    <p:sldId id="439" r:id="rId21"/>
    <p:sldId id="452" r:id="rId22"/>
    <p:sldId id="398" r:id="rId23"/>
    <p:sldId id="406" r:id="rId24"/>
    <p:sldId id="428" r:id="rId25"/>
    <p:sldId id="448" r:id="rId26"/>
    <p:sldId id="454" r:id="rId27"/>
    <p:sldId id="435" r:id="rId28"/>
    <p:sldId id="433" r:id="rId29"/>
    <p:sldId id="443" r:id="rId30"/>
    <p:sldId id="442" r:id="rId31"/>
    <p:sldId id="441" r:id="rId32"/>
    <p:sldId id="430" r:id="rId33"/>
    <p:sldId id="393" r:id="rId34"/>
    <p:sldId id="445" r:id="rId35"/>
    <p:sldId id="446" r:id="rId36"/>
    <p:sldId id="423" r:id="rId37"/>
    <p:sldId id="444" r:id="rId38"/>
    <p:sldId id="447" r:id="rId39"/>
    <p:sldId id="436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EF346"/>
    <a:srgbClr val="426B31"/>
    <a:srgbClr val="8123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86" autoAdjust="0"/>
    <p:restoredTop sz="94660"/>
  </p:normalViewPr>
  <p:slideViewPr>
    <p:cSldViewPr snapToGrid="0" snapToObjects="1">
      <p:cViewPr>
        <p:scale>
          <a:sx n="99" d="100"/>
          <a:sy n="99" d="100"/>
        </p:scale>
        <p:origin x="-1864" y="-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handoutMaster" Target="handoutMasters/handout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EDF793-45E4-9E49-AEA8-426C2E59021D}" type="datetimeFigureOut">
              <a:rPr lang="en-US" smtClean="0"/>
              <a:t>11/09/15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3A6ACF-0C35-1449-B456-DA1A1528C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1686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5F890B-C361-4340-A52B-7D443A732EBC}" type="datetimeFigureOut">
              <a:rPr lang="en-GB" smtClean="0"/>
              <a:t>11/09/15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F43A7F-6C9C-4B79-A33B-F112B3095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433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9411"/>
            <a:ext cx="8226854" cy="613175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57200" y="963084"/>
            <a:ext cx="8226854" cy="5029944"/>
          </a:xfrm>
        </p:spPr>
        <p:txBody>
          <a:bodyPr/>
          <a:lstStyle>
            <a:lvl2pPr>
              <a:buClr>
                <a:schemeClr val="tx1"/>
              </a:buClr>
              <a:buSzPct val="110000"/>
              <a:defRPr/>
            </a:lvl2pPr>
            <a:lvl3pPr>
              <a:buClr>
                <a:srgbClr val="0000FF"/>
              </a:buClr>
              <a:defRPr/>
            </a:lvl3pPr>
            <a:lvl4pPr>
              <a:buClr>
                <a:schemeClr val="tx1">
                  <a:lumMod val="60000"/>
                  <a:lumOff val="40000"/>
                </a:schemeClr>
              </a:buClr>
              <a:buSzPct val="75000"/>
              <a:defRPr/>
            </a:lvl4pPr>
            <a:lvl5pPr>
              <a:buClr>
                <a:schemeClr val="tx1">
                  <a:lumMod val="60000"/>
                  <a:lumOff val="40000"/>
                </a:schemeClr>
              </a:buClr>
              <a:buSzPct val="75000"/>
              <a:defRPr/>
            </a:lvl5pPr>
          </a:lstStyle>
          <a:p>
            <a:pPr lvl="1" eaLnBrk="1" latinLnBrk="0" hangingPunct="1"/>
            <a:r>
              <a:rPr lang="en-GB" noProof="0" smtClean="0"/>
              <a:t>Second level</a:t>
            </a:r>
          </a:p>
          <a:p>
            <a:pPr lvl="2" eaLnBrk="1" latinLnBrk="0" hangingPunct="1"/>
            <a:r>
              <a:rPr lang="en-GB" noProof="0" smtClean="0"/>
              <a:t>Third level</a:t>
            </a:r>
          </a:p>
          <a:p>
            <a:pPr lvl="3" eaLnBrk="1" latinLnBrk="0" hangingPunct="1"/>
            <a:r>
              <a:rPr lang="en-GB" noProof="0" smtClean="0"/>
              <a:t>Fourth level</a:t>
            </a:r>
          </a:p>
          <a:p>
            <a:pPr lvl="4" eaLnBrk="1" latinLnBrk="0" hangingPunct="1"/>
            <a:r>
              <a:rPr lang="en-GB" noProof="0" smtClean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F. Rodriguez Mateos 11/09/2015    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Workshop on Accelerator Magnets in HTS (WAMHTS-3) 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0816" y="1211952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3275493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noProof="0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F. Rodriguez Mateos 11/9/2015   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Workshop on Accelerator Magnets in HTS (WAMHTS-3) 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199" y="189973"/>
            <a:ext cx="8195734" cy="80909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430870"/>
            <a:ext cx="39624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noProof="0" smtClean="0"/>
              <a:t>Click to edit Master text styles</a:t>
            </a:r>
          </a:p>
          <a:p>
            <a:pPr lvl="1" eaLnBrk="1" latinLnBrk="0" hangingPunct="1"/>
            <a:r>
              <a:rPr lang="en-US" noProof="0" smtClean="0"/>
              <a:t>Second level</a:t>
            </a:r>
          </a:p>
          <a:p>
            <a:pPr lvl="2" eaLnBrk="1" latinLnBrk="0" hangingPunct="1"/>
            <a:r>
              <a:rPr lang="en-US" noProof="0" smtClean="0"/>
              <a:t>Third level</a:t>
            </a:r>
          </a:p>
          <a:p>
            <a:pPr lvl="3" eaLnBrk="1" latinLnBrk="0" hangingPunct="1"/>
            <a:r>
              <a:rPr lang="en-US" noProof="0" smtClean="0"/>
              <a:t>Fourth level</a:t>
            </a:r>
          </a:p>
          <a:p>
            <a:pPr lvl="4" eaLnBrk="1" latinLnBrk="0" hangingPunct="1"/>
            <a:r>
              <a:rPr lang="en-US" noProof="0" smtClean="0"/>
              <a:t>Fifth level</a:t>
            </a:r>
            <a:endParaRPr kumimoji="0" lang="en-GB" noProof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F. Rodriguez Mateos 11/9/2015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Workshop on Accelerator Magnets in HTS (WAMHTS-3)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1"/>
          </p:nvPr>
        </p:nvSpPr>
        <p:spPr>
          <a:xfrm>
            <a:off x="4690533" y="1430870"/>
            <a:ext cx="39624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noProof="0" smtClean="0"/>
              <a:t>Click to edit Master text styles</a:t>
            </a:r>
          </a:p>
          <a:p>
            <a:pPr lvl="1" eaLnBrk="1" latinLnBrk="0" hangingPunct="1"/>
            <a:r>
              <a:rPr lang="en-US" noProof="0" smtClean="0"/>
              <a:t>Second level</a:t>
            </a:r>
          </a:p>
          <a:p>
            <a:pPr lvl="2" eaLnBrk="1" latinLnBrk="0" hangingPunct="1"/>
            <a:r>
              <a:rPr lang="en-US" noProof="0" smtClean="0"/>
              <a:t>Third level</a:t>
            </a:r>
          </a:p>
          <a:p>
            <a:pPr lvl="3" eaLnBrk="1" latinLnBrk="0" hangingPunct="1"/>
            <a:r>
              <a:rPr lang="en-US" noProof="0" smtClean="0"/>
              <a:t>Fourth level</a:t>
            </a:r>
          </a:p>
          <a:p>
            <a:pPr lvl="4" eaLnBrk="1" latinLnBrk="0" hangingPunct="1"/>
            <a:r>
              <a:rPr lang="en-US" noProof="0" smtClean="0"/>
              <a:t>Fifth level</a:t>
            </a:r>
            <a:endParaRPr kumimoji="0" lang="en-GB" noProof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noProof="0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noProof="0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noProof="0" smtClean="0"/>
              <a:t>Click to edit Master text styles</a:t>
            </a:r>
          </a:p>
          <a:p>
            <a:pPr lvl="1" eaLnBrk="1" latinLnBrk="0" hangingPunct="1"/>
            <a:r>
              <a:rPr lang="en-US" noProof="0" smtClean="0"/>
              <a:t>Second level</a:t>
            </a:r>
          </a:p>
          <a:p>
            <a:pPr lvl="2" eaLnBrk="1" latinLnBrk="0" hangingPunct="1"/>
            <a:r>
              <a:rPr lang="en-US" noProof="0" smtClean="0"/>
              <a:t>Third level</a:t>
            </a:r>
          </a:p>
          <a:p>
            <a:pPr lvl="3" eaLnBrk="1" latinLnBrk="0" hangingPunct="1"/>
            <a:r>
              <a:rPr lang="en-US" noProof="0" smtClean="0"/>
              <a:t>Fourth level</a:t>
            </a:r>
          </a:p>
          <a:p>
            <a:pPr lvl="4" eaLnBrk="1" latinLnBrk="0" hangingPunct="1"/>
            <a:r>
              <a:rPr lang="en-US" noProof="0" smtClean="0"/>
              <a:t>Fifth level</a:t>
            </a:r>
            <a:endParaRPr kumimoji="0" lang="en-GB" noProof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noProof="0" smtClean="0"/>
              <a:t>Click to edit Master text styles</a:t>
            </a:r>
          </a:p>
          <a:p>
            <a:pPr lvl="1" eaLnBrk="1" latinLnBrk="0" hangingPunct="1"/>
            <a:r>
              <a:rPr lang="en-US" noProof="0" smtClean="0"/>
              <a:t>Second level</a:t>
            </a:r>
          </a:p>
          <a:p>
            <a:pPr lvl="2" eaLnBrk="1" latinLnBrk="0" hangingPunct="1"/>
            <a:r>
              <a:rPr lang="en-US" noProof="0" smtClean="0"/>
              <a:t>Third level</a:t>
            </a:r>
          </a:p>
          <a:p>
            <a:pPr lvl="3" eaLnBrk="1" latinLnBrk="0" hangingPunct="1"/>
            <a:r>
              <a:rPr lang="en-US" noProof="0" smtClean="0"/>
              <a:t>Fourth level</a:t>
            </a:r>
          </a:p>
          <a:p>
            <a:pPr lvl="4" eaLnBrk="1" latinLnBrk="0" hangingPunct="1"/>
            <a:r>
              <a:rPr lang="en-US" noProof="0" smtClean="0"/>
              <a:t>Fifth level</a:t>
            </a:r>
            <a:endParaRPr kumimoji="0" lang="en-GB" noProof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F. Rodriguez Mateos 11/9/2015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Workshop on Accelerator Magnets in HTS (WAMHTS-3)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199" y="189973"/>
            <a:ext cx="8195734" cy="80909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F. Rodriguez Mateos 11/9/2015    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Workshop on Accelerator Magnets in HTS (WAMHTS-3) 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457199" y="189973"/>
            <a:ext cx="8195734" cy="80909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F. Rodriguez Mateos 11/9/2015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Workshop on Accelerator Magnets in HTS (WAMHTS-3)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F. Rodriguez Mateos 11/9/2015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Workshop on Accelerator Magnets in HTS (WAMHTS-3)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F. Rodriguez Mateos 11/9/2015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smtClean="0"/>
              <a:t>Cliquez et modifiez le titre</a:t>
            </a:r>
            <a:endParaRPr kumimoji="0" lang="en-GB" noProof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en-GB" noProof="0" smtClean="0"/>
              <a:t>Deuxième niveau</a:t>
            </a:r>
          </a:p>
          <a:p>
            <a:pPr lvl="2" eaLnBrk="1" latinLnBrk="0" hangingPunct="1"/>
            <a:r>
              <a:rPr kumimoji="0" lang="en-GB" noProof="0" smtClean="0"/>
              <a:t>Troisième niveau</a:t>
            </a:r>
          </a:p>
          <a:p>
            <a:pPr lvl="3" eaLnBrk="1" latinLnBrk="0" hangingPunct="1"/>
            <a:r>
              <a:rPr kumimoji="0" lang="en-GB" noProof="0" smtClean="0"/>
              <a:t>Quatrième niveau</a:t>
            </a:r>
          </a:p>
          <a:p>
            <a:pPr lvl="4" eaLnBrk="1" latinLnBrk="0" hangingPunct="1"/>
            <a:r>
              <a:rPr kumimoji="0" lang="en-GB" noProof="0" smtClean="0"/>
              <a:t>Cinquième niveau</a:t>
            </a:r>
            <a:endParaRPr kumimoji="0" lang="en-GB" noProof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Felix Rodriguez Mateos 11/09/2015  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Workshop on Accelerator Magnets in HTS (WAMHTS-3)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jpeg"/><Relationship Id="rId3" Type="http://schemas.openxmlformats.org/officeDocument/2006/relationships/image" Target="../media/image30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jpeg"/><Relationship Id="rId3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3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395" y="635054"/>
            <a:ext cx="8616875" cy="2154641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REVIEW OF</a:t>
            </a:r>
            <a:br>
              <a:rPr lang="en-US" sz="4000" dirty="0" smtClean="0"/>
            </a:br>
            <a:r>
              <a:rPr lang="en-US" sz="4000" dirty="0" smtClean="0"/>
              <a:t>QUENCH DETECTION METHODS IN SUPERCONDUCTING MAGNETS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816" y="4057969"/>
            <a:ext cx="6629400" cy="1066688"/>
          </a:xfrm>
        </p:spPr>
        <p:txBody>
          <a:bodyPr/>
          <a:lstStyle/>
          <a:p>
            <a:r>
              <a:rPr lang="en-US" dirty="0" smtClean="0"/>
              <a:t>Felix RODRIGUEZ MATEOS</a:t>
            </a:r>
          </a:p>
          <a:p>
            <a:r>
              <a:rPr lang="en-US" dirty="0" smtClean="0"/>
              <a:t>CERN, Geneva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Workshop on Accelerator Magnets in HTS (WAMHTS-3) , LYON (France) , Sept 11,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977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160" y="136731"/>
            <a:ext cx="7153061" cy="6131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Basic Memento on </a:t>
            </a:r>
            <a:r>
              <a:rPr lang="en-US" dirty="0"/>
              <a:t>QD </a:t>
            </a:r>
            <a:r>
              <a:rPr lang="en-US" dirty="0" smtClean="0"/>
              <a:t>voltage methods (1)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11/09/2015 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  <p:grpSp>
        <p:nvGrpSpPr>
          <p:cNvPr id="109" name="Group 108"/>
          <p:cNvGrpSpPr/>
          <p:nvPr/>
        </p:nvGrpSpPr>
        <p:grpSpPr>
          <a:xfrm>
            <a:off x="3623052" y="3832988"/>
            <a:ext cx="5372730" cy="1697056"/>
            <a:chOff x="3623052" y="3832988"/>
            <a:chExt cx="5372730" cy="1697056"/>
          </a:xfrm>
        </p:grpSpPr>
        <p:pic>
          <p:nvPicPr>
            <p:cNvPr id="8" name="Picture 7" descr="Screen Shot 2015-09-06 at 13.43.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3052" y="3832988"/>
              <a:ext cx="5372730" cy="140581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873625" y="5160712"/>
              <a:ext cx="595047" cy="369332"/>
            </a:xfrm>
            <a:prstGeom prst="rect">
              <a:avLst/>
            </a:prstGeom>
            <a:solidFill>
              <a:srgbClr val="FF66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10000"/>
                    </a:schemeClr>
                  </a:solidFill>
                </a:rPr>
                <a:t>MIK</a:t>
              </a:r>
              <a:endParaRPr lang="en-US" dirty="0">
                <a:solidFill>
                  <a:schemeClr val="tx2">
                    <a:lumMod val="10000"/>
                  </a:schemeClr>
                </a:solidFill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80729" y="3373347"/>
            <a:ext cx="3127441" cy="2174488"/>
            <a:chOff x="5602422" y="1179383"/>
            <a:chExt cx="3127441" cy="2174488"/>
          </a:xfrm>
        </p:grpSpPr>
        <p:pic>
          <p:nvPicPr>
            <p:cNvPr id="7" name="Picture 6" descr="Screen Shot 2015-09-06 at 13.38.3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74154" y="1179383"/>
              <a:ext cx="2634732" cy="217448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602422" y="2984539"/>
              <a:ext cx="3127441" cy="369332"/>
            </a:xfrm>
            <a:prstGeom prst="rect">
              <a:avLst/>
            </a:prstGeom>
            <a:solidFill>
              <a:srgbClr val="FF66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10000"/>
                    </a:schemeClr>
                  </a:solidFill>
                </a:rPr>
                <a:t>Central Difference Averaging</a:t>
              </a:r>
              <a:endParaRPr lang="en-US" dirty="0">
                <a:solidFill>
                  <a:schemeClr val="tx2">
                    <a:lumMod val="10000"/>
                  </a:schemeClr>
                </a:solidFill>
              </a:endParaRPr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554511" y="900679"/>
            <a:ext cx="3289607" cy="1879244"/>
            <a:chOff x="1087491" y="798619"/>
            <a:chExt cx="3289607" cy="1879244"/>
          </a:xfrm>
        </p:grpSpPr>
        <p:grpSp>
          <p:nvGrpSpPr>
            <p:cNvPr id="12" name="Group 11"/>
            <p:cNvGrpSpPr/>
            <p:nvPr/>
          </p:nvGrpSpPr>
          <p:grpSpPr>
            <a:xfrm>
              <a:off x="1087491" y="1329796"/>
              <a:ext cx="3289607" cy="687050"/>
              <a:chOff x="5688611" y="1748093"/>
              <a:chExt cx="3116983" cy="1023147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6163002" y="1748093"/>
                <a:ext cx="914400" cy="304800"/>
                <a:chOff x="3200400" y="1524000"/>
                <a:chExt cx="1219200" cy="304800"/>
              </a:xfrm>
            </p:grpSpPr>
            <p:sp>
              <p:nvSpPr>
                <p:cNvPr id="34" name="Arc 33"/>
                <p:cNvSpPr/>
                <p:nvPr/>
              </p:nvSpPr>
              <p:spPr>
                <a:xfrm>
                  <a:off x="3200400" y="1524000"/>
                  <a:ext cx="304800" cy="304800"/>
                </a:xfrm>
                <a:prstGeom prst="arc">
                  <a:avLst>
                    <a:gd name="adj1" fmla="val 10671859"/>
                    <a:gd name="adj2" fmla="val 86859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1473098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2946197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4419295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5892394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7365492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8838590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0311689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1784787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800"/>
                </a:p>
              </p:txBody>
            </p:sp>
            <p:sp>
              <p:nvSpPr>
                <p:cNvPr id="35" name="Arc 34"/>
                <p:cNvSpPr/>
                <p:nvPr/>
              </p:nvSpPr>
              <p:spPr>
                <a:xfrm>
                  <a:off x="3505200" y="1524000"/>
                  <a:ext cx="304800" cy="304800"/>
                </a:xfrm>
                <a:prstGeom prst="arc">
                  <a:avLst>
                    <a:gd name="adj1" fmla="val 10671859"/>
                    <a:gd name="adj2" fmla="val 86859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1473098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2946197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4419295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5892394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7365492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8838590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0311689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1784787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800"/>
                </a:p>
              </p:txBody>
            </p:sp>
            <p:sp>
              <p:nvSpPr>
                <p:cNvPr id="36" name="Arc 35"/>
                <p:cNvSpPr/>
                <p:nvPr/>
              </p:nvSpPr>
              <p:spPr>
                <a:xfrm>
                  <a:off x="3810000" y="1524000"/>
                  <a:ext cx="304800" cy="304800"/>
                </a:xfrm>
                <a:prstGeom prst="arc">
                  <a:avLst>
                    <a:gd name="adj1" fmla="val 10671859"/>
                    <a:gd name="adj2" fmla="val 86859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1473098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2946197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4419295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5892394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7365492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8838590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0311689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1784787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800"/>
                </a:p>
              </p:txBody>
            </p:sp>
            <p:sp>
              <p:nvSpPr>
                <p:cNvPr id="37" name="Arc 36"/>
                <p:cNvSpPr/>
                <p:nvPr/>
              </p:nvSpPr>
              <p:spPr>
                <a:xfrm>
                  <a:off x="4114800" y="1524000"/>
                  <a:ext cx="304800" cy="304800"/>
                </a:xfrm>
                <a:prstGeom prst="arc">
                  <a:avLst>
                    <a:gd name="adj1" fmla="val 10671859"/>
                    <a:gd name="adj2" fmla="val 86859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1473098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2946197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4419295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5892394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7365492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8838590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0311689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1784787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7531154" y="1748093"/>
                <a:ext cx="914400" cy="304800"/>
                <a:chOff x="3200400" y="1524000"/>
                <a:chExt cx="1219200" cy="304800"/>
              </a:xfrm>
            </p:grpSpPr>
            <p:sp>
              <p:nvSpPr>
                <p:cNvPr id="30" name="Arc 29"/>
                <p:cNvSpPr/>
                <p:nvPr/>
              </p:nvSpPr>
              <p:spPr>
                <a:xfrm>
                  <a:off x="3200400" y="1524000"/>
                  <a:ext cx="304800" cy="304800"/>
                </a:xfrm>
                <a:prstGeom prst="arc">
                  <a:avLst>
                    <a:gd name="adj1" fmla="val 10671859"/>
                    <a:gd name="adj2" fmla="val 86859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1473098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2946197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4419295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5892394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7365492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8838590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0311689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1784787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800"/>
                </a:p>
              </p:txBody>
            </p:sp>
            <p:sp>
              <p:nvSpPr>
                <p:cNvPr id="31" name="Arc 30"/>
                <p:cNvSpPr/>
                <p:nvPr/>
              </p:nvSpPr>
              <p:spPr>
                <a:xfrm>
                  <a:off x="3505200" y="1524000"/>
                  <a:ext cx="304800" cy="304800"/>
                </a:xfrm>
                <a:prstGeom prst="arc">
                  <a:avLst>
                    <a:gd name="adj1" fmla="val 10671859"/>
                    <a:gd name="adj2" fmla="val 86859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1473098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2946197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4419295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5892394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7365492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8838590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0311689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1784787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800"/>
                </a:p>
              </p:txBody>
            </p:sp>
            <p:sp>
              <p:nvSpPr>
                <p:cNvPr id="32" name="Arc 31"/>
                <p:cNvSpPr/>
                <p:nvPr/>
              </p:nvSpPr>
              <p:spPr>
                <a:xfrm>
                  <a:off x="3810000" y="1524000"/>
                  <a:ext cx="304800" cy="304800"/>
                </a:xfrm>
                <a:prstGeom prst="arc">
                  <a:avLst>
                    <a:gd name="adj1" fmla="val 10671859"/>
                    <a:gd name="adj2" fmla="val 86859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1473098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2946197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4419295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5892394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7365492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8838590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0311689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1784787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800"/>
                </a:p>
              </p:txBody>
            </p:sp>
            <p:sp>
              <p:nvSpPr>
                <p:cNvPr id="33" name="Arc 32"/>
                <p:cNvSpPr/>
                <p:nvPr/>
              </p:nvSpPr>
              <p:spPr>
                <a:xfrm>
                  <a:off x="4114800" y="1524000"/>
                  <a:ext cx="304800" cy="304800"/>
                </a:xfrm>
                <a:prstGeom prst="arc">
                  <a:avLst>
                    <a:gd name="adj1" fmla="val 10671859"/>
                    <a:gd name="adj2" fmla="val 86859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1473098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2946197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4419295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5892394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7365492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8838590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0311689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1784787" algn="l" defTabSz="2946197" rtl="0" eaLnBrk="1" latinLnBrk="0" hangingPunct="1">
                    <a:defRPr sz="5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800"/>
                </a:p>
              </p:txBody>
            </p:sp>
          </p:grpSp>
          <p:cxnSp>
            <p:nvCxnSpPr>
              <p:cNvPr id="15" name="Straight Connector 14"/>
              <p:cNvCxnSpPr/>
              <p:nvPr/>
            </p:nvCxnSpPr>
            <p:spPr>
              <a:xfrm>
                <a:off x="5802962" y="1900493"/>
                <a:ext cx="36004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8445554" y="1900493"/>
                <a:ext cx="36004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7077402" y="1900493"/>
                <a:ext cx="45375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H="1" flipV="1">
                <a:off x="5802962" y="1900493"/>
                <a:ext cx="17" cy="24783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8805594" y="1900493"/>
                <a:ext cx="0" cy="87074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Group 19"/>
              <p:cNvGrpSpPr/>
              <p:nvPr/>
            </p:nvGrpSpPr>
            <p:grpSpPr>
              <a:xfrm>
                <a:off x="5688611" y="2148810"/>
                <a:ext cx="228634" cy="358298"/>
                <a:chOff x="6300192" y="3537883"/>
                <a:chExt cx="228634" cy="358298"/>
              </a:xfrm>
            </p:grpSpPr>
            <p:sp>
              <p:nvSpPr>
                <p:cNvPr id="28" name="Oval 27"/>
                <p:cNvSpPr/>
                <p:nvPr/>
              </p:nvSpPr>
              <p:spPr>
                <a:xfrm>
                  <a:off x="6300226" y="3645024"/>
                  <a:ext cx="228600" cy="251157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2946197" rtl="0" eaLnBrk="1" latinLnBrk="0" hangingPunct="1">
                    <a:defRPr sz="5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1473098" algn="l" defTabSz="2946197" rtl="0" eaLnBrk="1" latinLnBrk="0" hangingPunct="1">
                    <a:defRPr sz="5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2946197" algn="l" defTabSz="2946197" rtl="0" eaLnBrk="1" latinLnBrk="0" hangingPunct="1">
                    <a:defRPr sz="5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4419295" algn="l" defTabSz="2946197" rtl="0" eaLnBrk="1" latinLnBrk="0" hangingPunct="1">
                    <a:defRPr sz="5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5892394" algn="l" defTabSz="2946197" rtl="0" eaLnBrk="1" latinLnBrk="0" hangingPunct="1">
                    <a:defRPr sz="5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7365492" algn="l" defTabSz="2946197" rtl="0" eaLnBrk="1" latinLnBrk="0" hangingPunct="1">
                    <a:defRPr sz="5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8838590" algn="l" defTabSz="2946197" rtl="0" eaLnBrk="1" latinLnBrk="0" hangingPunct="1">
                    <a:defRPr sz="5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0311689" algn="l" defTabSz="2946197" rtl="0" eaLnBrk="1" latinLnBrk="0" hangingPunct="1">
                    <a:defRPr sz="5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1784787" algn="l" defTabSz="2946197" rtl="0" eaLnBrk="1" latinLnBrk="0" hangingPunct="1">
                    <a:defRPr sz="5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sz="1800"/>
                </a:p>
              </p:txBody>
            </p:sp>
            <p:sp>
              <p:nvSpPr>
                <p:cNvPr id="29" name="Oval 28"/>
                <p:cNvSpPr/>
                <p:nvPr/>
              </p:nvSpPr>
              <p:spPr>
                <a:xfrm>
                  <a:off x="6300192" y="3537883"/>
                  <a:ext cx="228600" cy="251157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2946197" rtl="0" eaLnBrk="1" latinLnBrk="0" hangingPunct="1">
                    <a:defRPr sz="5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1473098" algn="l" defTabSz="2946197" rtl="0" eaLnBrk="1" latinLnBrk="0" hangingPunct="1">
                    <a:defRPr sz="5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2946197" algn="l" defTabSz="2946197" rtl="0" eaLnBrk="1" latinLnBrk="0" hangingPunct="1">
                    <a:defRPr sz="5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4419295" algn="l" defTabSz="2946197" rtl="0" eaLnBrk="1" latinLnBrk="0" hangingPunct="1">
                    <a:defRPr sz="5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5892394" algn="l" defTabSz="2946197" rtl="0" eaLnBrk="1" latinLnBrk="0" hangingPunct="1">
                    <a:defRPr sz="5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7365492" algn="l" defTabSz="2946197" rtl="0" eaLnBrk="1" latinLnBrk="0" hangingPunct="1">
                    <a:defRPr sz="5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8838590" algn="l" defTabSz="2946197" rtl="0" eaLnBrk="1" latinLnBrk="0" hangingPunct="1">
                    <a:defRPr sz="5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10311689" algn="l" defTabSz="2946197" rtl="0" eaLnBrk="1" latinLnBrk="0" hangingPunct="1">
                    <a:defRPr sz="5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11784787" algn="l" defTabSz="2946197" rtl="0" eaLnBrk="1" latinLnBrk="0" hangingPunct="1">
                    <a:defRPr sz="5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sz="1800"/>
                </a:p>
              </p:txBody>
            </p:sp>
          </p:grpSp>
          <p:cxnSp>
            <p:nvCxnSpPr>
              <p:cNvPr id="21" name="Straight Connector 20"/>
              <p:cNvCxnSpPr/>
              <p:nvPr/>
            </p:nvCxnSpPr>
            <p:spPr>
              <a:xfrm flipH="1" flipV="1">
                <a:off x="5802894" y="2523404"/>
                <a:ext cx="17" cy="24783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5802979" y="2765280"/>
                <a:ext cx="300261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>
                <a:off x="6311096" y="2058663"/>
                <a:ext cx="57150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>
                <a:off x="7645454" y="2058663"/>
                <a:ext cx="68580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6372265" y="2012197"/>
                <a:ext cx="4491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2946197" rtl="0" eaLnBrk="1" latinLnBrk="0" hangingPunct="1">
                  <a:defRPr sz="5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473098" algn="l" defTabSz="2946197" rtl="0" eaLnBrk="1" latinLnBrk="0" hangingPunct="1">
                  <a:defRPr sz="5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946197" algn="l" defTabSz="2946197" rtl="0" eaLnBrk="1" latinLnBrk="0" hangingPunct="1">
                  <a:defRPr sz="5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4419295" algn="l" defTabSz="2946197" rtl="0" eaLnBrk="1" latinLnBrk="0" hangingPunct="1">
                  <a:defRPr sz="5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5892394" algn="l" defTabSz="2946197" rtl="0" eaLnBrk="1" latinLnBrk="0" hangingPunct="1">
                  <a:defRPr sz="5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7365492" algn="l" defTabSz="2946197" rtl="0" eaLnBrk="1" latinLnBrk="0" hangingPunct="1">
                  <a:defRPr sz="5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8838590" algn="l" defTabSz="2946197" rtl="0" eaLnBrk="1" latinLnBrk="0" hangingPunct="1">
                  <a:defRPr sz="5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0311689" algn="l" defTabSz="2946197" rtl="0" eaLnBrk="1" latinLnBrk="0" hangingPunct="1">
                  <a:defRPr sz="5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1784787" algn="l" defTabSz="2946197" rtl="0" eaLnBrk="1" latinLnBrk="0" hangingPunct="1">
                  <a:defRPr sz="5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800" dirty="0" smtClean="0"/>
                  <a:t>U1</a:t>
                </a:r>
                <a:endParaRPr lang="en-GB" sz="1800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7746568" y="2012197"/>
                <a:ext cx="4491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2946197" rtl="0" eaLnBrk="1" latinLnBrk="0" hangingPunct="1">
                  <a:defRPr sz="5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473098" algn="l" defTabSz="2946197" rtl="0" eaLnBrk="1" latinLnBrk="0" hangingPunct="1">
                  <a:defRPr sz="5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946197" algn="l" defTabSz="2946197" rtl="0" eaLnBrk="1" latinLnBrk="0" hangingPunct="1">
                  <a:defRPr sz="5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4419295" algn="l" defTabSz="2946197" rtl="0" eaLnBrk="1" latinLnBrk="0" hangingPunct="1">
                  <a:defRPr sz="5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5892394" algn="l" defTabSz="2946197" rtl="0" eaLnBrk="1" latinLnBrk="0" hangingPunct="1">
                  <a:defRPr sz="5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7365492" algn="l" defTabSz="2946197" rtl="0" eaLnBrk="1" latinLnBrk="0" hangingPunct="1">
                  <a:defRPr sz="5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8838590" algn="l" defTabSz="2946197" rtl="0" eaLnBrk="1" latinLnBrk="0" hangingPunct="1">
                  <a:defRPr sz="5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0311689" algn="l" defTabSz="2946197" rtl="0" eaLnBrk="1" latinLnBrk="0" hangingPunct="1">
                  <a:defRPr sz="5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1784787" algn="l" defTabSz="2946197" rtl="0" eaLnBrk="1" latinLnBrk="0" hangingPunct="1">
                  <a:defRPr sz="5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800" dirty="0" smtClean="0"/>
                  <a:t>U2</a:t>
                </a:r>
                <a:endParaRPr lang="en-GB" sz="1800" dirty="0"/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1602190" y="2154643"/>
              <a:ext cx="26755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/>
                <a:t>U</a:t>
              </a:r>
              <a:r>
                <a:rPr lang="en-US" sz="2800" i="1" baseline="-25000" dirty="0" err="1" smtClean="0"/>
                <a:t>res</a:t>
              </a:r>
              <a:r>
                <a:rPr lang="en-US" sz="2800" i="1" dirty="0" smtClean="0"/>
                <a:t>=U</a:t>
              </a:r>
              <a:r>
                <a:rPr lang="en-US" sz="2800" i="1" baseline="-25000" dirty="0" smtClean="0"/>
                <a:t>1 </a:t>
              </a:r>
              <a:r>
                <a:rPr lang="en-US" sz="2800" i="1" dirty="0" smtClean="0"/>
                <a:t>- U</a:t>
              </a:r>
              <a:r>
                <a:rPr lang="en-US" sz="2800" i="1" baseline="-25000" dirty="0" smtClean="0"/>
                <a:t>2</a:t>
              </a:r>
              <a:endParaRPr lang="en-US" sz="2800" i="1" baseline="-250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744450" y="798619"/>
              <a:ext cx="1878602" cy="369332"/>
            </a:xfrm>
            <a:prstGeom prst="rect">
              <a:avLst/>
            </a:prstGeom>
            <a:solidFill>
              <a:srgbClr val="FF66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10000"/>
                    </a:schemeClr>
                  </a:solidFill>
                </a:rPr>
                <a:t>Balanced Bridge</a:t>
              </a:r>
              <a:endParaRPr lang="en-US" dirty="0">
                <a:solidFill>
                  <a:schemeClr val="tx2">
                    <a:lumMod val="10000"/>
                  </a:schemeClr>
                </a:solidFill>
              </a:endParaRPr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4554693" y="1018840"/>
            <a:ext cx="4037243" cy="2203345"/>
            <a:chOff x="4554693" y="1018840"/>
            <a:chExt cx="4037243" cy="2203345"/>
          </a:xfrm>
        </p:grpSpPr>
        <p:grpSp>
          <p:nvGrpSpPr>
            <p:cNvPr id="64" name="Group 63"/>
            <p:cNvGrpSpPr/>
            <p:nvPr/>
          </p:nvGrpSpPr>
          <p:grpSpPr>
            <a:xfrm>
              <a:off x="5029413" y="1522576"/>
              <a:ext cx="3116983" cy="1064872"/>
              <a:chOff x="3160319" y="2098298"/>
              <a:chExt cx="3116983" cy="1064872"/>
            </a:xfrm>
          </p:grpSpPr>
          <p:grpSp>
            <p:nvGrpSpPr>
              <p:cNvPr id="65" name="Group 64"/>
              <p:cNvGrpSpPr/>
              <p:nvPr/>
            </p:nvGrpSpPr>
            <p:grpSpPr>
              <a:xfrm>
                <a:off x="4818856" y="2135748"/>
                <a:ext cx="914400" cy="304800"/>
                <a:chOff x="3200400" y="1524000"/>
                <a:chExt cx="1219200" cy="304800"/>
              </a:xfrm>
            </p:grpSpPr>
            <p:sp>
              <p:nvSpPr>
                <p:cNvPr id="80" name="Arc 79"/>
                <p:cNvSpPr/>
                <p:nvPr/>
              </p:nvSpPr>
              <p:spPr>
                <a:xfrm>
                  <a:off x="3200400" y="1524000"/>
                  <a:ext cx="304800" cy="304800"/>
                </a:xfrm>
                <a:prstGeom prst="arc">
                  <a:avLst>
                    <a:gd name="adj1" fmla="val 10671859"/>
                    <a:gd name="adj2" fmla="val 86859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1" name="Arc 80"/>
                <p:cNvSpPr/>
                <p:nvPr/>
              </p:nvSpPr>
              <p:spPr>
                <a:xfrm>
                  <a:off x="3505200" y="1524000"/>
                  <a:ext cx="304800" cy="304800"/>
                </a:xfrm>
                <a:prstGeom prst="arc">
                  <a:avLst>
                    <a:gd name="adj1" fmla="val 10671859"/>
                    <a:gd name="adj2" fmla="val 86859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Arc 81"/>
                <p:cNvSpPr/>
                <p:nvPr/>
              </p:nvSpPr>
              <p:spPr>
                <a:xfrm>
                  <a:off x="3810000" y="1524000"/>
                  <a:ext cx="304800" cy="304800"/>
                </a:xfrm>
                <a:prstGeom prst="arc">
                  <a:avLst>
                    <a:gd name="adj1" fmla="val 10671859"/>
                    <a:gd name="adj2" fmla="val 86859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Arc 82"/>
                <p:cNvSpPr/>
                <p:nvPr/>
              </p:nvSpPr>
              <p:spPr>
                <a:xfrm>
                  <a:off x="4114800" y="1524000"/>
                  <a:ext cx="304800" cy="304800"/>
                </a:xfrm>
                <a:prstGeom prst="arc">
                  <a:avLst>
                    <a:gd name="adj1" fmla="val 10671859"/>
                    <a:gd name="adj2" fmla="val 86859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cxnSp>
            <p:nvCxnSpPr>
              <p:cNvPr id="66" name="Straight Connector 65"/>
              <p:cNvCxnSpPr/>
              <p:nvPr/>
            </p:nvCxnSpPr>
            <p:spPr>
              <a:xfrm>
                <a:off x="3274670" y="2288148"/>
                <a:ext cx="153505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5724128" y="2288148"/>
                <a:ext cx="55317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flipH="1" flipV="1">
                <a:off x="3274670" y="2288148"/>
                <a:ext cx="17" cy="24783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flipV="1">
                <a:off x="6277302" y="2288148"/>
                <a:ext cx="0" cy="87074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0" name="Group 69"/>
              <p:cNvGrpSpPr/>
              <p:nvPr/>
            </p:nvGrpSpPr>
            <p:grpSpPr>
              <a:xfrm>
                <a:off x="3160319" y="2536465"/>
                <a:ext cx="228634" cy="358298"/>
                <a:chOff x="6300192" y="3537883"/>
                <a:chExt cx="228634" cy="358298"/>
              </a:xfrm>
            </p:grpSpPr>
            <p:sp>
              <p:nvSpPr>
                <p:cNvPr id="78" name="Oval 77"/>
                <p:cNvSpPr/>
                <p:nvPr/>
              </p:nvSpPr>
              <p:spPr>
                <a:xfrm>
                  <a:off x="6300226" y="3645024"/>
                  <a:ext cx="228600" cy="251157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800"/>
                </a:p>
              </p:txBody>
            </p:sp>
            <p:sp>
              <p:nvSpPr>
                <p:cNvPr id="79" name="Oval 78"/>
                <p:cNvSpPr/>
                <p:nvPr/>
              </p:nvSpPr>
              <p:spPr>
                <a:xfrm>
                  <a:off x="6300192" y="3537883"/>
                  <a:ext cx="228600" cy="251157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800"/>
                </a:p>
              </p:txBody>
            </p:sp>
          </p:grpSp>
          <p:cxnSp>
            <p:nvCxnSpPr>
              <p:cNvPr id="71" name="Straight Connector 70"/>
              <p:cNvCxnSpPr/>
              <p:nvPr/>
            </p:nvCxnSpPr>
            <p:spPr>
              <a:xfrm flipH="1" flipV="1">
                <a:off x="3274602" y="2911059"/>
                <a:ext cx="17" cy="24783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3274602" y="3163170"/>
                <a:ext cx="300261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72"/>
              <p:cNvCxnSpPr/>
              <p:nvPr/>
            </p:nvCxnSpPr>
            <p:spPr>
              <a:xfrm>
                <a:off x="4915037" y="2406376"/>
                <a:ext cx="57150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TextBox 73"/>
              <p:cNvSpPr txBox="1"/>
              <p:nvPr/>
            </p:nvSpPr>
            <p:spPr>
              <a:xfrm>
                <a:off x="4976206" y="2359910"/>
                <a:ext cx="6014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 dirty="0" err="1" smtClean="0"/>
                  <a:t>U</a:t>
                </a:r>
                <a:r>
                  <a:rPr lang="en-GB" sz="1800" baseline="-25000" dirty="0" err="1" smtClean="0"/>
                  <a:t>mag</a:t>
                </a:r>
                <a:endParaRPr lang="en-GB" sz="1800" baseline="-25000" dirty="0"/>
              </a:p>
            </p:txBody>
          </p:sp>
          <p:sp>
            <p:nvSpPr>
              <p:cNvPr id="75" name="Donut 74"/>
              <p:cNvSpPr/>
              <p:nvPr/>
            </p:nvSpPr>
            <p:spPr>
              <a:xfrm>
                <a:off x="3731566" y="2098298"/>
                <a:ext cx="180613" cy="379700"/>
              </a:xfrm>
              <a:prstGeom prst="donu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3659545" y="2525431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 dirty="0" err="1" smtClean="0"/>
                  <a:t>I</a:t>
                </a:r>
                <a:r>
                  <a:rPr lang="en-GB" sz="1800" baseline="-25000" dirty="0" err="1" smtClean="0"/>
                  <a:t>dcct</a:t>
                </a:r>
                <a:endParaRPr lang="en-GB" sz="1800" baseline="-25000" dirty="0"/>
              </a:p>
            </p:txBody>
          </p:sp>
          <p:cxnSp>
            <p:nvCxnSpPr>
              <p:cNvPr id="77" name="Straight Arrow Connector 76"/>
              <p:cNvCxnSpPr/>
              <p:nvPr/>
            </p:nvCxnSpPr>
            <p:spPr>
              <a:xfrm>
                <a:off x="3659545" y="2544576"/>
                <a:ext cx="505267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5" name="TextBox 84"/>
            <p:cNvSpPr txBox="1"/>
            <p:nvPr/>
          </p:nvSpPr>
          <p:spPr>
            <a:xfrm>
              <a:off x="4554693" y="2698965"/>
              <a:ext cx="40372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i="1" dirty="0" err="1"/>
                <a:t>Ures</a:t>
              </a:r>
              <a:r>
                <a:rPr lang="en-US" sz="2800" i="1" dirty="0"/>
                <a:t> = </a:t>
              </a:r>
              <a:r>
                <a:rPr lang="en-US" sz="2800" i="1" dirty="0" err="1"/>
                <a:t>Umag</a:t>
              </a:r>
              <a:r>
                <a:rPr lang="en-US" sz="2800" i="1" dirty="0"/>
                <a:t> + L * </a:t>
              </a:r>
              <a:r>
                <a:rPr lang="en-US" sz="2800" i="1" dirty="0" err="1"/>
                <a:t>dI</a:t>
              </a:r>
              <a:r>
                <a:rPr lang="en-US" sz="2800" i="1" dirty="0"/>
                <a:t>/</a:t>
              </a:r>
              <a:r>
                <a:rPr lang="en-US" sz="2800" i="1" dirty="0" err="1"/>
                <a:t>dt</a:t>
              </a:r>
              <a:endParaRPr lang="en-US" sz="2800" i="1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5058016" y="1018840"/>
              <a:ext cx="2797987" cy="369332"/>
            </a:xfrm>
            <a:prstGeom prst="rect">
              <a:avLst/>
            </a:prstGeom>
            <a:solidFill>
              <a:srgbClr val="FF66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10000"/>
                    </a:schemeClr>
                  </a:solidFill>
                </a:rPr>
                <a:t>Differential, compensated</a:t>
              </a:r>
              <a:endParaRPr lang="en-US" dirty="0">
                <a:solidFill>
                  <a:schemeClr val="tx2">
                    <a:lumMod val="10000"/>
                  </a:schemeClr>
                </a:solidFill>
              </a:endParaRP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6784130" y="5269475"/>
            <a:ext cx="2230693" cy="261610"/>
          </a:xfrm>
          <a:prstGeom prst="rect">
            <a:avLst/>
          </a:prstGeom>
          <a:solidFill>
            <a:srgbClr val="333399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100"/>
            </a:lvl1pPr>
          </a:lstStyle>
          <a:p>
            <a:r>
              <a:rPr lang="en-US" dirty="0" smtClean="0"/>
              <a:t>M.A. </a:t>
            </a:r>
            <a:r>
              <a:rPr lang="en-US" dirty="0" err="1" smtClean="0"/>
              <a:t>Hilal</a:t>
            </a:r>
            <a:r>
              <a:rPr lang="en-US" dirty="0" smtClean="0"/>
              <a:t> et al., 1994 (</a:t>
            </a:r>
            <a:r>
              <a:rPr lang="en-US" dirty="0"/>
              <a:t>see ref.)</a:t>
            </a:r>
          </a:p>
        </p:txBody>
      </p:sp>
    </p:spTree>
    <p:extLst>
      <p:ext uri="{BB962C8B-B14F-4D97-AF65-F5344CB8AC3E}">
        <p14:creationId xmlns:p14="http://schemas.microsoft.com/office/powerpoint/2010/main" val="4035133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160" y="136731"/>
            <a:ext cx="7153061" cy="6131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Basic Memento on </a:t>
            </a:r>
            <a:r>
              <a:rPr lang="en-US" dirty="0"/>
              <a:t>QD </a:t>
            </a:r>
            <a:r>
              <a:rPr lang="en-US" dirty="0" smtClean="0"/>
              <a:t>voltage methods (2)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11/09/2015 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  <p:pic>
        <p:nvPicPr>
          <p:cNvPr id="3" name="Picture 2" descr="Screen Shot 2015-09-06 at 14.32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48" y="1168044"/>
            <a:ext cx="4502629" cy="1973755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929850" y="3481449"/>
            <a:ext cx="5443924" cy="1995879"/>
            <a:chOff x="929850" y="3481449"/>
            <a:chExt cx="5443924" cy="1995879"/>
          </a:xfrm>
        </p:grpSpPr>
        <p:sp>
          <p:nvSpPr>
            <p:cNvPr id="6" name="Rectangle 5"/>
            <p:cNvSpPr/>
            <p:nvPr/>
          </p:nvSpPr>
          <p:spPr>
            <a:xfrm>
              <a:off x="929850" y="3481449"/>
              <a:ext cx="5443924" cy="199587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7" name="Group 126"/>
            <p:cNvGrpSpPr/>
            <p:nvPr/>
          </p:nvGrpSpPr>
          <p:grpSpPr>
            <a:xfrm>
              <a:off x="1074136" y="3587297"/>
              <a:ext cx="5299638" cy="1783184"/>
              <a:chOff x="3304809" y="4094088"/>
              <a:chExt cx="5299638" cy="1783184"/>
            </a:xfrm>
          </p:grpSpPr>
          <p:cxnSp>
            <p:nvCxnSpPr>
              <p:cNvPr id="128" name="Straight Connector 127"/>
              <p:cNvCxnSpPr/>
              <p:nvPr/>
            </p:nvCxnSpPr>
            <p:spPr>
              <a:xfrm flipH="1">
                <a:off x="3648040" y="4743411"/>
                <a:ext cx="2571556" cy="0"/>
              </a:xfrm>
              <a:prstGeom prst="line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129" name="Straight Connector 128"/>
              <p:cNvCxnSpPr/>
              <p:nvPr/>
            </p:nvCxnSpPr>
            <p:spPr>
              <a:xfrm flipH="1">
                <a:off x="3648040" y="5297131"/>
                <a:ext cx="2571556" cy="0"/>
              </a:xfrm>
              <a:prstGeom prst="line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130" name="Straight Connector 129"/>
              <p:cNvCxnSpPr/>
              <p:nvPr/>
            </p:nvCxnSpPr>
            <p:spPr>
              <a:xfrm>
                <a:off x="3648039" y="4743411"/>
                <a:ext cx="1" cy="569886"/>
              </a:xfrm>
              <a:prstGeom prst="line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tailEnd type="none"/>
              </a:ln>
              <a:effectLst/>
            </p:spPr>
          </p:cxnSp>
          <p:grpSp>
            <p:nvGrpSpPr>
              <p:cNvPr id="131" name="Group 130"/>
              <p:cNvGrpSpPr/>
              <p:nvPr/>
            </p:nvGrpSpPr>
            <p:grpSpPr>
              <a:xfrm>
                <a:off x="5033221" y="4676662"/>
                <a:ext cx="713826" cy="127171"/>
                <a:chOff x="180000" y="180000"/>
                <a:chExt cx="713910" cy="214365"/>
              </a:xfrm>
            </p:grpSpPr>
            <p:sp>
              <p:nvSpPr>
                <p:cNvPr id="162" name="Freeform 161"/>
                <p:cNvSpPr/>
                <p:nvPr/>
              </p:nvSpPr>
              <p:spPr>
                <a:xfrm>
                  <a:off x="358435" y="180000"/>
                  <a:ext cx="178605" cy="214365"/>
                </a:xfrm>
                <a:custGeom>
                  <a:avLst/>
                  <a:gdLst>
                    <a:gd name="connsiteX0" fmla="*/ 0 w 2927267"/>
                    <a:gd name="connsiteY0" fmla="*/ 501245 h 1089683"/>
                    <a:gd name="connsiteX1" fmla="*/ 920337 w 2927267"/>
                    <a:gd name="connsiteY1" fmla="*/ 1077198 h 1089683"/>
                    <a:gd name="connsiteX2" fmla="*/ 1917865 w 2927267"/>
                    <a:gd name="connsiteY2" fmla="*/ 14357 h 1089683"/>
                    <a:gd name="connsiteX3" fmla="*/ 2927267 w 2927267"/>
                    <a:gd name="connsiteY3" fmla="*/ 560622 h 1089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27267" h="1089683">
                      <a:moveTo>
                        <a:pt x="0" y="501245"/>
                      </a:moveTo>
                      <a:cubicBezTo>
                        <a:pt x="300346" y="829795"/>
                        <a:pt x="600693" y="1158346"/>
                        <a:pt x="920337" y="1077198"/>
                      </a:cubicBezTo>
                      <a:cubicBezTo>
                        <a:pt x="1239981" y="996050"/>
                        <a:pt x="1583377" y="100453"/>
                        <a:pt x="1917865" y="14357"/>
                      </a:cubicBezTo>
                      <a:cubicBezTo>
                        <a:pt x="2252353" y="-71739"/>
                        <a:pt x="2589810" y="244441"/>
                        <a:pt x="2927267" y="560622"/>
                      </a:cubicBezTo>
                    </a:path>
                  </a:pathLst>
                </a:custGeom>
                <a:noFill/>
                <a:ln w="25400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63" name="Freeform 162"/>
                <p:cNvSpPr/>
                <p:nvPr/>
              </p:nvSpPr>
              <p:spPr>
                <a:xfrm>
                  <a:off x="180000" y="180000"/>
                  <a:ext cx="178435" cy="213995"/>
                </a:xfrm>
                <a:custGeom>
                  <a:avLst/>
                  <a:gdLst>
                    <a:gd name="connsiteX0" fmla="*/ 0 w 2927267"/>
                    <a:gd name="connsiteY0" fmla="*/ 501245 h 1089683"/>
                    <a:gd name="connsiteX1" fmla="*/ 920337 w 2927267"/>
                    <a:gd name="connsiteY1" fmla="*/ 1077198 h 1089683"/>
                    <a:gd name="connsiteX2" fmla="*/ 1917865 w 2927267"/>
                    <a:gd name="connsiteY2" fmla="*/ 14357 h 1089683"/>
                    <a:gd name="connsiteX3" fmla="*/ 2927267 w 2927267"/>
                    <a:gd name="connsiteY3" fmla="*/ 560622 h 1089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27267" h="1089683">
                      <a:moveTo>
                        <a:pt x="0" y="501245"/>
                      </a:moveTo>
                      <a:cubicBezTo>
                        <a:pt x="300346" y="829795"/>
                        <a:pt x="600693" y="1158346"/>
                        <a:pt x="920337" y="1077198"/>
                      </a:cubicBezTo>
                      <a:cubicBezTo>
                        <a:pt x="1239981" y="996050"/>
                        <a:pt x="1583377" y="100453"/>
                        <a:pt x="1917865" y="14357"/>
                      </a:cubicBezTo>
                      <a:cubicBezTo>
                        <a:pt x="2252353" y="-71739"/>
                        <a:pt x="2589810" y="244441"/>
                        <a:pt x="2927267" y="560622"/>
                      </a:cubicBezTo>
                    </a:path>
                  </a:pathLst>
                </a:custGeom>
                <a:noFill/>
                <a:ln w="25400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just" defTabSz="914400" eaLnBrk="1" fontAlgn="auto" latinLnBrk="0" hangingPunct="1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Times New Roman"/>
                      <a:cs typeface="+mn-cs"/>
                    </a:rPr>
                    <a:t> </a:t>
                  </a:r>
                  <a:endParaRPr kumimoji="0" lang="en-GB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Calibri"/>
                    <a:cs typeface="+mn-cs"/>
                  </a:endParaRPr>
                </a:p>
              </p:txBody>
            </p:sp>
            <p:sp>
              <p:nvSpPr>
                <p:cNvPr id="164" name="Freeform 163"/>
                <p:cNvSpPr/>
                <p:nvPr/>
              </p:nvSpPr>
              <p:spPr>
                <a:xfrm>
                  <a:off x="715475" y="180000"/>
                  <a:ext cx="178435" cy="213995"/>
                </a:xfrm>
                <a:custGeom>
                  <a:avLst/>
                  <a:gdLst>
                    <a:gd name="connsiteX0" fmla="*/ 0 w 2927267"/>
                    <a:gd name="connsiteY0" fmla="*/ 501245 h 1089683"/>
                    <a:gd name="connsiteX1" fmla="*/ 920337 w 2927267"/>
                    <a:gd name="connsiteY1" fmla="*/ 1077198 h 1089683"/>
                    <a:gd name="connsiteX2" fmla="*/ 1917865 w 2927267"/>
                    <a:gd name="connsiteY2" fmla="*/ 14357 h 1089683"/>
                    <a:gd name="connsiteX3" fmla="*/ 2927267 w 2927267"/>
                    <a:gd name="connsiteY3" fmla="*/ 560622 h 1089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27267" h="1089683">
                      <a:moveTo>
                        <a:pt x="0" y="501245"/>
                      </a:moveTo>
                      <a:cubicBezTo>
                        <a:pt x="300346" y="829795"/>
                        <a:pt x="600693" y="1158346"/>
                        <a:pt x="920337" y="1077198"/>
                      </a:cubicBezTo>
                      <a:cubicBezTo>
                        <a:pt x="1239981" y="996050"/>
                        <a:pt x="1583377" y="100453"/>
                        <a:pt x="1917865" y="14357"/>
                      </a:cubicBezTo>
                      <a:cubicBezTo>
                        <a:pt x="2252353" y="-71739"/>
                        <a:pt x="2589810" y="244441"/>
                        <a:pt x="2927267" y="560622"/>
                      </a:cubicBezTo>
                    </a:path>
                  </a:pathLst>
                </a:custGeom>
                <a:noFill/>
                <a:ln w="25400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just" defTabSz="914400" eaLnBrk="1" fontAlgn="auto" latinLnBrk="0" hangingPunct="1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Times New Roman"/>
                      <a:cs typeface="+mn-cs"/>
                    </a:rPr>
                    <a:t> </a:t>
                  </a:r>
                  <a:endParaRPr kumimoji="0" lang="en-GB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Calibri"/>
                    <a:cs typeface="+mn-cs"/>
                  </a:endParaRPr>
                </a:p>
              </p:txBody>
            </p:sp>
            <p:sp>
              <p:nvSpPr>
                <p:cNvPr id="165" name="Freeform 164"/>
                <p:cNvSpPr/>
                <p:nvPr/>
              </p:nvSpPr>
              <p:spPr>
                <a:xfrm>
                  <a:off x="537040" y="180000"/>
                  <a:ext cx="178435" cy="213995"/>
                </a:xfrm>
                <a:custGeom>
                  <a:avLst/>
                  <a:gdLst>
                    <a:gd name="connsiteX0" fmla="*/ 0 w 2927267"/>
                    <a:gd name="connsiteY0" fmla="*/ 501245 h 1089683"/>
                    <a:gd name="connsiteX1" fmla="*/ 920337 w 2927267"/>
                    <a:gd name="connsiteY1" fmla="*/ 1077198 h 1089683"/>
                    <a:gd name="connsiteX2" fmla="*/ 1917865 w 2927267"/>
                    <a:gd name="connsiteY2" fmla="*/ 14357 h 1089683"/>
                    <a:gd name="connsiteX3" fmla="*/ 2927267 w 2927267"/>
                    <a:gd name="connsiteY3" fmla="*/ 560622 h 1089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27267" h="1089683">
                      <a:moveTo>
                        <a:pt x="0" y="501245"/>
                      </a:moveTo>
                      <a:cubicBezTo>
                        <a:pt x="300346" y="829795"/>
                        <a:pt x="600693" y="1158346"/>
                        <a:pt x="920337" y="1077198"/>
                      </a:cubicBezTo>
                      <a:cubicBezTo>
                        <a:pt x="1239981" y="996050"/>
                        <a:pt x="1583377" y="100453"/>
                        <a:pt x="1917865" y="14357"/>
                      </a:cubicBezTo>
                      <a:cubicBezTo>
                        <a:pt x="2252353" y="-71739"/>
                        <a:pt x="2589810" y="244441"/>
                        <a:pt x="2927267" y="560622"/>
                      </a:cubicBezTo>
                    </a:path>
                  </a:pathLst>
                </a:custGeom>
                <a:noFill/>
                <a:ln w="25400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Times New Roman"/>
                      <a:cs typeface="+mn-cs"/>
                    </a:rPr>
                    <a:t> </a:t>
                  </a:r>
                </a:p>
              </p:txBody>
            </p:sp>
          </p:grpSp>
          <p:cxnSp>
            <p:nvCxnSpPr>
              <p:cNvPr id="132" name="Straight Connector 131"/>
              <p:cNvCxnSpPr/>
              <p:nvPr/>
            </p:nvCxnSpPr>
            <p:spPr>
              <a:xfrm flipH="1" flipV="1">
                <a:off x="3553423" y="4674989"/>
                <a:ext cx="2142892" cy="1674"/>
              </a:xfrm>
              <a:prstGeom prst="line">
                <a:avLst/>
              </a:prstGeom>
              <a:noFill/>
              <a:ln w="9525" cap="flat" cmpd="sng" algn="ctr">
                <a:solidFill>
                  <a:srgbClr val="000000">
                    <a:shade val="95000"/>
                    <a:satMod val="105000"/>
                  </a:srgbClr>
                </a:solidFill>
                <a:prstDash val="dash"/>
                <a:tailEnd type="none"/>
              </a:ln>
              <a:effectLst/>
            </p:spPr>
          </p:cxnSp>
          <p:cxnSp>
            <p:nvCxnSpPr>
              <p:cNvPr id="133" name="Straight Connector 132"/>
              <p:cNvCxnSpPr/>
              <p:nvPr/>
            </p:nvCxnSpPr>
            <p:spPr>
              <a:xfrm flipH="1">
                <a:off x="3719757" y="4812911"/>
                <a:ext cx="190038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000000">
                    <a:shade val="95000"/>
                    <a:satMod val="105000"/>
                  </a:srgbClr>
                </a:solidFill>
                <a:prstDash val="dash"/>
                <a:tailEnd type="none"/>
              </a:ln>
              <a:effectLst/>
            </p:spPr>
          </p:cxnSp>
          <p:cxnSp>
            <p:nvCxnSpPr>
              <p:cNvPr id="134" name="Straight Connector 133"/>
              <p:cNvCxnSpPr/>
              <p:nvPr/>
            </p:nvCxnSpPr>
            <p:spPr>
              <a:xfrm flipH="1" flipV="1">
                <a:off x="3715215" y="5224716"/>
                <a:ext cx="2142873" cy="1270"/>
              </a:xfrm>
              <a:prstGeom prst="line">
                <a:avLst/>
              </a:prstGeom>
              <a:noFill/>
              <a:ln w="9525" cap="flat" cmpd="sng" algn="ctr">
                <a:solidFill>
                  <a:srgbClr val="000000">
                    <a:shade val="95000"/>
                    <a:satMod val="105000"/>
                  </a:srgbClr>
                </a:solidFill>
                <a:prstDash val="dash"/>
                <a:tailEnd type="none"/>
              </a:ln>
              <a:effectLst/>
            </p:spPr>
          </p:cxnSp>
          <p:cxnSp>
            <p:nvCxnSpPr>
              <p:cNvPr id="135" name="Straight Connector 134"/>
              <p:cNvCxnSpPr/>
              <p:nvPr/>
            </p:nvCxnSpPr>
            <p:spPr>
              <a:xfrm flipH="1">
                <a:off x="3553423" y="5362511"/>
                <a:ext cx="2228475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000000">
                    <a:shade val="95000"/>
                    <a:satMod val="105000"/>
                  </a:srgbClr>
                </a:solidFill>
                <a:prstDash val="dash"/>
                <a:tailEnd type="none"/>
              </a:ln>
              <a:effectLst/>
            </p:spPr>
          </p:cxnSp>
          <p:grpSp>
            <p:nvGrpSpPr>
              <p:cNvPr id="136" name="Group 135"/>
              <p:cNvGrpSpPr/>
              <p:nvPr/>
            </p:nvGrpSpPr>
            <p:grpSpPr>
              <a:xfrm>
                <a:off x="5068243" y="5224716"/>
                <a:ext cx="713654" cy="127000"/>
                <a:chOff x="0" y="0"/>
                <a:chExt cx="713910" cy="214365"/>
              </a:xfrm>
            </p:grpSpPr>
            <p:sp>
              <p:nvSpPr>
                <p:cNvPr id="158" name="Freeform 157"/>
                <p:cNvSpPr/>
                <p:nvPr/>
              </p:nvSpPr>
              <p:spPr>
                <a:xfrm>
                  <a:off x="178435" y="0"/>
                  <a:ext cx="178605" cy="214365"/>
                </a:xfrm>
                <a:custGeom>
                  <a:avLst/>
                  <a:gdLst>
                    <a:gd name="connsiteX0" fmla="*/ 0 w 2927267"/>
                    <a:gd name="connsiteY0" fmla="*/ 501245 h 1089683"/>
                    <a:gd name="connsiteX1" fmla="*/ 920337 w 2927267"/>
                    <a:gd name="connsiteY1" fmla="*/ 1077198 h 1089683"/>
                    <a:gd name="connsiteX2" fmla="*/ 1917865 w 2927267"/>
                    <a:gd name="connsiteY2" fmla="*/ 14357 h 1089683"/>
                    <a:gd name="connsiteX3" fmla="*/ 2927267 w 2927267"/>
                    <a:gd name="connsiteY3" fmla="*/ 560622 h 1089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27267" h="1089683">
                      <a:moveTo>
                        <a:pt x="0" y="501245"/>
                      </a:moveTo>
                      <a:cubicBezTo>
                        <a:pt x="300346" y="829795"/>
                        <a:pt x="600693" y="1158346"/>
                        <a:pt x="920337" y="1077198"/>
                      </a:cubicBezTo>
                      <a:cubicBezTo>
                        <a:pt x="1239981" y="996050"/>
                        <a:pt x="1583377" y="100453"/>
                        <a:pt x="1917865" y="14357"/>
                      </a:cubicBezTo>
                      <a:cubicBezTo>
                        <a:pt x="2252353" y="-71739"/>
                        <a:pt x="2589810" y="244441"/>
                        <a:pt x="2927267" y="560622"/>
                      </a:cubicBezTo>
                    </a:path>
                  </a:pathLst>
                </a:custGeom>
                <a:noFill/>
                <a:ln w="25400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just" defTabSz="914400" eaLnBrk="1" fontAlgn="auto" latinLnBrk="0" hangingPunct="1">
                    <a:lnSpc>
                      <a:spcPct val="100000"/>
                    </a:lnSpc>
                    <a:spcBef>
                      <a:spcPts val="3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Times New Roman"/>
                      <a:cs typeface="+mn-cs"/>
                    </a:rPr>
                    <a:t> </a:t>
                  </a:r>
                  <a:endParaRPr kumimoji="0" lang="en-GB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Calibri"/>
                    <a:cs typeface="+mn-cs"/>
                  </a:endParaRPr>
                </a:p>
              </p:txBody>
            </p:sp>
            <p:sp>
              <p:nvSpPr>
                <p:cNvPr id="159" name="Freeform 158"/>
                <p:cNvSpPr/>
                <p:nvPr/>
              </p:nvSpPr>
              <p:spPr>
                <a:xfrm>
                  <a:off x="0" y="0"/>
                  <a:ext cx="178435" cy="213995"/>
                </a:xfrm>
                <a:custGeom>
                  <a:avLst/>
                  <a:gdLst>
                    <a:gd name="connsiteX0" fmla="*/ 0 w 2927267"/>
                    <a:gd name="connsiteY0" fmla="*/ 501245 h 1089683"/>
                    <a:gd name="connsiteX1" fmla="*/ 920337 w 2927267"/>
                    <a:gd name="connsiteY1" fmla="*/ 1077198 h 1089683"/>
                    <a:gd name="connsiteX2" fmla="*/ 1917865 w 2927267"/>
                    <a:gd name="connsiteY2" fmla="*/ 14357 h 1089683"/>
                    <a:gd name="connsiteX3" fmla="*/ 2927267 w 2927267"/>
                    <a:gd name="connsiteY3" fmla="*/ 560622 h 1089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27267" h="1089683">
                      <a:moveTo>
                        <a:pt x="0" y="501245"/>
                      </a:moveTo>
                      <a:cubicBezTo>
                        <a:pt x="300346" y="829795"/>
                        <a:pt x="600693" y="1158346"/>
                        <a:pt x="920337" y="1077198"/>
                      </a:cubicBezTo>
                      <a:cubicBezTo>
                        <a:pt x="1239981" y="996050"/>
                        <a:pt x="1583377" y="100453"/>
                        <a:pt x="1917865" y="14357"/>
                      </a:cubicBezTo>
                      <a:cubicBezTo>
                        <a:pt x="2252353" y="-71739"/>
                        <a:pt x="2589810" y="244441"/>
                        <a:pt x="2927267" y="560622"/>
                      </a:cubicBezTo>
                    </a:path>
                  </a:pathLst>
                </a:custGeom>
                <a:noFill/>
                <a:ln w="25400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Times New Roman"/>
                      <a:cs typeface="+mn-cs"/>
                    </a:rPr>
                    <a:t> </a:t>
                  </a:r>
                </a:p>
              </p:txBody>
            </p:sp>
            <p:sp>
              <p:nvSpPr>
                <p:cNvPr id="160" name="Freeform 159"/>
                <p:cNvSpPr/>
                <p:nvPr/>
              </p:nvSpPr>
              <p:spPr>
                <a:xfrm>
                  <a:off x="535475" y="0"/>
                  <a:ext cx="178435" cy="213995"/>
                </a:xfrm>
                <a:custGeom>
                  <a:avLst/>
                  <a:gdLst>
                    <a:gd name="connsiteX0" fmla="*/ 0 w 2927267"/>
                    <a:gd name="connsiteY0" fmla="*/ 501245 h 1089683"/>
                    <a:gd name="connsiteX1" fmla="*/ 920337 w 2927267"/>
                    <a:gd name="connsiteY1" fmla="*/ 1077198 h 1089683"/>
                    <a:gd name="connsiteX2" fmla="*/ 1917865 w 2927267"/>
                    <a:gd name="connsiteY2" fmla="*/ 14357 h 1089683"/>
                    <a:gd name="connsiteX3" fmla="*/ 2927267 w 2927267"/>
                    <a:gd name="connsiteY3" fmla="*/ 560622 h 1089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27267" h="1089683">
                      <a:moveTo>
                        <a:pt x="0" y="501245"/>
                      </a:moveTo>
                      <a:cubicBezTo>
                        <a:pt x="300346" y="829795"/>
                        <a:pt x="600693" y="1158346"/>
                        <a:pt x="920337" y="1077198"/>
                      </a:cubicBezTo>
                      <a:cubicBezTo>
                        <a:pt x="1239981" y="996050"/>
                        <a:pt x="1583377" y="100453"/>
                        <a:pt x="1917865" y="14357"/>
                      </a:cubicBezTo>
                      <a:cubicBezTo>
                        <a:pt x="2252353" y="-71739"/>
                        <a:pt x="2589810" y="244441"/>
                        <a:pt x="2927267" y="560622"/>
                      </a:cubicBezTo>
                    </a:path>
                  </a:pathLst>
                </a:custGeom>
                <a:noFill/>
                <a:ln w="25400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Times New Roman"/>
                      <a:cs typeface="+mn-cs"/>
                    </a:rPr>
                    <a:t> </a:t>
                  </a:r>
                </a:p>
              </p:txBody>
            </p:sp>
            <p:sp>
              <p:nvSpPr>
                <p:cNvPr id="161" name="Freeform 160"/>
                <p:cNvSpPr/>
                <p:nvPr/>
              </p:nvSpPr>
              <p:spPr>
                <a:xfrm>
                  <a:off x="357040" y="0"/>
                  <a:ext cx="178435" cy="213995"/>
                </a:xfrm>
                <a:custGeom>
                  <a:avLst/>
                  <a:gdLst>
                    <a:gd name="connsiteX0" fmla="*/ 0 w 2927267"/>
                    <a:gd name="connsiteY0" fmla="*/ 501245 h 1089683"/>
                    <a:gd name="connsiteX1" fmla="*/ 920337 w 2927267"/>
                    <a:gd name="connsiteY1" fmla="*/ 1077198 h 1089683"/>
                    <a:gd name="connsiteX2" fmla="*/ 1917865 w 2927267"/>
                    <a:gd name="connsiteY2" fmla="*/ 14357 h 1089683"/>
                    <a:gd name="connsiteX3" fmla="*/ 2927267 w 2927267"/>
                    <a:gd name="connsiteY3" fmla="*/ 560622 h 1089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27267" h="1089683">
                      <a:moveTo>
                        <a:pt x="0" y="501245"/>
                      </a:moveTo>
                      <a:cubicBezTo>
                        <a:pt x="300346" y="829795"/>
                        <a:pt x="600693" y="1158346"/>
                        <a:pt x="920337" y="1077198"/>
                      </a:cubicBezTo>
                      <a:cubicBezTo>
                        <a:pt x="1239981" y="996050"/>
                        <a:pt x="1583377" y="100453"/>
                        <a:pt x="1917865" y="14357"/>
                      </a:cubicBezTo>
                      <a:cubicBezTo>
                        <a:pt x="2252353" y="-71739"/>
                        <a:pt x="2589810" y="244441"/>
                        <a:pt x="2927267" y="560622"/>
                      </a:cubicBezTo>
                    </a:path>
                  </a:pathLst>
                </a:custGeom>
                <a:noFill/>
                <a:ln w="25400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2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Times New Roman"/>
                      <a:cs typeface="+mn-cs"/>
                    </a:rPr>
                    <a:t> </a:t>
                  </a:r>
                </a:p>
              </p:txBody>
            </p:sp>
          </p:grpSp>
          <p:cxnSp>
            <p:nvCxnSpPr>
              <p:cNvPr id="137" name="Straight Connector 136"/>
              <p:cNvCxnSpPr/>
              <p:nvPr/>
            </p:nvCxnSpPr>
            <p:spPr>
              <a:xfrm flipH="1">
                <a:off x="3715215" y="4812911"/>
                <a:ext cx="4542" cy="413075"/>
              </a:xfrm>
              <a:prstGeom prst="line">
                <a:avLst/>
              </a:prstGeom>
              <a:noFill/>
              <a:ln w="9525" cap="flat" cmpd="sng" algn="ctr">
                <a:solidFill>
                  <a:srgbClr val="000000">
                    <a:shade val="95000"/>
                    <a:satMod val="105000"/>
                  </a:srgbClr>
                </a:solidFill>
                <a:prstDash val="dash"/>
                <a:tailEnd type="none"/>
              </a:ln>
              <a:effectLst/>
            </p:spPr>
          </p:cxnSp>
          <p:cxnSp>
            <p:nvCxnSpPr>
              <p:cNvPr id="138" name="Straight Connector 137"/>
              <p:cNvCxnSpPr/>
              <p:nvPr/>
            </p:nvCxnSpPr>
            <p:spPr>
              <a:xfrm flipH="1">
                <a:off x="3553423" y="4674990"/>
                <a:ext cx="4" cy="676726"/>
              </a:xfrm>
              <a:prstGeom prst="line">
                <a:avLst/>
              </a:prstGeom>
              <a:noFill/>
              <a:ln w="9525" cap="flat" cmpd="sng" algn="ctr">
                <a:solidFill>
                  <a:srgbClr val="000000">
                    <a:shade val="95000"/>
                    <a:satMod val="105000"/>
                  </a:srgbClr>
                </a:solidFill>
                <a:prstDash val="dash"/>
                <a:tailEnd type="none"/>
              </a:ln>
              <a:effectLst/>
            </p:spPr>
          </p:cxnSp>
          <p:sp>
            <p:nvSpPr>
              <p:cNvPr id="139" name="Freeform 138"/>
              <p:cNvSpPr/>
              <p:nvPr/>
            </p:nvSpPr>
            <p:spPr>
              <a:xfrm>
                <a:off x="5747047" y="4733307"/>
                <a:ext cx="238940" cy="111069"/>
              </a:xfrm>
              <a:custGeom>
                <a:avLst/>
                <a:gdLst>
                  <a:gd name="connsiteX0" fmla="*/ 0 w 2927267"/>
                  <a:gd name="connsiteY0" fmla="*/ 501245 h 1089683"/>
                  <a:gd name="connsiteX1" fmla="*/ 920337 w 2927267"/>
                  <a:gd name="connsiteY1" fmla="*/ 1077198 h 1089683"/>
                  <a:gd name="connsiteX2" fmla="*/ 1917865 w 2927267"/>
                  <a:gd name="connsiteY2" fmla="*/ 14357 h 1089683"/>
                  <a:gd name="connsiteX3" fmla="*/ 2927267 w 2927267"/>
                  <a:gd name="connsiteY3" fmla="*/ 560622 h 1089683"/>
                  <a:gd name="connsiteX0" fmla="*/ 0 w 4962596"/>
                  <a:gd name="connsiteY0" fmla="*/ 1005643 h 1594081"/>
                  <a:gd name="connsiteX1" fmla="*/ 920337 w 4962596"/>
                  <a:gd name="connsiteY1" fmla="*/ 1581596 h 1594081"/>
                  <a:gd name="connsiteX2" fmla="*/ 1917865 w 4962596"/>
                  <a:gd name="connsiteY2" fmla="*/ 518755 h 1594081"/>
                  <a:gd name="connsiteX3" fmla="*/ 4962596 w 4962596"/>
                  <a:gd name="connsiteY3" fmla="*/ 84747 h 1594081"/>
                  <a:gd name="connsiteX0" fmla="*/ 0 w 11210556"/>
                  <a:gd name="connsiteY0" fmla="*/ 489504 h 2295794"/>
                  <a:gd name="connsiteX1" fmla="*/ 920337 w 11210556"/>
                  <a:gd name="connsiteY1" fmla="*/ 1065457 h 2295794"/>
                  <a:gd name="connsiteX2" fmla="*/ 1917865 w 11210556"/>
                  <a:gd name="connsiteY2" fmla="*/ 2616 h 2295794"/>
                  <a:gd name="connsiteX3" fmla="*/ 11210556 w 11210556"/>
                  <a:gd name="connsiteY3" fmla="*/ 2295794 h 2295794"/>
                  <a:gd name="connsiteX0" fmla="*/ 0 w 11210556"/>
                  <a:gd name="connsiteY0" fmla="*/ 1 h 1806291"/>
                  <a:gd name="connsiteX1" fmla="*/ 920337 w 11210556"/>
                  <a:gd name="connsiteY1" fmla="*/ 575954 h 1806291"/>
                  <a:gd name="connsiteX2" fmla="*/ 2927267 w 11210556"/>
                  <a:gd name="connsiteY2" fmla="*/ 951088 h 1806291"/>
                  <a:gd name="connsiteX3" fmla="*/ 11210556 w 11210556"/>
                  <a:gd name="connsiteY3" fmla="*/ 1806291 h 1806291"/>
                  <a:gd name="connsiteX0" fmla="*/ 0 w 11210556"/>
                  <a:gd name="connsiteY0" fmla="*/ 1 h 1806291"/>
                  <a:gd name="connsiteX1" fmla="*/ 920337 w 11210556"/>
                  <a:gd name="connsiteY1" fmla="*/ 575954 h 1806291"/>
                  <a:gd name="connsiteX2" fmla="*/ 2927267 w 11210556"/>
                  <a:gd name="connsiteY2" fmla="*/ 951088 h 1806291"/>
                  <a:gd name="connsiteX3" fmla="*/ 11210556 w 11210556"/>
                  <a:gd name="connsiteY3" fmla="*/ 1806291 h 1806291"/>
                  <a:gd name="connsiteX0" fmla="*/ 0 w 11210556"/>
                  <a:gd name="connsiteY0" fmla="*/ 1 h 1806291"/>
                  <a:gd name="connsiteX1" fmla="*/ 920337 w 11210556"/>
                  <a:gd name="connsiteY1" fmla="*/ 575954 h 1806291"/>
                  <a:gd name="connsiteX2" fmla="*/ 2927267 w 11210556"/>
                  <a:gd name="connsiteY2" fmla="*/ 951088 h 1806291"/>
                  <a:gd name="connsiteX3" fmla="*/ 11210556 w 11210556"/>
                  <a:gd name="connsiteY3" fmla="*/ 1806291 h 1806291"/>
                  <a:gd name="connsiteX0" fmla="*/ 0 w 12725206"/>
                  <a:gd name="connsiteY0" fmla="*/ 1 h 1192574"/>
                  <a:gd name="connsiteX1" fmla="*/ 920337 w 12725206"/>
                  <a:gd name="connsiteY1" fmla="*/ 575954 h 1192574"/>
                  <a:gd name="connsiteX2" fmla="*/ 2927267 w 12725206"/>
                  <a:gd name="connsiteY2" fmla="*/ 951088 h 1192574"/>
                  <a:gd name="connsiteX3" fmla="*/ 12725206 w 12725206"/>
                  <a:gd name="connsiteY3" fmla="*/ 1192574 h 1192574"/>
                  <a:gd name="connsiteX0" fmla="*/ 0 w 12725206"/>
                  <a:gd name="connsiteY0" fmla="*/ 1 h 1192574"/>
                  <a:gd name="connsiteX1" fmla="*/ 920337 w 12725206"/>
                  <a:gd name="connsiteY1" fmla="*/ 575954 h 1192574"/>
                  <a:gd name="connsiteX2" fmla="*/ 2927267 w 12725206"/>
                  <a:gd name="connsiteY2" fmla="*/ 951088 h 1192574"/>
                  <a:gd name="connsiteX3" fmla="*/ 12725206 w 12725206"/>
                  <a:gd name="connsiteY3" fmla="*/ 1192574 h 1192574"/>
                  <a:gd name="connsiteX0" fmla="*/ 0 w 14145191"/>
                  <a:gd name="connsiteY0" fmla="*/ 1 h 954639"/>
                  <a:gd name="connsiteX1" fmla="*/ 920337 w 14145191"/>
                  <a:gd name="connsiteY1" fmla="*/ 575954 h 954639"/>
                  <a:gd name="connsiteX2" fmla="*/ 2927267 w 14145191"/>
                  <a:gd name="connsiteY2" fmla="*/ 951088 h 954639"/>
                  <a:gd name="connsiteX3" fmla="*/ 14145191 w 14145191"/>
                  <a:gd name="connsiteY3" fmla="*/ 919855 h 954639"/>
                  <a:gd name="connsiteX0" fmla="*/ 0 w 3921269"/>
                  <a:gd name="connsiteY0" fmla="*/ 1 h 954639"/>
                  <a:gd name="connsiteX1" fmla="*/ 920337 w 3921269"/>
                  <a:gd name="connsiteY1" fmla="*/ 575954 h 954639"/>
                  <a:gd name="connsiteX2" fmla="*/ 2927267 w 3921269"/>
                  <a:gd name="connsiteY2" fmla="*/ 951088 h 954639"/>
                  <a:gd name="connsiteX3" fmla="*/ 3921269 w 3921269"/>
                  <a:gd name="connsiteY3" fmla="*/ 954639 h 954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21269" h="954639">
                    <a:moveTo>
                      <a:pt x="0" y="1"/>
                    </a:moveTo>
                    <a:cubicBezTo>
                      <a:pt x="300346" y="328551"/>
                      <a:pt x="432459" y="417440"/>
                      <a:pt x="920337" y="575954"/>
                    </a:cubicBezTo>
                    <a:cubicBezTo>
                      <a:pt x="1408215" y="734468"/>
                      <a:pt x="1788125" y="987600"/>
                      <a:pt x="2927267" y="951088"/>
                    </a:cubicBezTo>
                    <a:lnTo>
                      <a:pt x="3921269" y="954639"/>
                    </a:lnTo>
                  </a:path>
                </a:pathLst>
              </a:custGeom>
              <a:noFill/>
              <a:ln w="25400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Times New Roman"/>
                    <a:cs typeface="+mn-cs"/>
                  </a:rPr>
                  <a:t> </a:t>
                </a:r>
              </a:p>
            </p:txBody>
          </p:sp>
          <p:cxnSp>
            <p:nvCxnSpPr>
              <p:cNvPr id="140" name="Straight Connector 139"/>
              <p:cNvCxnSpPr/>
              <p:nvPr/>
            </p:nvCxnSpPr>
            <p:spPr>
              <a:xfrm>
                <a:off x="5985987" y="4844376"/>
                <a:ext cx="2089294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0070C0"/>
                </a:solidFill>
                <a:prstDash val="solid"/>
                <a:headEnd type="oval"/>
                <a:tailEnd type="none"/>
              </a:ln>
              <a:effectLst/>
            </p:spPr>
          </p:cxnSp>
          <p:cxnSp>
            <p:nvCxnSpPr>
              <p:cNvPr id="141" name="Straight Connector 140"/>
              <p:cNvCxnSpPr/>
              <p:nvPr/>
            </p:nvCxnSpPr>
            <p:spPr>
              <a:xfrm flipV="1">
                <a:off x="6918014" y="4626164"/>
                <a:ext cx="0" cy="79462"/>
              </a:xfrm>
              <a:prstGeom prst="line">
                <a:avLst/>
              </a:prstGeom>
              <a:noFill/>
              <a:ln w="9525" cap="flat" cmpd="sng" algn="ctr">
                <a:solidFill>
                  <a:srgbClr val="000000">
                    <a:shade val="95000"/>
                    <a:satMod val="105000"/>
                  </a:srgbClr>
                </a:solidFill>
                <a:prstDash val="solid"/>
                <a:headEnd type="oval"/>
                <a:tailEnd type="none"/>
              </a:ln>
              <a:effectLst/>
            </p:spPr>
          </p:cxnSp>
          <p:sp>
            <p:nvSpPr>
              <p:cNvPr id="142" name="Freeform 141"/>
              <p:cNvSpPr/>
              <p:nvPr/>
            </p:nvSpPr>
            <p:spPr>
              <a:xfrm>
                <a:off x="5781897" y="5224497"/>
                <a:ext cx="178213" cy="126781"/>
              </a:xfrm>
              <a:custGeom>
                <a:avLst/>
                <a:gdLst>
                  <a:gd name="connsiteX0" fmla="*/ 0 w 2927267"/>
                  <a:gd name="connsiteY0" fmla="*/ 501245 h 1089683"/>
                  <a:gd name="connsiteX1" fmla="*/ 920337 w 2927267"/>
                  <a:gd name="connsiteY1" fmla="*/ 1077198 h 1089683"/>
                  <a:gd name="connsiteX2" fmla="*/ 1917865 w 2927267"/>
                  <a:gd name="connsiteY2" fmla="*/ 14357 h 1089683"/>
                  <a:gd name="connsiteX3" fmla="*/ 2927267 w 2927267"/>
                  <a:gd name="connsiteY3" fmla="*/ 560622 h 1089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7267" h="1089683">
                    <a:moveTo>
                      <a:pt x="0" y="501245"/>
                    </a:moveTo>
                    <a:cubicBezTo>
                      <a:pt x="300346" y="829795"/>
                      <a:pt x="600693" y="1158346"/>
                      <a:pt x="920337" y="1077198"/>
                    </a:cubicBezTo>
                    <a:cubicBezTo>
                      <a:pt x="1239981" y="996050"/>
                      <a:pt x="1583377" y="100453"/>
                      <a:pt x="1917865" y="14357"/>
                    </a:cubicBezTo>
                    <a:cubicBezTo>
                      <a:pt x="2252353" y="-71739"/>
                      <a:pt x="2589810" y="244441"/>
                      <a:pt x="2927267" y="560622"/>
                    </a:cubicBezTo>
                  </a:path>
                </a:pathLst>
              </a:custGeom>
              <a:noFill/>
              <a:ln w="25400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Times New Roman"/>
                    <a:cs typeface="+mn-cs"/>
                  </a:rPr>
                  <a:t> </a:t>
                </a:r>
              </a:p>
            </p:txBody>
          </p:sp>
          <p:sp>
            <p:nvSpPr>
              <p:cNvPr id="143" name="Rectangle 142"/>
              <p:cNvSpPr/>
              <p:nvPr/>
            </p:nvSpPr>
            <p:spPr>
              <a:xfrm>
                <a:off x="6219596" y="4690976"/>
                <a:ext cx="425400" cy="86951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44" name="Rectangle 143"/>
              <p:cNvSpPr/>
              <p:nvPr/>
            </p:nvSpPr>
            <p:spPr>
              <a:xfrm>
                <a:off x="6219596" y="5264918"/>
                <a:ext cx="425400" cy="86360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Times New Roman"/>
                    <a:cs typeface="+mn-cs"/>
                  </a:rPr>
                  <a:t> </a:t>
                </a:r>
                <a:endParaRPr kumimoji="0" lang="en-GB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Calibri"/>
                  <a:cs typeface="+mn-cs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960110" y="5236146"/>
                <a:ext cx="177779" cy="126365"/>
              </a:xfrm>
              <a:custGeom>
                <a:avLst/>
                <a:gdLst>
                  <a:gd name="connsiteX0" fmla="*/ 0 w 2927267"/>
                  <a:gd name="connsiteY0" fmla="*/ 501245 h 1089683"/>
                  <a:gd name="connsiteX1" fmla="*/ 920337 w 2927267"/>
                  <a:gd name="connsiteY1" fmla="*/ 1077198 h 1089683"/>
                  <a:gd name="connsiteX2" fmla="*/ 1917865 w 2927267"/>
                  <a:gd name="connsiteY2" fmla="*/ 14357 h 1089683"/>
                  <a:gd name="connsiteX3" fmla="*/ 2927267 w 2927267"/>
                  <a:gd name="connsiteY3" fmla="*/ 560622 h 1089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7267" h="1089683">
                    <a:moveTo>
                      <a:pt x="0" y="501245"/>
                    </a:moveTo>
                    <a:cubicBezTo>
                      <a:pt x="300346" y="829795"/>
                      <a:pt x="600693" y="1158346"/>
                      <a:pt x="920337" y="1077198"/>
                    </a:cubicBezTo>
                    <a:cubicBezTo>
                      <a:pt x="1239981" y="996050"/>
                      <a:pt x="1583377" y="100453"/>
                      <a:pt x="1917865" y="14357"/>
                    </a:cubicBezTo>
                    <a:cubicBezTo>
                      <a:pt x="2252353" y="-71739"/>
                      <a:pt x="2589810" y="244441"/>
                      <a:pt x="2927267" y="560622"/>
                    </a:cubicBezTo>
                  </a:path>
                </a:pathLst>
              </a:custGeom>
              <a:noFill/>
              <a:ln w="25400" cap="flat" cmpd="sng" algn="ctr">
                <a:solidFill>
                  <a:srgbClr val="0070C0"/>
                </a:solidFill>
                <a:prstDash val="solid"/>
                <a:tailEnd type="oval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Times New Roman"/>
                    <a:cs typeface="+mn-cs"/>
                  </a:rPr>
                  <a:t> </a:t>
                </a:r>
              </a:p>
            </p:txBody>
          </p:sp>
          <p:cxnSp>
            <p:nvCxnSpPr>
              <p:cNvPr id="146" name="Straight Connector 145"/>
              <p:cNvCxnSpPr/>
              <p:nvPr/>
            </p:nvCxnSpPr>
            <p:spPr>
              <a:xfrm>
                <a:off x="6644996" y="4741762"/>
                <a:ext cx="1085722" cy="0"/>
              </a:xfrm>
              <a:prstGeom prst="line">
                <a:avLst/>
              </a:prstGeom>
              <a:noFill/>
              <a:ln w="53975" cap="flat" cmpd="dbl" algn="ctr">
                <a:solidFill>
                  <a:srgbClr val="000000">
                    <a:shade val="95000"/>
                    <a:satMod val="105000"/>
                  </a:srgbClr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147" name="Straight Connector 146"/>
              <p:cNvCxnSpPr/>
              <p:nvPr/>
            </p:nvCxnSpPr>
            <p:spPr>
              <a:xfrm>
                <a:off x="6918014" y="4626164"/>
                <a:ext cx="1187310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000000">
                    <a:shade val="95000"/>
                    <a:satMod val="105000"/>
                  </a:srgbClr>
                </a:solidFill>
                <a:prstDash val="solid"/>
                <a:tailEnd type="none"/>
              </a:ln>
              <a:effectLst/>
            </p:spPr>
          </p:cxnSp>
          <p:sp>
            <p:nvSpPr>
              <p:cNvPr id="148" name="Oval 147"/>
              <p:cNvSpPr/>
              <p:nvPr/>
            </p:nvSpPr>
            <p:spPr>
              <a:xfrm>
                <a:off x="7956376" y="4587070"/>
                <a:ext cx="568420" cy="498114"/>
              </a:xfrm>
              <a:prstGeom prst="ellipse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Calibri"/>
                    <a:cs typeface="+mn-cs"/>
                  </a:rPr>
                  <a:t> </a:t>
                </a:r>
                <a:endParaRPr kumimoji="0" lang="en-GB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Calibri"/>
                  <a:cs typeface="+mn-cs"/>
                </a:endParaRPr>
              </a:p>
            </p:txBody>
          </p:sp>
          <p:cxnSp>
            <p:nvCxnSpPr>
              <p:cNvPr id="149" name="Straight Arrow Connector 148"/>
              <p:cNvCxnSpPr>
                <a:stCxn id="150" idx="1"/>
              </p:cNvCxnSpPr>
              <p:nvPr/>
            </p:nvCxnSpPr>
            <p:spPr>
              <a:xfrm flipH="1" flipV="1">
                <a:off x="6137889" y="5301158"/>
                <a:ext cx="780125" cy="270494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000000">
                    <a:shade val="95000"/>
                    <a:satMod val="105000"/>
                  </a:srgbClr>
                </a:solidFill>
                <a:prstDash val="solid"/>
                <a:tailEnd type="arrow"/>
              </a:ln>
              <a:effectLst/>
            </p:spPr>
          </p:cxnSp>
          <p:sp>
            <p:nvSpPr>
              <p:cNvPr id="150" name="Text Box 91"/>
              <p:cNvSpPr txBox="1"/>
              <p:nvPr/>
            </p:nvSpPr>
            <p:spPr>
              <a:xfrm>
                <a:off x="6918014" y="5444652"/>
                <a:ext cx="1672413" cy="25400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Calibri"/>
                    <a:cs typeface="+mn-cs"/>
                  </a:rPr>
                  <a:t>CWT/ </a:t>
                </a: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Calibri"/>
                    <a:cs typeface="+mn-cs"/>
                  </a:rPr>
                  <a:t>Jacket</a:t>
                </a:r>
                <a:endPara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Times New Roman"/>
                  <a:cs typeface="+mn-cs"/>
                </a:endParaRPr>
              </a:p>
            </p:txBody>
          </p:sp>
          <p:sp>
            <p:nvSpPr>
              <p:cNvPr id="151" name="Text Box 91"/>
              <p:cNvSpPr txBox="1"/>
              <p:nvPr/>
            </p:nvSpPr>
            <p:spPr>
              <a:xfrm>
                <a:off x="3304809" y="4124877"/>
                <a:ext cx="2996957" cy="25400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Calibri"/>
                    <a:cs typeface="+mn-cs"/>
                  </a:rPr>
                  <a:t>Half-joint to adjacent DP</a:t>
                </a:r>
                <a:endPara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Times New Roman"/>
                  <a:cs typeface="+mn-cs"/>
                </a:endParaRPr>
              </a:p>
            </p:txBody>
          </p:sp>
          <p:cxnSp>
            <p:nvCxnSpPr>
              <p:cNvPr id="152" name="Straight Arrow Connector 151"/>
              <p:cNvCxnSpPr/>
              <p:nvPr/>
            </p:nvCxnSpPr>
            <p:spPr>
              <a:xfrm>
                <a:off x="6219596" y="4352829"/>
                <a:ext cx="194267" cy="380479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000000">
                    <a:shade val="95000"/>
                    <a:satMod val="105000"/>
                  </a:srgbClr>
                </a:solidFill>
                <a:prstDash val="solid"/>
                <a:tailEnd type="arrow"/>
              </a:ln>
              <a:effectLst/>
            </p:spPr>
          </p:cxnSp>
          <p:sp>
            <p:nvSpPr>
              <p:cNvPr id="153" name="Text Box 33"/>
              <p:cNvSpPr txBox="1"/>
              <p:nvPr/>
            </p:nvSpPr>
            <p:spPr>
              <a:xfrm>
                <a:off x="8051198" y="4613163"/>
                <a:ext cx="553249" cy="27594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Calibri"/>
                    <a:cs typeface="+mn-cs"/>
                  </a:rPr>
                  <a:t>V</a:t>
                </a:r>
                <a:r>
                  <a:rPr kumimoji="0" lang="en-US" sz="20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Calibri"/>
                    <a:cs typeface="+mn-cs"/>
                  </a:rPr>
                  <a:t>i</a:t>
                </a:r>
                <a:endPara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Calibri"/>
                  <a:cs typeface="+mn-cs"/>
                </a:endParaRPr>
              </a:p>
            </p:txBody>
          </p:sp>
          <p:cxnSp>
            <p:nvCxnSpPr>
              <p:cNvPr id="154" name="Straight Arrow Connector 153"/>
              <p:cNvCxnSpPr/>
              <p:nvPr/>
            </p:nvCxnSpPr>
            <p:spPr bwMode="auto">
              <a:xfrm flipH="1" flipV="1">
                <a:off x="4181883" y="5287887"/>
                <a:ext cx="604768" cy="339652"/>
              </a:xfrm>
              <a:prstGeom prst="straightConnector1">
                <a:avLst/>
              </a:prstGeom>
              <a:solidFill>
                <a:srgbClr val="BBE0E3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55" name="Text Box 91"/>
              <p:cNvSpPr txBox="1"/>
              <p:nvPr/>
            </p:nvSpPr>
            <p:spPr>
              <a:xfrm>
                <a:off x="4783932" y="5444652"/>
                <a:ext cx="1672413" cy="43262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Calibri"/>
                    <a:cs typeface="+mn-cs"/>
                  </a:rPr>
                  <a:t>Conductor</a:t>
                </a:r>
                <a:endPara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Times New Roman"/>
                  <a:cs typeface="+mn-cs"/>
                </a:endParaRPr>
              </a:p>
            </p:txBody>
          </p:sp>
          <p:sp>
            <p:nvSpPr>
              <p:cNvPr id="156" name="Text Box 91"/>
              <p:cNvSpPr txBox="1"/>
              <p:nvPr/>
            </p:nvSpPr>
            <p:spPr>
              <a:xfrm>
                <a:off x="6855889" y="4094088"/>
                <a:ext cx="1672413" cy="25400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Calibri"/>
                    <a:cs typeface="+mn-cs"/>
                  </a:rPr>
                  <a:t>Voltage tap</a:t>
                </a:r>
                <a:endPara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Times New Roman"/>
                  <a:cs typeface="+mn-cs"/>
                </a:endParaRPr>
              </a:p>
            </p:txBody>
          </p:sp>
          <p:cxnSp>
            <p:nvCxnSpPr>
              <p:cNvPr id="157" name="Straight Arrow Connector 156"/>
              <p:cNvCxnSpPr/>
              <p:nvPr/>
            </p:nvCxnSpPr>
            <p:spPr>
              <a:xfrm>
                <a:off x="6918015" y="4348088"/>
                <a:ext cx="0" cy="343645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000000">
                    <a:shade val="95000"/>
                    <a:satMod val="105000"/>
                  </a:srgbClr>
                </a:solidFill>
                <a:prstDash val="solid"/>
                <a:tailEnd type="arrow"/>
              </a:ln>
              <a:effectLst/>
            </p:spPr>
          </p:cxnSp>
        </p:grpSp>
      </p:grpSp>
      <p:pic>
        <p:nvPicPr>
          <p:cNvPr id="166" name="Picture 2" descr="C:\Users\coatanm\Documents\Work\Presentations\Outils - Figures\Photos\cwt\photos-cwt 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2" t="10108"/>
          <a:stretch/>
        </p:blipFill>
        <p:spPr bwMode="auto">
          <a:xfrm>
            <a:off x="6781103" y="806198"/>
            <a:ext cx="1942055" cy="26752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7" name="TextBox 166"/>
          <p:cNvSpPr txBox="1"/>
          <p:nvPr/>
        </p:nvSpPr>
        <p:spPr>
          <a:xfrm>
            <a:off x="1778010" y="3112117"/>
            <a:ext cx="3251536" cy="369332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Co-wound tape compensation</a:t>
            </a:r>
            <a:endParaRPr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168" name="Picture 16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993" y="3925259"/>
            <a:ext cx="2358161" cy="112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259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11/9/2015   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Basic Memento on QD voltage methods </a:t>
            </a:r>
            <a:r>
              <a:rPr lang="en-US" dirty="0" smtClean="0"/>
              <a:t>(3)</a:t>
            </a:r>
            <a:endParaRPr lang="en-US" dirty="0"/>
          </a:p>
        </p:txBody>
      </p:sp>
      <p:pic>
        <p:nvPicPr>
          <p:cNvPr id="5" name="Picture 4" descr="Screen Shot 2015-09-07 at 13.41.2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049" y="2556971"/>
            <a:ext cx="2590800" cy="762000"/>
          </a:xfrm>
          <a:prstGeom prst="rect">
            <a:avLst/>
          </a:prstGeom>
        </p:spPr>
      </p:pic>
      <p:pic>
        <p:nvPicPr>
          <p:cNvPr id="6" name="Picture 5" descr="Screen Shot 2015-09-07 at 13.40.5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145" y="1610915"/>
            <a:ext cx="3670300" cy="2616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08950" y="1251060"/>
            <a:ext cx="3084836" cy="369332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Pick-up coil/quench antenna</a:t>
            </a:r>
            <a:endParaRPr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38" y="4610568"/>
            <a:ext cx="7230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When L=M, the voltage is not a function of di/</a:t>
            </a:r>
            <a:r>
              <a:rPr lang="en-US" dirty="0" err="1" smtClean="0"/>
              <a:t>dt</a:t>
            </a:r>
            <a:r>
              <a:rPr lang="en-US" dirty="0" smtClean="0"/>
              <a:t> anymore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It is equivalent to the CWT when the pitch is adapted to cancel out the difference of radius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116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11/9/2015   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8" y="189973"/>
            <a:ext cx="8686801" cy="809093"/>
          </a:xfrm>
        </p:spPr>
        <p:txBody>
          <a:bodyPr>
            <a:normAutofit fontScale="90000"/>
          </a:bodyPr>
          <a:lstStyle/>
          <a:p>
            <a:r>
              <a:rPr lang="en-US" dirty="0"/>
              <a:t>Basic Memento on QD voltage methods </a:t>
            </a:r>
            <a:r>
              <a:rPr lang="en-US" dirty="0" smtClean="0"/>
              <a:t>(3bis)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08950" y="1251060"/>
            <a:ext cx="3213102" cy="369332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Pick-up coil / quench antenna</a:t>
            </a:r>
            <a:endParaRPr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9" name="Picture 8" descr="Screen Shot 2015-09-09 at 15.25.0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01" y="2200132"/>
            <a:ext cx="3594100" cy="2514600"/>
          </a:xfrm>
          <a:prstGeom prst="rect">
            <a:avLst/>
          </a:prstGeom>
        </p:spPr>
      </p:pic>
      <p:pic>
        <p:nvPicPr>
          <p:cNvPr id="10" name="Picture 9" descr="Screen Shot 2015-09-09 at 15.26.5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445" y="919296"/>
            <a:ext cx="2951973" cy="43008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0382" y="4970977"/>
            <a:ext cx="3456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Pick-up coils within the coil bore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63952" y="5345952"/>
            <a:ext cx="3391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Sensitivity / timing performance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56234" y="5807752"/>
            <a:ext cx="1866126" cy="261610"/>
          </a:xfrm>
          <a:prstGeom prst="rect">
            <a:avLst/>
          </a:prstGeom>
          <a:solidFill>
            <a:srgbClr val="333399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100"/>
            </a:lvl1pPr>
          </a:lstStyle>
          <a:p>
            <a:r>
              <a:rPr lang="en-US" dirty="0" smtClean="0"/>
              <a:t>D. Leroy</a:t>
            </a:r>
            <a:r>
              <a:rPr lang="en-US" dirty="0"/>
              <a:t> </a:t>
            </a:r>
            <a:r>
              <a:rPr lang="en-US" dirty="0" smtClean="0"/>
              <a:t>et al. (</a:t>
            </a:r>
            <a:r>
              <a:rPr lang="en-US" dirty="0"/>
              <a:t>see ref.)</a:t>
            </a:r>
          </a:p>
        </p:txBody>
      </p:sp>
    </p:spTree>
    <p:extLst>
      <p:ext uri="{BB962C8B-B14F-4D97-AF65-F5344CB8AC3E}">
        <p14:creationId xmlns:p14="http://schemas.microsoft.com/office/powerpoint/2010/main" val="3174304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11/9/2015   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5551" y="19387"/>
            <a:ext cx="8195734" cy="809093"/>
          </a:xfrm>
        </p:spPr>
        <p:txBody>
          <a:bodyPr>
            <a:normAutofit fontScale="90000"/>
          </a:bodyPr>
          <a:lstStyle/>
          <a:p>
            <a:r>
              <a:rPr lang="en-US" dirty="0"/>
              <a:t>Basic Memento on QD voltage methods </a:t>
            </a:r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586" y="1241583"/>
            <a:ext cx="1377826" cy="369332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Hall Sensor</a:t>
            </a:r>
            <a:endParaRPr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38" y="4724292"/>
            <a:ext cx="7230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Signal to noise ratio improved by factor of 100 compared to voltage measurements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Detection works also for pre-quench conditions (thermal degradation of the critical current by application of heat pulses)</a:t>
            </a:r>
            <a:endParaRPr lang="en-US" dirty="0"/>
          </a:p>
        </p:txBody>
      </p:sp>
      <p:pic>
        <p:nvPicPr>
          <p:cNvPr id="9" name="Picture 8" descr="Screen Shot 2015-09-09 at 14.20.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297" y="743839"/>
            <a:ext cx="2908239" cy="38667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312536" y="4241236"/>
            <a:ext cx="2081663" cy="261610"/>
          </a:xfrm>
          <a:prstGeom prst="rect">
            <a:avLst/>
          </a:prstGeom>
          <a:solidFill>
            <a:srgbClr val="333399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100"/>
            </a:lvl1pPr>
          </a:lstStyle>
          <a:p>
            <a:r>
              <a:rPr lang="en-US" dirty="0"/>
              <a:t>M. </a:t>
            </a:r>
            <a:r>
              <a:rPr lang="en-US" dirty="0" err="1"/>
              <a:t>Marchevsky</a:t>
            </a:r>
            <a:r>
              <a:rPr lang="en-US" dirty="0"/>
              <a:t> et al. (see ref.)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34792" y="1618161"/>
            <a:ext cx="4369406" cy="923330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Current balance detector applied to 2G HTS wires</a:t>
            </a:r>
          </a:p>
          <a:p>
            <a:r>
              <a:rPr lang="en-US" dirty="0" smtClean="0"/>
              <a:t>Hall sensor sensitivity is 7*10</a:t>
            </a:r>
            <a:r>
              <a:rPr lang="en-US" baseline="30000" dirty="0" smtClean="0"/>
              <a:t>-5</a:t>
            </a:r>
            <a:r>
              <a:rPr lang="en-US" dirty="0" smtClean="0"/>
              <a:t> V/Gauss</a:t>
            </a:r>
          </a:p>
        </p:txBody>
      </p:sp>
    </p:spTree>
    <p:extLst>
      <p:ext uri="{BB962C8B-B14F-4D97-AF65-F5344CB8AC3E}">
        <p14:creationId xmlns:p14="http://schemas.microsoft.com/office/powerpoint/2010/main" val="2256785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</a:t>
            </a:r>
            <a:r>
              <a:rPr lang="en-US" dirty="0" err="1" smtClean="0"/>
              <a:t>fibres</a:t>
            </a:r>
            <a:r>
              <a:rPr lang="en-US" dirty="0" smtClean="0"/>
              <a:t> and acoustic emission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Very briefly, two talks on these subjects by world experts!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11/9/2015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154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11/9/2015   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68999" y="-39360"/>
            <a:ext cx="8195734" cy="809093"/>
          </a:xfrm>
        </p:spPr>
        <p:txBody>
          <a:bodyPr/>
          <a:lstStyle/>
          <a:p>
            <a:r>
              <a:rPr lang="en-US" dirty="0" smtClean="0"/>
              <a:t>Radiation aspects in optical </a:t>
            </a:r>
            <a:r>
              <a:rPr lang="en-US" dirty="0" err="1" smtClean="0"/>
              <a:t>fibres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92898" y="734451"/>
            <a:ext cx="2606995" cy="261610"/>
          </a:xfrm>
          <a:prstGeom prst="rect">
            <a:avLst/>
          </a:prstGeom>
          <a:solidFill>
            <a:srgbClr val="333399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100"/>
            </a:lvl1pPr>
          </a:lstStyle>
          <a:p>
            <a:r>
              <a:rPr lang="en-US" dirty="0" smtClean="0"/>
              <a:t>J. </a:t>
            </a:r>
            <a:r>
              <a:rPr lang="en-US" dirty="0" err="1" smtClean="0"/>
              <a:t>Kuhnhenn</a:t>
            </a:r>
            <a:r>
              <a:rPr lang="en-US" dirty="0" smtClean="0"/>
              <a:t> et al., see references</a:t>
            </a:r>
            <a:endParaRPr lang="en-US" dirty="0"/>
          </a:p>
        </p:txBody>
      </p:sp>
      <p:pic>
        <p:nvPicPr>
          <p:cNvPr id="8" name="Picture 7" descr="Screen Shot 2015-09-10 at 12.01.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811" y="1128872"/>
            <a:ext cx="4159978" cy="3034443"/>
          </a:xfrm>
          <a:prstGeom prst="rect">
            <a:avLst/>
          </a:prstGeom>
        </p:spPr>
      </p:pic>
      <p:pic>
        <p:nvPicPr>
          <p:cNvPr id="9" name="Picture 8" descr="Screen Shot 2015-09-10 at 12.03.4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40" y="1128872"/>
            <a:ext cx="4260752" cy="303444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9880" y="4245898"/>
            <a:ext cx="856473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Irradiations done at the TK1000A Co-60 gamma facility at </a:t>
            </a:r>
            <a:r>
              <a:rPr lang="en-US" dirty="0" err="1" smtClean="0"/>
              <a:t>Fraunhofer</a:t>
            </a:r>
            <a:r>
              <a:rPr lang="en-US" dirty="0" smtClean="0"/>
              <a:t> Institute (Germany)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Tests on </a:t>
            </a:r>
            <a:r>
              <a:rPr lang="en-US" dirty="0" err="1" smtClean="0"/>
              <a:t>Ge</a:t>
            </a:r>
            <a:r>
              <a:rPr lang="en-US" dirty="0" smtClean="0"/>
              <a:t>-doped </a:t>
            </a:r>
            <a:r>
              <a:rPr lang="en-US" dirty="0" err="1" smtClean="0"/>
              <a:t>fibres</a:t>
            </a:r>
            <a:r>
              <a:rPr lang="en-US" dirty="0" smtClean="0"/>
              <a:t> at 1312 nm and 1570 nm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For 1312 nm, loss was 2.6dB (100m) at room temperature while 36.6 dB (1 m) at 16K. Even for small lengths of fiber the attenuation is dramatic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First time results of irradiation done at T down to 16 K have been presented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901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11/9/2015   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Acoustic emission</a:t>
            </a:r>
            <a:endParaRPr lang="en-US" dirty="0"/>
          </a:p>
        </p:txBody>
      </p:sp>
      <p:pic>
        <p:nvPicPr>
          <p:cNvPr id="5" name="Picture 4" descr="Screen Shot 2015-09-10 at 12.31.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61" y="1157836"/>
            <a:ext cx="5974757" cy="2352754"/>
          </a:xfrm>
          <a:prstGeom prst="rect">
            <a:avLst/>
          </a:prstGeom>
        </p:spPr>
      </p:pic>
      <p:pic>
        <p:nvPicPr>
          <p:cNvPr id="6" name="Picture 5" descr="Screen Shot 2015-09-10 at 12.33.1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4359244"/>
            <a:ext cx="1462964" cy="1154480"/>
          </a:xfrm>
          <a:prstGeom prst="rect">
            <a:avLst/>
          </a:prstGeom>
        </p:spPr>
      </p:pic>
      <p:pic>
        <p:nvPicPr>
          <p:cNvPr id="7" name="Picture 6" descr="Screen Shot 2015-09-10 at 12.33.1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699" y="4357562"/>
            <a:ext cx="1657008" cy="11561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33413" y="209979"/>
            <a:ext cx="4351287" cy="430887"/>
          </a:xfrm>
          <a:prstGeom prst="rect">
            <a:avLst/>
          </a:prstGeom>
          <a:solidFill>
            <a:srgbClr val="333399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Slide with inputs  from M. </a:t>
            </a:r>
            <a:r>
              <a:rPr lang="en-US" sz="1100" dirty="0" err="1" smtClean="0"/>
              <a:t>Marchevsky</a:t>
            </a:r>
            <a:r>
              <a:rPr lang="en-US" sz="1100" dirty="0" smtClean="0"/>
              <a:t>, WAMSDO, CERN, 2013 and M. </a:t>
            </a:r>
            <a:r>
              <a:rPr lang="en-US" sz="1100" dirty="0" err="1" smtClean="0"/>
              <a:t>Marchevsky</a:t>
            </a:r>
            <a:r>
              <a:rPr lang="en-US" sz="1100" dirty="0" smtClean="0"/>
              <a:t> et al., see references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4139609" y="3792849"/>
            <a:ext cx="45133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</a:t>
            </a:r>
            <a:r>
              <a:rPr lang="en-US" dirty="0"/>
              <a:t>Further development of the acoustic technique is needed, focusing on improving </a:t>
            </a:r>
            <a:r>
              <a:rPr lang="en-US" dirty="0">
                <a:solidFill>
                  <a:srgbClr val="660066"/>
                </a:solidFill>
              </a:rPr>
              <a:t>sensitivity </a:t>
            </a:r>
            <a:r>
              <a:rPr lang="en-US" dirty="0"/>
              <a:t>and </a:t>
            </a:r>
            <a:r>
              <a:rPr lang="en-US" dirty="0">
                <a:solidFill>
                  <a:srgbClr val="660066"/>
                </a:solidFill>
              </a:rPr>
              <a:t>selectivity</a:t>
            </a:r>
            <a:r>
              <a:rPr lang="en-US" dirty="0"/>
              <a:t> to small signals, developing instrumentation and </a:t>
            </a:r>
            <a:r>
              <a:rPr lang="en-US" dirty="0">
                <a:solidFill>
                  <a:srgbClr val="660066"/>
                </a:solidFill>
              </a:rPr>
              <a:t>software</a:t>
            </a:r>
            <a:r>
              <a:rPr lang="en-US" dirty="0"/>
              <a:t> for precise localization of the sound sources and quantifying energy release in the detected acoustical </a:t>
            </a:r>
            <a:r>
              <a:rPr lang="en-US" dirty="0" smtClean="0"/>
              <a:t>events”</a:t>
            </a:r>
            <a:endParaRPr lang="en-US" dirty="0"/>
          </a:p>
        </p:txBody>
      </p:sp>
      <p:pic>
        <p:nvPicPr>
          <p:cNvPr id="11" name="Picture 10" descr="Screen Shot 2015-09-10 at 13.00.4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205" y="1404810"/>
            <a:ext cx="3099796" cy="235275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191705" y="974945"/>
            <a:ext cx="274061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I=10036 </a:t>
            </a:r>
            <a:r>
              <a:rPr lang="en-US" dirty="0" err="1" smtClean="0">
                <a:solidFill>
                  <a:srgbClr val="FF6600"/>
                </a:solidFill>
              </a:rPr>
              <a:t>Ain</a:t>
            </a:r>
            <a:r>
              <a:rPr lang="en-US" dirty="0" smtClean="0">
                <a:solidFill>
                  <a:srgbClr val="FF6600"/>
                </a:solidFill>
              </a:rPr>
              <a:t> LARP HQ01</a:t>
            </a:r>
            <a:endParaRPr lang="en-US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529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Thermo-hydraulic quench detection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11/9/2015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156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712227" y="1108182"/>
            <a:ext cx="7656364" cy="4614970"/>
            <a:chOff x="712227" y="1108182"/>
            <a:chExt cx="7656364" cy="4614970"/>
          </a:xfrm>
        </p:grpSpPr>
        <p:pic>
          <p:nvPicPr>
            <p:cNvPr id="5" name="Picture 4" descr="Screen Shot 2015-09-07 at 11.31.54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2227" y="1108182"/>
              <a:ext cx="3441700" cy="2654300"/>
            </a:xfrm>
            <a:prstGeom prst="rect">
              <a:avLst/>
            </a:prstGeom>
          </p:spPr>
        </p:pic>
        <p:pic>
          <p:nvPicPr>
            <p:cNvPr id="6" name="Picture 5" descr="Screen Shot 2015-09-07 at 11.35.3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18403" y="1108182"/>
              <a:ext cx="3712433" cy="265430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810612" y="4245824"/>
              <a:ext cx="7557979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Voltage detection (</a:t>
              </a:r>
              <a:r>
                <a:rPr lang="en-US" dirty="0" smtClean="0">
                  <a:solidFill>
                    <a:srgbClr val="FF0000"/>
                  </a:solidFill>
                </a:rPr>
                <a:t>ΔV</a:t>
              </a:r>
              <a:r>
                <a:rPr lang="en-US" dirty="0" smtClean="0"/>
                <a:t>) : each full coil is compared to two others</a:t>
              </a:r>
            </a:p>
            <a:p>
              <a:r>
                <a:rPr lang="en-US" dirty="0"/>
                <a:t>Liquid ejection (</a:t>
              </a:r>
              <a:r>
                <a:rPr lang="en-US" dirty="0">
                  <a:solidFill>
                    <a:srgbClr val="FF0000"/>
                  </a:solidFill>
                </a:rPr>
                <a:t>N</a:t>
              </a:r>
              <a:r>
                <a:rPr lang="en-US" dirty="0" smtClean="0"/>
                <a:t>) : T sensor detects abnormal cooling in cold valve</a:t>
              </a:r>
            </a:p>
            <a:p>
              <a:r>
                <a:rPr lang="en-US" dirty="0"/>
                <a:t>Ground current detection (</a:t>
              </a:r>
              <a:r>
                <a:rPr lang="en-US" dirty="0">
                  <a:solidFill>
                    <a:srgbClr val="FF0000"/>
                  </a:solidFill>
                </a:rPr>
                <a:t>ΔI</a:t>
              </a:r>
              <a:r>
                <a:rPr lang="en-US" dirty="0" smtClean="0"/>
                <a:t>)  </a:t>
              </a:r>
              <a:endParaRPr lang="en-US" dirty="0"/>
            </a:p>
            <a:p>
              <a:r>
                <a:rPr lang="en-US" dirty="0" smtClean="0"/>
                <a:t>Temperature (</a:t>
              </a:r>
              <a:r>
                <a:rPr lang="en-US" dirty="0" smtClean="0">
                  <a:solidFill>
                    <a:srgbClr val="FF0000"/>
                  </a:solidFill>
                </a:rPr>
                <a:t>T</a:t>
              </a:r>
              <a:r>
                <a:rPr lang="en-US" dirty="0" smtClean="0"/>
                <a:t>)</a:t>
              </a:r>
            </a:p>
            <a:p>
              <a:r>
                <a:rPr lang="en-US" dirty="0" smtClean="0"/>
                <a:t>Over-pressure detection (</a:t>
              </a:r>
              <a:r>
                <a:rPr lang="en-US" dirty="0" smtClean="0">
                  <a:solidFill>
                    <a:srgbClr val="FF0000"/>
                  </a:solidFill>
                </a:rPr>
                <a:t>p</a:t>
              </a:r>
              <a:r>
                <a:rPr lang="en-US" dirty="0" smtClean="0"/>
                <a:t>) Two p sensors in 1.8K ensure fast detection</a:t>
              </a:r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11/9/2015   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3463" y="66772"/>
            <a:ext cx="8195734" cy="809093"/>
          </a:xfrm>
        </p:spPr>
        <p:txBody>
          <a:bodyPr/>
          <a:lstStyle/>
          <a:p>
            <a:r>
              <a:rPr lang="en-US" dirty="0" smtClean="0"/>
              <a:t>The case of Tore-Supra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2051112" y="1376119"/>
            <a:ext cx="4623807" cy="3779979"/>
            <a:chOff x="2051112" y="1376119"/>
            <a:chExt cx="4623807" cy="377997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51112" y="1376119"/>
              <a:ext cx="4623807" cy="3779979"/>
            </a:xfrm>
            <a:prstGeom prst="rect">
              <a:avLst/>
            </a:prstGeom>
          </p:spPr>
        </p:pic>
        <p:pic>
          <p:nvPicPr>
            <p:cNvPr id="9" name="Picture 8" descr="Screen Shot 2015-09-07 at 12.30.19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2599" y="4455344"/>
              <a:ext cx="1065644" cy="7007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38212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040" y="1939215"/>
            <a:ext cx="8485014" cy="32732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Short recall on quench detection factors</a:t>
            </a:r>
            <a:endParaRPr lang="en-US" sz="3200" dirty="0"/>
          </a:p>
          <a:p>
            <a:r>
              <a:rPr lang="en-US" sz="3200" dirty="0"/>
              <a:t>An overview </a:t>
            </a:r>
            <a:r>
              <a:rPr lang="en-US" sz="3200" dirty="0" smtClean="0"/>
              <a:t>on quench detection methods</a:t>
            </a:r>
            <a:endParaRPr lang="en-US" sz="3200" dirty="0"/>
          </a:p>
          <a:p>
            <a:r>
              <a:rPr lang="en-US" sz="3200" dirty="0" smtClean="0"/>
              <a:t>ITER and LHC: some relevant aspects from their quench detection systems</a:t>
            </a:r>
          </a:p>
          <a:p>
            <a:r>
              <a:rPr lang="en-US" sz="3200" dirty="0" smtClean="0"/>
              <a:t>Conclusions &amp; Outlook</a:t>
            </a:r>
            <a:endParaRPr lang="en-US" sz="32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11/09/2015 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499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11/9/2015   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95200"/>
            <a:ext cx="8195734" cy="809093"/>
          </a:xfrm>
        </p:spPr>
        <p:txBody>
          <a:bodyPr/>
          <a:lstStyle/>
          <a:p>
            <a:r>
              <a:rPr lang="en-US" dirty="0" smtClean="0"/>
              <a:t>A quench in coil BT4 . . . </a:t>
            </a:r>
            <a:endParaRPr lang="en-US" dirty="0"/>
          </a:p>
        </p:txBody>
      </p:sp>
      <p:pic>
        <p:nvPicPr>
          <p:cNvPr id="6" name="Picture 5" descr="Screen Shot 2015-09-07 at 12.33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190" y="1269955"/>
            <a:ext cx="4139962" cy="2552031"/>
          </a:xfrm>
          <a:prstGeom prst="rect">
            <a:avLst/>
          </a:prstGeom>
        </p:spPr>
      </p:pic>
      <p:pic>
        <p:nvPicPr>
          <p:cNvPr id="7" name="Picture 6" descr="Screen Shot 2015-09-07 at 12.33.1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269955"/>
            <a:ext cx="3556768" cy="25520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82756" y="5538267"/>
            <a:ext cx="2622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Chronology of detection</a:t>
            </a:r>
            <a:endParaRPr lang="en-US" dirty="0"/>
          </a:p>
        </p:txBody>
      </p:sp>
      <p:pic>
        <p:nvPicPr>
          <p:cNvPr id="10" name="Picture 9" descr="Screen Shot 2015-09-07 at 12.40.4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14" y="4593230"/>
            <a:ext cx="2926229" cy="131436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9622" y="4114555"/>
            <a:ext cx="2288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Detection thresholds</a:t>
            </a:r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281785"/>
              </p:ext>
            </p:extLst>
          </p:nvPr>
        </p:nvGraphicFramePr>
        <p:xfrm>
          <a:off x="3785514" y="4424161"/>
          <a:ext cx="5148583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0481"/>
                <a:gridCol w="739807"/>
                <a:gridCol w="606599"/>
                <a:gridCol w="748770"/>
                <a:gridCol w="729814"/>
                <a:gridCol w="10331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channel</a:t>
                      </a:r>
                      <a:endParaRPr lang="en-US" dirty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V</a:t>
                      </a:r>
                      <a:endParaRPr lang="en-US" dirty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P</a:t>
                      </a:r>
                      <a:endParaRPr lang="en-US" dirty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N</a:t>
                      </a:r>
                      <a:endParaRPr lang="en-US" dirty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I</a:t>
                      </a:r>
                      <a:endParaRPr lang="en-US" dirty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Detection time [s]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81.6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16.9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121030" y="5999786"/>
            <a:ext cx="2531903" cy="261610"/>
          </a:xfrm>
          <a:prstGeom prst="rect">
            <a:avLst/>
          </a:prstGeom>
          <a:solidFill>
            <a:srgbClr val="333399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J.L. </a:t>
            </a:r>
            <a:r>
              <a:rPr lang="en-US" sz="1100" dirty="0" err="1" smtClean="0"/>
              <a:t>Duchateau</a:t>
            </a:r>
            <a:r>
              <a:rPr lang="en-US" sz="1100" dirty="0" smtClean="0"/>
              <a:t> et al., see 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577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detection in ITER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11/9/2015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106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11/9/2015   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 case study : the ITER QDS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8183" y="1287353"/>
            <a:ext cx="19576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kern="1200" dirty="0" smtClean="0">
                <a:latin typeface="+mn-lt"/>
              </a:rPr>
              <a:t>MAIN MAGNETIC SYSTEMS </a:t>
            </a:r>
            <a:r>
              <a:rPr lang="en-US" sz="2000" dirty="0" smtClean="0"/>
              <a:t>OF THE </a:t>
            </a:r>
            <a:r>
              <a:rPr lang="en-US" sz="2000" b="1" dirty="0" smtClean="0">
                <a:solidFill>
                  <a:srgbClr val="FF6600"/>
                </a:solidFill>
              </a:rPr>
              <a:t>ITER</a:t>
            </a:r>
            <a:r>
              <a:rPr lang="en-US" sz="2000" dirty="0" smtClean="0"/>
              <a:t> MACHINE</a:t>
            </a:r>
            <a:endParaRPr lang="en-US" sz="2000" kern="1200" dirty="0" smtClean="0">
              <a:latin typeface="+mn-lt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396681" y="983178"/>
            <a:ext cx="6579986" cy="4560760"/>
            <a:chOff x="1852361" y="983178"/>
            <a:chExt cx="6579986" cy="4560760"/>
          </a:xfrm>
        </p:grpSpPr>
        <p:pic>
          <p:nvPicPr>
            <p:cNvPr id="5" name="Picture 4" descr="totaltokamak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68" r="15473" b="29101"/>
            <a:stretch/>
          </p:blipFill>
          <p:spPr bwMode="auto">
            <a:xfrm>
              <a:off x="3572315" y="1598597"/>
              <a:ext cx="4860032" cy="374528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ight Arrow 6"/>
            <p:cNvSpPr/>
            <p:nvPr/>
          </p:nvSpPr>
          <p:spPr bwMode="auto">
            <a:xfrm rot="6905830">
              <a:off x="6674036" y="1685699"/>
              <a:ext cx="1158133" cy="455897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kern="1200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endParaRPr>
            </a:p>
          </p:txBody>
        </p:sp>
        <p:sp>
          <p:nvSpPr>
            <p:cNvPr id="8" name="Right Arrow 7"/>
            <p:cNvSpPr/>
            <p:nvPr/>
          </p:nvSpPr>
          <p:spPr bwMode="auto">
            <a:xfrm>
              <a:off x="2857589" y="3139855"/>
              <a:ext cx="2527079" cy="400110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kern="1200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852361" y="3139855"/>
              <a:ext cx="6270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kern="1200" dirty="0" smtClean="0">
                  <a:latin typeface="+mn-lt"/>
                </a:rPr>
                <a:t>CS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705144" y="983178"/>
              <a:ext cx="5653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TF</a:t>
              </a:r>
              <a:endParaRPr lang="en-US" sz="2000" kern="1200" dirty="0" smtClean="0">
                <a:latin typeface="+mn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30569" y="5143828"/>
              <a:ext cx="6270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PF</a:t>
              </a:r>
              <a:endParaRPr lang="en-US" sz="2000" kern="1200" dirty="0" smtClean="0">
                <a:latin typeface="+mn-lt"/>
              </a:endParaRPr>
            </a:p>
          </p:txBody>
        </p:sp>
        <p:sp>
          <p:nvSpPr>
            <p:cNvPr id="12" name="Right Arrow 11"/>
            <p:cNvSpPr/>
            <p:nvPr/>
          </p:nvSpPr>
          <p:spPr bwMode="auto">
            <a:xfrm rot="20083283">
              <a:off x="2862493" y="4930275"/>
              <a:ext cx="1089192" cy="267213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kern="1200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endParaRPr>
            </a:p>
          </p:txBody>
        </p:sp>
      </p:grpSp>
      <p:pic>
        <p:nvPicPr>
          <p:cNvPr id="13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86" y="3820963"/>
            <a:ext cx="1897785" cy="1362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97799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129" y="74394"/>
            <a:ext cx="8879147" cy="1785173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2000" b="1" u="sng" dirty="0" smtClean="0"/>
              <a:t>Perturbations inherent</a:t>
            </a:r>
            <a:r>
              <a:rPr lang="en-US" sz="2000" b="1" u="sng" baseline="0" dirty="0" smtClean="0"/>
              <a:t> to a </a:t>
            </a:r>
            <a:r>
              <a:rPr lang="en-US" sz="2000" b="1" u="sng" dirty="0" err="1" smtClean="0"/>
              <a:t>t</a:t>
            </a:r>
            <a:r>
              <a:rPr lang="en-US" sz="2000" b="1" u="sng" baseline="0" dirty="0" err="1" smtClean="0"/>
              <a:t>okamak</a:t>
            </a:r>
            <a:r>
              <a:rPr lang="en-US" sz="2000" b="1" u="sng" baseline="0" dirty="0" smtClean="0"/>
              <a:t> like ITER</a:t>
            </a:r>
          </a:p>
          <a:p>
            <a:pPr lvl="1"/>
            <a:r>
              <a:rPr lang="en-US" sz="2400" dirty="0" smtClean="0"/>
              <a:t>The plasma is shaped and confined by magnetic fields</a:t>
            </a:r>
          </a:p>
          <a:p>
            <a:pPr lvl="1"/>
            <a:r>
              <a:rPr lang="en-US" sz="2400" dirty="0" smtClean="0">
                <a:sym typeface="Wingdings" panose="05000000000000000000" pitchFamily="2" charset="2"/>
              </a:rPr>
              <a:t>Strong coupling between a) pulsed magnet systems, b) plasma and magnets, and c) structures and magnets</a:t>
            </a:r>
            <a:endParaRPr lang="en-US" sz="2400" dirty="0" smtClean="0"/>
          </a:p>
        </p:txBody>
      </p:sp>
      <p:sp>
        <p:nvSpPr>
          <p:cNvPr id="10" name="ZoneTexte 9"/>
          <p:cNvSpPr txBox="1"/>
          <p:nvPr/>
        </p:nvSpPr>
        <p:spPr>
          <a:xfrm>
            <a:off x="-108520" y="6892289"/>
            <a:ext cx="6444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latin typeface="+mn-lt"/>
              </a:rPr>
              <a:t>Aim of quench detection: Limit the heat generation</a:t>
            </a:r>
          </a:p>
          <a:p>
            <a:pPr algn="just"/>
            <a:r>
              <a:rPr lang="en-US" sz="2000" dirty="0" smtClean="0">
                <a:latin typeface="+mn-lt"/>
              </a:rPr>
              <a:t>How ? Dump the energy of the magnet: Fast discharge</a:t>
            </a:r>
          </a:p>
          <a:p>
            <a:pPr algn="just"/>
            <a:r>
              <a:rPr lang="en-US" sz="2000" dirty="0" smtClean="0">
                <a:latin typeface="+mn-lt"/>
              </a:rPr>
              <a:t>Where ? In external resistors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227846"/>
              </p:ext>
            </p:extLst>
          </p:nvPr>
        </p:nvGraphicFramePr>
        <p:xfrm>
          <a:off x="952324" y="1859568"/>
          <a:ext cx="7513397" cy="1872992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510030"/>
                <a:gridCol w="928664"/>
                <a:gridCol w="2581593"/>
                <a:gridCol w="2493110"/>
              </a:tblGrid>
              <a:tr h="468248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CS Module</a:t>
                      </a:r>
                      <a:endParaRPr lang="en-GB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/>
                        <a:t>11</a:t>
                      </a:r>
                      <a:r>
                        <a:rPr lang="en-US" sz="2000" b="0" baseline="0" dirty="0" smtClean="0"/>
                        <a:t> kV</a:t>
                      </a:r>
                      <a:endParaRPr lang="en-GB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Normal</a:t>
                      </a:r>
                      <a:r>
                        <a:rPr lang="en-US" sz="2000" b="0" baseline="0" dirty="0" smtClean="0"/>
                        <a:t> operation</a:t>
                      </a:r>
                      <a:endParaRPr lang="en-GB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Induced/applied</a:t>
                      </a:r>
                      <a:endParaRPr lang="en-GB" sz="2000" b="0" dirty="0"/>
                    </a:p>
                  </a:txBody>
                  <a:tcPr/>
                </a:tc>
              </a:tr>
              <a:tr h="46824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TF coil</a:t>
                      </a:r>
                      <a:endParaRPr lang="en-GB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4.0 kV</a:t>
                      </a:r>
                      <a:endParaRPr lang="en-GB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 fast discharge</a:t>
                      </a:r>
                      <a:endParaRPr lang="en-GB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Induced/applied</a:t>
                      </a:r>
                      <a:endParaRPr lang="en-GB" sz="2000" b="0" dirty="0"/>
                    </a:p>
                  </a:txBody>
                  <a:tcPr/>
                </a:tc>
              </a:tr>
              <a:tr h="46824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PF coil</a:t>
                      </a:r>
                      <a:endParaRPr lang="en-GB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9 kV</a:t>
                      </a:r>
                      <a:endParaRPr lang="en-GB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During plasma event</a:t>
                      </a:r>
                      <a:endParaRPr lang="en-GB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Induced/applied</a:t>
                      </a:r>
                      <a:endParaRPr lang="en-GB" sz="2000" b="0" dirty="0"/>
                    </a:p>
                  </a:txBody>
                  <a:tcPr/>
                </a:tc>
              </a:tr>
              <a:tr h="46824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C00000"/>
                          </a:solidFill>
                        </a:rPr>
                        <a:t>Quench</a:t>
                      </a:r>
                      <a:endParaRPr lang="en-GB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solidFill>
                            <a:srgbClr val="C00000"/>
                          </a:solidFill>
                        </a:rPr>
                        <a:t>0.5 V</a:t>
                      </a:r>
                      <a:endParaRPr lang="en-GB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C00000"/>
                          </a:solidFill>
                        </a:rPr>
                        <a:t>Typically</a:t>
                      </a:r>
                      <a:endParaRPr lang="en-GB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C00000"/>
                          </a:solidFill>
                        </a:rPr>
                        <a:t>Resistive</a:t>
                      </a:r>
                      <a:endParaRPr lang="en-GB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0" y="3732560"/>
            <a:ext cx="5598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The quench voltage must be distinguished among the time-dependent outweighing inductive signals:</a:t>
            </a:r>
            <a:r>
              <a:rPr lang="en-US" sz="2000" dirty="0" smtClean="0">
                <a:latin typeface="+mn-lt"/>
                <a:sym typeface="Wingdings" panose="05000000000000000000" pitchFamily="2" charset="2"/>
              </a:rPr>
              <a:t> </a:t>
            </a:r>
            <a:br>
              <a:rPr lang="en-US" sz="2000" dirty="0" smtClean="0">
                <a:latin typeface="+mn-lt"/>
                <a:sym typeface="Wingdings" panose="05000000000000000000" pitchFamily="2" charset="2"/>
              </a:rPr>
            </a:br>
            <a:r>
              <a:rPr lang="en-US" sz="2000" dirty="0" smtClean="0">
                <a:latin typeface="+mn-lt"/>
                <a:sym typeface="Wingdings" panose="05000000000000000000" pitchFamily="2" charset="2"/>
              </a:rPr>
              <a:t>      </a:t>
            </a:r>
            <a:r>
              <a:rPr lang="en-US" sz="2000" b="1" dirty="0" smtClean="0">
                <a:latin typeface="+mn-lt"/>
                <a:sym typeface="Wingdings" panose="05000000000000000000" pitchFamily="2" charset="2"/>
              </a:rPr>
              <a:t>holding time        &gt; perturbation time</a:t>
            </a:r>
            <a:endParaRPr lang="en-GB" sz="2000" b="1" dirty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0685" y="5055999"/>
            <a:ext cx="45828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  <a:latin typeface="+mn-lt"/>
              </a:rPr>
              <a:t>Quench detectors trigger a Fast Discharge in all three systems (TF, PF and CS)</a:t>
            </a:r>
            <a:endParaRPr lang="en-US" sz="2000" b="1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2893" y="4557206"/>
            <a:ext cx="719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n-lt"/>
                <a:sym typeface="Symbol"/>
              </a:rPr>
              <a:t></a:t>
            </a:r>
            <a:r>
              <a:rPr lang="en-US" sz="2800" baseline="-25000" dirty="0" smtClean="0">
                <a:latin typeface="+mn-lt"/>
              </a:rPr>
              <a:t>h</a:t>
            </a:r>
            <a:endParaRPr lang="en-GB" sz="2800" baseline="-25000" dirty="0" smtClean="0">
              <a:latin typeface="+mn-lt"/>
            </a:endParaRPr>
          </a:p>
        </p:txBody>
      </p:sp>
      <p:pic>
        <p:nvPicPr>
          <p:cNvPr id="11" name="Picture 10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4" t="21678" r="38554"/>
          <a:stretch/>
        </p:blipFill>
        <p:spPr bwMode="auto">
          <a:xfrm>
            <a:off x="5528733" y="3713628"/>
            <a:ext cx="3550716" cy="28769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4847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11/09/2015 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  <p:pic>
        <p:nvPicPr>
          <p:cNvPr id="8" name="Picture 7" descr="Screen Shot 2015-09-06 at 15.08.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477" y="1088660"/>
            <a:ext cx="4362347" cy="3134113"/>
          </a:xfrm>
          <a:prstGeom prst="rect">
            <a:avLst/>
          </a:prstGeom>
        </p:spPr>
      </p:pic>
      <p:pic>
        <p:nvPicPr>
          <p:cNvPr id="11" name="Picture 10" descr="Screen Shot 2015-09-06 at 15.10.1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247" y="4805299"/>
            <a:ext cx="4292600" cy="1193800"/>
          </a:xfrm>
          <a:prstGeom prst="rect">
            <a:avLst/>
          </a:prstGeom>
        </p:spPr>
      </p:pic>
      <p:sp>
        <p:nvSpPr>
          <p:cNvPr id="12" name="Curved Left Arrow 11"/>
          <p:cNvSpPr/>
          <p:nvPr/>
        </p:nvSpPr>
        <p:spPr>
          <a:xfrm>
            <a:off x="6236801" y="3867016"/>
            <a:ext cx="805114" cy="1746395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4" name="Picture 13" descr="Screen Shot 2015-09-06 at 15.12.4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276" y="921492"/>
            <a:ext cx="3944428" cy="3621435"/>
          </a:xfrm>
          <a:prstGeom prst="rect">
            <a:avLst/>
          </a:prstGeom>
        </p:spPr>
      </p:pic>
      <p:sp>
        <p:nvSpPr>
          <p:cNvPr id="13" name="Curved Right Arrow 12"/>
          <p:cNvSpPr/>
          <p:nvPr/>
        </p:nvSpPr>
        <p:spPr>
          <a:xfrm>
            <a:off x="1370012" y="4309286"/>
            <a:ext cx="1124709" cy="1304126"/>
          </a:xfrm>
          <a:prstGeom prst="curvedRightArrow">
            <a:avLst>
              <a:gd name="adj1" fmla="val 25000"/>
              <a:gd name="adj2" fmla="val 34567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QD principles applied for ITER’s 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831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11/9/2015   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76246"/>
            <a:ext cx="8195734" cy="8090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Potential separation to ground: an example</a:t>
            </a:r>
            <a:endParaRPr lang="en-US" dirty="0"/>
          </a:p>
        </p:txBody>
      </p:sp>
      <p:pic>
        <p:nvPicPr>
          <p:cNvPr id="5" name="Picture 4" descr="Screen Shot 2015-09-08 at 19.16.5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500" y="1367294"/>
            <a:ext cx="2518806" cy="1933729"/>
          </a:xfrm>
          <a:prstGeom prst="rect">
            <a:avLst/>
          </a:prstGeom>
        </p:spPr>
      </p:pic>
      <p:pic>
        <p:nvPicPr>
          <p:cNvPr id="6" name="Picture 5" descr="Screen Shot 2015-09-08 at 19.16.1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75" y="1009686"/>
            <a:ext cx="4148720" cy="262215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6230137" y="5430484"/>
            <a:ext cx="2902935" cy="601814"/>
            <a:chOff x="5636304" y="5301889"/>
            <a:chExt cx="2902935" cy="601814"/>
          </a:xfrm>
        </p:grpSpPr>
        <p:sp>
          <p:nvSpPr>
            <p:cNvPr id="7" name="TextBox 6"/>
            <p:cNvSpPr txBox="1"/>
            <p:nvPr/>
          </p:nvSpPr>
          <p:spPr>
            <a:xfrm>
              <a:off x="5636304" y="5430484"/>
              <a:ext cx="20453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Patented in EU by </a:t>
              </a:r>
              <a:endParaRPr lang="en-US" dirty="0"/>
            </a:p>
          </p:txBody>
        </p:sp>
        <p:pic>
          <p:nvPicPr>
            <p:cNvPr id="8" name="Picture 7" descr="Screen Shot 2015-09-08 at 19.16.27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17473" y="5301889"/>
              <a:ext cx="921766" cy="601814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571375" y="3781015"/>
            <a:ext cx="4148720" cy="2062103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Integrated FPGA design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Fully floating, separation given </a:t>
            </a:r>
            <a:r>
              <a:rPr lang="en-US" sz="1600" dirty="0"/>
              <a:t>b</a:t>
            </a:r>
            <a:r>
              <a:rPr lang="en-US" sz="1600" dirty="0" smtClean="0"/>
              <a:t>y the DC/DC converter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Remote interface control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High flexibility (parameterization, calibration, diagnostics)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All-in-one Windows®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Interface </a:t>
            </a:r>
            <a:r>
              <a:rPr lang="en-US" sz="1600" dirty="0"/>
              <a:t>for remote control by </a:t>
            </a:r>
            <a:r>
              <a:rPr lang="en-US" sz="1600" dirty="0" smtClean="0"/>
              <a:t>host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182756" y="3866308"/>
            <a:ext cx="3839513" cy="830997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Potential separation to GND up to 30 kV</a:t>
            </a:r>
          </a:p>
          <a:p>
            <a:r>
              <a:rPr lang="en-US" sz="1600" dirty="0" smtClean="0"/>
              <a:t>Maximum differential input 500 V</a:t>
            </a:r>
          </a:p>
          <a:p>
            <a:r>
              <a:rPr lang="en-US" sz="1600" dirty="0" smtClean="0"/>
              <a:t>Threshold down to 5 mV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7174050" y="5075604"/>
            <a:ext cx="1848219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rgbClr val="812323"/>
                </a:solidFill>
              </a:rPr>
              <a:t>Courtesy K. </a:t>
            </a:r>
            <a:r>
              <a:rPr lang="en-US" sz="1200" i="1" dirty="0" err="1" smtClean="0">
                <a:solidFill>
                  <a:srgbClr val="812323"/>
                </a:solidFill>
              </a:rPr>
              <a:t>Petry</a:t>
            </a:r>
            <a:r>
              <a:rPr lang="en-US" sz="1200" i="1" dirty="0" smtClean="0">
                <a:solidFill>
                  <a:srgbClr val="812323"/>
                </a:solidFill>
              </a:rPr>
              <a:t> (KIT)</a:t>
            </a:r>
            <a:endParaRPr lang="en-US" sz="1200" i="1" dirty="0">
              <a:solidFill>
                <a:srgbClr val="8123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574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11/9/2015   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2334" y="-94346"/>
            <a:ext cx="8195734" cy="809093"/>
          </a:xfrm>
        </p:spPr>
        <p:txBody>
          <a:bodyPr/>
          <a:lstStyle/>
          <a:p>
            <a:r>
              <a:rPr lang="en-US" dirty="0" smtClean="0"/>
              <a:t>More on noise rejection</a:t>
            </a:r>
            <a:endParaRPr lang="en-US" dirty="0"/>
          </a:p>
        </p:txBody>
      </p:sp>
      <p:pic>
        <p:nvPicPr>
          <p:cNvPr id="6" name="Picture 5" descr="Screen Shot 2015-09-09 at 18.16.5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775" y="856061"/>
            <a:ext cx="3624257" cy="1987753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515533" y="809520"/>
            <a:ext cx="2930031" cy="2224083"/>
            <a:chOff x="932569" y="2702900"/>
            <a:chExt cx="2930031" cy="2224083"/>
          </a:xfrm>
        </p:grpSpPr>
        <p:pic>
          <p:nvPicPr>
            <p:cNvPr id="7" name="Picture 6" descr="Screen Shot 2015-09-09 at 18.22.1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2569" y="2749441"/>
              <a:ext cx="2741312" cy="2123815"/>
            </a:xfrm>
            <a:prstGeom prst="rect">
              <a:avLst/>
            </a:prstGeom>
          </p:spPr>
        </p:pic>
        <p:sp>
          <p:nvSpPr>
            <p:cNvPr id="8" name="Oval 7"/>
            <p:cNvSpPr/>
            <p:nvPr/>
          </p:nvSpPr>
          <p:spPr>
            <a:xfrm>
              <a:off x="932569" y="2885503"/>
              <a:ext cx="820880" cy="365206"/>
            </a:xfrm>
            <a:prstGeom prst="ellipse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568351" y="2702900"/>
              <a:ext cx="1104473" cy="365206"/>
            </a:xfrm>
            <a:prstGeom prst="ellipse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2653868" y="2702900"/>
              <a:ext cx="1208732" cy="365206"/>
            </a:xfrm>
            <a:prstGeom prst="ellipse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932569" y="4561777"/>
              <a:ext cx="1104473" cy="365206"/>
            </a:xfrm>
            <a:prstGeom prst="ellipse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653868" y="4496802"/>
              <a:ext cx="1208732" cy="365206"/>
            </a:xfrm>
            <a:prstGeom prst="ellipse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15533" y="3172370"/>
            <a:ext cx="2368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QUELL @ CRPP, CH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102935" y="3172370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NRE @ LLNL, USA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82333" y="3560657"/>
            <a:ext cx="398803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CWT has the higher rating as a quench detector in CICC (400 times better NR than standard taps)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Internal T detection by optical </a:t>
            </a:r>
            <a:r>
              <a:rPr lang="en-US" sz="1600" dirty="0" err="1" smtClean="0"/>
              <a:t>fibres</a:t>
            </a:r>
            <a:r>
              <a:rPr lang="en-US" sz="1600" dirty="0" smtClean="0"/>
              <a:t> provides a reliable method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Extraction of sensors was not problematic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Thermo-hydraulic detection are not recommended in CICC applications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550359" y="5871523"/>
            <a:ext cx="2766439" cy="261610"/>
          </a:xfrm>
          <a:prstGeom prst="rect">
            <a:avLst/>
          </a:prstGeom>
          <a:solidFill>
            <a:srgbClr val="333399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S. </a:t>
            </a:r>
            <a:r>
              <a:rPr lang="en-US" sz="1100" dirty="0" err="1" smtClean="0"/>
              <a:t>Pourrahimi</a:t>
            </a:r>
            <a:r>
              <a:rPr lang="en-US" sz="1100" dirty="0" smtClean="0"/>
              <a:t> et al., see references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336775" y="3560657"/>
            <a:ext cx="35542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NR factors better than 10</a:t>
            </a:r>
            <a:r>
              <a:rPr lang="en-US" sz="1600" baseline="30000" dirty="0" smtClean="0"/>
              <a:t>4</a:t>
            </a:r>
            <a:r>
              <a:rPr lang="en-US" sz="1600" dirty="0" smtClean="0"/>
              <a:t> for </a:t>
            </a:r>
            <a:r>
              <a:rPr lang="en-US" sz="1600" smtClean="0"/>
              <a:t>transverse fields were </a:t>
            </a:r>
            <a:r>
              <a:rPr lang="en-US" sz="1600" dirty="0" smtClean="0"/>
              <a:t>obtained, depending on positions of the CWT and pattern of fields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Final recommendation was to use a CWT at the center of the first stage of the cable (triplex)</a:t>
            </a:r>
          </a:p>
          <a:p>
            <a:pPr marL="285750" indent="-285750">
              <a:buFont typeface="Arial"/>
              <a:buChar char="•"/>
            </a:pP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5012667" y="5868981"/>
            <a:ext cx="2948365" cy="261610"/>
          </a:xfrm>
          <a:prstGeom prst="rect">
            <a:avLst/>
          </a:prstGeom>
          <a:solidFill>
            <a:srgbClr val="333399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N. </a:t>
            </a:r>
            <a:r>
              <a:rPr lang="en-US" sz="1100" dirty="0" err="1" smtClean="0"/>
              <a:t>Martovetsky</a:t>
            </a:r>
            <a:r>
              <a:rPr lang="en-US" sz="1100" dirty="0" smtClean="0"/>
              <a:t> et al., see 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972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quench detectors in </a:t>
            </a:r>
            <a:r>
              <a:rPr lang="en-US" dirty="0" smtClean="0"/>
              <a:t>ITER (CL tests)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01975"/>
            <a:ext cx="8226854" cy="282783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A system was designed by a team in ITER for the current leads test bench in ASIPP, Hefei, China based on industrial, commercially available solutions</a:t>
            </a:r>
          </a:p>
          <a:p>
            <a:r>
              <a:rPr lang="en-US" dirty="0" smtClean="0"/>
              <a:t>The quench detector part was implemented using NI-</a:t>
            </a:r>
            <a:r>
              <a:rPr lang="en-US" dirty="0" err="1" smtClean="0"/>
              <a:t>cRIO</a:t>
            </a:r>
            <a:r>
              <a:rPr lang="en-US" dirty="0" smtClean="0"/>
              <a:t> controllers which directly interface the power supply</a:t>
            </a:r>
          </a:p>
          <a:p>
            <a:r>
              <a:rPr lang="en-US" dirty="0" smtClean="0"/>
              <a:t>There was no HV issue and 300V galvanic separation was provided by the NI chassis</a:t>
            </a:r>
          </a:p>
          <a:p>
            <a:r>
              <a:rPr lang="en-US" dirty="0" smtClean="0"/>
              <a:t>Recent tests of the first leads have been successful</a:t>
            </a:r>
          </a:p>
          <a:p>
            <a:r>
              <a:rPr lang="en-US" dirty="0" smtClean="0"/>
              <a:t>This solution can’t be envisaged for the final ITER machine but has given satisfactory results so far at the ASIPP test station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11/09/2015 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0030" y="3701764"/>
            <a:ext cx="4384024" cy="236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427" y="3961505"/>
            <a:ext cx="2949599" cy="1886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772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200" y="2290043"/>
            <a:ext cx="5346700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146" name="Line 3"/>
          <p:cNvSpPr>
            <a:spLocks noChangeShapeType="1"/>
          </p:cNvSpPr>
          <p:nvPr/>
        </p:nvSpPr>
        <p:spPr bwMode="auto">
          <a:xfrm>
            <a:off x="4713288" y="46672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0" y="72136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4102" name="Rectangle 10"/>
          <p:cNvSpPr>
            <a:spLocks noChangeArrowheads="1"/>
          </p:cNvSpPr>
          <p:nvPr/>
        </p:nvSpPr>
        <p:spPr bwMode="auto">
          <a:xfrm>
            <a:off x="152400" y="538707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103" name="Rectangle 11"/>
          <p:cNvSpPr>
            <a:spLocks noChangeArrowheads="1"/>
          </p:cNvSpPr>
          <p:nvPr/>
        </p:nvSpPr>
        <p:spPr bwMode="auto">
          <a:xfrm>
            <a:off x="152400" y="549097"/>
            <a:ext cx="85693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0000"/>
                </a:solidFill>
                <a:ea typeface="Calibri" charset="0"/>
                <a:cs typeface="Times New Roman" charset="0"/>
              </a:rPr>
              <a:t>ITER TF HTS Prototype Test Results from ASIPP/China</a:t>
            </a:r>
          </a:p>
        </p:txBody>
      </p:sp>
      <p:sp>
        <p:nvSpPr>
          <p:cNvPr id="4104" name="Rectangle 11"/>
          <p:cNvSpPr>
            <a:spLocks noChangeArrowheads="1"/>
          </p:cNvSpPr>
          <p:nvPr/>
        </p:nvSpPr>
        <p:spPr bwMode="auto">
          <a:xfrm>
            <a:off x="250825" y="914581"/>
            <a:ext cx="8281987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342900" indent="-342900">
              <a:buFont typeface="Wingdings" charset="0"/>
              <a:buChar char="q"/>
              <a:defRPr/>
            </a:pPr>
            <a:r>
              <a:rPr lang="en-US" sz="2000" dirty="0">
                <a:solidFill>
                  <a:srgbClr val="FFFFFF"/>
                </a:solidFill>
                <a:ea typeface="Calibri" charset="0"/>
                <a:cs typeface="Times New Roman" charset="0"/>
              </a:rPr>
              <a:t>QDS threshold set to 3 mV during </a:t>
            </a:r>
            <a:r>
              <a:rPr lang="en-US" sz="2000" dirty="0" smtClean="0">
                <a:solidFill>
                  <a:srgbClr val="FFFFFF"/>
                </a:solidFill>
                <a:ea typeface="Calibri" charset="0"/>
                <a:cs typeface="Times New Roman" charset="0"/>
              </a:rPr>
              <a:t>TF </a:t>
            </a:r>
            <a:r>
              <a:rPr lang="en-US" sz="2000" dirty="0">
                <a:solidFill>
                  <a:srgbClr val="FFFFFF"/>
                </a:solidFill>
                <a:ea typeface="Calibri" charset="0"/>
                <a:cs typeface="Times New Roman" charset="0"/>
              </a:rPr>
              <a:t>prototype test;</a:t>
            </a:r>
          </a:p>
          <a:p>
            <a:pPr marL="342900" indent="-342900">
              <a:buFont typeface="Wingdings" charset="0"/>
              <a:buChar char="q"/>
              <a:defRPr/>
            </a:pPr>
            <a:r>
              <a:rPr lang="en-US" sz="2000" dirty="0" smtClean="0">
                <a:solidFill>
                  <a:srgbClr val="FFFFFF"/>
                </a:solidFill>
                <a:ea typeface="Calibri" charset="0"/>
                <a:cs typeface="Times New Roman" charset="0"/>
              </a:rPr>
              <a:t>Quench </a:t>
            </a:r>
            <a:r>
              <a:rPr lang="en-US" sz="2000" dirty="0">
                <a:solidFill>
                  <a:srgbClr val="FFFFFF"/>
                </a:solidFill>
                <a:ea typeface="Calibri" charset="0"/>
                <a:cs typeface="Times New Roman" charset="0"/>
              </a:rPr>
              <a:t>event </a:t>
            </a:r>
            <a:r>
              <a:rPr lang="en-US" sz="2000" dirty="0" smtClean="0">
                <a:solidFill>
                  <a:srgbClr val="FFFFFF"/>
                </a:solidFill>
                <a:ea typeface="Calibri" charset="0"/>
                <a:cs typeface="Times New Roman" charset="0"/>
              </a:rPr>
              <a:t>at </a:t>
            </a:r>
            <a:r>
              <a:rPr lang="en-US" sz="2000" dirty="0">
                <a:solidFill>
                  <a:srgbClr val="FFFFFF"/>
                </a:solidFill>
                <a:ea typeface="Calibri" charset="0"/>
                <a:cs typeface="Times New Roman" charset="0"/>
              </a:rPr>
              <a:t>64 kA during LOFA </a:t>
            </a:r>
            <a:r>
              <a:rPr lang="en-US" sz="2000" dirty="0" smtClean="0">
                <a:solidFill>
                  <a:srgbClr val="FFFFFF"/>
                </a:solidFill>
                <a:ea typeface="Calibri" charset="0"/>
                <a:cs typeface="Times New Roman" charset="0"/>
              </a:rPr>
              <a:t>test: voltage </a:t>
            </a:r>
            <a:r>
              <a:rPr lang="en-US" sz="2000" dirty="0">
                <a:solidFill>
                  <a:srgbClr val="FFFFFF"/>
                </a:solidFill>
                <a:ea typeface="Calibri" charset="0"/>
                <a:cs typeface="Times New Roman" charset="0"/>
              </a:rPr>
              <a:t>allowed to rise further to 100 mV to measure so called overheating time (=time at full current until temperature reaches 150 K in the HTS)</a:t>
            </a:r>
          </a:p>
        </p:txBody>
      </p:sp>
      <p:sp>
        <p:nvSpPr>
          <p:cNvPr id="6152" name="Rectangle 1"/>
          <p:cNvSpPr>
            <a:spLocks noChangeArrowheads="1"/>
          </p:cNvSpPr>
          <p:nvPr/>
        </p:nvSpPr>
        <p:spPr bwMode="auto">
          <a:xfrm>
            <a:off x="3535370" y="5671929"/>
            <a:ext cx="51292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  <a:ea typeface="Calibri" charset="0"/>
              </a:rPr>
              <a:t>Quench in the HTS following a LOFA test . Temperature at warm end of HTS and HTS voltage. </a:t>
            </a:r>
            <a:endParaRPr lang="en-US" dirty="0">
              <a:solidFill>
                <a:srgbClr val="FFFFFF"/>
              </a:solidFill>
              <a:ea typeface="Calibri" charset="0"/>
            </a:endParaRPr>
          </a:p>
        </p:txBody>
      </p:sp>
      <p:sp>
        <p:nvSpPr>
          <p:cNvPr id="6153" name="Rectangle 14"/>
          <p:cNvSpPr>
            <a:spLocks noChangeArrowheads="1"/>
          </p:cNvSpPr>
          <p:nvPr/>
        </p:nvSpPr>
        <p:spPr bwMode="auto">
          <a:xfrm>
            <a:off x="152400" y="5411579"/>
            <a:ext cx="30956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ea typeface="Calibri" charset="0"/>
              </a:rPr>
              <a:t>Top:  Test cryostat and cubicles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ea typeface="Calibri" charset="0"/>
              </a:rPr>
              <a:t>Bottom: Leads inside CTB</a:t>
            </a:r>
            <a:endParaRPr lang="en-US" dirty="0">
              <a:solidFill>
                <a:srgbClr val="FFFFFF"/>
              </a:solidFill>
              <a:ea typeface="Calibri" charset="0"/>
            </a:endParaRPr>
          </a:p>
        </p:txBody>
      </p:sp>
      <p:pic>
        <p:nvPicPr>
          <p:cNvPr id="410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005764"/>
            <a:ext cx="2297112" cy="1290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10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470651"/>
            <a:ext cx="2297112" cy="153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3" name="Title 3"/>
          <p:cNvSpPr>
            <a:spLocks noGrp="1"/>
          </p:cNvSpPr>
          <p:nvPr>
            <p:ph type="title"/>
          </p:nvPr>
        </p:nvSpPr>
        <p:spPr>
          <a:xfrm>
            <a:off x="250825" y="-59941"/>
            <a:ext cx="8195734" cy="809093"/>
          </a:xfrm>
        </p:spPr>
        <p:txBody>
          <a:bodyPr/>
          <a:lstStyle/>
          <a:p>
            <a:r>
              <a:rPr lang="en-US" dirty="0" smtClean="0"/>
              <a:t>First results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099976" y="155338"/>
            <a:ext cx="287173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 smtClean="0"/>
              <a:t>Slide courtesy P. Bauer (ITER) and </a:t>
            </a:r>
            <a:r>
              <a:rPr lang="en-US" sz="900" i="1" dirty="0" err="1" smtClean="0"/>
              <a:t>Dr</a:t>
            </a:r>
            <a:r>
              <a:rPr lang="en-US" sz="900" i="1" dirty="0" smtClean="0"/>
              <a:t> Ding (ASIPP) </a:t>
            </a:r>
            <a:endParaRPr lang="en-US" sz="900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11/9/2015   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5465" y="-138204"/>
            <a:ext cx="8195734" cy="809093"/>
          </a:xfrm>
        </p:spPr>
        <p:txBody>
          <a:bodyPr>
            <a:normAutofit/>
          </a:bodyPr>
          <a:lstStyle/>
          <a:p>
            <a:r>
              <a:rPr lang="en-US" dirty="0" smtClean="0"/>
              <a:t>Similar QD system developed at BNL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82756" y="4871324"/>
            <a:ext cx="3781765" cy="600164"/>
          </a:xfrm>
          <a:prstGeom prst="rect">
            <a:avLst/>
          </a:prstGeom>
          <a:solidFill>
            <a:srgbClr val="333399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“Novel Quench Detection Method for HTS coils”; P. Joshi, S. </a:t>
            </a:r>
            <a:r>
              <a:rPr lang="en-US" sz="1100" dirty="0" err="1"/>
              <a:t>Dimaiuta</a:t>
            </a:r>
            <a:r>
              <a:rPr lang="en-US" sz="1100" dirty="0"/>
              <a:t>, G. </a:t>
            </a:r>
            <a:r>
              <a:rPr lang="en-US" sz="1100" dirty="0" err="1"/>
              <a:t>Ganetis</a:t>
            </a:r>
            <a:r>
              <a:rPr lang="en-US" sz="1100" dirty="0"/>
              <a:t>, R. Gupta, et al.; Proceedings of 2011 PAC, NY, </a:t>
            </a:r>
            <a:r>
              <a:rPr lang="en-US" sz="1100" dirty="0" smtClean="0"/>
              <a:t>USA</a:t>
            </a:r>
            <a:endParaRPr lang="en-US" dirty="0"/>
          </a:p>
        </p:txBody>
      </p:sp>
      <p:pic>
        <p:nvPicPr>
          <p:cNvPr id="7" name="Picture 6" descr="Screen Shot 2015-09-08 at 13.48.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22" y="729751"/>
            <a:ext cx="5442176" cy="2647743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6249537" y="729751"/>
            <a:ext cx="2811531" cy="939510"/>
            <a:chOff x="6069451" y="965266"/>
            <a:chExt cx="2811531" cy="939510"/>
          </a:xfrm>
        </p:grpSpPr>
        <p:pic>
          <p:nvPicPr>
            <p:cNvPr id="6" name="Picture 5" descr="Screen Shot 2015-09-08 at 13.27.2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9451" y="965266"/>
              <a:ext cx="2811531" cy="799357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7708065" y="1535444"/>
              <a:ext cx="1172917" cy="369332"/>
            </a:xfrm>
            <a:prstGeom prst="rect">
              <a:avLst/>
            </a:prstGeom>
            <a:solidFill>
              <a:srgbClr val="333399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Patented!</a:t>
              </a:r>
              <a:endParaRPr lang="en-US" dirty="0"/>
            </a:p>
          </p:txBody>
        </p:sp>
      </p:grpSp>
      <p:sp>
        <p:nvSpPr>
          <p:cNvPr id="10" name="Rectangle 9"/>
          <p:cNvSpPr/>
          <p:nvPr/>
        </p:nvSpPr>
        <p:spPr>
          <a:xfrm>
            <a:off x="229724" y="3855661"/>
            <a:ext cx="4572000" cy="2031325"/>
          </a:xfrm>
          <a:prstGeom prst="rect">
            <a:avLst/>
          </a:prstGeom>
          <a:solidFill>
            <a:srgbClr val="FF6600"/>
          </a:solidFill>
        </p:spPr>
        <p:txBody>
          <a:bodyPr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NI </a:t>
            </a:r>
            <a:r>
              <a:rPr lang="en-US" sz="1400" dirty="0"/>
              <a:t>CRIO backplane powered by reconfigurable Field Programmable </a:t>
            </a:r>
            <a:r>
              <a:rPr lang="en-US" sz="1400" dirty="0" smtClean="0"/>
              <a:t>Gate Array </a:t>
            </a:r>
            <a:r>
              <a:rPr lang="en-US" sz="1400" dirty="0"/>
              <a:t>(FPGA) </a:t>
            </a:r>
            <a:r>
              <a:rPr lang="en-US" sz="1400" dirty="0" smtClean="0"/>
              <a:t>technology</a:t>
            </a:r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Real </a:t>
            </a:r>
            <a:r>
              <a:rPr lang="en-US" sz="1400" dirty="0"/>
              <a:t>time </a:t>
            </a:r>
            <a:r>
              <a:rPr lang="en-US" sz="1400" dirty="0" smtClean="0"/>
              <a:t>controller</a:t>
            </a:r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DAQ </a:t>
            </a:r>
            <a:r>
              <a:rPr lang="en-US" sz="1400" dirty="0"/>
              <a:t>module with </a:t>
            </a:r>
            <a:r>
              <a:rPr lang="en-US" sz="1400" dirty="0" smtClean="0"/>
              <a:t>4 channel</a:t>
            </a:r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50KS</a:t>
            </a:r>
            <a:r>
              <a:rPr lang="en-US" sz="1400" dirty="0"/>
              <a:t>/s simultaneous </a:t>
            </a:r>
            <a:r>
              <a:rPr lang="en-US" sz="1400" dirty="0" smtClean="0"/>
              <a:t>sampling</a:t>
            </a:r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16 </a:t>
            </a:r>
            <a:r>
              <a:rPr lang="en-US" sz="1400" dirty="0"/>
              <a:t>bit A/</a:t>
            </a:r>
            <a:r>
              <a:rPr lang="en-US" sz="1400" dirty="0" smtClean="0"/>
              <a:t>D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16 channel </a:t>
            </a:r>
            <a:r>
              <a:rPr lang="en-US" sz="1400" dirty="0"/>
              <a:t>fast digital IO </a:t>
            </a:r>
            <a:r>
              <a:rPr lang="en-US" sz="1400" dirty="0" smtClean="0"/>
              <a:t>module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300V </a:t>
            </a:r>
            <a:r>
              <a:rPr lang="en-US" sz="1400" dirty="0"/>
              <a:t>channel to channel isolation and 300V channel to ground </a:t>
            </a:r>
            <a:r>
              <a:rPr lang="en-US" sz="1400" dirty="0" smtClean="0"/>
              <a:t>isolation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249537" y="1824336"/>
            <a:ext cx="2547845" cy="1877437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Bridge QD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L*</a:t>
            </a:r>
            <a:r>
              <a:rPr lang="en-US" sz="1400" dirty="0" err="1" smtClean="0"/>
              <a:t>dI</a:t>
            </a:r>
            <a:r>
              <a:rPr lang="en-US" sz="1400" dirty="0" smtClean="0"/>
              <a:t>/</a:t>
            </a:r>
            <a:r>
              <a:rPr lang="en-US" sz="1400" dirty="0" err="1" smtClean="0"/>
              <a:t>dt</a:t>
            </a:r>
            <a:r>
              <a:rPr lang="en-US" sz="1400" dirty="0" smtClean="0"/>
              <a:t> compensation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50 </a:t>
            </a:r>
            <a:r>
              <a:rPr lang="en-US" sz="1400" dirty="0" err="1" smtClean="0"/>
              <a:t>μs</a:t>
            </a:r>
            <a:r>
              <a:rPr lang="en-US" sz="1400" dirty="0" smtClean="0"/>
              <a:t> to 100 </a:t>
            </a:r>
            <a:r>
              <a:rPr lang="en-US" sz="1400" dirty="0" err="1" smtClean="0"/>
              <a:t>μs</a:t>
            </a:r>
            <a:r>
              <a:rPr lang="en-US" sz="1400" dirty="0" smtClean="0"/>
              <a:t> FPGA loop time for discrete filtering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Filter response time 250-500 </a:t>
            </a:r>
            <a:r>
              <a:rPr lang="en-US" sz="1400" dirty="0" err="1" smtClean="0"/>
              <a:t>μs</a:t>
            </a:r>
            <a:endParaRPr lang="en-US" sz="1400" dirty="0" smtClean="0"/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013918" y="3855661"/>
            <a:ext cx="3705938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Threshold : 1 mV  (0.1 </a:t>
            </a:r>
            <a:r>
              <a:rPr lang="en-US" dirty="0" err="1" smtClean="0"/>
              <a:t>μV</a:t>
            </a:r>
            <a:r>
              <a:rPr lang="en-US" dirty="0" smtClean="0"/>
              <a:t>/cm)</a:t>
            </a:r>
          </a:p>
          <a:p>
            <a:r>
              <a:rPr lang="en-US" dirty="0" smtClean="0"/>
              <a:t>Detection time : 2 - 3 </a:t>
            </a:r>
            <a:r>
              <a:rPr lang="en-US" dirty="0" err="1" smtClean="0"/>
              <a:t>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846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Short recall on quench detection factors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11/9/2015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735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11/9/2015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474281" y="907841"/>
            <a:ext cx="5812042" cy="2238617"/>
            <a:chOff x="213693" y="110579"/>
            <a:chExt cx="5812042" cy="2238617"/>
          </a:xfrm>
        </p:grpSpPr>
        <p:pic>
          <p:nvPicPr>
            <p:cNvPr id="5" name="Picture 4" descr="Tokamak view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693" y="110579"/>
              <a:ext cx="2553914" cy="2238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3" descr="Screen Shot 2015-09-08 at 11.30.3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7607" y="110580"/>
              <a:ext cx="3258128" cy="2238616"/>
            </a:xfrm>
            <a:prstGeom prst="rect">
              <a:avLst/>
            </a:prstGeom>
          </p:spPr>
        </p:pic>
      </p:grpSp>
      <p:sp>
        <p:nvSpPr>
          <p:cNvPr id="6" name="TextBox 5"/>
          <p:cNvSpPr txBox="1"/>
          <p:nvPr/>
        </p:nvSpPr>
        <p:spPr>
          <a:xfrm>
            <a:off x="213693" y="3440254"/>
            <a:ext cx="817012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C</a:t>
            </a:r>
            <a:r>
              <a:rPr lang="en-US" dirty="0" smtClean="0"/>
              <a:t>ryogenic instrumentation (all flow-meters and pressure sensors and most of the temperature sensors are located at the extremity of the cryostat extensions, within the so-called Coil Terminal Boxes)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Variations in pressure and in flow </a:t>
            </a:r>
            <a:r>
              <a:rPr lang="en-US" dirty="0"/>
              <a:t>d</a:t>
            </a:r>
            <a:r>
              <a:rPr lang="en-US" dirty="0" smtClean="0"/>
              <a:t>uring quenching inside of the coils are measured and monitored at the CTB’s instrumentation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This can constitute a second line detection method, the so-called Safety QD which does not protect the coils against overheating, but avoids rupture of the plasma containment walls in case a quench goes undetected by the primary, electromagnetic method(s)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199" y="159411"/>
            <a:ext cx="8461695" cy="613175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Secondary (Safety) QD in ITER’s TF coils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7452786" y="2151346"/>
            <a:ext cx="646331" cy="369332"/>
          </a:xfrm>
          <a:prstGeom prst="rect">
            <a:avLst/>
          </a:prstGeom>
          <a:solidFill>
            <a:srgbClr val="333399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CTB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7119860" y="2454054"/>
            <a:ext cx="332926" cy="4029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2292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11/09/2015 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199" y="159411"/>
            <a:ext cx="8490741" cy="6131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detect a quench not seen by the </a:t>
            </a:r>
            <a:r>
              <a:rPr lang="en-US" dirty="0" err="1" smtClean="0"/>
              <a:t>e.m</a:t>
            </a:r>
            <a:r>
              <a:rPr lang="en-US" dirty="0" smtClean="0"/>
              <a:t>. QD?</a:t>
            </a:r>
            <a:endParaRPr lang="en-US" dirty="0"/>
          </a:p>
        </p:txBody>
      </p:sp>
      <p:pic>
        <p:nvPicPr>
          <p:cNvPr id="13" name="Picture 12" descr="Screen Shot 2015-09-08 at 15.26.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00" y="1184383"/>
            <a:ext cx="3033699" cy="1555523"/>
          </a:xfrm>
          <a:prstGeom prst="rect">
            <a:avLst/>
          </a:prstGeom>
        </p:spPr>
      </p:pic>
      <p:pic>
        <p:nvPicPr>
          <p:cNvPr id="15" name="Picture 14" descr="Screen Shot 2015-09-08 at 15.26.5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208" y="1256721"/>
            <a:ext cx="3157995" cy="1490785"/>
          </a:xfrm>
          <a:prstGeom prst="rect">
            <a:avLst/>
          </a:prstGeom>
        </p:spPr>
      </p:pic>
      <p:pic>
        <p:nvPicPr>
          <p:cNvPr id="16" name="Picture 15" descr="Screen Shot 2015-09-08 at 15.26.5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120" y="3705618"/>
            <a:ext cx="3874614" cy="1902295"/>
          </a:xfrm>
          <a:prstGeom prst="rect">
            <a:avLst/>
          </a:prstGeom>
        </p:spPr>
      </p:pic>
      <p:pic>
        <p:nvPicPr>
          <p:cNvPr id="17" name="Picture 16" descr="Screen Shot 2015-09-08 at 15.27.0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00" y="4044161"/>
            <a:ext cx="3217466" cy="164870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371366" y="956923"/>
            <a:ext cx="2108645" cy="369332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Mass flows at CTB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62418" y="815051"/>
            <a:ext cx="2507417" cy="369332"/>
          </a:xfrm>
          <a:prstGeom prst="rect">
            <a:avLst/>
          </a:prstGeom>
          <a:solidFill>
            <a:schemeClr val="tx2">
              <a:lumMod val="1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Quench and disruption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304697" y="887389"/>
            <a:ext cx="1365315" cy="369332"/>
          </a:xfrm>
          <a:prstGeom prst="rect">
            <a:avLst/>
          </a:prstGeom>
          <a:solidFill>
            <a:srgbClr val="191919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Undetected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38164" y="3350643"/>
            <a:ext cx="2378363" cy="369332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Temperatures at CTB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3269946" y="1400753"/>
            <a:ext cx="900153" cy="4567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614813" y="1400753"/>
            <a:ext cx="692925" cy="4567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442682" y="3165977"/>
            <a:ext cx="3156521" cy="369332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Differential mass flow at CTB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614813" y="5004487"/>
            <a:ext cx="4362016" cy="923330"/>
          </a:xfrm>
          <a:prstGeom prst="rect">
            <a:avLst/>
          </a:prstGeom>
          <a:solidFill>
            <a:srgbClr val="660066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For a threshold of </a:t>
            </a:r>
            <a:r>
              <a:rPr lang="en-US" dirty="0" err="1" smtClean="0"/>
              <a:t>Δm</a:t>
            </a:r>
            <a:r>
              <a:rPr lang="en-US" dirty="0" smtClean="0"/>
              <a:t>= 0.1 kg/s detection is feasible within 10 s from the quench initiation (ultimate limit is set to 25 s)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38043" y="5964892"/>
            <a:ext cx="2531903" cy="261610"/>
          </a:xfrm>
          <a:prstGeom prst="rect">
            <a:avLst/>
          </a:prstGeom>
          <a:solidFill>
            <a:srgbClr val="333399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S. Nicollet et al., see 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649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detection in LHC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799" y="2903097"/>
            <a:ext cx="8492495" cy="3027839"/>
          </a:xfrm>
          <a:solidFill>
            <a:srgbClr val="3366FF"/>
          </a:solidFill>
        </p:spPr>
        <p:txBody>
          <a:bodyPr>
            <a:normAutofit/>
          </a:bodyPr>
          <a:lstStyle/>
          <a:p>
            <a:r>
              <a:rPr lang="en-US" dirty="0" smtClean="0"/>
              <a:t>Please see :</a:t>
            </a:r>
          </a:p>
          <a:p>
            <a:endParaRPr lang="en-US" dirty="0" smtClean="0"/>
          </a:p>
          <a:p>
            <a:r>
              <a:rPr lang="en-GB" dirty="0" smtClean="0"/>
              <a:t>“</a:t>
            </a:r>
            <a:r>
              <a:rPr lang="en-GB" dirty="0" smtClean="0">
                <a:solidFill>
                  <a:schemeClr val="tx2">
                    <a:lumMod val="10000"/>
                  </a:schemeClr>
                </a:solidFill>
              </a:rPr>
              <a:t>State</a:t>
            </a:r>
            <a:r>
              <a:rPr lang="en-GB" dirty="0">
                <a:solidFill>
                  <a:schemeClr val="tx2">
                    <a:lumMod val="10000"/>
                  </a:schemeClr>
                </a:solidFill>
              </a:rPr>
              <a:t>-of-the-art and future challenges for the quench detection and protection of accelerator superconducting magnet </a:t>
            </a:r>
            <a:r>
              <a:rPr lang="en-GB" dirty="0" smtClean="0">
                <a:solidFill>
                  <a:schemeClr val="tx2">
                    <a:lumMod val="10000"/>
                  </a:schemeClr>
                </a:solidFill>
              </a:rPr>
              <a:t>circuits</a:t>
            </a:r>
            <a:r>
              <a:rPr lang="en-GB" dirty="0" smtClean="0"/>
              <a:t>” b</a:t>
            </a:r>
            <a:r>
              <a:rPr lang="en-US" dirty="0" smtClean="0"/>
              <a:t>y A. </a:t>
            </a:r>
            <a:r>
              <a:rPr lang="en-US" dirty="0" err="1" smtClean="0"/>
              <a:t>Siemko</a:t>
            </a:r>
            <a:r>
              <a:rPr lang="en-US" dirty="0" smtClean="0"/>
              <a:t>, at the </a:t>
            </a:r>
            <a:r>
              <a:rPr lang="en-US" dirty="0"/>
              <a:t>2014 Kyoto Workshop on HTS Magnet Technology for High Energy Physics </a:t>
            </a:r>
            <a:r>
              <a:rPr lang="en-US" dirty="0" smtClean="0"/>
              <a:t>– WAMHTS</a:t>
            </a:r>
            <a:r>
              <a:rPr lang="en-US" dirty="0"/>
              <a:t>-2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11/9/2015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187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11/9/2015   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05639" y="133273"/>
            <a:ext cx="6800169" cy="809093"/>
          </a:xfrm>
        </p:spPr>
        <p:txBody>
          <a:bodyPr/>
          <a:lstStyle/>
          <a:p>
            <a:r>
              <a:rPr lang="en-US" dirty="0" smtClean="0"/>
              <a:t>HTS quench detectors in LHC</a:t>
            </a:r>
            <a:endParaRPr lang="en-US" dirty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84960" y="3469016"/>
            <a:ext cx="4038600" cy="1995488"/>
          </a:xfrm>
          <a:prstGeom prst="rect">
            <a:avLst/>
          </a:prstGeom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236760" y="866818"/>
            <a:ext cx="8686800" cy="260219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smtClean="0"/>
              <a:t>Based on ADuC834™microcontroller with integrated 24 Bit ∑</a:t>
            </a:r>
            <a:r>
              <a:rPr lang="el-GR" sz="1800" smtClean="0"/>
              <a:t>Δ</a:t>
            </a:r>
            <a:r>
              <a:rPr lang="en-GB" sz="1800" smtClean="0"/>
              <a:t> analog to digital converter ADC</a:t>
            </a:r>
          </a:p>
          <a:p>
            <a:pPr lvl="1"/>
            <a:r>
              <a:rPr lang="en-GB" sz="1800" smtClean="0"/>
              <a:t>High resolution &lt; 15 </a:t>
            </a:r>
            <a:r>
              <a:rPr lang="en-US" sz="1800" smtClean="0"/>
              <a:t>n</a:t>
            </a:r>
            <a:r>
              <a:rPr lang="en-GB" sz="1800" smtClean="0"/>
              <a:t>V  @ +/-12.5mV</a:t>
            </a:r>
          </a:p>
          <a:p>
            <a:pPr lvl="1"/>
            <a:r>
              <a:rPr lang="en-GB" sz="1800" smtClean="0"/>
              <a:t>Minimum reaction time t</a:t>
            </a:r>
            <a:r>
              <a:rPr lang="en-GB" sz="1800" baseline="-25000" smtClean="0"/>
              <a:t>EVAL</a:t>
            </a:r>
            <a:r>
              <a:rPr lang="en-GB" sz="1800" smtClean="0"/>
              <a:t> = 100 ms</a:t>
            </a:r>
          </a:p>
          <a:p>
            <a:r>
              <a:rPr lang="en-GB" sz="1800" smtClean="0"/>
              <a:t>Originally developed for the protection of hybrid HTS current leads, these detection systems are meanwhile also in use for the protection of the bus-bar splices in the LHC main circuits (3266 redundant systems installed in total)</a:t>
            </a:r>
            <a:endParaRPr lang="en-GB" sz="1800" dirty="0" smtClean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-148788" y="3111640"/>
            <a:ext cx="4648200" cy="27093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1800" dirty="0" smtClean="0"/>
              <a:t>Reliable operation with detection thresholds as low as 500 </a:t>
            </a:r>
            <a:r>
              <a:rPr lang="el-GR" sz="1800" dirty="0" smtClean="0"/>
              <a:t>μ</a:t>
            </a:r>
            <a:r>
              <a:rPr lang="en-GB" sz="1800" dirty="0" smtClean="0"/>
              <a:t>V</a:t>
            </a:r>
          </a:p>
          <a:p>
            <a:pPr lvl="1"/>
            <a:r>
              <a:rPr lang="en-GB" sz="1800" dirty="0" smtClean="0"/>
              <a:t>Measurement of bus-bar splice resistance with </a:t>
            </a:r>
            <a:r>
              <a:rPr lang="el-GR" sz="1800" dirty="0" smtClean="0"/>
              <a:t>Δ</a:t>
            </a:r>
            <a:r>
              <a:rPr lang="en-GB" sz="1800" dirty="0" smtClean="0"/>
              <a:t>R </a:t>
            </a:r>
            <a:r>
              <a:rPr lang="el-GR" sz="1800" dirty="0" smtClean="0"/>
              <a:t>≤</a:t>
            </a:r>
            <a:r>
              <a:rPr lang="en-GB" sz="1800" dirty="0" smtClean="0"/>
              <a:t> 1 n</a:t>
            </a:r>
            <a:r>
              <a:rPr lang="el-GR" sz="1800" dirty="0" smtClean="0"/>
              <a:t>Ω</a:t>
            </a:r>
            <a:endParaRPr lang="en-GB" sz="1800" dirty="0" smtClean="0"/>
          </a:p>
          <a:p>
            <a:pPr lvl="1"/>
            <a:r>
              <a:rPr lang="en-GB" sz="1800" dirty="0" smtClean="0"/>
              <a:t>Programmable gain based version used for circuit protection and diagnostics during the Copper Stabilizer Continuity Measurement (CSCM) campaigns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81610" y="5705555"/>
            <a:ext cx="22419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/>
              <a:t>Courtesy </a:t>
            </a:r>
            <a:r>
              <a:rPr lang="en-US" sz="900" i="1" dirty="0" err="1"/>
              <a:t>Denz</a:t>
            </a:r>
            <a:r>
              <a:rPr lang="en-US" sz="900" i="1" dirty="0"/>
              <a:t>/</a:t>
            </a:r>
            <a:r>
              <a:rPr lang="en-US" sz="900" i="1" dirty="0" err="1"/>
              <a:t>Siemko</a:t>
            </a:r>
            <a:r>
              <a:rPr lang="en-US" sz="900" i="1" dirty="0"/>
              <a:t>/</a:t>
            </a:r>
            <a:r>
              <a:rPr lang="en-US" sz="900" i="1" dirty="0" err="1" smtClean="0"/>
              <a:t>Steckert</a:t>
            </a:r>
            <a:r>
              <a:rPr lang="en-US" sz="900" i="1" dirty="0" smtClean="0"/>
              <a:t>, CERN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611504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Conclusions &amp; Outlook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11/9/2015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874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083"/>
            <a:ext cx="8226854" cy="5926902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/>
              <a:t>Future developments in fast </a:t>
            </a:r>
            <a:r>
              <a:rPr lang="en-GB" sz="2400" dirty="0" smtClean="0"/>
              <a:t>and high resolution digital </a:t>
            </a:r>
            <a:r>
              <a:rPr lang="en-GB" sz="2400" dirty="0"/>
              <a:t>electronics will bring increasing capabilities for fast detection at </a:t>
            </a:r>
            <a:r>
              <a:rPr lang="en-GB" sz="2400" dirty="0" smtClean="0"/>
              <a:t>every </a:t>
            </a:r>
            <a:r>
              <a:rPr lang="en-GB" sz="2400" dirty="0"/>
              <a:t>time lower levels</a:t>
            </a:r>
          </a:p>
          <a:p>
            <a:r>
              <a:rPr lang="en-US" sz="2400" dirty="0" smtClean="0"/>
              <a:t>Coil / bus bar / current lead’s sensors are an integral part of a quench detection system, so the design has to be done by putting together from the beginning the magnet engineer, the electronics engineer and the future operators/analysts</a:t>
            </a:r>
          </a:p>
          <a:p>
            <a:r>
              <a:rPr lang="en-US" sz="2400" dirty="0" smtClean="0"/>
              <a:t>Never forget that magnets are always part of circuits and electrodynamics of quench protection can be tricky when going to the circuit level (power supplies, by-passes, environmental constrains, couplings, noise, transmission line effects, </a:t>
            </a:r>
            <a:r>
              <a:rPr lang="en-US" sz="2400" dirty="0" err="1" smtClean="0"/>
              <a:t>etc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Radiation </a:t>
            </a:r>
            <a:r>
              <a:rPr lang="en-US" sz="2400" dirty="0"/>
              <a:t>has to be limited to systems which become the more and more complex</a:t>
            </a:r>
          </a:p>
          <a:p>
            <a:r>
              <a:rPr lang="en-US" sz="2400" dirty="0" smtClean="0"/>
              <a:t>Contacts across disciplines is fundamental to keep innovation and inventiveness alive!</a:t>
            </a:r>
          </a:p>
          <a:p>
            <a:r>
              <a:rPr lang="en-US" sz="2400" dirty="0" smtClean="0"/>
              <a:t>New methods for the </a:t>
            </a:r>
            <a:r>
              <a:rPr lang="en-US" sz="2400" dirty="0" smtClean="0"/>
              <a:t>future are </a:t>
            </a:r>
            <a:r>
              <a:rPr lang="en-US" sz="2400" dirty="0" smtClean="0"/>
              <a:t>going to be hybrid and </a:t>
            </a:r>
            <a:r>
              <a:rPr lang="en-US" sz="2400" dirty="0" smtClean="0"/>
              <a:t>with adaptive </a:t>
            </a:r>
            <a:r>
              <a:rPr lang="en-US" sz="2400" dirty="0" smtClean="0"/>
              <a:t>threshold filters </a:t>
            </a:r>
          </a:p>
          <a:p>
            <a:r>
              <a:rPr lang="en-US" sz="2400" dirty="0" smtClean="0"/>
              <a:t>When will we see the breakthrough of a new detection method ? 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11/09/2015 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386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049" y="772586"/>
            <a:ext cx="8226854" cy="5359217"/>
          </a:xfrm>
        </p:spPr>
        <p:txBody>
          <a:bodyPr>
            <a:normAutofit fontScale="85000" lnSpcReduction="10000"/>
          </a:bodyPr>
          <a:lstStyle/>
          <a:p>
            <a:r>
              <a:rPr lang="en-US" sz="1800" dirty="0"/>
              <a:t>“Engineering Superconductivity”; edited by Peter J. Lee, May 2001, Wiley-IEEE </a:t>
            </a:r>
            <a:r>
              <a:rPr lang="en-US" sz="1800" dirty="0" smtClean="0"/>
              <a:t>Press</a:t>
            </a:r>
          </a:p>
          <a:p>
            <a:r>
              <a:rPr lang="en-US" sz="1800" dirty="0"/>
              <a:t>“Superconducting Accelerator Magnets”; KH. Mess, P. </a:t>
            </a:r>
            <a:r>
              <a:rPr lang="en-US" sz="1800" dirty="0" err="1"/>
              <a:t>Schmüser</a:t>
            </a:r>
            <a:r>
              <a:rPr lang="en-US" sz="1800" dirty="0"/>
              <a:t>, S. Wolff, World Scientific, </a:t>
            </a:r>
            <a:r>
              <a:rPr lang="en-US" sz="1800" dirty="0" smtClean="0"/>
              <a:t>1996</a:t>
            </a:r>
          </a:p>
          <a:p>
            <a:r>
              <a:rPr lang="en-US" sz="1800" dirty="0"/>
              <a:t>“Quench Observation in LHC Superconducting One Meter Long Dipole Models by Field Perturbation Measurements”, D. Leroy et al., IEEE Transactions in Applied Superconductivity, Vol. 3 (1993)</a:t>
            </a:r>
          </a:p>
          <a:p>
            <a:r>
              <a:rPr lang="en-US" sz="1800" dirty="0" smtClean="0"/>
              <a:t>“Electromagnetic </a:t>
            </a:r>
            <a:r>
              <a:rPr lang="en-US" sz="1800" dirty="0"/>
              <a:t>Quench Detection in ITER Superconducting </a:t>
            </a:r>
            <a:r>
              <a:rPr lang="en-US" sz="1800" dirty="0" smtClean="0"/>
              <a:t>Magnet Systems”, F. Rodriguez Mateos et al., ASC 2014, Charlotte, USA</a:t>
            </a:r>
          </a:p>
          <a:p>
            <a:r>
              <a:rPr lang="en-US" sz="1800" dirty="0" smtClean="0"/>
              <a:t>“Detection </a:t>
            </a:r>
            <a:r>
              <a:rPr lang="en-US" sz="1800" dirty="0"/>
              <a:t>of the Normal Zone with </a:t>
            </a:r>
            <a:r>
              <a:rPr lang="en-US" sz="1800" dirty="0" err="1"/>
              <a:t>Cowound</a:t>
            </a:r>
            <a:r>
              <a:rPr lang="en-US" sz="1800" dirty="0"/>
              <a:t> Sensors </a:t>
            </a:r>
            <a:r>
              <a:rPr lang="en-US" sz="1800" dirty="0" smtClean="0"/>
              <a:t>in </a:t>
            </a:r>
            <a:r>
              <a:rPr lang="en-US" sz="1800" dirty="0"/>
              <a:t>Cable-in Conduit </a:t>
            </a:r>
            <a:r>
              <a:rPr lang="en-US" sz="1800" dirty="0" smtClean="0"/>
              <a:t>Conductors”, N. N. </a:t>
            </a:r>
            <a:r>
              <a:rPr lang="en-US" sz="1800" dirty="0" err="1" smtClean="0"/>
              <a:t>Martovetsky</a:t>
            </a:r>
            <a:r>
              <a:rPr lang="en-US" sz="1800" dirty="0" smtClean="0"/>
              <a:t> and M. R. Chaplin, 1997, IEEE Transactions in Applied Superconductivity, pages 451-454</a:t>
            </a:r>
          </a:p>
          <a:p>
            <a:r>
              <a:rPr lang="en-US" sz="1800" dirty="0" smtClean="0"/>
              <a:t>“Quench </a:t>
            </a:r>
            <a:r>
              <a:rPr lang="en-US" sz="1800" dirty="0"/>
              <a:t>Detection System for the ITER HTS Current Lead </a:t>
            </a:r>
            <a:r>
              <a:rPr lang="en-US" sz="1800" dirty="0" smtClean="0"/>
              <a:t>Test”; P. Bauer</a:t>
            </a:r>
            <a:r>
              <a:rPr lang="en-US" sz="1800" dirty="0"/>
              <a:t>, </a:t>
            </a:r>
            <a:r>
              <a:rPr lang="en-US" sz="1800" dirty="0" smtClean="0"/>
              <a:t>C.Y. Gung, S. Lee</a:t>
            </a:r>
            <a:r>
              <a:rPr lang="en-US" sz="1800" dirty="0"/>
              <a:t>, </a:t>
            </a:r>
            <a:r>
              <a:rPr lang="en-US" sz="1800" dirty="0" smtClean="0"/>
              <a:t>D. Carrillo</a:t>
            </a:r>
            <a:r>
              <a:rPr lang="en-US" sz="1800" dirty="0"/>
              <a:t>, </a:t>
            </a:r>
            <a:r>
              <a:rPr lang="en-US" sz="1800" dirty="0" smtClean="0"/>
              <a:t>A. </a:t>
            </a:r>
            <a:r>
              <a:rPr lang="en-US" sz="1800" dirty="0" err="1" smtClean="0"/>
              <a:t>Vergara</a:t>
            </a:r>
            <a:r>
              <a:rPr lang="en-US" sz="1800" dirty="0" smtClean="0"/>
              <a:t> </a:t>
            </a:r>
            <a:r>
              <a:rPr lang="en-US" sz="1800" dirty="0"/>
              <a:t>and </a:t>
            </a:r>
            <a:r>
              <a:rPr lang="en-US" sz="1800" dirty="0" smtClean="0"/>
              <a:t>F. Rodriguez Mateos, Technical Specification, </a:t>
            </a:r>
          </a:p>
          <a:p>
            <a:r>
              <a:rPr lang="en-US" sz="1800" dirty="0" smtClean="0"/>
              <a:t>“Monitoring and Controlling Tore Supra </a:t>
            </a:r>
            <a:r>
              <a:rPr lang="en-US" sz="1800" dirty="0" err="1" smtClean="0"/>
              <a:t>Toroidal</a:t>
            </a:r>
            <a:r>
              <a:rPr lang="en-US" sz="1800" dirty="0" smtClean="0"/>
              <a:t> Field System: Status after a year of operation experience at nominal current”; J.L. </a:t>
            </a:r>
            <a:r>
              <a:rPr lang="en-US" sz="1800" dirty="0" err="1" smtClean="0"/>
              <a:t>Duchateau</a:t>
            </a:r>
            <a:r>
              <a:rPr lang="en-US" sz="1800" dirty="0" smtClean="0"/>
              <a:t> et al., IEEE Transactions on Magnetics, </a:t>
            </a:r>
            <a:r>
              <a:rPr lang="en-US" sz="1800" dirty="0" err="1" smtClean="0"/>
              <a:t>Vol</a:t>
            </a:r>
            <a:r>
              <a:rPr lang="en-US" sz="1800" dirty="0" smtClean="0"/>
              <a:t> 27, No. 2 , March 1991</a:t>
            </a:r>
          </a:p>
          <a:p>
            <a:r>
              <a:rPr lang="en-US" sz="1800" dirty="0" smtClean="0"/>
              <a:t>“Contribution </a:t>
            </a:r>
            <a:r>
              <a:rPr lang="en-US" sz="1800" dirty="0"/>
              <a:t>à </a:t>
            </a:r>
            <a:r>
              <a:rPr lang="en-US" sz="1800" dirty="0" err="1"/>
              <a:t>l’Etude</a:t>
            </a:r>
            <a:r>
              <a:rPr lang="en-US" sz="1800" dirty="0"/>
              <a:t> des </a:t>
            </a:r>
            <a:r>
              <a:rPr lang="en-US" sz="1800" dirty="0" err="1"/>
              <a:t>aimants</a:t>
            </a:r>
            <a:r>
              <a:rPr lang="en-US" sz="1800" dirty="0"/>
              <a:t> </a:t>
            </a:r>
            <a:r>
              <a:rPr lang="en-US" sz="1800" dirty="0" err="1"/>
              <a:t>supraconducteurs</a:t>
            </a:r>
            <a:r>
              <a:rPr lang="en-US" sz="1800" dirty="0"/>
              <a:t> </a:t>
            </a:r>
            <a:r>
              <a:rPr lang="en-US" sz="1800" dirty="0" err="1"/>
              <a:t>utilisant</a:t>
            </a:r>
            <a:r>
              <a:rPr lang="en-US" sz="1800" dirty="0"/>
              <a:t> des </a:t>
            </a:r>
            <a:r>
              <a:rPr lang="en-US" sz="1800" dirty="0" err="1"/>
              <a:t>matériaux</a:t>
            </a:r>
            <a:r>
              <a:rPr lang="en-US" sz="1800" dirty="0"/>
              <a:t> </a:t>
            </a:r>
            <a:r>
              <a:rPr lang="en-US" sz="1800" dirty="0" err="1"/>
              <a:t>supraconducteurs</a:t>
            </a:r>
            <a:r>
              <a:rPr lang="en-US" sz="1800" dirty="0"/>
              <a:t> à haute </a:t>
            </a:r>
            <a:r>
              <a:rPr lang="en-US" sz="1800" dirty="0" err="1"/>
              <a:t>température</a:t>
            </a:r>
            <a:r>
              <a:rPr lang="en-US" sz="1800" dirty="0"/>
              <a:t> de </a:t>
            </a:r>
            <a:r>
              <a:rPr lang="en-US" sz="1800" dirty="0" smtClean="0"/>
              <a:t>transition”; PhD Thesis of </a:t>
            </a:r>
            <a:r>
              <a:rPr lang="en-US" sz="1800" dirty="0" err="1" smtClean="0"/>
              <a:t>Thibault</a:t>
            </a:r>
            <a:r>
              <a:rPr lang="en-US" sz="1800" dirty="0" smtClean="0"/>
              <a:t> </a:t>
            </a:r>
            <a:r>
              <a:rPr lang="en-US" sz="1800" dirty="0" err="1" smtClean="0"/>
              <a:t>Lecrevisse</a:t>
            </a:r>
            <a:r>
              <a:rPr lang="en-US" sz="1800" dirty="0" smtClean="0"/>
              <a:t>, </a:t>
            </a:r>
            <a:r>
              <a:rPr lang="en-US" sz="1800" dirty="0" err="1" smtClean="0"/>
              <a:t>Université</a:t>
            </a:r>
            <a:r>
              <a:rPr lang="en-US" sz="1800" dirty="0" smtClean="0"/>
              <a:t> de Grenoble/CEA/IRFU, December 2012 </a:t>
            </a:r>
          </a:p>
          <a:p>
            <a:r>
              <a:rPr lang="en-US" sz="1800" dirty="0" smtClean="0"/>
              <a:t>“Lectures on Applied Superconductivity Beyond </a:t>
            </a:r>
            <a:r>
              <a:rPr lang="en-US" sz="1800" dirty="0" err="1" smtClean="0"/>
              <a:t>Nb</a:t>
            </a:r>
            <a:r>
              <a:rPr lang="en-US" sz="1800" dirty="0" smtClean="0"/>
              <a:t>-Ti”; Martin Wilson</a:t>
            </a:r>
          </a:p>
          <a:p>
            <a:r>
              <a:rPr lang="en-US" sz="1800" dirty="0" smtClean="0"/>
              <a:t>“Novel Quench </a:t>
            </a:r>
            <a:r>
              <a:rPr lang="en-US" sz="1800" dirty="0"/>
              <a:t>D</a:t>
            </a:r>
            <a:r>
              <a:rPr lang="en-US" sz="1800" dirty="0" smtClean="0"/>
              <a:t>etection </a:t>
            </a:r>
            <a:r>
              <a:rPr lang="en-US" sz="1800" dirty="0"/>
              <a:t>M</a:t>
            </a:r>
            <a:r>
              <a:rPr lang="en-US" sz="1800" dirty="0" smtClean="0"/>
              <a:t>ethod for HTS coils”; P. Joshi, S. </a:t>
            </a:r>
            <a:r>
              <a:rPr lang="en-US" sz="1800" dirty="0" err="1" smtClean="0"/>
              <a:t>Dimaiuta</a:t>
            </a:r>
            <a:r>
              <a:rPr lang="en-US" sz="1800" dirty="0" smtClean="0"/>
              <a:t>, G. </a:t>
            </a:r>
            <a:r>
              <a:rPr lang="en-US" sz="1800" dirty="0" err="1" smtClean="0"/>
              <a:t>Ganetis</a:t>
            </a:r>
            <a:r>
              <a:rPr lang="en-US" sz="1800" dirty="0" smtClean="0"/>
              <a:t>, R. Gupta, et al.; Proceedings of 2011 PAC, NY, USA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11/09/2015 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630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360" y="-87563"/>
            <a:ext cx="8226854" cy="613175"/>
          </a:xfrm>
        </p:spPr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eferences (cont’d):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049" y="504733"/>
            <a:ext cx="8876018" cy="6040136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 smtClean="0"/>
              <a:t>“Thermal </a:t>
            </a:r>
            <a:r>
              <a:rPr lang="en-US" sz="1800" dirty="0"/>
              <a:t>Behavior and Quench of the ITER TF System During a Fast Discharge and Possibility of a Secondary Quench </a:t>
            </a:r>
            <a:r>
              <a:rPr lang="en-US" sz="1800" dirty="0" smtClean="0"/>
              <a:t>Detection”; </a:t>
            </a:r>
            <a:r>
              <a:rPr lang="en-US" sz="1800" dirty="0"/>
              <a:t>S. Nicollet et al., </a:t>
            </a:r>
            <a:r>
              <a:rPr lang="en-US" sz="1800" dirty="0" smtClean="0"/>
              <a:t>IEEE </a:t>
            </a:r>
            <a:r>
              <a:rPr lang="en-US" sz="1800" dirty="0"/>
              <a:t>Transactions on Applied </a:t>
            </a:r>
            <a:r>
              <a:rPr lang="en-US" sz="1800" dirty="0" smtClean="0"/>
              <a:t>Superconductivity, June 2012</a:t>
            </a:r>
          </a:p>
          <a:p>
            <a:r>
              <a:rPr lang="en-US" sz="1800" dirty="0" smtClean="0"/>
              <a:t>“Development of the TF Safety Quench Detection System at ITER”; Y. Chu et al., ITER Org. Internal Report BHS3DB, January 2013</a:t>
            </a:r>
          </a:p>
          <a:p>
            <a:r>
              <a:rPr lang="en-US" sz="1800" dirty="0" smtClean="0"/>
              <a:t>“State</a:t>
            </a:r>
            <a:r>
              <a:rPr lang="en-US" sz="1800" dirty="0"/>
              <a:t>-of-the-art and future challenges for the quench detection and protection of accelerator superconducting magnet circuits</a:t>
            </a:r>
            <a:r>
              <a:rPr lang="en-US" sz="1800" dirty="0" smtClean="0"/>
              <a:t>”; A</a:t>
            </a:r>
            <a:r>
              <a:rPr lang="en-US" sz="1800" dirty="0"/>
              <a:t>. </a:t>
            </a:r>
            <a:r>
              <a:rPr lang="en-US" sz="1800" dirty="0" err="1" smtClean="0"/>
              <a:t>Siemko</a:t>
            </a:r>
            <a:r>
              <a:rPr lang="en-US" sz="1800" dirty="0" smtClean="0"/>
              <a:t>, Workshop </a:t>
            </a:r>
            <a:r>
              <a:rPr lang="en-US" sz="1800" dirty="0"/>
              <a:t>on HTS Magnet Technology for High Energy Physics – WAMHTS-</a:t>
            </a:r>
            <a:r>
              <a:rPr lang="en-US" sz="1800" dirty="0" smtClean="0"/>
              <a:t>2, Kyoto (Japan), 2014</a:t>
            </a:r>
          </a:p>
          <a:p>
            <a:r>
              <a:rPr lang="en-US" sz="1800" dirty="0" smtClean="0"/>
              <a:t>“Acoustic Detection In Superconducting Magnets For Performance Characterization And Diagnostics”, M. </a:t>
            </a:r>
            <a:r>
              <a:rPr lang="en-US" sz="1800" dirty="0" err="1" smtClean="0"/>
              <a:t>Marchevsky</a:t>
            </a:r>
            <a:r>
              <a:rPr lang="en-US" sz="1800" dirty="0" smtClean="0"/>
              <a:t> at al.,</a:t>
            </a:r>
          </a:p>
          <a:p>
            <a:r>
              <a:rPr lang="en-US" sz="1800" dirty="0" smtClean="0"/>
              <a:t>“Detecting </a:t>
            </a:r>
            <a:r>
              <a:rPr lang="en-US" sz="1800" dirty="0"/>
              <a:t>mechanical vibrations in superconducting magnets for quench detection and </a:t>
            </a:r>
            <a:r>
              <a:rPr lang="en-US" sz="1800" dirty="0" smtClean="0"/>
              <a:t>diagnostics”, M. </a:t>
            </a:r>
            <a:r>
              <a:rPr lang="en-US" sz="1800" dirty="0" err="1"/>
              <a:t>Marchevsky</a:t>
            </a:r>
            <a:r>
              <a:rPr lang="en-US" sz="1800" dirty="0"/>
              <a:t> </a:t>
            </a:r>
            <a:r>
              <a:rPr lang="en-US" sz="1800" dirty="0" smtClean="0"/>
              <a:t>, </a:t>
            </a:r>
            <a:r>
              <a:rPr lang="en-US" sz="1800" dirty="0"/>
              <a:t>WAMSDO, CERN </a:t>
            </a:r>
            <a:r>
              <a:rPr lang="en-US" sz="1800" dirty="0" smtClean="0"/>
              <a:t>2013</a:t>
            </a:r>
          </a:p>
          <a:p>
            <a:r>
              <a:rPr lang="en-US" sz="1800" dirty="0" smtClean="0"/>
              <a:t>“Quench Detection of Multiple Magnet System”; M.A. </a:t>
            </a:r>
            <a:r>
              <a:rPr lang="en-US" sz="1800" dirty="0" err="1" smtClean="0"/>
              <a:t>Hilal</a:t>
            </a:r>
            <a:r>
              <a:rPr lang="en-US" sz="1800" dirty="0" smtClean="0"/>
              <a:t> et al., IEEE Transactions on Applied Superconductivity, Vol. 4, September 1994</a:t>
            </a:r>
          </a:p>
          <a:p>
            <a:r>
              <a:rPr lang="en-US" sz="1800" dirty="0" smtClean="0"/>
              <a:t>“Quench detection method for 2G HTS wire”; M. </a:t>
            </a:r>
            <a:r>
              <a:rPr lang="en-US" sz="1800" dirty="0" err="1" smtClean="0"/>
              <a:t>Marchevsky</a:t>
            </a:r>
            <a:r>
              <a:rPr lang="en-US" sz="1800" dirty="0" smtClean="0"/>
              <a:t> et al., EUCAS 2009</a:t>
            </a:r>
          </a:p>
          <a:p>
            <a:r>
              <a:rPr lang="en-US" sz="1800" dirty="0" smtClean="0"/>
              <a:t>“The ITER –QUELL experiment, a quench propagation experiment on long length CICC with central channel”; A. </a:t>
            </a:r>
            <a:r>
              <a:rPr lang="en-US" sz="1800" dirty="0" err="1" smtClean="0"/>
              <a:t>Anghel</a:t>
            </a:r>
            <a:r>
              <a:rPr lang="en-US" sz="1800" dirty="0" smtClean="0"/>
              <a:t> et al.</a:t>
            </a:r>
          </a:p>
          <a:p>
            <a:r>
              <a:rPr lang="en-US" sz="1800" dirty="0" smtClean="0"/>
              <a:t> “Performance </a:t>
            </a:r>
            <a:r>
              <a:rPr lang="en-US" sz="1800" dirty="0"/>
              <a:t>of the US Quench Detection Systems in the QUELL </a:t>
            </a:r>
            <a:r>
              <a:rPr lang="en-US" sz="1800" dirty="0" smtClean="0"/>
              <a:t>Experiments”; S. </a:t>
            </a:r>
            <a:r>
              <a:rPr lang="en-US" sz="1800" dirty="0" err="1" smtClean="0"/>
              <a:t>Pourrahimi</a:t>
            </a:r>
            <a:r>
              <a:rPr lang="en-US" sz="1800" dirty="0" smtClean="0"/>
              <a:t> et al., </a:t>
            </a:r>
            <a:r>
              <a:rPr lang="en-US" sz="1800" dirty="0"/>
              <a:t>IEEE Transactions in Applied </a:t>
            </a:r>
            <a:r>
              <a:rPr lang="en-US" sz="1800" dirty="0" smtClean="0"/>
              <a:t>Superconductivity, Vol. 7, June 1997</a:t>
            </a:r>
          </a:p>
          <a:p>
            <a:r>
              <a:rPr lang="en-US" sz="1800" dirty="0" smtClean="0"/>
              <a:t>“Irradiation tests on Optical Fibers Below 20 K”; J. </a:t>
            </a:r>
            <a:r>
              <a:rPr lang="en-US" sz="1800" dirty="0" err="1" smtClean="0"/>
              <a:t>Kuhnhenn</a:t>
            </a:r>
            <a:r>
              <a:rPr lang="en-US" sz="1800" dirty="0" smtClean="0"/>
              <a:t> et al., International Conference on Space Optics, Tenerife (Spain), Oct 2014 </a:t>
            </a:r>
          </a:p>
          <a:p>
            <a:r>
              <a:rPr lang="en-US" sz="1600" dirty="0" smtClean="0"/>
              <a:t>“Multipurpose </a:t>
            </a:r>
            <a:r>
              <a:rPr lang="en-US" sz="1600" dirty="0"/>
              <a:t>Fiber Optic Sensors for High Temperature Superconducting </a:t>
            </a:r>
            <a:r>
              <a:rPr lang="en-US" sz="1600" dirty="0" smtClean="0"/>
              <a:t>Magnets”; </a:t>
            </a:r>
            <a:r>
              <a:rPr lang="en-US" sz="1600" dirty="0"/>
              <a:t>M. Turenne et al.,  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11/09/2015 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381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Sources of information, advice and discussions:</a:t>
            </a:r>
          </a:p>
          <a:p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Amalia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Ballarino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(CERN)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Pierre Bauer (ITER)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Luca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Bottura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(CERN)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Marc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Coatanea-Gouachet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(ITER)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Reiner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Denz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(CERN)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Glyn Kirby (CERN)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César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Luongo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(Jefferson Lab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Klaus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Petry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(KIT)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Andrzej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Siemko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(CERN)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Jens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Steckert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(CERN)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Antonio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Vergara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(ITER)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11/09/2015 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195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11/9/2015   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9725" y="2872045"/>
            <a:ext cx="8195734" cy="809093"/>
          </a:xfrm>
        </p:spPr>
        <p:txBody>
          <a:bodyPr/>
          <a:lstStyle/>
          <a:p>
            <a:r>
              <a:rPr lang="en-US" dirty="0" smtClean="0"/>
              <a:t>Many thanks for your attention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177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5750"/>
            <a:ext cx="8226854" cy="6131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Factors playing a role in quench detection from an 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electronics designer </a:t>
            </a:r>
            <a:r>
              <a:rPr lang="en-US" dirty="0" smtClean="0"/>
              <a:t>point of 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2299"/>
            <a:ext cx="8226854" cy="4785575"/>
          </a:xfrm>
          <a:solidFill>
            <a:schemeClr val="accent4"/>
          </a:solidFill>
        </p:spPr>
        <p:txBody>
          <a:bodyPr>
            <a:normAutofit fontScale="77500" lnSpcReduction="20000"/>
          </a:bodyPr>
          <a:lstStyle/>
          <a:p>
            <a:r>
              <a:rPr lang="en-US" dirty="0"/>
              <a:t>Detection level and Time (integration, validation, reaction)</a:t>
            </a:r>
          </a:p>
          <a:p>
            <a:r>
              <a:rPr lang="en-US" dirty="0" smtClean="0"/>
              <a:t>Sensitivity and accuracy, bandwidth</a:t>
            </a:r>
          </a:p>
          <a:p>
            <a:r>
              <a:rPr lang="en-US" dirty="0" smtClean="0"/>
              <a:t>Environmental conditions (magnetic induction, radiation)</a:t>
            </a:r>
          </a:p>
          <a:p>
            <a:r>
              <a:rPr lang="en-US" dirty="0" smtClean="0"/>
              <a:t>Perturbing signals – noise, </a:t>
            </a:r>
            <a:r>
              <a:rPr lang="en-US" dirty="0" err="1" smtClean="0"/>
              <a:t>e.m</a:t>
            </a:r>
            <a:r>
              <a:rPr lang="en-US" dirty="0" smtClean="0"/>
              <a:t>. coupling</a:t>
            </a:r>
          </a:p>
          <a:p>
            <a:r>
              <a:rPr lang="en-US" dirty="0"/>
              <a:t>R</a:t>
            </a:r>
            <a:r>
              <a:rPr lang="en-US" dirty="0" smtClean="0"/>
              <a:t>ejection and compensation</a:t>
            </a:r>
          </a:p>
          <a:p>
            <a:r>
              <a:rPr lang="en-US" dirty="0" smtClean="0"/>
              <a:t>Appropriate signals – cabling, routing, compensation at source</a:t>
            </a:r>
          </a:p>
          <a:p>
            <a:r>
              <a:rPr lang="en-US" dirty="0" smtClean="0"/>
              <a:t>Voltage withstand, separation and common mode rejection</a:t>
            </a:r>
          </a:p>
          <a:p>
            <a:r>
              <a:rPr lang="en-US" dirty="0" smtClean="0"/>
              <a:t>Reproducibility</a:t>
            </a:r>
          </a:p>
          <a:p>
            <a:r>
              <a:rPr lang="en-US" dirty="0" smtClean="0"/>
              <a:t>Dependability</a:t>
            </a:r>
          </a:p>
          <a:p>
            <a:r>
              <a:rPr lang="en-US" dirty="0" smtClean="0"/>
              <a:t>And above all: </a:t>
            </a:r>
            <a:r>
              <a:rPr lang="en-US" dirty="0" smtClean="0">
                <a:solidFill>
                  <a:srgbClr val="FF0000"/>
                </a:solidFill>
              </a:rPr>
              <a:t>simplicity</a:t>
            </a:r>
          </a:p>
          <a:p>
            <a:r>
              <a:rPr lang="en-US" dirty="0" smtClean="0"/>
              <a:t>And above all (2): </a:t>
            </a:r>
            <a:r>
              <a:rPr lang="en-US" dirty="0" smtClean="0">
                <a:solidFill>
                  <a:srgbClr val="660066"/>
                </a:solidFill>
              </a:rPr>
              <a:t>have good diagnostics and remedy tools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11/09/2015 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64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Factors playing a role in quench detection from a </a:t>
            </a:r>
            <a:r>
              <a:rPr lang="en-US" dirty="0" smtClean="0">
                <a:solidFill>
                  <a:srgbClr val="161616"/>
                </a:solidFill>
              </a:rPr>
              <a:t>magnet designer </a:t>
            </a:r>
            <a:r>
              <a:rPr lang="en-US" dirty="0" smtClean="0"/>
              <a:t>point of 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1445"/>
            <a:ext cx="8226854" cy="4252584"/>
          </a:xfrm>
          <a:solidFill>
            <a:schemeClr val="accent4"/>
          </a:solidFill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Volume and magnetic field, inductance and current</a:t>
            </a:r>
          </a:p>
          <a:p>
            <a:r>
              <a:rPr lang="en-US" dirty="0" smtClean="0"/>
              <a:t>Superconductor margins (</a:t>
            </a:r>
            <a:r>
              <a:rPr lang="en-US" i="1" dirty="0" smtClean="0"/>
              <a:t>B, J, T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Enthalpy </a:t>
            </a:r>
            <a:r>
              <a:rPr lang="en-US" dirty="0"/>
              <a:t>at low temperature </a:t>
            </a:r>
            <a:r>
              <a:rPr lang="en-US" dirty="0" smtClean="0"/>
              <a:t>(stabilizer)</a:t>
            </a:r>
            <a:endParaRPr lang="en-US" dirty="0"/>
          </a:p>
          <a:p>
            <a:r>
              <a:rPr lang="en-US" dirty="0"/>
              <a:t>T </a:t>
            </a:r>
            <a:r>
              <a:rPr lang="en-US" dirty="0" smtClean="0"/>
              <a:t>limit at quench for integrity (how good do we know the real limits of our magnets?)</a:t>
            </a:r>
            <a:endParaRPr lang="en-US" dirty="0"/>
          </a:p>
          <a:p>
            <a:r>
              <a:rPr lang="en-US" dirty="0"/>
              <a:t>Voltage limits to ground and </a:t>
            </a:r>
            <a:r>
              <a:rPr lang="en-US" dirty="0" smtClean="0"/>
              <a:t>internal (idem)</a:t>
            </a:r>
          </a:p>
          <a:p>
            <a:r>
              <a:rPr lang="en-US" dirty="0" smtClean="0"/>
              <a:t>Frequency of quenches</a:t>
            </a:r>
          </a:p>
          <a:p>
            <a:r>
              <a:rPr lang="en-US" dirty="0" smtClean="0"/>
              <a:t>Thermal cycling</a:t>
            </a:r>
          </a:p>
          <a:p>
            <a:r>
              <a:rPr lang="en-US" dirty="0" smtClean="0"/>
              <a:t>Aging and fatigue</a:t>
            </a:r>
          </a:p>
          <a:p>
            <a:r>
              <a:rPr lang="en-US" dirty="0" smtClean="0"/>
              <a:t>How to instrument the coils and the bus bars and the leads in compatibility with design? (and with proper quench detection)?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11/09/2015 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657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later, the role of a quench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155" y="1344620"/>
            <a:ext cx="4902780" cy="302136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Trigger if needed</a:t>
            </a:r>
          </a:p>
          <a:p>
            <a:r>
              <a:rPr lang="en-US" dirty="0" smtClean="0"/>
              <a:t>Not trigger if not needed</a:t>
            </a:r>
          </a:p>
          <a:p>
            <a:r>
              <a:rPr lang="en-US" dirty="0" smtClean="0"/>
              <a:t>Don</a:t>
            </a:r>
            <a:r>
              <a:rPr lang="fr-FR" dirty="0" smtClean="0"/>
              <a:t>’</a:t>
            </a:r>
            <a:r>
              <a:rPr lang="en-US" dirty="0" smtClean="0"/>
              <a:t>t wait too long </a:t>
            </a:r>
          </a:p>
          <a:p>
            <a:r>
              <a:rPr lang="en-US" dirty="0" smtClean="0"/>
              <a:t>But make sure it’s a quench</a:t>
            </a:r>
          </a:p>
          <a:p>
            <a:r>
              <a:rPr lang="en-US" dirty="0" smtClean="0"/>
              <a:t>… And please send a clear picture of what happened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11/09/2015 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  <p:pic>
        <p:nvPicPr>
          <p:cNvPr id="6" name="Picture 5" descr="fontan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263" y="1344620"/>
            <a:ext cx="3310394" cy="27641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34437" y="4173207"/>
            <a:ext cx="133144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 smtClean="0"/>
              <a:t>Bill Fontana, © CERN</a:t>
            </a:r>
            <a:endParaRPr lang="en-US" sz="900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600" y="4108799"/>
            <a:ext cx="2944396" cy="17525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00399" y="5630485"/>
            <a:ext cx="13342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 smtClean="0"/>
              <a:t>Courtesy MP3, CERN</a:t>
            </a:r>
            <a:endParaRPr lang="en-US" sz="900" i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5534645" y="4682647"/>
            <a:ext cx="2991103" cy="730838"/>
            <a:chOff x="5534645" y="4872193"/>
            <a:chExt cx="2991103" cy="730838"/>
          </a:xfrm>
        </p:grpSpPr>
        <p:pic>
          <p:nvPicPr>
            <p:cNvPr id="10" name="Picture 9" descr="Screen Shot 2015-09-09 at 13.26.28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4645" y="4872193"/>
              <a:ext cx="2945321" cy="39625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534645" y="5295254"/>
              <a:ext cx="2991103" cy="307777"/>
            </a:xfrm>
            <a:prstGeom prst="rect">
              <a:avLst/>
            </a:prstGeom>
            <a:solidFill>
              <a:srgbClr val="DEF346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>
                  <a:solidFill>
                    <a:srgbClr val="008000"/>
                  </a:solidFill>
                </a:rPr>
                <a:t>M. </a:t>
              </a:r>
              <a:r>
                <a:rPr lang="en-US" sz="1400" i="1" dirty="0" err="1" smtClean="0">
                  <a:solidFill>
                    <a:srgbClr val="008000"/>
                  </a:solidFill>
                </a:rPr>
                <a:t>Marchevsky</a:t>
              </a:r>
              <a:r>
                <a:rPr lang="en-US" sz="1400" i="1" dirty="0" smtClean="0">
                  <a:solidFill>
                    <a:srgbClr val="008000"/>
                  </a:solidFill>
                </a:rPr>
                <a:t> @ WAMSDO 2013</a:t>
              </a:r>
              <a:endParaRPr lang="en-US" sz="1400" i="1" dirty="0">
                <a:solidFill>
                  <a:srgbClr val="008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1691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11/9/2015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  <p:grpSp>
        <p:nvGrpSpPr>
          <p:cNvPr id="58" name="Group 57"/>
          <p:cNvGrpSpPr/>
          <p:nvPr/>
        </p:nvGrpSpPr>
        <p:grpSpPr>
          <a:xfrm>
            <a:off x="364665" y="2438910"/>
            <a:ext cx="8567888" cy="3508591"/>
            <a:chOff x="267578" y="1669935"/>
            <a:chExt cx="8567888" cy="3508591"/>
          </a:xfrm>
        </p:grpSpPr>
        <p:sp>
          <p:nvSpPr>
            <p:cNvPr id="40" name="Isosceles Triangle 39"/>
            <p:cNvSpPr/>
            <p:nvPr/>
          </p:nvSpPr>
          <p:spPr>
            <a:xfrm rot="5400000">
              <a:off x="410745" y="2232614"/>
              <a:ext cx="1080120" cy="864096"/>
            </a:xfrm>
            <a:prstGeom prst="triangle">
              <a:avLst/>
            </a:prstGeom>
            <a:solidFill>
              <a:srgbClr val="FFFF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Isosceles Triangle 40"/>
            <p:cNvSpPr/>
            <p:nvPr/>
          </p:nvSpPr>
          <p:spPr>
            <a:xfrm rot="5400000">
              <a:off x="563145" y="2385014"/>
              <a:ext cx="1080120" cy="864096"/>
            </a:xfrm>
            <a:prstGeom prst="triangle">
              <a:avLst/>
            </a:prstGeom>
            <a:solidFill>
              <a:srgbClr val="FFFF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Isosceles Triangle 41"/>
            <p:cNvSpPr/>
            <p:nvPr/>
          </p:nvSpPr>
          <p:spPr>
            <a:xfrm rot="5400000">
              <a:off x="715545" y="2537414"/>
              <a:ext cx="1080120" cy="864096"/>
            </a:xfrm>
            <a:prstGeom prst="triangle">
              <a:avLst/>
            </a:prstGeom>
            <a:solidFill>
              <a:srgbClr val="FFFF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Pentagon 42"/>
            <p:cNvSpPr/>
            <p:nvPr/>
          </p:nvSpPr>
          <p:spPr>
            <a:xfrm rot="10800000">
              <a:off x="2286479" y="2255545"/>
              <a:ext cx="1338927" cy="818234"/>
            </a:xfrm>
            <a:prstGeom prst="homePlate">
              <a:avLst/>
            </a:prstGeom>
            <a:solidFill>
              <a:srgbClr val="008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Pentagon 43"/>
            <p:cNvSpPr/>
            <p:nvPr/>
          </p:nvSpPr>
          <p:spPr>
            <a:xfrm rot="10800000">
              <a:off x="2438879" y="2407945"/>
              <a:ext cx="1338927" cy="818234"/>
            </a:xfrm>
            <a:prstGeom prst="homePlate">
              <a:avLst/>
            </a:prstGeom>
            <a:solidFill>
              <a:srgbClr val="008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Pentagon 44"/>
            <p:cNvSpPr/>
            <p:nvPr/>
          </p:nvSpPr>
          <p:spPr>
            <a:xfrm rot="10800000">
              <a:off x="2591279" y="2560345"/>
              <a:ext cx="1338927" cy="818234"/>
            </a:xfrm>
            <a:prstGeom prst="homePlate">
              <a:avLst/>
            </a:prstGeom>
            <a:solidFill>
              <a:srgbClr val="008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927809" y="2298458"/>
              <a:ext cx="1008112" cy="1058663"/>
            </a:xfrm>
            <a:prstGeom prst="rect">
              <a:avLst/>
            </a:prstGeom>
            <a:solidFill>
              <a:srgbClr val="0000FF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Lightning Bolt 46"/>
            <p:cNvSpPr/>
            <p:nvPr/>
          </p:nvSpPr>
          <p:spPr>
            <a:xfrm>
              <a:off x="7071281" y="2255545"/>
              <a:ext cx="934356" cy="865454"/>
            </a:xfrm>
            <a:prstGeom prst="lightningBolt">
              <a:avLst/>
            </a:prstGeom>
            <a:solidFill>
              <a:srgbClr val="FF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Lightning Bolt 47"/>
            <p:cNvSpPr/>
            <p:nvPr/>
          </p:nvSpPr>
          <p:spPr>
            <a:xfrm>
              <a:off x="7223681" y="2407945"/>
              <a:ext cx="934356" cy="865454"/>
            </a:xfrm>
            <a:prstGeom prst="lightningBolt">
              <a:avLst/>
            </a:prstGeom>
            <a:solidFill>
              <a:srgbClr val="FF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Lightning Bolt 48"/>
            <p:cNvSpPr/>
            <p:nvPr/>
          </p:nvSpPr>
          <p:spPr>
            <a:xfrm>
              <a:off x="7376081" y="2560345"/>
              <a:ext cx="934356" cy="865454"/>
            </a:xfrm>
            <a:prstGeom prst="lightningBolt">
              <a:avLst/>
            </a:prstGeom>
            <a:solidFill>
              <a:srgbClr val="FF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67578" y="1672400"/>
              <a:ext cx="15963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err="1" smtClean="0">
                  <a:ln>
                    <a:noFill/>
                  </a:ln>
                  <a:effectLst/>
                  <a:uLnTx/>
                  <a:uFillTx/>
                </a:rPr>
                <a:t>Analog</a:t>
              </a: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</a:rPr>
                <a:t> inputs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813741" y="1679475"/>
              <a:ext cx="13262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</a:rPr>
                <a:t>Actuator(s)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591278" y="1669935"/>
              <a:ext cx="9540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</a:rPr>
                <a:t>ADC(s)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660291" y="1679475"/>
              <a:ext cx="15062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</a:rPr>
                <a:t>Logic Device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08535" y="3793531"/>
              <a:ext cx="16596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Analog</a:t>
              </a: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 front end, filter, attenuate/amplify/level/shift signal to fit ADC requirements.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351272" y="3793530"/>
              <a:ext cx="16596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Analog</a:t>
              </a: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 to digital conversion. Resolution 16..24 bit.</a:t>
              </a:r>
              <a:b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</a:b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Key component in design. 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462428" y="3793531"/>
              <a:ext cx="2068782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Logic device. Performs quench detection algorithm:</a:t>
              </a:r>
            </a:p>
            <a:p>
              <a:pPr marL="171450" marR="0" lvl="0" indent="-171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Filtering</a:t>
              </a:r>
            </a:p>
            <a:p>
              <a:pPr marL="171450" marR="0" lvl="0" indent="-171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Inductive compensation</a:t>
              </a:r>
            </a:p>
            <a:p>
              <a:pPr marL="171450" marR="0" lvl="0" indent="-171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quench detection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Includes interface to local crate controller.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175808" y="3793529"/>
              <a:ext cx="165965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Actuator reacts when quench is detected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Usually current loops are cut. Different implementations with relay (slow) </a:t>
              </a:r>
              <a:b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</a:br>
              <a:r>
                <a:rPr kumimoji="0" lang="en-GB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PhotoMOS</a:t>
              </a: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 (fast).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9" name="Title 1"/>
          <p:cNvSpPr txBox="1">
            <a:spLocks/>
          </p:cNvSpPr>
          <p:nvPr/>
        </p:nvSpPr>
        <p:spPr>
          <a:xfrm>
            <a:off x="0" y="86950"/>
            <a:ext cx="8478434" cy="100863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 smtClean="0"/>
              <a:t>The building blocks for quench detection</a:t>
            </a:r>
            <a:endParaRPr lang="en-US" sz="3600" dirty="0"/>
          </a:p>
        </p:txBody>
      </p:sp>
      <p:sp>
        <p:nvSpPr>
          <p:cNvPr id="61" name="TextBox 60"/>
          <p:cNvSpPr txBox="1"/>
          <p:nvPr/>
        </p:nvSpPr>
        <p:spPr>
          <a:xfrm>
            <a:off x="6287893" y="5937991"/>
            <a:ext cx="277120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i="1" dirty="0" smtClean="0">
                <a:solidFill>
                  <a:srgbClr val="FF6600"/>
                </a:solidFill>
              </a:rPr>
              <a:t>Jens Steckert</a:t>
            </a:r>
            <a:r>
              <a:rPr lang="en-GB" sz="900" i="1" dirty="0" smtClean="0">
                <a:solidFill>
                  <a:srgbClr val="FF6600"/>
                </a:solidFill>
              </a:rPr>
              <a:t>, Reiner Denz (CERN), CAS Poster</a:t>
            </a:r>
            <a:endParaRPr lang="en-GB" sz="900" i="1" dirty="0">
              <a:solidFill>
                <a:srgbClr val="FF66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408519" y="1095582"/>
            <a:ext cx="3366727" cy="1556294"/>
            <a:chOff x="2408519" y="1095582"/>
            <a:chExt cx="3366727" cy="1556294"/>
          </a:xfrm>
        </p:grpSpPr>
        <p:sp>
          <p:nvSpPr>
            <p:cNvPr id="60" name="TextBox 59"/>
            <p:cNvSpPr txBox="1"/>
            <p:nvPr/>
          </p:nvSpPr>
          <p:spPr>
            <a:xfrm>
              <a:off x="2408519" y="1095582"/>
              <a:ext cx="3366727" cy="646331"/>
            </a:xfrm>
            <a:prstGeom prst="rect">
              <a:avLst/>
            </a:prstGeom>
            <a:solidFill>
              <a:srgbClr val="800000"/>
            </a:solidFill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6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</a:rPr>
                <a:t>Instrumentation</a:t>
              </a:r>
              <a:endParaRPr kumimoji="0" lang="en-GB" sz="3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739363" y="1451547"/>
              <a:ext cx="72387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200" dirty="0" smtClean="0"/>
                <a:t>+</a:t>
              </a:r>
              <a:endParaRPr lang="en-US" sz="7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42595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overview on quench detection methods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11/9/2015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4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641"/>
            <a:ext cx="8226854" cy="613175"/>
          </a:xfrm>
        </p:spPr>
        <p:txBody>
          <a:bodyPr/>
          <a:lstStyle/>
          <a:p>
            <a:r>
              <a:rPr lang="en-US" dirty="0" smtClean="0"/>
              <a:t>A (non-exhaustive) list of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72586"/>
            <a:ext cx="8226854" cy="522044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Electromagnetic</a:t>
            </a:r>
            <a:r>
              <a:rPr lang="en-US" dirty="0" smtClean="0"/>
              <a:t> (the art of compensation)</a:t>
            </a:r>
          </a:p>
          <a:p>
            <a:pPr lvl="1"/>
            <a:r>
              <a:rPr lang="en-US" dirty="0" smtClean="0"/>
              <a:t>Potential measurements (direct contact, taps)</a:t>
            </a:r>
          </a:p>
          <a:p>
            <a:pPr lvl="2"/>
            <a:r>
              <a:rPr lang="en-US" dirty="0" smtClean="0"/>
              <a:t>Balanced bridge (quasi-cancellation)</a:t>
            </a:r>
          </a:p>
          <a:p>
            <a:pPr lvl="2"/>
            <a:r>
              <a:rPr lang="en-US" dirty="0" smtClean="0"/>
              <a:t>Differential (</a:t>
            </a:r>
            <a:r>
              <a:rPr lang="en-US" i="1" dirty="0" err="1" smtClean="0"/>
              <a:t>dI</a:t>
            </a:r>
            <a:r>
              <a:rPr lang="en-US" i="1" dirty="0" smtClean="0"/>
              <a:t>/</a:t>
            </a:r>
            <a:r>
              <a:rPr lang="en-US" i="1" dirty="0" err="1" smtClean="0"/>
              <a:t>dt</a:t>
            </a:r>
            <a:r>
              <a:rPr lang="en-US" i="1" dirty="0" smtClean="0"/>
              <a:t> </a:t>
            </a:r>
            <a:r>
              <a:rPr lang="en-US" dirty="0" smtClean="0"/>
              <a:t>compensated)</a:t>
            </a:r>
          </a:p>
          <a:p>
            <a:pPr lvl="2"/>
            <a:r>
              <a:rPr lang="en-US" dirty="0" smtClean="0"/>
              <a:t>Co-wound tape (self-compensated)</a:t>
            </a:r>
          </a:p>
          <a:p>
            <a:pPr lvl="2"/>
            <a:r>
              <a:rPr lang="en-US" dirty="0" smtClean="0"/>
              <a:t>MIK (“fully” compensated)</a:t>
            </a:r>
          </a:p>
          <a:p>
            <a:pPr lvl="1"/>
            <a:r>
              <a:rPr lang="en-US" dirty="0" smtClean="0"/>
              <a:t>Magnetic measurements (no direct contact)</a:t>
            </a:r>
          </a:p>
          <a:p>
            <a:pPr lvl="2"/>
            <a:r>
              <a:rPr lang="en-US" dirty="0" smtClean="0"/>
              <a:t>Quench antenna</a:t>
            </a:r>
          </a:p>
          <a:p>
            <a:pPr lvl="2"/>
            <a:r>
              <a:rPr lang="en-US" dirty="0" smtClean="0"/>
              <a:t>Hall sensors</a:t>
            </a:r>
          </a:p>
          <a:p>
            <a:pPr lvl="1"/>
            <a:r>
              <a:rPr lang="en-US" dirty="0" smtClean="0"/>
              <a:t>Mixed methods (no direct contact)</a:t>
            </a:r>
          </a:p>
          <a:p>
            <a:pPr lvl="2"/>
            <a:r>
              <a:rPr lang="en-US" dirty="0" err="1" smtClean="0">
                <a:solidFill>
                  <a:schemeClr val="accent1">
                    <a:lumMod val="10000"/>
                  </a:schemeClr>
                </a:solidFill>
              </a:rPr>
              <a:t>Poynting’s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 vector </a:t>
            </a:r>
          </a:p>
          <a:p>
            <a:r>
              <a:rPr lang="en-US" dirty="0" smtClean="0">
                <a:solidFill>
                  <a:srgbClr val="660066"/>
                </a:solidFill>
              </a:rPr>
              <a:t>Thermal</a:t>
            </a:r>
            <a:r>
              <a:rPr lang="en-US" dirty="0" smtClean="0"/>
              <a:t> (direct) and </a:t>
            </a:r>
            <a:r>
              <a:rPr lang="en-US" dirty="0">
                <a:solidFill>
                  <a:srgbClr val="660066"/>
                </a:solidFill>
              </a:rPr>
              <a:t>thermo-</a:t>
            </a:r>
            <a:r>
              <a:rPr lang="en-US" dirty="0" smtClean="0">
                <a:solidFill>
                  <a:srgbClr val="660066"/>
                </a:solidFill>
              </a:rPr>
              <a:t>hydraulic</a:t>
            </a:r>
            <a:r>
              <a:rPr lang="en-US" dirty="0" smtClean="0"/>
              <a:t> (indirect)</a:t>
            </a:r>
          </a:p>
          <a:p>
            <a:pPr lvl="2"/>
            <a:r>
              <a:rPr lang="en-US" dirty="0" smtClean="0"/>
              <a:t>Direct coil temperature (e.g. </a:t>
            </a:r>
            <a:r>
              <a:rPr lang="en-US" dirty="0" smtClean="0">
                <a:solidFill>
                  <a:srgbClr val="161616"/>
                </a:solidFill>
              </a:rPr>
              <a:t>optical fibers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Coolant temperature, pressure, flow</a:t>
            </a:r>
          </a:p>
          <a:p>
            <a:r>
              <a:rPr lang="en-US" dirty="0" smtClean="0">
                <a:solidFill>
                  <a:srgbClr val="660066"/>
                </a:solidFill>
              </a:rPr>
              <a:t>Mechanical</a:t>
            </a:r>
          </a:p>
          <a:p>
            <a:pPr lvl="1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Acoustic emission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 Rodriguez Mateos 11/09/2015 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Workshop on Accelerator Magnets in HTS (WAMHTS-3) 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5705821" y="4729162"/>
            <a:ext cx="3276671" cy="934135"/>
            <a:chOff x="5705821" y="4643869"/>
            <a:chExt cx="3276671" cy="934135"/>
          </a:xfrm>
        </p:grpSpPr>
        <p:sp>
          <p:nvSpPr>
            <p:cNvPr id="7" name="TextBox 6"/>
            <p:cNvSpPr txBox="1"/>
            <p:nvPr/>
          </p:nvSpPr>
          <p:spPr>
            <a:xfrm>
              <a:off x="6180899" y="5208672"/>
              <a:ext cx="2801593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pPr marL="0" lvl="2"/>
              <a:r>
                <a:rPr lang="en-US" dirty="0">
                  <a:solidFill>
                    <a:srgbClr val="FF0000"/>
                  </a:solidFill>
                </a:rPr>
                <a:t>(see talk by </a:t>
              </a:r>
              <a:r>
                <a:rPr lang="en-US" dirty="0" smtClean="0">
                  <a:solidFill>
                    <a:srgbClr val="FF0000"/>
                  </a:solidFill>
                </a:rPr>
                <a:t>Pr. Schwartz)</a:t>
              </a:r>
              <a:endParaRPr lang="en-US" dirty="0"/>
            </a:p>
          </p:txBody>
        </p:sp>
        <p:cxnSp>
          <p:nvCxnSpPr>
            <p:cNvPr id="9" name="Straight Arrow Connector 8"/>
            <p:cNvCxnSpPr>
              <a:stCxn id="7" idx="0"/>
            </p:cNvCxnSpPr>
            <p:nvPr/>
          </p:nvCxnSpPr>
          <p:spPr>
            <a:xfrm flipH="1" flipV="1">
              <a:off x="5705821" y="4643869"/>
              <a:ext cx="1875875" cy="56480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3592201" y="3421298"/>
            <a:ext cx="5390291" cy="502298"/>
            <a:chOff x="3592201" y="3421298"/>
            <a:chExt cx="5390291" cy="502298"/>
          </a:xfrm>
        </p:grpSpPr>
        <p:sp>
          <p:nvSpPr>
            <p:cNvPr id="6" name="TextBox 5"/>
            <p:cNvSpPr txBox="1"/>
            <p:nvPr/>
          </p:nvSpPr>
          <p:spPr>
            <a:xfrm>
              <a:off x="5705821" y="3421298"/>
              <a:ext cx="3276671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pPr marL="0" lvl="2"/>
              <a:r>
                <a:rPr lang="en-US" dirty="0">
                  <a:solidFill>
                    <a:srgbClr val="FF0000"/>
                  </a:solidFill>
                </a:rPr>
                <a:t>(see talk by </a:t>
              </a:r>
              <a:r>
                <a:rPr lang="en-US" dirty="0" smtClean="0">
                  <a:solidFill>
                    <a:srgbClr val="FF0000"/>
                  </a:solidFill>
                </a:rPr>
                <a:t>Dr. Kawagoe</a:t>
              </a:r>
              <a:r>
                <a:rPr lang="en-US" dirty="0">
                  <a:solidFill>
                    <a:srgbClr val="FF0000"/>
                  </a:solidFill>
                </a:rPr>
                <a:t>-san</a:t>
              </a:r>
              <a:r>
                <a:rPr lang="en-US" dirty="0" smtClean="0">
                  <a:solidFill>
                    <a:srgbClr val="FF0000"/>
                  </a:solidFill>
                </a:rPr>
                <a:t>)</a:t>
              </a:r>
              <a:endParaRPr lang="en-US" dirty="0"/>
            </a:p>
          </p:txBody>
        </p:sp>
        <p:cxnSp>
          <p:nvCxnSpPr>
            <p:cNvPr id="11" name="Straight Arrow Connector 10"/>
            <p:cNvCxnSpPr>
              <a:stCxn id="6" idx="1"/>
            </p:cNvCxnSpPr>
            <p:nvPr/>
          </p:nvCxnSpPr>
          <p:spPr>
            <a:xfrm flipH="1">
              <a:off x="3592201" y="3605964"/>
              <a:ext cx="2113620" cy="3176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2969335" y="5663297"/>
            <a:ext cx="3871712" cy="435675"/>
            <a:chOff x="2969335" y="5663297"/>
            <a:chExt cx="3871712" cy="435675"/>
          </a:xfrm>
        </p:grpSpPr>
        <p:sp>
          <p:nvSpPr>
            <p:cNvPr id="15" name="TextBox 14"/>
            <p:cNvSpPr txBox="1"/>
            <p:nvPr/>
          </p:nvSpPr>
          <p:spPr>
            <a:xfrm>
              <a:off x="3744601" y="5729640"/>
              <a:ext cx="3096446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pPr marL="0" lvl="2"/>
              <a:r>
                <a:rPr lang="en-US" dirty="0">
                  <a:solidFill>
                    <a:srgbClr val="FF0000"/>
                  </a:solidFill>
                </a:rPr>
                <a:t>(see talk by </a:t>
              </a:r>
              <a:r>
                <a:rPr lang="en-US" dirty="0" smtClean="0">
                  <a:solidFill>
                    <a:srgbClr val="FF0000"/>
                  </a:solidFill>
                </a:rPr>
                <a:t>Dr. </a:t>
              </a:r>
              <a:r>
                <a:rPr lang="en-US" dirty="0" err="1" smtClean="0">
                  <a:solidFill>
                    <a:srgbClr val="FF0000"/>
                  </a:solidFill>
                </a:rPr>
                <a:t>Marchevsky</a:t>
              </a:r>
              <a:r>
                <a:rPr lang="en-US" dirty="0" smtClean="0">
                  <a:solidFill>
                    <a:srgbClr val="FF0000"/>
                  </a:solidFill>
                </a:rPr>
                <a:t>)</a:t>
              </a:r>
              <a:endParaRPr lang="en-US" dirty="0"/>
            </a:p>
          </p:txBody>
        </p:sp>
        <p:cxnSp>
          <p:nvCxnSpPr>
            <p:cNvPr id="16" name="Straight Arrow Connector 15"/>
            <p:cNvCxnSpPr>
              <a:stCxn id="15" idx="1"/>
            </p:cNvCxnSpPr>
            <p:nvPr/>
          </p:nvCxnSpPr>
          <p:spPr>
            <a:xfrm flipH="1" flipV="1">
              <a:off x="2969335" y="5663297"/>
              <a:ext cx="775266" cy="25100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14168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S ppt CERN template_blue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 ppt CERN template_blue.potx</Template>
  <TotalTime>15425</TotalTime>
  <Words>3744</Words>
  <Application>Microsoft Macintosh PowerPoint</Application>
  <PresentationFormat>On-screen Show (4:3)</PresentationFormat>
  <Paragraphs>392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AS ppt CERN template_blue</vt:lpstr>
      <vt:lpstr>REVIEW OF QUENCH DETECTION METHODS IN SUPERCONDUCTING MAGNETS</vt:lpstr>
      <vt:lpstr>OUTLINE</vt:lpstr>
      <vt:lpstr>Short recall on quench detection factors</vt:lpstr>
      <vt:lpstr>Factors playing a role in quench detection from an electronics designer point of view </vt:lpstr>
      <vt:lpstr>Factors playing a role in quench detection from a magnet designer point of view </vt:lpstr>
      <vt:lpstr>And later, the role of a quench detector</vt:lpstr>
      <vt:lpstr>PowerPoint Presentation</vt:lpstr>
      <vt:lpstr>An overview on quench detection methods</vt:lpstr>
      <vt:lpstr>A (non-exhaustive) list of methods</vt:lpstr>
      <vt:lpstr>Basic Memento on QD voltage methods (1)</vt:lpstr>
      <vt:lpstr>Basic Memento on QD voltage methods (2)</vt:lpstr>
      <vt:lpstr>Basic Memento on QD voltage methods (3)</vt:lpstr>
      <vt:lpstr>Basic Memento on QD voltage methods (3bis)</vt:lpstr>
      <vt:lpstr>Basic Memento on QD voltage methods (4)</vt:lpstr>
      <vt:lpstr>Optical fibres and acoustic emission</vt:lpstr>
      <vt:lpstr>Radiation aspects in optical fibres</vt:lpstr>
      <vt:lpstr>Acoustic emission</vt:lpstr>
      <vt:lpstr>Thermo-hydraulic quench detection</vt:lpstr>
      <vt:lpstr>The case of Tore-Supra</vt:lpstr>
      <vt:lpstr>A quench in coil BT4 . . . </vt:lpstr>
      <vt:lpstr>Quench detection in ITER</vt:lpstr>
      <vt:lpstr>Methods case study : the ITER QDS</vt:lpstr>
      <vt:lpstr>PowerPoint Presentation</vt:lpstr>
      <vt:lpstr>QD principles applied for ITER’s CS</vt:lpstr>
      <vt:lpstr>Potential separation to ground: an example</vt:lpstr>
      <vt:lpstr>More on noise rejection</vt:lpstr>
      <vt:lpstr>HTS quench detectors in ITER (CL tests)</vt:lpstr>
      <vt:lpstr>First results</vt:lpstr>
      <vt:lpstr>Similar QD system developed at BNL</vt:lpstr>
      <vt:lpstr>PowerPoint Presentation</vt:lpstr>
      <vt:lpstr>How to detect a quench not seen by the e.m. QD?</vt:lpstr>
      <vt:lpstr>Quench detection in LHC</vt:lpstr>
      <vt:lpstr>HTS quench detectors in LHC</vt:lpstr>
      <vt:lpstr>Conclusions &amp; Outlook</vt:lpstr>
      <vt:lpstr>PowerPoint Presentation</vt:lpstr>
      <vt:lpstr>References:</vt:lpstr>
      <vt:lpstr>References (cont’d):</vt:lpstr>
      <vt:lpstr>Acknowledgment</vt:lpstr>
      <vt:lpstr>Many thanks for your attention …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A.S. - CERN template</dc:title>
  <dc:subject/>
  <dc:creator>A. Siemko</dc:creator>
  <cp:keywords/>
  <dc:description/>
  <cp:lastModifiedBy>Felix Rodriguez Mateos</cp:lastModifiedBy>
  <cp:revision>398</cp:revision>
  <cp:lastPrinted>2015-09-09T10:18:56Z</cp:lastPrinted>
  <dcterms:created xsi:type="dcterms:W3CDTF">2012-11-30T11:04:26Z</dcterms:created>
  <dcterms:modified xsi:type="dcterms:W3CDTF">2015-09-11T05:32:27Z</dcterms:modified>
  <cp:category/>
</cp:coreProperties>
</file>