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61" r:id="rId2"/>
    <p:sldId id="262" r:id="rId3"/>
    <p:sldId id="288" r:id="rId4"/>
    <p:sldId id="286" r:id="rId5"/>
    <p:sldId id="311" r:id="rId6"/>
    <p:sldId id="280" r:id="rId7"/>
    <p:sldId id="282" r:id="rId8"/>
    <p:sldId id="277" r:id="rId9"/>
    <p:sldId id="287" r:id="rId10"/>
    <p:sldId id="297" r:id="rId11"/>
    <p:sldId id="291" r:id="rId12"/>
    <p:sldId id="301" r:id="rId13"/>
    <p:sldId id="274" r:id="rId14"/>
    <p:sldId id="298" r:id="rId15"/>
    <p:sldId id="299" r:id="rId16"/>
    <p:sldId id="309" r:id="rId17"/>
    <p:sldId id="304" r:id="rId18"/>
    <p:sldId id="264" r:id="rId19"/>
    <p:sldId id="269" r:id="rId20"/>
    <p:sldId id="307" r:id="rId21"/>
    <p:sldId id="283" r:id="rId22"/>
    <p:sldId id="303" r:id="rId23"/>
    <p:sldId id="306" r:id="rId24"/>
    <p:sldId id="300" r:id="rId25"/>
    <p:sldId id="302" r:id="rId26"/>
    <p:sldId id="308" r:id="rId27"/>
    <p:sldId id="285" r:id="rId28"/>
    <p:sldId id="275" r:id="rId29"/>
    <p:sldId id="284" r:id="rId30"/>
    <p:sldId id="276" r:id="rId31"/>
    <p:sldId id="267" r:id="rId32"/>
    <p:sldId id="310" r:id="rId33"/>
    <p:sldId id="270" r:id="rId34"/>
    <p:sldId id="312" r:id="rId35"/>
    <p:sldId id="273" r:id="rId36"/>
    <p:sldId id="305"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0CC2"/>
    <a:srgbClr val="C808B1"/>
    <a:srgbClr val="007A37"/>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8426" autoAdjust="0"/>
    <p:restoredTop sz="91385" autoAdjust="0"/>
  </p:normalViewPr>
  <p:slideViewPr>
    <p:cSldViewPr>
      <p:cViewPr>
        <p:scale>
          <a:sx n="82" d="100"/>
          <a:sy n="82" d="100"/>
        </p:scale>
        <p:origin x="-1002" y="-156"/>
      </p:cViewPr>
      <p:guideLst>
        <p:guide orient="horz" pos="2160"/>
        <p:guide pos="2880"/>
      </p:guideLst>
    </p:cSldViewPr>
  </p:slideViewPr>
  <p:notesTextViewPr>
    <p:cViewPr>
      <p:scale>
        <a:sx n="1" d="1"/>
        <a:sy n="1" d="1"/>
      </p:scale>
      <p:origin x="0" y="0"/>
    </p:cViewPr>
  </p:notesTextViewPr>
  <p:sorterViewPr>
    <p:cViewPr>
      <p:scale>
        <a:sx n="100" d="100"/>
        <a:sy n="100" d="100"/>
      </p:scale>
      <p:origin x="0" y="153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5260AA-FF27-436B-91CD-E5471BAB97E8}" type="datetimeFigureOut">
              <a:rPr lang="en-US" smtClean="0"/>
              <a:t>9/9/2015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6FC17-1969-4A57-9F0C-147A1B8AD683}" type="slidenum">
              <a:rPr lang="en-US" smtClean="0"/>
              <a:t>‹#›</a:t>
            </a:fld>
            <a:endParaRPr lang="en-US"/>
          </a:p>
        </p:txBody>
      </p:sp>
    </p:spTree>
    <p:extLst>
      <p:ext uri="{BB962C8B-B14F-4D97-AF65-F5344CB8AC3E}">
        <p14:creationId xmlns:p14="http://schemas.microsoft.com/office/powerpoint/2010/main" val="38315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0D6FC17-1969-4A57-9F0C-147A1B8AD683}" type="slidenum">
              <a:rPr lang="en-US" smtClean="0"/>
              <a:t>6</a:t>
            </a:fld>
            <a:endParaRPr lang="en-US"/>
          </a:p>
        </p:txBody>
      </p:sp>
    </p:spTree>
    <p:extLst>
      <p:ext uri="{BB962C8B-B14F-4D97-AF65-F5344CB8AC3E}">
        <p14:creationId xmlns:p14="http://schemas.microsoft.com/office/powerpoint/2010/main" val="3016929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D6FC17-1969-4A57-9F0C-147A1B8AD683}" type="slidenum">
              <a:rPr lang="en-US" smtClean="0"/>
              <a:t>10</a:t>
            </a:fld>
            <a:endParaRPr lang="en-US"/>
          </a:p>
        </p:txBody>
      </p:sp>
    </p:spTree>
    <p:extLst>
      <p:ext uri="{BB962C8B-B14F-4D97-AF65-F5344CB8AC3E}">
        <p14:creationId xmlns:p14="http://schemas.microsoft.com/office/powerpoint/2010/main" val="3402642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D6FC17-1969-4A57-9F0C-147A1B8AD683}" type="slidenum">
              <a:rPr lang="en-US" smtClean="0"/>
              <a:t>30</a:t>
            </a:fld>
            <a:endParaRPr lang="en-US"/>
          </a:p>
        </p:txBody>
      </p:sp>
    </p:spTree>
    <p:extLst>
      <p:ext uri="{BB962C8B-B14F-4D97-AF65-F5344CB8AC3E}">
        <p14:creationId xmlns:p14="http://schemas.microsoft.com/office/powerpoint/2010/main" val="2353725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0D6FC17-1969-4A57-9F0C-147A1B8AD683}" type="slidenum">
              <a:rPr lang="en-US" smtClean="0"/>
              <a:t>31</a:t>
            </a:fld>
            <a:endParaRPr lang="en-US"/>
          </a:p>
        </p:txBody>
      </p:sp>
    </p:spTree>
    <p:extLst>
      <p:ext uri="{BB962C8B-B14F-4D97-AF65-F5344CB8AC3E}">
        <p14:creationId xmlns:p14="http://schemas.microsoft.com/office/powerpoint/2010/main" val="2217160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A237E9-5C9E-4EA9-9F27-C91013A7F1C0}" type="datetimeFigureOut">
              <a:rPr lang="en-US" smtClean="0"/>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3239847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237E9-5C9E-4EA9-9F27-C91013A7F1C0}" type="datetimeFigureOut">
              <a:rPr lang="en-US" smtClean="0"/>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11548668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237E9-5C9E-4EA9-9F27-C91013A7F1C0}" type="datetimeFigureOut">
              <a:rPr lang="en-US" smtClean="0"/>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553818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237E9-5C9E-4EA9-9F27-C91013A7F1C0}" type="datetimeFigureOut">
              <a:rPr lang="en-US" smtClean="0"/>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363107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237E9-5C9E-4EA9-9F27-C91013A7F1C0}" type="datetimeFigureOut">
              <a:rPr lang="en-US" smtClean="0"/>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165078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237E9-5C9E-4EA9-9F27-C91013A7F1C0}" type="datetimeFigureOut">
              <a:rPr lang="en-US" smtClean="0"/>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1499565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237E9-5C9E-4EA9-9F27-C91013A7F1C0}" type="datetimeFigureOut">
              <a:rPr lang="en-US" smtClean="0"/>
              <a:t>9/9/2015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2661140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237E9-5C9E-4EA9-9F27-C91013A7F1C0}" type="datetimeFigureOut">
              <a:rPr lang="en-US" smtClean="0"/>
              <a:t>9/9/2015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2447590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61020" y="6345899"/>
            <a:ext cx="2133600" cy="365125"/>
          </a:xfrm>
        </p:spPr>
        <p:txBody>
          <a:bodyPr/>
          <a:lstStyle/>
          <a:p>
            <a:fld id="{C9A237E9-5C9E-4EA9-9F27-C91013A7F1C0}" type="datetimeFigureOut">
              <a:rPr lang="en-US" smtClean="0"/>
              <a:t>9/9/2015</a:t>
            </a:fld>
            <a:endParaRPr lang="en-US"/>
          </a:p>
        </p:txBody>
      </p:sp>
      <p:sp>
        <p:nvSpPr>
          <p:cNvPr id="4" name="Slide Number Placeholder 3"/>
          <p:cNvSpPr>
            <a:spLocks noGrp="1"/>
          </p:cNvSpPr>
          <p:nvPr>
            <p:ph type="sldNum" sz="quarter" idx="12"/>
          </p:nvPr>
        </p:nvSpPr>
        <p:spPr>
          <a:xfrm>
            <a:off x="6798137" y="6345899"/>
            <a:ext cx="2133600" cy="365125"/>
          </a:xfrm>
        </p:spPr>
        <p:txBody>
          <a:bodyPr/>
          <a:lstStyle/>
          <a:p>
            <a:fld id="{222AC80A-627F-4E7E-B5CE-80343A1A5667}" type="slidenum">
              <a:rPr lang="en-US" smtClean="0"/>
              <a:t>‹#›</a:t>
            </a:fld>
            <a:endParaRPr lang="en-US"/>
          </a:p>
        </p:txBody>
      </p:sp>
      <p:cxnSp>
        <p:nvCxnSpPr>
          <p:cNvPr id="5" name="Straight Connector 4"/>
          <p:cNvCxnSpPr/>
          <p:nvPr userDrawn="1"/>
        </p:nvCxnSpPr>
        <p:spPr>
          <a:xfrm>
            <a:off x="152400" y="6324600"/>
            <a:ext cx="8734424" cy="0"/>
          </a:xfrm>
          <a:prstGeom prst="line">
            <a:avLst/>
          </a:prstGeom>
          <a:ln>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157162" y="760412"/>
            <a:ext cx="8763000" cy="1588"/>
          </a:xfrm>
          <a:prstGeom prst="line">
            <a:avLst/>
          </a:prstGeom>
          <a:ln>
            <a:solidFill>
              <a:srgbClr val="CC0000"/>
            </a:solidFill>
          </a:ln>
        </p:spPr>
        <p:style>
          <a:lnRef idx="1">
            <a:schemeClr val="accent1"/>
          </a:lnRef>
          <a:fillRef idx="0">
            <a:schemeClr val="accent1"/>
          </a:fillRef>
          <a:effectRef idx="0">
            <a:schemeClr val="accent1"/>
          </a:effectRef>
          <a:fontRef idx="minor">
            <a:schemeClr val="tx1"/>
          </a:fontRef>
        </p:style>
      </p:cxnSp>
      <p:pic>
        <p:nvPicPr>
          <p:cNvPr id="9"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52400" y="122325"/>
            <a:ext cx="930888" cy="56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a:spLocks noGrp="1"/>
          </p:cNvSpPr>
          <p:nvPr>
            <p:ph type="title"/>
          </p:nvPr>
        </p:nvSpPr>
        <p:spPr>
          <a:xfrm>
            <a:off x="533400" y="152400"/>
            <a:ext cx="8229600" cy="609600"/>
          </a:xfrm>
        </p:spPr>
        <p:txBody>
          <a:bodyPr>
            <a:normAutofit/>
          </a:bodyPr>
          <a:lstStyle>
            <a:lvl1pPr>
              <a:defRPr sz="3200">
                <a:solidFill>
                  <a:schemeClr val="tx2">
                    <a:lumMod val="75000"/>
                  </a:schemeClr>
                </a:solidFill>
              </a:defRPr>
            </a:lvl1pPr>
          </a:lstStyle>
          <a:p>
            <a:endParaRPr lang="en-US" dirty="0"/>
          </a:p>
        </p:txBody>
      </p:sp>
      <p:sp>
        <p:nvSpPr>
          <p:cNvPr id="11" name="TextBox 10"/>
          <p:cNvSpPr txBox="1"/>
          <p:nvPr userDrawn="1"/>
        </p:nvSpPr>
        <p:spPr>
          <a:xfrm>
            <a:off x="4250172" y="6396236"/>
            <a:ext cx="1297663" cy="307777"/>
          </a:xfrm>
          <a:prstGeom prst="rect">
            <a:avLst/>
          </a:prstGeom>
          <a:noFill/>
        </p:spPr>
        <p:txBody>
          <a:bodyPr wrap="none" rtlCol="0">
            <a:spAutoFit/>
          </a:bodyPr>
          <a:lstStyle/>
          <a:p>
            <a:r>
              <a:rPr lang="en-US" sz="1400" dirty="0" smtClean="0">
                <a:solidFill>
                  <a:schemeClr val="bg1">
                    <a:lumMod val="50000"/>
                  </a:schemeClr>
                </a:solidFill>
              </a:rPr>
              <a:t>M.</a:t>
            </a:r>
            <a:r>
              <a:rPr lang="en-US" sz="1400" baseline="0" dirty="0" smtClean="0">
                <a:solidFill>
                  <a:schemeClr val="bg1">
                    <a:lumMod val="50000"/>
                  </a:schemeClr>
                </a:solidFill>
              </a:rPr>
              <a:t> </a:t>
            </a:r>
            <a:r>
              <a:rPr lang="en-US" sz="1400" baseline="0" dirty="0" err="1" smtClean="0">
                <a:solidFill>
                  <a:schemeClr val="bg1">
                    <a:lumMod val="50000"/>
                  </a:schemeClr>
                </a:solidFill>
              </a:rPr>
              <a:t>Marchevsky</a:t>
            </a:r>
            <a:endParaRPr lang="en-US" sz="1400" dirty="0">
              <a:solidFill>
                <a:schemeClr val="bg1">
                  <a:lumMod val="50000"/>
                </a:schemeClr>
              </a:solidFill>
            </a:endParaRPr>
          </a:p>
        </p:txBody>
      </p:sp>
    </p:spTree>
    <p:extLst>
      <p:ext uri="{BB962C8B-B14F-4D97-AF65-F5344CB8AC3E}">
        <p14:creationId xmlns:p14="http://schemas.microsoft.com/office/powerpoint/2010/main" val="39901530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237E9-5C9E-4EA9-9F27-C91013A7F1C0}" type="datetimeFigureOut">
              <a:rPr lang="en-US" smtClean="0"/>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3357002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237E9-5C9E-4EA9-9F27-C91013A7F1C0}" type="datetimeFigureOut">
              <a:rPr lang="en-US" smtClean="0"/>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2AC80A-627F-4E7E-B5CE-80343A1A5667}" type="slidenum">
              <a:rPr lang="en-US" smtClean="0"/>
              <a:t>‹#›</a:t>
            </a:fld>
            <a:endParaRPr lang="en-US"/>
          </a:p>
        </p:txBody>
      </p:sp>
    </p:spTree>
    <p:extLst>
      <p:ext uri="{BB962C8B-B14F-4D97-AF65-F5344CB8AC3E}">
        <p14:creationId xmlns:p14="http://schemas.microsoft.com/office/powerpoint/2010/main" val="3843769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237E9-5C9E-4EA9-9F27-C91013A7F1C0}" type="datetimeFigureOut">
              <a:rPr lang="en-US" smtClean="0"/>
              <a:t>9/9/2015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2AC80A-627F-4E7E-B5CE-80343A1A5667}" type="slidenum">
              <a:rPr lang="en-US" smtClean="0"/>
              <a:t>‹#›</a:t>
            </a:fld>
            <a:endParaRPr lang="en-US"/>
          </a:p>
        </p:txBody>
      </p:sp>
    </p:spTree>
    <p:extLst>
      <p:ext uri="{BB962C8B-B14F-4D97-AF65-F5344CB8AC3E}">
        <p14:creationId xmlns:p14="http://schemas.microsoft.com/office/powerpoint/2010/main" val="5792345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1.png"/><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0.png"/><Relationship Id="rId1" Type="http://schemas.openxmlformats.org/officeDocument/2006/relationships/slideLayout" Target="../slideLayouts/slideLayout7.xml"/><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7" Type="http://schemas.openxmlformats.org/officeDocument/2006/relationships/image" Target="../media/image49.jpeg"/><Relationship Id="rId2" Type="http://schemas.openxmlformats.org/officeDocument/2006/relationships/image" Target="../media/image47.jpg"/><Relationship Id="rId16" Type="http://schemas.openxmlformats.org/officeDocument/2006/relationships/image" Target="../media/image48.png"/><Relationship Id="rId1" Type="http://schemas.openxmlformats.org/officeDocument/2006/relationships/slideLayout" Target="../slideLayouts/slideLayout7.xml"/><Relationship Id="rId11" Type="http://schemas.openxmlformats.org/officeDocument/2006/relationships/image" Target="../media/image58.png"/><Relationship Id="rId15" Type="http://schemas.openxmlformats.org/officeDocument/2006/relationships/image" Target="../media/image62.png"/><Relationship Id="rId14" Type="http://schemas.openxmlformats.org/officeDocument/2006/relationships/image" Target="../media/image6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9.png"/><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3.png"/><Relationship Id="rId4" Type="http://schemas.microsoft.com/office/2007/relationships/hdphoto" Target="../media/hdphoto5.wdp"/></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4.gi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64.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514600"/>
            <a:ext cx="7924800" cy="609600"/>
          </a:xfrm>
        </p:spPr>
        <p:txBody>
          <a:bodyPr>
            <a:noAutofit/>
          </a:bodyPr>
          <a:lstStyle/>
          <a:p>
            <a:r>
              <a:rPr lang="en-US" dirty="0" smtClean="0"/>
              <a:t>Quench detection and protection for HTS accelerator magnets</a:t>
            </a:r>
            <a:endParaRPr lang="en-US" dirty="0"/>
          </a:p>
        </p:txBody>
      </p:sp>
      <p:sp>
        <p:nvSpPr>
          <p:cNvPr id="3" name="TextBox 2"/>
          <p:cNvSpPr txBox="1"/>
          <p:nvPr/>
        </p:nvSpPr>
        <p:spPr>
          <a:xfrm>
            <a:off x="3505200" y="3790890"/>
            <a:ext cx="2454070" cy="400110"/>
          </a:xfrm>
          <a:prstGeom prst="rect">
            <a:avLst/>
          </a:prstGeom>
          <a:noFill/>
        </p:spPr>
        <p:txBody>
          <a:bodyPr wrap="none" rtlCol="0">
            <a:spAutoFit/>
          </a:bodyPr>
          <a:lstStyle/>
          <a:p>
            <a:r>
              <a:rPr lang="en-US" sz="2000" dirty="0" smtClean="0"/>
              <a:t>M. </a:t>
            </a:r>
            <a:r>
              <a:rPr lang="en-US" sz="2000" dirty="0" err="1" smtClean="0"/>
              <a:t>Marchevsky</a:t>
            </a:r>
            <a:r>
              <a:rPr lang="en-US" sz="2000" dirty="0" smtClean="0"/>
              <a:t>,  LBNL</a:t>
            </a:r>
            <a:endParaRPr lang="en-US" sz="2000" dirty="0"/>
          </a:p>
        </p:txBody>
      </p:sp>
    </p:spTree>
    <p:extLst>
      <p:ext uri="{BB962C8B-B14F-4D97-AF65-F5344CB8AC3E}">
        <p14:creationId xmlns:p14="http://schemas.microsoft.com/office/powerpoint/2010/main" val="2999584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645726" y="875105"/>
            <a:ext cx="4491646" cy="2539428"/>
          </a:xfrm>
          <a:prstGeom prst="rect">
            <a:avLst/>
          </a:prstGeom>
          <a:solidFill>
            <a:schemeClr val="accent5">
              <a:lumMod val="7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0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9987" y="812788"/>
            <a:ext cx="3696928" cy="2772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Rectangle 22"/>
          <p:cNvSpPr/>
          <p:nvPr/>
        </p:nvSpPr>
        <p:spPr>
          <a:xfrm>
            <a:off x="4649986" y="3578853"/>
            <a:ext cx="4487385" cy="2745088"/>
          </a:xfrm>
          <a:prstGeom prst="rect">
            <a:avLst/>
          </a:prstGeom>
          <a:solidFill>
            <a:schemeClr val="accent6">
              <a:lumMod val="7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0" y="2352021"/>
            <a:ext cx="4645725" cy="3971919"/>
          </a:xfrm>
          <a:prstGeom prst="rect">
            <a:avLst/>
          </a:prstGeom>
          <a:solidFill>
            <a:schemeClr val="accent6">
              <a:lumMod val="7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20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022" y="2504420"/>
            <a:ext cx="3922647" cy="381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34" y="3542560"/>
            <a:ext cx="3698681" cy="2774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36281" y="121217"/>
            <a:ext cx="8229600" cy="609600"/>
          </a:xfrm>
        </p:spPr>
        <p:txBody>
          <a:bodyPr/>
          <a:lstStyle/>
          <a:p>
            <a:r>
              <a:rPr lang="en-US" dirty="0" smtClean="0"/>
              <a:t>Simulation 1: over-heating</a:t>
            </a:r>
            <a:endParaRPr lang="en-US" dirty="0"/>
          </a:p>
        </p:txBody>
      </p:sp>
      <p:sp>
        <p:nvSpPr>
          <p:cNvPr id="6" name="TextBox 5"/>
          <p:cNvSpPr txBox="1"/>
          <p:nvPr/>
        </p:nvSpPr>
        <p:spPr>
          <a:xfrm>
            <a:off x="96061" y="752816"/>
            <a:ext cx="4981984" cy="1169551"/>
          </a:xfrm>
          <a:prstGeom prst="rect">
            <a:avLst/>
          </a:prstGeom>
          <a:noFill/>
        </p:spPr>
        <p:txBody>
          <a:bodyPr wrap="square" rtlCol="0">
            <a:spAutoFit/>
          </a:bodyPr>
          <a:lstStyle/>
          <a:p>
            <a:r>
              <a:rPr lang="en-US" sz="1400" dirty="0" smtClean="0"/>
              <a:t>Let us assume that:</a:t>
            </a:r>
          </a:p>
          <a:p>
            <a:pPr marL="285750" indent="-285750">
              <a:buFontTx/>
              <a:buChar char="-"/>
            </a:pPr>
            <a:r>
              <a:rPr lang="en-US" sz="1400" dirty="0" smtClean="0"/>
              <a:t>Both conductors have same </a:t>
            </a:r>
            <a:r>
              <a:rPr lang="en-US" sz="1400" dirty="0" smtClean="0">
                <a:solidFill>
                  <a:srgbClr val="C00000"/>
                </a:solidFill>
              </a:rPr>
              <a:t>J</a:t>
            </a:r>
            <a:r>
              <a:rPr lang="en-US" sz="1400" baseline="-25000" dirty="0" smtClean="0">
                <a:solidFill>
                  <a:srgbClr val="C00000"/>
                </a:solidFill>
              </a:rPr>
              <a:t>e</a:t>
            </a:r>
            <a:r>
              <a:rPr lang="en-US" sz="1400" dirty="0" smtClean="0">
                <a:solidFill>
                  <a:srgbClr val="C00000"/>
                </a:solidFill>
              </a:rPr>
              <a:t>=600 A/mm</a:t>
            </a:r>
            <a:r>
              <a:rPr lang="en-US" sz="1400" baseline="30000" dirty="0" smtClean="0">
                <a:solidFill>
                  <a:srgbClr val="C00000"/>
                </a:solidFill>
              </a:rPr>
              <a:t>2</a:t>
            </a:r>
            <a:r>
              <a:rPr lang="en-US" sz="1400" dirty="0" smtClean="0">
                <a:solidFill>
                  <a:srgbClr val="C00000"/>
                </a:solidFill>
              </a:rPr>
              <a:t> </a:t>
            </a:r>
            <a:r>
              <a:rPr lang="en-US" sz="1400" dirty="0" smtClean="0"/>
              <a:t>at 4.2 K, 15T</a:t>
            </a:r>
          </a:p>
          <a:p>
            <a:pPr marL="285750" indent="-285750">
              <a:buFontTx/>
              <a:buChar char="-"/>
            </a:pPr>
            <a:r>
              <a:rPr lang="en-US" sz="1400" dirty="0" smtClean="0"/>
              <a:t>Both are operated at </a:t>
            </a:r>
            <a:r>
              <a:rPr lang="en-US" sz="1400" dirty="0" smtClean="0">
                <a:solidFill>
                  <a:srgbClr val="C00000"/>
                </a:solidFill>
              </a:rPr>
              <a:t>I</a:t>
            </a:r>
            <a:r>
              <a:rPr lang="en-US" sz="1400" baseline="-25000" dirty="0" smtClean="0">
                <a:solidFill>
                  <a:srgbClr val="C00000"/>
                </a:solidFill>
              </a:rPr>
              <a:t>0.8 </a:t>
            </a:r>
            <a:r>
              <a:rPr lang="en-US" sz="1400" dirty="0" smtClean="0">
                <a:solidFill>
                  <a:srgbClr val="C00000"/>
                </a:solidFill>
              </a:rPr>
              <a:t>= 0.8 </a:t>
            </a:r>
            <a:r>
              <a:rPr lang="en-US" sz="1400" dirty="0" err="1" smtClean="0">
                <a:solidFill>
                  <a:srgbClr val="C00000"/>
                </a:solidFill>
              </a:rPr>
              <a:t>I</a:t>
            </a:r>
            <a:r>
              <a:rPr lang="en-US" sz="1400" baseline="-25000" dirty="0" err="1" smtClean="0">
                <a:solidFill>
                  <a:srgbClr val="C00000"/>
                </a:solidFill>
              </a:rPr>
              <a:t>c</a:t>
            </a:r>
            <a:r>
              <a:rPr lang="en-US" sz="1400" dirty="0" smtClean="0">
                <a:solidFill>
                  <a:srgbClr val="C00000"/>
                </a:solidFill>
              </a:rPr>
              <a:t>(4.2 K, 15 T)</a:t>
            </a:r>
            <a:endParaRPr lang="en-US" sz="1400" baseline="-25000" dirty="0" smtClean="0">
              <a:solidFill>
                <a:srgbClr val="C00000"/>
              </a:solidFill>
            </a:endParaRPr>
          </a:p>
          <a:p>
            <a:pPr marL="285750" indent="-285750">
              <a:buFontTx/>
              <a:buChar char="-"/>
            </a:pPr>
            <a:r>
              <a:rPr lang="en-US" sz="1400" dirty="0" smtClean="0"/>
              <a:t>The initial hotspot temperature </a:t>
            </a:r>
            <a:r>
              <a:rPr lang="en-US" sz="1400" dirty="0" err="1" smtClean="0"/>
              <a:t>T</a:t>
            </a:r>
            <a:r>
              <a:rPr lang="en-US" sz="1400" baseline="-25000" dirty="0" err="1" smtClean="0"/>
              <a:t>x</a:t>
            </a:r>
            <a:r>
              <a:rPr lang="en-US" sz="1400" dirty="0"/>
              <a:t> </a:t>
            </a:r>
            <a:r>
              <a:rPr lang="en-US" sz="1400" dirty="0" smtClean="0"/>
              <a:t>is such that </a:t>
            </a:r>
          </a:p>
          <a:p>
            <a:r>
              <a:rPr lang="en-US" sz="1400" dirty="0"/>
              <a:t> </a:t>
            </a:r>
            <a:r>
              <a:rPr lang="en-US" sz="1400" dirty="0" smtClean="0"/>
              <a:t>       </a:t>
            </a:r>
            <a:r>
              <a:rPr lang="en-US" sz="1400" dirty="0" err="1" smtClean="0"/>
              <a:t>I</a:t>
            </a:r>
            <a:r>
              <a:rPr lang="en-US" sz="1400" baseline="-25000" dirty="0" err="1" smtClean="0"/>
              <a:t>c</a:t>
            </a:r>
            <a:r>
              <a:rPr lang="en-US" sz="1400" dirty="0" smtClean="0"/>
              <a:t>(</a:t>
            </a:r>
            <a:r>
              <a:rPr lang="en-US" sz="1400" dirty="0" err="1" smtClean="0"/>
              <a:t>T</a:t>
            </a:r>
            <a:r>
              <a:rPr lang="en-US" sz="1400" baseline="-25000" dirty="0" err="1" smtClean="0"/>
              <a:t>x</a:t>
            </a:r>
            <a:r>
              <a:rPr lang="en-US" sz="1400" dirty="0" smtClean="0"/>
              <a:t>) =</a:t>
            </a:r>
            <a:r>
              <a:rPr lang="en-US" sz="1400" dirty="0" smtClean="0">
                <a:solidFill>
                  <a:schemeClr val="tx1">
                    <a:lumMod val="95000"/>
                    <a:lumOff val="5000"/>
                  </a:schemeClr>
                </a:solidFill>
              </a:rPr>
              <a:t> I</a:t>
            </a:r>
            <a:r>
              <a:rPr lang="en-US" sz="1400" baseline="-25000" dirty="0" smtClean="0">
                <a:solidFill>
                  <a:schemeClr val="tx1">
                    <a:lumMod val="95000"/>
                    <a:lumOff val="5000"/>
                  </a:schemeClr>
                </a:solidFill>
              </a:rPr>
              <a:t>0.8</a:t>
            </a:r>
            <a:r>
              <a:rPr lang="en-US" sz="1400" dirty="0" smtClean="0">
                <a:solidFill>
                  <a:schemeClr val="tx1">
                    <a:lumMod val="95000"/>
                    <a:lumOff val="5000"/>
                  </a:schemeClr>
                </a:solidFill>
              </a:rPr>
              <a:t> </a:t>
            </a:r>
            <a:r>
              <a:rPr lang="en-US" sz="1400" dirty="0" smtClean="0"/>
              <a:t>resulting in:</a:t>
            </a:r>
            <a:endParaRPr lang="en-US" sz="1400" dirty="0"/>
          </a:p>
        </p:txBody>
      </p:sp>
      <p:sp>
        <p:nvSpPr>
          <p:cNvPr id="7" name="Rectangle 6"/>
          <p:cNvSpPr/>
          <p:nvPr/>
        </p:nvSpPr>
        <p:spPr>
          <a:xfrm>
            <a:off x="625831" y="1828801"/>
            <a:ext cx="3619500" cy="523220"/>
          </a:xfrm>
          <a:prstGeom prst="rect">
            <a:avLst/>
          </a:prstGeom>
        </p:spPr>
        <p:txBody>
          <a:bodyPr wrap="square">
            <a:spAutoFit/>
          </a:bodyPr>
          <a:lstStyle/>
          <a:p>
            <a:pPr marL="285750" indent="-285750">
              <a:buFont typeface="Arial" panose="020B0604020202020204" pitchFamily="34" charset="0"/>
              <a:buChar char="•"/>
            </a:pPr>
            <a:r>
              <a:rPr lang="en-US" sz="1400" dirty="0" err="1"/>
              <a:t>T</a:t>
            </a:r>
            <a:r>
              <a:rPr lang="en-US" sz="1400" baseline="-25000" dirty="0" err="1"/>
              <a:t>x</a:t>
            </a:r>
            <a:r>
              <a:rPr lang="en-US" sz="1400" dirty="0"/>
              <a:t> </a:t>
            </a:r>
            <a:r>
              <a:rPr lang="en-US" sz="1400" dirty="0" smtClean="0"/>
              <a:t>= 5.63 </a:t>
            </a:r>
            <a:r>
              <a:rPr lang="en-US" sz="1400" dirty="0"/>
              <a:t>K for Nb</a:t>
            </a:r>
            <a:r>
              <a:rPr lang="en-US" sz="1400" baseline="-25000" dirty="0"/>
              <a:t>3</a:t>
            </a:r>
            <a:r>
              <a:rPr lang="en-US" sz="1400" dirty="0"/>
              <a:t>Sn </a:t>
            </a:r>
            <a:r>
              <a:rPr lang="en-US" sz="1400" dirty="0" smtClean="0"/>
              <a:t>=&gt; </a:t>
            </a:r>
            <a:r>
              <a:rPr lang="en-US" sz="1400" dirty="0" smtClean="0">
                <a:solidFill>
                  <a:srgbClr val="C00000"/>
                </a:solidFill>
              </a:rPr>
              <a:t>T </a:t>
            </a:r>
            <a:r>
              <a:rPr lang="en-US" sz="1400" dirty="0">
                <a:solidFill>
                  <a:srgbClr val="C00000"/>
                </a:solidFill>
              </a:rPr>
              <a:t>margin is </a:t>
            </a:r>
            <a:r>
              <a:rPr lang="en-US" sz="1400" dirty="0">
                <a:solidFill>
                  <a:srgbClr val="C00000"/>
                </a:solidFill>
                <a:latin typeface="Symbol" panose="05050102010706020507" pitchFamily="18" charset="2"/>
              </a:rPr>
              <a:t>~</a:t>
            </a:r>
            <a:r>
              <a:rPr lang="en-US" sz="1400" dirty="0">
                <a:solidFill>
                  <a:srgbClr val="C00000"/>
                </a:solidFill>
              </a:rPr>
              <a:t> 1.4 </a:t>
            </a:r>
            <a:r>
              <a:rPr lang="en-US" sz="1400" dirty="0" smtClean="0">
                <a:solidFill>
                  <a:srgbClr val="C00000"/>
                </a:solidFill>
              </a:rPr>
              <a:t>K</a:t>
            </a:r>
          </a:p>
          <a:p>
            <a:pPr marL="285750" indent="-285750">
              <a:buFont typeface="Arial" panose="020B0604020202020204" pitchFamily="34" charset="0"/>
              <a:buChar char="•"/>
            </a:pPr>
            <a:r>
              <a:rPr lang="en-US" sz="1400" dirty="0" err="1" smtClean="0"/>
              <a:t>T</a:t>
            </a:r>
            <a:r>
              <a:rPr lang="en-US" sz="1400" baseline="-25000" dirty="0" err="1" smtClean="0"/>
              <a:t>x</a:t>
            </a:r>
            <a:r>
              <a:rPr lang="en-US" sz="1400" dirty="0" smtClean="0"/>
              <a:t>= 25.2 K for REBCO =&gt; </a:t>
            </a:r>
            <a:r>
              <a:rPr lang="en-US" sz="1400" dirty="0" smtClean="0">
                <a:solidFill>
                  <a:srgbClr val="C00000"/>
                </a:solidFill>
              </a:rPr>
              <a:t>T </a:t>
            </a:r>
            <a:r>
              <a:rPr lang="en-US" sz="1400" dirty="0">
                <a:solidFill>
                  <a:srgbClr val="C00000"/>
                </a:solidFill>
              </a:rPr>
              <a:t>margin is </a:t>
            </a:r>
            <a:r>
              <a:rPr lang="en-US" sz="1400" dirty="0">
                <a:solidFill>
                  <a:srgbClr val="C00000"/>
                </a:solidFill>
                <a:latin typeface="Symbol" panose="05050102010706020507" pitchFamily="18" charset="2"/>
              </a:rPr>
              <a:t>~</a:t>
            </a:r>
            <a:r>
              <a:rPr lang="en-US" sz="1400" dirty="0">
                <a:solidFill>
                  <a:srgbClr val="C00000"/>
                </a:solidFill>
              </a:rPr>
              <a:t> 21 </a:t>
            </a:r>
            <a:r>
              <a:rPr lang="en-US" sz="1400" dirty="0" smtClean="0">
                <a:solidFill>
                  <a:srgbClr val="C00000"/>
                </a:solidFill>
              </a:rPr>
              <a:t>K</a:t>
            </a:r>
            <a:endParaRPr lang="en-US" sz="1400" dirty="0">
              <a:solidFill>
                <a:srgbClr val="C00000"/>
              </a:solidFill>
            </a:endParaRPr>
          </a:p>
        </p:txBody>
      </p:sp>
      <p:sp>
        <p:nvSpPr>
          <p:cNvPr id="8" name="TextBox 7"/>
          <p:cNvSpPr txBox="1"/>
          <p:nvPr/>
        </p:nvSpPr>
        <p:spPr>
          <a:xfrm>
            <a:off x="6646104" y="885614"/>
            <a:ext cx="1519968" cy="276999"/>
          </a:xfrm>
          <a:prstGeom prst="rect">
            <a:avLst/>
          </a:prstGeom>
          <a:solidFill>
            <a:schemeClr val="bg2">
              <a:lumMod val="75000"/>
            </a:schemeClr>
          </a:solidFill>
        </p:spPr>
        <p:txBody>
          <a:bodyPr wrap="none" rtlCol="0">
            <a:spAutoFit/>
          </a:bodyPr>
          <a:lstStyle/>
          <a:p>
            <a:r>
              <a:rPr lang="en-US" sz="1200" dirty="0" err="1" smtClean="0"/>
              <a:t>I</a:t>
            </a:r>
            <a:r>
              <a:rPr lang="en-US" sz="1200" baseline="-25000" dirty="0" err="1" smtClean="0"/>
              <a:t>c</a:t>
            </a:r>
            <a:r>
              <a:rPr lang="en-US" sz="1200" dirty="0" smtClean="0"/>
              <a:t>(4.2 K, 15 T) = 301 A</a:t>
            </a:r>
            <a:endParaRPr lang="en-US" sz="1200" dirty="0"/>
          </a:p>
        </p:txBody>
      </p:sp>
      <p:sp>
        <p:nvSpPr>
          <p:cNvPr id="16" name="TextBox 15"/>
          <p:cNvSpPr txBox="1"/>
          <p:nvPr/>
        </p:nvSpPr>
        <p:spPr>
          <a:xfrm>
            <a:off x="6654850" y="3625817"/>
            <a:ext cx="1519968" cy="276999"/>
          </a:xfrm>
          <a:prstGeom prst="rect">
            <a:avLst/>
          </a:prstGeom>
          <a:solidFill>
            <a:schemeClr val="bg2">
              <a:lumMod val="75000"/>
            </a:schemeClr>
          </a:solidFill>
        </p:spPr>
        <p:txBody>
          <a:bodyPr wrap="none" rtlCol="0">
            <a:spAutoFit/>
          </a:bodyPr>
          <a:lstStyle/>
          <a:p>
            <a:r>
              <a:rPr lang="en-US" sz="1200" dirty="0" err="1" smtClean="0"/>
              <a:t>I</a:t>
            </a:r>
            <a:r>
              <a:rPr lang="en-US" sz="1200" baseline="-25000" dirty="0" err="1" smtClean="0"/>
              <a:t>c</a:t>
            </a:r>
            <a:r>
              <a:rPr lang="en-US" sz="1200" dirty="0" smtClean="0"/>
              <a:t>(4.2 K, 15 T) = 218 A</a:t>
            </a:r>
            <a:endParaRPr lang="en-US" sz="1200" dirty="0"/>
          </a:p>
        </p:txBody>
      </p:sp>
      <p:sp>
        <p:nvSpPr>
          <p:cNvPr id="17" name="TextBox 16"/>
          <p:cNvSpPr txBox="1"/>
          <p:nvPr/>
        </p:nvSpPr>
        <p:spPr>
          <a:xfrm>
            <a:off x="5808143" y="3632353"/>
            <a:ext cx="846707" cy="276999"/>
          </a:xfrm>
          <a:prstGeom prst="rect">
            <a:avLst/>
          </a:prstGeom>
          <a:solidFill>
            <a:schemeClr val="accent1">
              <a:lumMod val="40000"/>
              <a:lumOff val="60000"/>
            </a:schemeClr>
          </a:solidFill>
        </p:spPr>
        <p:txBody>
          <a:bodyPr wrap="none" rtlCol="0">
            <a:spAutoFit/>
          </a:bodyPr>
          <a:lstStyle/>
          <a:p>
            <a:r>
              <a:rPr lang="en-US" sz="1200" dirty="0" smtClean="0"/>
              <a:t>I</a:t>
            </a:r>
            <a:r>
              <a:rPr lang="en-US" sz="1200" baseline="-25000" dirty="0" smtClean="0"/>
              <a:t>0.8 </a:t>
            </a:r>
            <a:r>
              <a:rPr lang="en-US" sz="1200" dirty="0" smtClean="0"/>
              <a:t>= 175 A</a:t>
            </a:r>
            <a:endParaRPr lang="en-US" sz="1200" dirty="0"/>
          </a:p>
        </p:txBody>
      </p:sp>
      <p:sp>
        <p:nvSpPr>
          <p:cNvPr id="18" name="TextBox 17"/>
          <p:cNvSpPr txBox="1"/>
          <p:nvPr/>
        </p:nvSpPr>
        <p:spPr>
          <a:xfrm>
            <a:off x="5799397" y="885614"/>
            <a:ext cx="846707" cy="276999"/>
          </a:xfrm>
          <a:prstGeom prst="rect">
            <a:avLst/>
          </a:prstGeom>
          <a:solidFill>
            <a:schemeClr val="accent1">
              <a:lumMod val="40000"/>
              <a:lumOff val="60000"/>
            </a:schemeClr>
          </a:solidFill>
        </p:spPr>
        <p:txBody>
          <a:bodyPr wrap="none" rtlCol="0">
            <a:spAutoFit/>
          </a:bodyPr>
          <a:lstStyle/>
          <a:p>
            <a:r>
              <a:rPr lang="en-US" sz="1200" dirty="0" smtClean="0"/>
              <a:t>I</a:t>
            </a:r>
            <a:r>
              <a:rPr lang="en-US" sz="1200" baseline="-25000" dirty="0" smtClean="0"/>
              <a:t>0.8 </a:t>
            </a:r>
            <a:r>
              <a:rPr lang="en-US" sz="1200" dirty="0" smtClean="0"/>
              <a:t>= 241 A</a:t>
            </a:r>
            <a:endParaRPr lang="en-US" sz="1200" dirty="0"/>
          </a:p>
        </p:txBody>
      </p:sp>
      <p:sp>
        <p:nvSpPr>
          <p:cNvPr id="10" name="Left Arrow 9"/>
          <p:cNvSpPr/>
          <p:nvPr/>
        </p:nvSpPr>
        <p:spPr>
          <a:xfrm>
            <a:off x="7993259" y="4718842"/>
            <a:ext cx="125201" cy="131388"/>
          </a:xfrm>
          <a:prstGeom prst="lef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a:off x="7337005" y="3982508"/>
            <a:ext cx="0" cy="12954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091024" y="4630208"/>
            <a:ext cx="1046350" cy="276999"/>
          </a:xfrm>
          <a:prstGeom prst="rect">
            <a:avLst/>
          </a:prstGeom>
          <a:noFill/>
        </p:spPr>
        <p:txBody>
          <a:bodyPr wrap="square" rtlCol="0">
            <a:spAutoFit/>
          </a:bodyPr>
          <a:lstStyle/>
          <a:p>
            <a:r>
              <a:rPr lang="en-US" sz="1200" b="1" dirty="0" smtClean="0">
                <a:solidFill>
                  <a:srgbClr val="00B0F0"/>
                </a:solidFill>
              </a:rPr>
              <a:t>107.8% of Ic</a:t>
            </a:r>
            <a:r>
              <a:rPr lang="en-US" sz="1200" b="1" baseline="-25000" dirty="0" smtClean="0">
                <a:solidFill>
                  <a:srgbClr val="00B0F0"/>
                </a:solidFill>
              </a:rPr>
              <a:t>0</a:t>
            </a:r>
            <a:endParaRPr lang="en-US" sz="1200" b="1" baseline="-25000" dirty="0">
              <a:solidFill>
                <a:srgbClr val="00B0F0"/>
              </a:solidFill>
            </a:endParaRPr>
          </a:p>
        </p:txBody>
      </p:sp>
      <p:sp>
        <p:nvSpPr>
          <p:cNvPr id="31" name="TextBox 30"/>
          <p:cNvSpPr txBox="1"/>
          <p:nvPr/>
        </p:nvSpPr>
        <p:spPr>
          <a:xfrm>
            <a:off x="8097650" y="4802185"/>
            <a:ext cx="1046350" cy="276999"/>
          </a:xfrm>
          <a:prstGeom prst="rect">
            <a:avLst/>
          </a:prstGeom>
          <a:noFill/>
        </p:spPr>
        <p:txBody>
          <a:bodyPr wrap="square" rtlCol="0">
            <a:spAutoFit/>
          </a:bodyPr>
          <a:lstStyle/>
          <a:p>
            <a:r>
              <a:rPr lang="en-US" sz="1200" b="1" dirty="0" smtClean="0">
                <a:solidFill>
                  <a:srgbClr val="C808B1"/>
                </a:solidFill>
              </a:rPr>
              <a:t>116.9% of Ic</a:t>
            </a:r>
            <a:r>
              <a:rPr lang="en-US" sz="1200" b="1" baseline="-25000" dirty="0" smtClean="0">
                <a:solidFill>
                  <a:srgbClr val="C808B1"/>
                </a:solidFill>
              </a:rPr>
              <a:t>0</a:t>
            </a:r>
            <a:endParaRPr lang="en-US" sz="1200" b="1" baseline="-25000" dirty="0">
              <a:solidFill>
                <a:srgbClr val="C808B1"/>
              </a:solidFill>
            </a:endParaRPr>
          </a:p>
        </p:txBody>
      </p:sp>
      <p:sp>
        <p:nvSpPr>
          <p:cNvPr id="32" name="Left Arrow 31"/>
          <p:cNvSpPr/>
          <p:nvPr/>
        </p:nvSpPr>
        <p:spPr>
          <a:xfrm>
            <a:off x="8006055" y="4871242"/>
            <a:ext cx="125201" cy="131388"/>
          </a:xfrm>
          <a:prstGeom prst="leftArrow">
            <a:avLst/>
          </a:prstGeom>
          <a:solidFill>
            <a:srgbClr val="C80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187061" y="3578853"/>
            <a:ext cx="950311" cy="1015663"/>
          </a:xfrm>
          <a:prstGeom prst="rect">
            <a:avLst/>
          </a:prstGeom>
          <a:solidFill>
            <a:schemeClr val="bg1">
              <a:lumMod val="95000"/>
            </a:schemeClr>
          </a:solidFill>
        </p:spPr>
        <p:txBody>
          <a:bodyPr wrap="square" rtlCol="0">
            <a:spAutoFit/>
          </a:bodyPr>
          <a:lstStyle/>
          <a:p>
            <a:r>
              <a:rPr lang="en-US" sz="1200" b="1" dirty="0" smtClean="0">
                <a:solidFill>
                  <a:srgbClr val="C808B1"/>
                </a:solidFill>
              </a:rPr>
              <a:t>Pre-quench</a:t>
            </a:r>
          </a:p>
          <a:p>
            <a:r>
              <a:rPr lang="en-US" sz="1200" b="1" dirty="0" smtClean="0">
                <a:solidFill>
                  <a:srgbClr val="C808B1"/>
                </a:solidFill>
              </a:rPr>
              <a:t>delay is a strong function of I/</a:t>
            </a:r>
            <a:r>
              <a:rPr lang="en-US" sz="1200" b="1" dirty="0" err="1" smtClean="0">
                <a:solidFill>
                  <a:srgbClr val="C808B1"/>
                </a:solidFill>
              </a:rPr>
              <a:t>I</a:t>
            </a:r>
            <a:r>
              <a:rPr lang="en-US" sz="1200" b="1" baseline="-25000" dirty="0" err="1" smtClean="0">
                <a:solidFill>
                  <a:srgbClr val="C808B1"/>
                </a:solidFill>
              </a:rPr>
              <a:t>c</a:t>
            </a:r>
            <a:endParaRPr lang="en-US" sz="1200" b="1" baseline="-25000" dirty="0">
              <a:solidFill>
                <a:srgbClr val="C808B1"/>
              </a:solidFill>
            </a:endParaRPr>
          </a:p>
        </p:txBody>
      </p:sp>
      <p:cxnSp>
        <p:nvCxnSpPr>
          <p:cNvPr id="25" name="Straight Connector 24"/>
          <p:cNvCxnSpPr/>
          <p:nvPr/>
        </p:nvCxnSpPr>
        <p:spPr>
          <a:xfrm>
            <a:off x="972457" y="3124200"/>
            <a:ext cx="3048000" cy="0"/>
          </a:xfrm>
          <a:prstGeom prst="line">
            <a:avLst/>
          </a:prstGeom>
          <a:ln w="15875">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139061" y="3982508"/>
            <a:ext cx="3048000" cy="0"/>
          </a:xfrm>
          <a:prstGeom prst="line">
            <a:avLst/>
          </a:prstGeom>
          <a:ln w="158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40966" y="2846099"/>
            <a:ext cx="1028167" cy="276999"/>
          </a:xfrm>
          <a:prstGeom prst="rect">
            <a:avLst/>
          </a:prstGeom>
          <a:noFill/>
        </p:spPr>
        <p:txBody>
          <a:bodyPr wrap="none" rtlCol="0">
            <a:spAutoFit/>
          </a:bodyPr>
          <a:lstStyle/>
          <a:p>
            <a:r>
              <a:rPr lang="en-US" sz="1200" dirty="0" smtClean="0">
                <a:solidFill>
                  <a:srgbClr val="00B050"/>
                </a:solidFill>
              </a:rPr>
              <a:t>safety margin</a:t>
            </a:r>
            <a:endParaRPr lang="en-US" sz="1200" dirty="0">
              <a:solidFill>
                <a:srgbClr val="00B050"/>
              </a:solidFill>
            </a:endParaRPr>
          </a:p>
        </p:txBody>
      </p:sp>
      <p:cxnSp>
        <p:nvCxnSpPr>
          <p:cNvPr id="42" name="Straight Connector 41"/>
          <p:cNvCxnSpPr/>
          <p:nvPr/>
        </p:nvCxnSpPr>
        <p:spPr>
          <a:xfrm>
            <a:off x="5158317" y="1320848"/>
            <a:ext cx="3048000" cy="0"/>
          </a:xfrm>
          <a:prstGeom prst="line">
            <a:avLst/>
          </a:prstGeom>
          <a:ln w="158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421186" y="1451389"/>
            <a:ext cx="771365" cy="369332"/>
          </a:xfrm>
          <a:prstGeom prst="rect">
            <a:avLst/>
          </a:prstGeom>
          <a:solidFill>
            <a:schemeClr val="bg1">
              <a:lumMod val="95000"/>
            </a:schemeClr>
          </a:solidFill>
        </p:spPr>
        <p:txBody>
          <a:bodyPr wrap="none" rtlCol="0">
            <a:spAutoFit/>
          </a:bodyPr>
          <a:lstStyle/>
          <a:p>
            <a:r>
              <a:rPr lang="en-US" b="1" dirty="0" smtClean="0"/>
              <a:t>Nb</a:t>
            </a:r>
            <a:r>
              <a:rPr lang="en-US" b="1" baseline="-25000" dirty="0" smtClean="0"/>
              <a:t>3</a:t>
            </a:r>
            <a:r>
              <a:rPr lang="en-US" b="1" dirty="0" smtClean="0"/>
              <a:t>Sn</a:t>
            </a:r>
            <a:endParaRPr lang="en-US" b="1" dirty="0"/>
          </a:p>
        </p:txBody>
      </p:sp>
      <p:grpSp>
        <p:nvGrpSpPr>
          <p:cNvPr id="30" name="Group 29"/>
          <p:cNvGrpSpPr/>
          <p:nvPr/>
        </p:nvGrpSpPr>
        <p:grpSpPr>
          <a:xfrm>
            <a:off x="2465058" y="4718842"/>
            <a:ext cx="1763958" cy="804364"/>
            <a:chOff x="2506711" y="4718842"/>
            <a:chExt cx="1763958" cy="804364"/>
          </a:xfrm>
        </p:grpSpPr>
        <p:sp>
          <p:nvSpPr>
            <p:cNvPr id="28" name="Rounded Rectangular Callout 27"/>
            <p:cNvSpPr/>
            <p:nvPr/>
          </p:nvSpPr>
          <p:spPr>
            <a:xfrm>
              <a:off x="2506711" y="4718842"/>
              <a:ext cx="1763958" cy="804364"/>
            </a:xfrm>
            <a:prstGeom prst="wedgeRoundRectCallou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2609536" y="4756018"/>
              <a:ext cx="1635795" cy="646331"/>
            </a:xfrm>
            <a:prstGeom prst="rect">
              <a:avLst/>
            </a:prstGeom>
          </p:spPr>
          <p:txBody>
            <a:bodyPr wrap="square">
              <a:spAutoFit/>
            </a:bodyPr>
            <a:lstStyle/>
            <a:p>
              <a:r>
                <a:rPr lang="en-US" sz="1200" i="1" dirty="0"/>
                <a:t>With minimal cooling, HTS coil can exhibit a </a:t>
              </a:r>
              <a:r>
                <a:rPr lang="en-US" sz="1200" b="1" i="1" dirty="0"/>
                <a:t>stable</a:t>
              </a:r>
              <a:r>
                <a:rPr lang="en-US" sz="1200" i="1" dirty="0"/>
                <a:t> hotpot!</a:t>
              </a:r>
            </a:p>
          </p:txBody>
        </p:sp>
      </p:grpSp>
      <p:pic>
        <p:nvPicPr>
          <p:cNvPr id="35"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022" y="2514600"/>
            <a:ext cx="3922647" cy="3812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18"/>
          <p:cNvGrpSpPr/>
          <p:nvPr/>
        </p:nvGrpSpPr>
        <p:grpSpPr>
          <a:xfrm>
            <a:off x="437909" y="5139406"/>
            <a:ext cx="4213172" cy="708315"/>
            <a:chOff x="437909" y="5139406"/>
            <a:chExt cx="4213172" cy="708315"/>
          </a:xfrm>
        </p:grpSpPr>
        <p:sp>
          <p:nvSpPr>
            <p:cNvPr id="9" name="Oval 8"/>
            <p:cNvSpPr/>
            <p:nvPr/>
          </p:nvSpPr>
          <p:spPr>
            <a:xfrm>
              <a:off x="437909" y="5466721"/>
              <a:ext cx="3742872" cy="381000"/>
            </a:xfrm>
            <a:prstGeom prst="ellipse">
              <a:avLst/>
            </a:prstGeom>
            <a:solidFill>
              <a:srgbClr val="C808B1">
                <a:alpha val="3000"/>
              </a:srgbClr>
            </a:solidFill>
            <a:ln w="19050">
              <a:solidFill>
                <a:srgbClr val="BE0CC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1050223" y="5139406"/>
              <a:ext cx="3600858" cy="276999"/>
            </a:xfrm>
            <a:prstGeom prst="rect">
              <a:avLst/>
            </a:prstGeom>
            <a:solidFill>
              <a:schemeClr val="bg1">
                <a:lumMod val="95000"/>
              </a:schemeClr>
            </a:solidFill>
          </p:spPr>
          <p:txBody>
            <a:bodyPr wrap="none" rtlCol="0">
              <a:spAutoFit/>
            </a:bodyPr>
            <a:lstStyle/>
            <a:p>
              <a:r>
                <a:rPr lang="en-US" sz="1200" b="1" dirty="0" smtClean="0">
                  <a:solidFill>
                    <a:srgbClr val="C808B1"/>
                  </a:solidFill>
                </a:rPr>
                <a:t>Slow temperature rise is followed by a quick runaway</a:t>
              </a:r>
              <a:endParaRPr lang="en-US" sz="1200" b="1" dirty="0">
                <a:solidFill>
                  <a:srgbClr val="C808B1"/>
                </a:solidFill>
              </a:endParaRPr>
            </a:p>
          </p:txBody>
        </p:sp>
      </p:grpSp>
      <p:sp>
        <p:nvSpPr>
          <p:cNvPr id="46" name="TextBox 45"/>
          <p:cNvSpPr txBox="1"/>
          <p:nvPr/>
        </p:nvSpPr>
        <p:spPr>
          <a:xfrm>
            <a:off x="4020457" y="3634412"/>
            <a:ext cx="832216" cy="369332"/>
          </a:xfrm>
          <a:prstGeom prst="rect">
            <a:avLst/>
          </a:prstGeom>
          <a:solidFill>
            <a:schemeClr val="bg1">
              <a:lumMod val="95000"/>
            </a:schemeClr>
          </a:solidFill>
        </p:spPr>
        <p:txBody>
          <a:bodyPr wrap="none" rtlCol="0">
            <a:spAutoFit/>
          </a:bodyPr>
          <a:lstStyle/>
          <a:p>
            <a:r>
              <a:rPr lang="en-US" b="1" dirty="0" smtClean="0"/>
              <a:t>REBCO</a:t>
            </a:r>
            <a:endParaRPr lang="en-US" b="1" dirty="0"/>
          </a:p>
        </p:txBody>
      </p:sp>
      <p:sp>
        <p:nvSpPr>
          <p:cNvPr id="43" name="TextBox 42"/>
          <p:cNvSpPr txBox="1"/>
          <p:nvPr/>
        </p:nvSpPr>
        <p:spPr>
          <a:xfrm>
            <a:off x="2587053" y="2504420"/>
            <a:ext cx="1519968" cy="276999"/>
          </a:xfrm>
          <a:prstGeom prst="rect">
            <a:avLst/>
          </a:prstGeom>
          <a:solidFill>
            <a:schemeClr val="bg2">
              <a:lumMod val="75000"/>
            </a:schemeClr>
          </a:solidFill>
        </p:spPr>
        <p:txBody>
          <a:bodyPr wrap="none" rtlCol="0">
            <a:spAutoFit/>
          </a:bodyPr>
          <a:lstStyle/>
          <a:p>
            <a:r>
              <a:rPr lang="en-US" sz="1200" dirty="0" err="1" smtClean="0"/>
              <a:t>I</a:t>
            </a:r>
            <a:r>
              <a:rPr lang="en-US" sz="1200" baseline="-25000" dirty="0" err="1" smtClean="0"/>
              <a:t>c</a:t>
            </a:r>
            <a:r>
              <a:rPr lang="en-US" sz="1200" dirty="0" smtClean="0"/>
              <a:t>(4.2 K, 15 T) = 218 A</a:t>
            </a:r>
            <a:endParaRPr lang="en-US" sz="1200" dirty="0"/>
          </a:p>
        </p:txBody>
      </p:sp>
      <p:sp>
        <p:nvSpPr>
          <p:cNvPr id="44" name="TextBox 43"/>
          <p:cNvSpPr txBox="1"/>
          <p:nvPr/>
        </p:nvSpPr>
        <p:spPr>
          <a:xfrm>
            <a:off x="1740346" y="2510956"/>
            <a:ext cx="846707" cy="276999"/>
          </a:xfrm>
          <a:prstGeom prst="rect">
            <a:avLst/>
          </a:prstGeom>
          <a:solidFill>
            <a:schemeClr val="accent1">
              <a:lumMod val="40000"/>
              <a:lumOff val="60000"/>
            </a:schemeClr>
          </a:solidFill>
        </p:spPr>
        <p:txBody>
          <a:bodyPr wrap="none" rtlCol="0">
            <a:spAutoFit/>
          </a:bodyPr>
          <a:lstStyle/>
          <a:p>
            <a:r>
              <a:rPr lang="en-US" sz="1200" dirty="0" smtClean="0"/>
              <a:t>I</a:t>
            </a:r>
            <a:r>
              <a:rPr lang="en-US" sz="1200" baseline="-25000" dirty="0" smtClean="0"/>
              <a:t>0.8 </a:t>
            </a:r>
            <a:r>
              <a:rPr lang="en-US" sz="1200" dirty="0" smtClean="0"/>
              <a:t>= 175 A</a:t>
            </a:r>
            <a:endParaRPr lang="en-US" sz="1200" dirty="0"/>
          </a:p>
        </p:txBody>
      </p:sp>
    </p:spTree>
    <p:extLst>
      <p:ext uri="{BB962C8B-B14F-4D97-AF65-F5344CB8AC3E}">
        <p14:creationId xmlns:p14="http://schemas.microsoft.com/office/powerpoint/2010/main" val="147597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1" y="762000"/>
            <a:ext cx="9143999" cy="4267200"/>
          </a:xfrm>
          <a:prstGeom prst="rect">
            <a:avLst/>
          </a:prstGeom>
          <a:solidFill>
            <a:schemeClr val="accent6">
              <a:lumMod val="75000"/>
              <a:alpha val="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33400" y="76200"/>
            <a:ext cx="8229600" cy="609600"/>
          </a:xfrm>
        </p:spPr>
        <p:txBody>
          <a:bodyPr/>
          <a:lstStyle/>
          <a:p>
            <a:r>
              <a:rPr lang="en-US" dirty="0" smtClean="0"/>
              <a:t>Simulation 2: over-critical current</a:t>
            </a:r>
            <a:endParaRPr lang="en-US" dirty="0"/>
          </a:p>
        </p:txBody>
      </p:sp>
      <p:pic>
        <p:nvPicPr>
          <p:cNvPr id="3084"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626" y="842290"/>
            <a:ext cx="4085959" cy="3970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5"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6786" y="879076"/>
            <a:ext cx="4101940" cy="3986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6872124" y="842289"/>
            <a:ext cx="1519968" cy="276999"/>
          </a:xfrm>
          <a:prstGeom prst="rect">
            <a:avLst/>
          </a:prstGeom>
          <a:solidFill>
            <a:schemeClr val="bg2">
              <a:lumMod val="75000"/>
            </a:schemeClr>
          </a:solidFill>
        </p:spPr>
        <p:txBody>
          <a:bodyPr wrap="none" rtlCol="0">
            <a:spAutoFit/>
          </a:bodyPr>
          <a:lstStyle/>
          <a:p>
            <a:r>
              <a:rPr lang="en-US" sz="1200" dirty="0" err="1" smtClean="0"/>
              <a:t>I</a:t>
            </a:r>
            <a:r>
              <a:rPr lang="en-US" sz="1200" baseline="-25000" dirty="0" err="1" smtClean="0"/>
              <a:t>c</a:t>
            </a:r>
            <a:r>
              <a:rPr lang="en-US" sz="1200" dirty="0" smtClean="0"/>
              <a:t>(4.2 K, 15 T) = 200 A</a:t>
            </a:r>
            <a:endParaRPr lang="en-US" sz="1200" dirty="0"/>
          </a:p>
        </p:txBody>
      </p:sp>
      <p:sp>
        <p:nvSpPr>
          <p:cNvPr id="23" name="TextBox 22"/>
          <p:cNvSpPr txBox="1"/>
          <p:nvPr/>
        </p:nvSpPr>
        <p:spPr>
          <a:xfrm>
            <a:off x="2645966" y="842290"/>
            <a:ext cx="1519968" cy="276999"/>
          </a:xfrm>
          <a:prstGeom prst="rect">
            <a:avLst/>
          </a:prstGeom>
          <a:solidFill>
            <a:schemeClr val="bg2">
              <a:lumMod val="75000"/>
            </a:schemeClr>
          </a:solidFill>
        </p:spPr>
        <p:txBody>
          <a:bodyPr wrap="none" rtlCol="0">
            <a:spAutoFit/>
          </a:bodyPr>
          <a:lstStyle/>
          <a:p>
            <a:r>
              <a:rPr lang="en-US" sz="1200" dirty="0" err="1" smtClean="0"/>
              <a:t>I</a:t>
            </a:r>
            <a:r>
              <a:rPr lang="en-US" sz="1200" baseline="-25000" dirty="0" err="1" smtClean="0"/>
              <a:t>c</a:t>
            </a:r>
            <a:r>
              <a:rPr lang="en-US" sz="1200" dirty="0" smtClean="0"/>
              <a:t>(4.2 K, 15 T) = 200 A</a:t>
            </a:r>
            <a:endParaRPr lang="en-US" sz="1200" dirty="0"/>
          </a:p>
        </p:txBody>
      </p:sp>
      <p:grpSp>
        <p:nvGrpSpPr>
          <p:cNvPr id="24" name="Group 23"/>
          <p:cNvGrpSpPr/>
          <p:nvPr/>
        </p:nvGrpSpPr>
        <p:grpSpPr>
          <a:xfrm>
            <a:off x="6536479" y="1282394"/>
            <a:ext cx="2524485" cy="2590800"/>
            <a:chOff x="6547756" y="1521372"/>
            <a:chExt cx="2524485" cy="2590800"/>
          </a:xfrm>
        </p:grpSpPr>
        <p:cxnSp>
          <p:nvCxnSpPr>
            <p:cNvPr id="6" name="Straight Arrow Connector 5"/>
            <p:cNvCxnSpPr/>
            <p:nvPr/>
          </p:nvCxnSpPr>
          <p:spPr>
            <a:xfrm>
              <a:off x="6547756" y="1521372"/>
              <a:ext cx="10605" cy="2590800"/>
            </a:xfrm>
            <a:prstGeom prst="straightConnector1">
              <a:avLst/>
            </a:prstGeom>
            <a:ln w="19050">
              <a:solidFill>
                <a:srgbClr val="C808B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629400" y="1828800"/>
              <a:ext cx="880369" cy="307777"/>
            </a:xfrm>
            <a:prstGeom prst="rect">
              <a:avLst/>
            </a:prstGeom>
            <a:solidFill>
              <a:schemeClr val="bg1">
                <a:lumMod val="95000"/>
              </a:schemeClr>
            </a:solidFill>
          </p:spPr>
          <p:txBody>
            <a:bodyPr wrap="none" rtlCol="0">
              <a:spAutoFit/>
            </a:bodyPr>
            <a:lstStyle/>
            <a:p>
              <a:r>
                <a:rPr lang="en-US" sz="1400" b="1" dirty="0" smtClean="0">
                  <a:solidFill>
                    <a:srgbClr val="C808B1"/>
                  </a:solidFill>
                  <a:latin typeface="Symbol" panose="05050102010706020507" pitchFamily="18" charset="2"/>
                </a:rPr>
                <a:t>D</a:t>
              </a:r>
              <a:r>
                <a:rPr lang="en-US" sz="1400" b="1" dirty="0" smtClean="0">
                  <a:solidFill>
                    <a:srgbClr val="C808B1"/>
                  </a:solidFill>
                </a:rPr>
                <a:t>T=250 K</a:t>
              </a:r>
              <a:endParaRPr lang="en-US" sz="1400" b="1" dirty="0">
                <a:solidFill>
                  <a:srgbClr val="C808B1"/>
                </a:solidFill>
              </a:endParaRPr>
            </a:p>
          </p:txBody>
        </p:sp>
        <p:sp>
          <p:nvSpPr>
            <p:cNvPr id="12" name="TextBox 11"/>
            <p:cNvSpPr txBox="1"/>
            <p:nvPr/>
          </p:nvSpPr>
          <p:spPr>
            <a:xfrm>
              <a:off x="8153400" y="3702240"/>
              <a:ext cx="918841" cy="307777"/>
            </a:xfrm>
            <a:prstGeom prst="rect">
              <a:avLst/>
            </a:prstGeom>
            <a:solidFill>
              <a:schemeClr val="bg1">
                <a:lumMod val="95000"/>
              </a:schemeClr>
            </a:solidFill>
          </p:spPr>
          <p:txBody>
            <a:bodyPr wrap="none" rtlCol="0">
              <a:spAutoFit/>
            </a:bodyPr>
            <a:lstStyle/>
            <a:p>
              <a:r>
                <a:rPr lang="en-US" sz="1400" b="1" dirty="0" smtClean="0">
                  <a:solidFill>
                    <a:srgbClr val="C808B1"/>
                  </a:solidFill>
                  <a:latin typeface="Symbol" panose="05050102010706020507" pitchFamily="18" charset="2"/>
                </a:rPr>
                <a:t>D</a:t>
              </a:r>
              <a:r>
                <a:rPr lang="en-US" sz="1400" b="1" dirty="0" smtClean="0">
                  <a:solidFill>
                    <a:srgbClr val="C808B1"/>
                  </a:solidFill>
                </a:rPr>
                <a:t>I/</a:t>
              </a:r>
              <a:r>
                <a:rPr lang="en-US" sz="1400" b="1" dirty="0" err="1" smtClean="0">
                  <a:solidFill>
                    <a:srgbClr val="C808B1"/>
                  </a:solidFill>
                </a:rPr>
                <a:t>I</a:t>
              </a:r>
              <a:r>
                <a:rPr lang="en-US" sz="1400" b="1" baseline="-25000" dirty="0" err="1" smtClean="0">
                  <a:solidFill>
                    <a:srgbClr val="C808B1"/>
                  </a:solidFill>
                </a:rPr>
                <a:t>c</a:t>
              </a:r>
              <a:r>
                <a:rPr lang="en-US" sz="1400" b="1" dirty="0" smtClean="0">
                  <a:solidFill>
                    <a:srgbClr val="C808B1"/>
                  </a:solidFill>
                </a:rPr>
                <a:t> = 0.1</a:t>
              </a:r>
              <a:endParaRPr lang="en-US" sz="1400" b="1" dirty="0">
                <a:solidFill>
                  <a:srgbClr val="C808B1"/>
                </a:solidFill>
              </a:endParaRPr>
            </a:p>
          </p:txBody>
        </p:sp>
        <p:cxnSp>
          <p:nvCxnSpPr>
            <p:cNvPr id="29" name="Straight Arrow Connector 28"/>
            <p:cNvCxnSpPr/>
            <p:nvPr/>
          </p:nvCxnSpPr>
          <p:spPr>
            <a:xfrm flipH="1" flipV="1">
              <a:off x="8033168" y="3729736"/>
              <a:ext cx="120232" cy="81752"/>
            </a:xfrm>
            <a:prstGeom prst="straightConnector1">
              <a:avLst/>
            </a:prstGeom>
            <a:ln w="19050">
              <a:solidFill>
                <a:srgbClr val="C808B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8033169" y="3886200"/>
              <a:ext cx="120231" cy="79177"/>
            </a:xfrm>
            <a:prstGeom prst="straightConnector1">
              <a:avLst/>
            </a:prstGeom>
            <a:ln w="19050">
              <a:solidFill>
                <a:srgbClr val="C808B1"/>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23386" y="5029200"/>
            <a:ext cx="7687810" cy="646331"/>
          </a:xfrm>
          <a:prstGeom prst="rect">
            <a:avLst/>
          </a:prstGeom>
          <a:noFill/>
        </p:spPr>
        <p:txBody>
          <a:bodyPr wrap="none" rtlCol="0">
            <a:spAutoFit/>
          </a:bodyPr>
          <a:lstStyle/>
          <a:p>
            <a:r>
              <a:rPr lang="en-US" b="1" dirty="0">
                <a:solidFill>
                  <a:srgbClr val="C808B1"/>
                </a:solidFill>
              </a:rPr>
              <a:t>T</a:t>
            </a:r>
            <a:r>
              <a:rPr lang="en-US" b="1" dirty="0" smtClean="0">
                <a:solidFill>
                  <a:srgbClr val="C808B1"/>
                </a:solidFill>
              </a:rPr>
              <a:t>emperature rise is very sensitive to the over-critical current magnitude. </a:t>
            </a:r>
          </a:p>
          <a:p>
            <a:r>
              <a:rPr lang="en-US" b="1" dirty="0" smtClean="0">
                <a:solidFill>
                  <a:srgbClr val="C808B1"/>
                </a:solidFill>
              </a:rPr>
              <a:t>10% difference in current may lead to as much as 250 K temperature variation!</a:t>
            </a:r>
            <a:endParaRPr lang="en-US" b="1" dirty="0">
              <a:solidFill>
                <a:srgbClr val="C808B1"/>
              </a:solidFill>
            </a:endParaRPr>
          </a:p>
        </p:txBody>
      </p:sp>
      <p:sp>
        <p:nvSpPr>
          <p:cNvPr id="26" name="TextBox 25"/>
          <p:cNvSpPr txBox="1"/>
          <p:nvPr/>
        </p:nvSpPr>
        <p:spPr>
          <a:xfrm>
            <a:off x="223386" y="5672206"/>
            <a:ext cx="8822338" cy="646331"/>
          </a:xfrm>
          <a:prstGeom prst="rect">
            <a:avLst/>
          </a:prstGeom>
          <a:noFill/>
        </p:spPr>
        <p:txBody>
          <a:bodyPr wrap="square" rtlCol="0">
            <a:spAutoFit/>
          </a:bodyPr>
          <a:lstStyle/>
          <a:p>
            <a:r>
              <a:rPr lang="en-US" dirty="0" smtClean="0"/>
              <a:t>Same result holds if </a:t>
            </a:r>
            <a:r>
              <a:rPr lang="en-US" dirty="0" err="1" smtClean="0"/>
              <a:t>I</a:t>
            </a:r>
            <a:r>
              <a:rPr lang="en-US" baseline="-25000" dirty="0" err="1" smtClean="0"/>
              <a:t>c</a:t>
            </a:r>
            <a:r>
              <a:rPr lang="en-US" dirty="0" smtClean="0"/>
              <a:t> is varied while transport current is kept constant </a:t>
            </a:r>
            <a:r>
              <a:rPr lang="en-US" b="1" dirty="0" smtClean="0"/>
              <a:t>=&gt; </a:t>
            </a:r>
            <a:r>
              <a:rPr lang="en-US" b="1" dirty="0" smtClean="0">
                <a:solidFill>
                  <a:srgbClr val="FF0000"/>
                </a:solidFill>
              </a:rPr>
              <a:t>localized hot spots will form</a:t>
            </a:r>
            <a:r>
              <a:rPr lang="en-US" dirty="0" smtClean="0">
                <a:solidFill>
                  <a:srgbClr val="FF0000"/>
                </a:solidFill>
              </a:rPr>
              <a:t> </a:t>
            </a:r>
            <a:r>
              <a:rPr lang="en-US" dirty="0" smtClean="0"/>
              <a:t>at the limiting points in the conductor, even if </a:t>
            </a:r>
            <a:r>
              <a:rPr lang="en-US" dirty="0" smtClean="0">
                <a:latin typeface="Symbol" panose="05050102010706020507" pitchFamily="18" charset="2"/>
              </a:rPr>
              <a:t>D</a:t>
            </a:r>
            <a:r>
              <a:rPr lang="en-US" dirty="0" smtClean="0"/>
              <a:t>I/</a:t>
            </a:r>
            <a:r>
              <a:rPr lang="en-US" dirty="0" err="1" smtClean="0"/>
              <a:t>I</a:t>
            </a:r>
            <a:r>
              <a:rPr lang="en-US" baseline="-25000" dirty="0" err="1" smtClean="0"/>
              <a:t>c</a:t>
            </a:r>
            <a:r>
              <a:rPr lang="en-US" baseline="-25000" dirty="0" smtClean="0"/>
              <a:t> </a:t>
            </a:r>
            <a:r>
              <a:rPr lang="en-US" dirty="0" smtClean="0"/>
              <a:t> variations are just 5-10%...</a:t>
            </a:r>
            <a:endParaRPr lang="en-US" dirty="0"/>
          </a:p>
        </p:txBody>
      </p:sp>
      <p:sp>
        <p:nvSpPr>
          <p:cNvPr id="42" name="TextBox 41"/>
          <p:cNvSpPr txBox="1"/>
          <p:nvPr/>
        </p:nvSpPr>
        <p:spPr>
          <a:xfrm>
            <a:off x="1485964" y="980789"/>
            <a:ext cx="832216" cy="369332"/>
          </a:xfrm>
          <a:prstGeom prst="rect">
            <a:avLst/>
          </a:prstGeom>
          <a:solidFill>
            <a:schemeClr val="bg1">
              <a:lumMod val="95000"/>
            </a:schemeClr>
          </a:solidFill>
        </p:spPr>
        <p:txBody>
          <a:bodyPr wrap="none" rtlCol="0">
            <a:spAutoFit/>
          </a:bodyPr>
          <a:lstStyle/>
          <a:p>
            <a:r>
              <a:rPr lang="en-US" b="1" dirty="0" smtClean="0"/>
              <a:t>REBCO</a:t>
            </a:r>
            <a:endParaRPr lang="en-US" b="1" dirty="0"/>
          </a:p>
        </p:txBody>
      </p:sp>
    </p:spTree>
    <p:extLst>
      <p:ext uri="{BB962C8B-B14F-4D97-AF65-F5344CB8AC3E}">
        <p14:creationId xmlns:p14="http://schemas.microsoft.com/office/powerpoint/2010/main" val="2216142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186" y="780150"/>
            <a:ext cx="3146613" cy="2348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654425" y="76200"/>
            <a:ext cx="8229600" cy="609600"/>
          </a:xfrm>
        </p:spPr>
        <p:txBody>
          <a:bodyPr/>
          <a:lstStyle/>
          <a:p>
            <a:r>
              <a:rPr lang="en-US" dirty="0" smtClean="0"/>
              <a:t>Quench propagation studies</a:t>
            </a:r>
            <a:endParaRPr lang="en-US" dirty="0"/>
          </a:p>
        </p:txBody>
      </p:sp>
      <p:sp>
        <p:nvSpPr>
          <p:cNvPr id="3" name="Rectangle 2"/>
          <p:cNvSpPr/>
          <p:nvPr/>
        </p:nvSpPr>
        <p:spPr>
          <a:xfrm>
            <a:off x="3194723" y="824353"/>
            <a:ext cx="1662896" cy="1815882"/>
          </a:xfrm>
          <a:prstGeom prst="rect">
            <a:avLst/>
          </a:prstGeom>
        </p:spPr>
        <p:txBody>
          <a:bodyPr wrap="square">
            <a:spAutoFit/>
          </a:bodyPr>
          <a:lstStyle/>
          <a:p>
            <a:r>
              <a:rPr lang="en-US" sz="1400" dirty="0" smtClean="0">
                <a:solidFill>
                  <a:srgbClr val="0070C0"/>
                </a:solidFill>
              </a:rPr>
              <a:t>F. </a:t>
            </a:r>
            <a:r>
              <a:rPr lang="en-US" sz="1400" dirty="0" err="1" smtClean="0">
                <a:solidFill>
                  <a:srgbClr val="0070C0"/>
                </a:solidFill>
              </a:rPr>
              <a:t>Trillaud</a:t>
            </a:r>
            <a:r>
              <a:rPr lang="en-US" sz="1400" dirty="0" smtClean="0">
                <a:solidFill>
                  <a:srgbClr val="0070C0"/>
                </a:solidFill>
              </a:rPr>
              <a:t> et al., “</a:t>
            </a:r>
            <a:r>
              <a:rPr lang="fr-FR" sz="1400" dirty="0">
                <a:solidFill>
                  <a:srgbClr val="0070C0"/>
                </a:solidFill>
              </a:rPr>
              <a:t>Normal  zone propagation </a:t>
            </a:r>
            <a:r>
              <a:rPr lang="fr-FR" sz="1400" dirty="0" err="1">
                <a:solidFill>
                  <a:srgbClr val="0070C0"/>
                </a:solidFill>
              </a:rPr>
              <a:t>experiments</a:t>
            </a:r>
            <a:r>
              <a:rPr lang="fr-FR" sz="1400" dirty="0">
                <a:solidFill>
                  <a:srgbClr val="0070C0"/>
                </a:solidFill>
              </a:rPr>
              <a:t> on HTS composite </a:t>
            </a:r>
            <a:r>
              <a:rPr lang="fr-FR" sz="1400" dirty="0" err="1">
                <a:solidFill>
                  <a:srgbClr val="0070C0"/>
                </a:solidFill>
              </a:rPr>
              <a:t>conductors</a:t>
            </a:r>
            <a:r>
              <a:rPr lang="en-US" sz="1400" dirty="0" smtClean="0">
                <a:solidFill>
                  <a:srgbClr val="0070C0"/>
                </a:solidFill>
              </a:rPr>
              <a:t>”,</a:t>
            </a:r>
            <a:r>
              <a:rPr lang="fr-FR" sz="1400" dirty="0" smtClean="0">
                <a:solidFill>
                  <a:srgbClr val="0070C0"/>
                </a:solidFill>
              </a:rPr>
              <a:t> </a:t>
            </a:r>
            <a:r>
              <a:rPr lang="en-US" sz="1400" dirty="0">
                <a:solidFill>
                  <a:srgbClr val="0070C0"/>
                </a:solidFill>
              </a:rPr>
              <a:t>C</a:t>
            </a:r>
            <a:r>
              <a:rPr lang="en-US" sz="1400" dirty="0" smtClean="0">
                <a:solidFill>
                  <a:srgbClr val="0070C0"/>
                </a:solidFill>
              </a:rPr>
              <a:t>ryogenics 43  271–279, (</a:t>
            </a:r>
            <a:r>
              <a:rPr lang="en-US" sz="1400" dirty="0">
                <a:solidFill>
                  <a:srgbClr val="0070C0"/>
                </a:solidFill>
              </a:rPr>
              <a:t>2003)</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5719" y="824353"/>
            <a:ext cx="3478306" cy="2399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5638801" y="3224233"/>
            <a:ext cx="3245224" cy="1169551"/>
          </a:xfrm>
          <a:prstGeom prst="rect">
            <a:avLst/>
          </a:prstGeom>
        </p:spPr>
        <p:txBody>
          <a:bodyPr wrap="square">
            <a:spAutoFit/>
          </a:bodyPr>
          <a:lstStyle/>
          <a:p>
            <a:pPr algn="just"/>
            <a:r>
              <a:rPr lang="en-US" sz="1400" i="1" dirty="0">
                <a:solidFill>
                  <a:srgbClr val="0070C0"/>
                </a:solidFill>
              </a:rPr>
              <a:t>H. H. Song and J. Schwartz, "Stability and Quench Behavior of YBa2Cu3O7-x Coated Conductor at 4.2 K, Self-Field," IEEE </a:t>
            </a:r>
            <a:r>
              <a:rPr lang="en-US" sz="1400" i="1" dirty="0" smtClean="0">
                <a:solidFill>
                  <a:srgbClr val="0070C0"/>
                </a:solidFill>
              </a:rPr>
              <a:t>Trans. Appl. </a:t>
            </a:r>
            <a:r>
              <a:rPr lang="en-US" sz="1400" i="1" dirty="0" err="1" smtClean="0">
                <a:solidFill>
                  <a:srgbClr val="0070C0"/>
                </a:solidFill>
              </a:rPr>
              <a:t>Supercond</a:t>
            </a:r>
            <a:r>
              <a:rPr lang="en-US" sz="1400" i="1" dirty="0" smtClean="0">
                <a:solidFill>
                  <a:srgbClr val="0070C0"/>
                </a:solidFill>
              </a:rPr>
              <a:t>., 19</a:t>
            </a:r>
            <a:r>
              <a:rPr lang="en-US" sz="1400" i="1" dirty="0">
                <a:solidFill>
                  <a:srgbClr val="0070C0"/>
                </a:solidFill>
              </a:rPr>
              <a:t>, pp. 3735-3743, (</a:t>
            </a:r>
            <a:r>
              <a:rPr lang="en-US" sz="1400" i="1" dirty="0" smtClean="0">
                <a:solidFill>
                  <a:srgbClr val="0070C0"/>
                </a:solidFill>
              </a:rPr>
              <a:t>2009).</a:t>
            </a:r>
            <a:endParaRPr lang="en-US" sz="1400" i="1" dirty="0">
              <a:solidFill>
                <a:srgbClr val="0070C0"/>
              </a:solidFill>
            </a:endParaRPr>
          </a:p>
        </p:txBody>
      </p:sp>
      <p:sp>
        <p:nvSpPr>
          <p:cNvPr id="8" name="Rectangle 7"/>
          <p:cNvSpPr/>
          <p:nvPr/>
        </p:nvSpPr>
        <p:spPr>
          <a:xfrm>
            <a:off x="4501697" y="5133187"/>
            <a:ext cx="2687620" cy="954107"/>
          </a:xfrm>
          <a:prstGeom prst="rect">
            <a:avLst/>
          </a:prstGeom>
        </p:spPr>
        <p:txBody>
          <a:bodyPr wrap="square">
            <a:spAutoFit/>
          </a:bodyPr>
          <a:lstStyle/>
          <a:p>
            <a:r>
              <a:rPr lang="en-US" sz="1400" dirty="0">
                <a:solidFill>
                  <a:srgbClr val="0070C0"/>
                </a:solidFill>
              </a:rPr>
              <a:t>J. van </a:t>
            </a:r>
            <a:r>
              <a:rPr lang="en-US" sz="1400" dirty="0" err="1" smtClean="0">
                <a:solidFill>
                  <a:srgbClr val="0070C0"/>
                </a:solidFill>
              </a:rPr>
              <a:t>Nugteren</a:t>
            </a:r>
            <a:r>
              <a:rPr lang="en-US" sz="1400" dirty="0" smtClean="0">
                <a:solidFill>
                  <a:srgbClr val="0070C0"/>
                </a:solidFill>
              </a:rPr>
              <a:t>, “Normal </a:t>
            </a:r>
            <a:r>
              <a:rPr lang="en-US" sz="1400" dirty="0">
                <a:solidFill>
                  <a:srgbClr val="0070C0"/>
                </a:solidFill>
              </a:rPr>
              <a:t>Zone Propagation in a YBCO Superconducting </a:t>
            </a:r>
            <a:r>
              <a:rPr lang="en-US" sz="1400" dirty="0" smtClean="0">
                <a:solidFill>
                  <a:srgbClr val="0070C0"/>
                </a:solidFill>
              </a:rPr>
              <a:t>Tape” MSc Thesis, Univ. of </a:t>
            </a:r>
            <a:r>
              <a:rPr lang="en-US" sz="1400" dirty="0" err="1" smtClean="0">
                <a:solidFill>
                  <a:srgbClr val="0070C0"/>
                </a:solidFill>
              </a:rPr>
              <a:t>Twente</a:t>
            </a:r>
            <a:r>
              <a:rPr lang="en-US" sz="1400" dirty="0" smtClean="0">
                <a:solidFill>
                  <a:srgbClr val="0070C0"/>
                </a:solidFill>
              </a:rPr>
              <a:t>, 2012</a:t>
            </a:r>
            <a:endParaRPr lang="en-US" sz="1400" dirty="0">
              <a:solidFill>
                <a:srgbClr val="0070C0"/>
              </a:solidFill>
            </a:endParaRPr>
          </a:p>
        </p:txBody>
      </p:sp>
      <p:pic>
        <p:nvPicPr>
          <p:cNvPr id="1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3352799"/>
            <a:ext cx="3434897" cy="29244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595170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7" name="Straight Arrow Connector 66"/>
          <p:cNvCxnSpPr/>
          <p:nvPr/>
        </p:nvCxnSpPr>
        <p:spPr>
          <a:xfrm flipV="1">
            <a:off x="3282378" y="1325766"/>
            <a:ext cx="215269" cy="421315"/>
          </a:xfrm>
          <a:prstGeom prst="straightConnector1">
            <a:avLst/>
          </a:prstGeom>
          <a:ln w="3492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874314" y="1747082"/>
            <a:ext cx="5382425" cy="304800"/>
          </a:xfrm>
          <a:prstGeom prst="roundRect">
            <a:avLst/>
          </a:prstGeom>
          <a:pattFill prst="dkDnDiag">
            <a:fgClr>
              <a:schemeClr val="accent1"/>
            </a:fgClr>
            <a:bgClr>
              <a:schemeClr val="bg1"/>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2267452" y="1695099"/>
            <a:ext cx="1847198" cy="408767"/>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2667395" y="1710787"/>
            <a:ext cx="1048372" cy="404455"/>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2983393" y="1717671"/>
            <a:ext cx="427573" cy="384734"/>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738555" y="1695098"/>
            <a:ext cx="5518184" cy="51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874313" y="2051883"/>
            <a:ext cx="5382425" cy="726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521178" y="1940667"/>
            <a:ext cx="5382425" cy="304800"/>
          </a:xfrm>
          <a:prstGeom prst="roundRect">
            <a:avLst/>
          </a:prstGeom>
          <a:pattFill prst="dkDnDiag">
            <a:fgClr>
              <a:schemeClr val="accent1"/>
            </a:fgClr>
            <a:bgClr>
              <a:schemeClr val="bg1"/>
            </a:bgClr>
          </a:pattFill>
          <a:ln w="63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2169587" y="1894067"/>
            <a:ext cx="1945062" cy="400103"/>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2705494" y="1894067"/>
            <a:ext cx="954408" cy="406703"/>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1751334" y="1885364"/>
            <a:ext cx="2781567" cy="415406"/>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521177" y="1885364"/>
            <a:ext cx="5382425" cy="55303"/>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521176" y="2253625"/>
            <a:ext cx="5382426" cy="471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Quench propagation: </a:t>
            </a:r>
            <a:r>
              <a:rPr lang="en-US" dirty="0" smtClean="0"/>
              <a:t>LTS </a:t>
            </a:r>
            <a:r>
              <a:rPr lang="en-US" smtClean="0"/>
              <a:t>vs </a:t>
            </a:r>
            <a:r>
              <a:rPr lang="en-US" smtClean="0"/>
              <a:t>HTS</a:t>
            </a:r>
            <a:endParaRPr lang="en-US" dirty="0"/>
          </a:p>
        </p:txBody>
      </p:sp>
      <p:sp>
        <p:nvSpPr>
          <p:cNvPr id="33" name="Rounded Rectangle 32"/>
          <p:cNvSpPr/>
          <p:nvPr/>
        </p:nvSpPr>
        <p:spPr>
          <a:xfrm>
            <a:off x="313194" y="2153356"/>
            <a:ext cx="5382426" cy="304800"/>
          </a:xfrm>
          <a:prstGeom prst="roundRect">
            <a:avLst/>
          </a:prstGeom>
          <a:pattFill prst="dkDnDiag">
            <a:fgClr>
              <a:schemeClr val="accent1"/>
            </a:fgClr>
            <a:bgClr>
              <a:schemeClr val="bg1"/>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loud 7"/>
          <p:cNvSpPr/>
          <p:nvPr/>
        </p:nvSpPr>
        <p:spPr>
          <a:xfrm>
            <a:off x="2796424" y="2095658"/>
            <a:ext cx="415966" cy="410224"/>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2408313" y="2102405"/>
            <a:ext cx="1181601" cy="406703"/>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1856112" y="2111108"/>
            <a:ext cx="2286000" cy="400103"/>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1194198" y="2108712"/>
            <a:ext cx="3505200" cy="402499"/>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313194" y="2474563"/>
            <a:ext cx="5382426" cy="62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313193" y="2095658"/>
            <a:ext cx="5382427" cy="57699"/>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ight Arrow 61"/>
          <p:cNvSpPr/>
          <p:nvPr/>
        </p:nvSpPr>
        <p:spPr>
          <a:xfrm>
            <a:off x="3182697" y="2485611"/>
            <a:ext cx="1619779" cy="2286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ight Arrow 62"/>
          <p:cNvSpPr/>
          <p:nvPr/>
        </p:nvSpPr>
        <p:spPr>
          <a:xfrm rot="10800000">
            <a:off x="1176644" y="2492769"/>
            <a:ext cx="1619779" cy="225307"/>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Box 69"/>
          <p:cNvSpPr txBox="1"/>
          <p:nvPr/>
        </p:nvSpPr>
        <p:spPr>
          <a:xfrm>
            <a:off x="1713910" y="2718076"/>
            <a:ext cx="2538965" cy="369332"/>
          </a:xfrm>
          <a:prstGeom prst="rect">
            <a:avLst/>
          </a:prstGeom>
          <a:noFill/>
        </p:spPr>
        <p:txBody>
          <a:bodyPr wrap="none" rtlCol="0">
            <a:spAutoFit/>
          </a:bodyPr>
          <a:lstStyle/>
          <a:p>
            <a:r>
              <a:rPr lang="en-US" dirty="0">
                <a:solidFill>
                  <a:srgbClr val="C00000"/>
                </a:solidFill>
              </a:rPr>
              <a:t>L</a:t>
            </a:r>
            <a:r>
              <a:rPr lang="en-US" dirty="0" smtClean="0">
                <a:solidFill>
                  <a:srgbClr val="C00000"/>
                </a:solidFill>
              </a:rPr>
              <a:t>ongitudinal propagation</a:t>
            </a:r>
            <a:endParaRPr lang="en-US" dirty="0">
              <a:solidFill>
                <a:srgbClr val="C00000"/>
              </a:solidFill>
            </a:endParaRPr>
          </a:p>
        </p:txBody>
      </p:sp>
      <p:sp>
        <p:nvSpPr>
          <p:cNvPr id="71" name="TextBox 70"/>
          <p:cNvSpPr txBox="1"/>
          <p:nvPr/>
        </p:nvSpPr>
        <p:spPr>
          <a:xfrm>
            <a:off x="3120556" y="1003020"/>
            <a:ext cx="2367571" cy="369332"/>
          </a:xfrm>
          <a:prstGeom prst="rect">
            <a:avLst/>
          </a:prstGeom>
          <a:noFill/>
        </p:spPr>
        <p:txBody>
          <a:bodyPr wrap="none" rtlCol="0">
            <a:spAutoFit/>
          </a:bodyPr>
          <a:lstStyle/>
          <a:p>
            <a:r>
              <a:rPr lang="en-US" dirty="0" smtClean="0">
                <a:solidFill>
                  <a:srgbClr val="7030A0"/>
                </a:solidFill>
              </a:rPr>
              <a:t>Transverse propagation</a:t>
            </a:r>
            <a:endParaRPr lang="en-US" dirty="0">
              <a:solidFill>
                <a:srgbClr val="7030A0"/>
              </a:solidFill>
            </a:endParaRPr>
          </a:p>
        </p:txBody>
      </p:sp>
      <p:sp>
        <p:nvSpPr>
          <p:cNvPr id="72" name="TextBox 71"/>
          <p:cNvSpPr txBox="1"/>
          <p:nvPr/>
        </p:nvSpPr>
        <p:spPr>
          <a:xfrm>
            <a:off x="1986533" y="1325766"/>
            <a:ext cx="1005403" cy="369332"/>
          </a:xfrm>
          <a:prstGeom prst="rect">
            <a:avLst/>
          </a:prstGeom>
          <a:noFill/>
        </p:spPr>
        <p:txBody>
          <a:bodyPr wrap="none" rtlCol="0">
            <a:spAutoFit/>
          </a:bodyPr>
          <a:lstStyle/>
          <a:p>
            <a:r>
              <a:rPr lang="en-US" b="1" dirty="0" smtClean="0"/>
              <a:t>Hot spot</a:t>
            </a:r>
            <a:endParaRPr lang="en-US" b="1" dirty="0"/>
          </a:p>
        </p:txBody>
      </p:sp>
      <p:sp>
        <p:nvSpPr>
          <p:cNvPr id="29" name="Rounded Rectangle 28"/>
          <p:cNvSpPr/>
          <p:nvPr/>
        </p:nvSpPr>
        <p:spPr>
          <a:xfrm>
            <a:off x="789774" y="3701254"/>
            <a:ext cx="5382426" cy="304800"/>
          </a:xfrm>
          <a:prstGeom prst="roundRect">
            <a:avLst/>
          </a:prstGeom>
          <a:pattFill prst="dkDnDiag">
            <a:fgClr>
              <a:schemeClr val="accent1"/>
            </a:fgClr>
            <a:bgClr>
              <a:schemeClr val="bg1"/>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p:cNvSpPr/>
          <p:nvPr/>
        </p:nvSpPr>
        <p:spPr>
          <a:xfrm>
            <a:off x="531221" y="3853654"/>
            <a:ext cx="5382425" cy="304800"/>
          </a:xfrm>
          <a:prstGeom prst="roundRect">
            <a:avLst/>
          </a:prstGeom>
          <a:pattFill prst="dkDnDiag">
            <a:fgClr>
              <a:schemeClr val="accent1"/>
            </a:fgClr>
            <a:bgClr>
              <a:schemeClr val="bg1"/>
            </a:bgClr>
          </a:pattFill>
          <a:ln w="63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5097902" y="3848146"/>
            <a:ext cx="175150" cy="304800"/>
          </a:xfrm>
          <a:prstGeom prst="ellipse">
            <a:avLst/>
          </a:prstGeom>
          <a:solidFill>
            <a:srgbClr val="FF000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337282" y="4013400"/>
            <a:ext cx="5382425" cy="304800"/>
          </a:xfrm>
          <a:prstGeom prst="roundRect">
            <a:avLst/>
          </a:prstGeom>
          <a:pattFill prst="dkDnDiag">
            <a:fgClr>
              <a:schemeClr val="accent1"/>
            </a:fgClr>
            <a:bgClr>
              <a:schemeClr val="bg1"/>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697037" y="4013400"/>
            <a:ext cx="183053" cy="3048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1613413" y="4006834"/>
            <a:ext cx="350300" cy="304800"/>
          </a:xfrm>
          <a:prstGeom prst="ellipse">
            <a:avLst/>
          </a:prstGeom>
          <a:solidFill>
            <a:srgbClr val="FF0000">
              <a:alpha val="3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36"/>
          <p:cNvSpPr/>
          <p:nvPr/>
        </p:nvSpPr>
        <p:spPr>
          <a:xfrm rot="10800000">
            <a:off x="1650371" y="4337478"/>
            <a:ext cx="93332" cy="1524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37"/>
          <p:cNvSpPr/>
          <p:nvPr/>
        </p:nvSpPr>
        <p:spPr>
          <a:xfrm>
            <a:off x="1832330" y="4343444"/>
            <a:ext cx="93597" cy="14046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223849" y="2741267"/>
            <a:ext cx="1135632" cy="369332"/>
          </a:xfrm>
          <a:prstGeom prst="rect">
            <a:avLst/>
          </a:prstGeom>
          <a:noFill/>
        </p:spPr>
        <p:txBody>
          <a:bodyPr wrap="none" rtlCol="0">
            <a:spAutoFit/>
          </a:bodyPr>
          <a:lstStyle/>
          <a:p>
            <a:r>
              <a:rPr lang="en-US" dirty="0" smtClean="0"/>
              <a:t>10-40 m/s</a:t>
            </a:r>
            <a:endParaRPr lang="en-US" dirty="0"/>
          </a:p>
        </p:txBody>
      </p:sp>
      <p:sp>
        <p:nvSpPr>
          <p:cNvPr id="40" name="TextBox 39"/>
          <p:cNvSpPr txBox="1"/>
          <p:nvPr/>
        </p:nvSpPr>
        <p:spPr>
          <a:xfrm>
            <a:off x="396187" y="5243808"/>
            <a:ext cx="8101562" cy="646331"/>
          </a:xfrm>
          <a:prstGeom prst="rect">
            <a:avLst/>
          </a:prstGeom>
          <a:noFill/>
        </p:spPr>
        <p:txBody>
          <a:bodyPr wrap="square" rtlCol="0">
            <a:spAutoFit/>
          </a:bodyPr>
          <a:lstStyle/>
          <a:p>
            <a:r>
              <a:rPr lang="en-US" dirty="0" smtClean="0"/>
              <a:t>NZPV is 2-3 orders of magnitude lower in HTS compared to LTS (even in high fields</a:t>
            </a:r>
            <a:r>
              <a:rPr lang="en-US" dirty="0"/>
              <a:t>!). Isolated hot spots may be generated around various local conductor </a:t>
            </a:r>
            <a:r>
              <a:rPr lang="en-US" dirty="0" smtClean="0"/>
              <a:t>defects</a:t>
            </a:r>
            <a:endParaRPr lang="en-US" dirty="0"/>
          </a:p>
        </p:txBody>
      </p:sp>
      <p:sp>
        <p:nvSpPr>
          <p:cNvPr id="41" name="TextBox 40"/>
          <p:cNvSpPr txBox="1"/>
          <p:nvPr/>
        </p:nvSpPr>
        <p:spPr>
          <a:xfrm>
            <a:off x="610607" y="4442799"/>
            <a:ext cx="2538965" cy="369332"/>
          </a:xfrm>
          <a:prstGeom prst="rect">
            <a:avLst/>
          </a:prstGeom>
          <a:noFill/>
        </p:spPr>
        <p:txBody>
          <a:bodyPr wrap="none" rtlCol="0">
            <a:spAutoFit/>
          </a:bodyPr>
          <a:lstStyle/>
          <a:p>
            <a:r>
              <a:rPr lang="en-US" dirty="0">
                <a:solidFill>
                  <a:srgbClr val="C00000"/>
                </a:solidFill>
              </a:rPr>
              <a:t>L</a:t>
            </a:r>
            <a:r>
              <a:rPr lang="en-US" dirty="0" smtClean="0">
                <a:solidFill>
                  <a:srgbClr val="C00000"/>
                </a:solidFill>
              </a:rPr>
              <a:t>ongitudinal propagation</a:t>
            </a:r>
            <a:endParaRPr lang="en-US" dirty="0">
              <a:solidFill>
                <a:srgbClr val="C00000"/>
              </a:solidFill>
            </a:endParaRPr>
          </a:p>
        </p:txBody>
      </p:sp>
      <p:sp>
        <p:nvSpPr>
          <p:cNvPr id="42" name="TextBox 41"/>
          <p:cNvSpPr txBox="1"/>
          <p:nvPr/>
        </p:nvSpPr>
        <p:spPr>
          <a:xfrm>
            <a:off x="2741672" y="3331239"/>
            <a:ext cx="2474973" cy="369332"/>
          </a:xfrm>
          <a:prstGeom prst="rect">
            <a:avLst/>
          </a:prstGeom>
          <a:noFill/>
        </p:spPr>
        <p:txBody>
          <a:bodyPr wrap="none" rtlCol="0">
            <a:spAutoFit/>
          </a:bodyPr>
          <a:lstStyle/>
          <a:p>
            <a:r>
              <a:rPr lang="en-US" dirty="0" smtClean="0">
                <a:solidFill>
                  <a:srgbClr val="7030A0"/>
                </a:solidFill>
              </a:rPr>
              <a:t>Transverse propagation?</a:t>
            </a:r>
            <a:endParaRPr lang="en-US" dirty="0">
              <a:solidFill>
                <a:srgbClr val="7030A0"/>
              </a:solidFill>
            </a:endParaRPr>
          </a:p>
        </p:txBody>
      </p:sp>
      <p:sp>
        <p:nvSpPr>
          <p:cNvPr id="43" name="TextBox 42"/>
          <p:cNvSpPr txBox="1"/>
          <p:nvPr/>
        </p:nvSpPr>
        <p:spPr>
          <a:xfrm>
            <a:off x="3175896" y="4452494"/>
            <a:ext cx="1116396" cy="369332"/>
          </a:xfrm>
          <a:prstGeom prst="rect">
            <a:avLst/>
          </a:prstGeom>
          <a:noFill/>
        </p:spPr>
        <p:txBody>
          <a:bodyPr wrap="none" rtlCol="0">
            <a:spAutoFit/>
          </a:bodyPr>
          <a:lstStyle/>
          <a:p>
            <a:r>
              <a:rPr lang="en-US" dirty="0" smtClean="0"/>
              <a:t>1-10 cm/s</a:t>
            </a:r>
            <a:endParaRPr lang="en-US" dirty="0"/>
          </a:p>
        </p:txBody>
      </p:sp>
      <p:sp>
        <p:nvSpPr>
          <p:cNvPr id="10" name="TextBox 9"/>
          <p:cNvSpPr txBox="1"/>
          <p:nvPr/>
        </p:nvSpPr>
        <p:spPr>
          <a:xfrm>
            <a:off x="6465675" y="1530170"/>
            <a:ext cx="2283171" cy="1200329"/>
          </a:xfrm>
          <a:prstGeom prst="rect">
            <a:avLst/>
          </a:prstGeom>
          <a:noFill/>
        </p:spPr>
        <p:txBody>
          <a:bodyPr wrap="square" rtlCol="0">
            <a:spAutoFit/>
          </a:bodyPr>
          <a:lstStyle/>
          <a:p>
            <a:r>
              <a:rPr lang="en-US" dirty="0" smtClean="0"/>
              <a:t>Resistance develops mainly due to quench propagation: </a:t>
            </a:r>
            <a:r>
              <a:rPr lang="en-US" b="1" dirty="0" smtClean="0">
                <a:solidFill>
                  <a:schemeClr val="accent5">
                    <a:lumMod val="75000"/>
                  </a:schemeClr>
                </a:solidFill>
              </a:rPr>
              <a:t>normal zone grows in size</a:t>
            </a:r>
            <a:endParaRPr lang="en-US" b="1" dirty="0">
              <a:solidFill>
                <a:schemeClr val="accent5">
                  <a:lumMod val="75000"/>
                </a:schemeClr>
              </a:solidFill>
            </a:endParaRPr>
          </a:p>
        </p:txBody>
      </p:sp>
      <p:sp>
        <p:nvSpPr>
          <p:cNvPr id="11" name="Rectangle 10"/>
          <p:cNvSpPr/>
          <p:nvPr/>
        </p:nvSpPr>
        <p:spPr>
          <a:xfrm>
            <a:off x="6465674" y="3468249"/>
            <a:ext cx="2286219" cy="1200329"/>
          </a:xfrm>
          <a:prstGeom prst="rect">
            <a:avLst/>
          </a:prstGeom>
        </p:spPr>
        <p:txBody>
          <a:bodyPr wrap="square">
            <a:spAutoFit/>
          </a:bodyPr>
          <a:lstStyle/>
          <a:p>
            <a:pPr algn="just"/>
            <a:r>
              <a:rPr lang="en-US" dirty="0" smtClean="0"/>
              <a:t>Resistance develops </a:t>
            </a:r>
            <a:r>
              <a:rPr lang="en-US" dirty="0"/>
              <a:t>mainly due to </a:t>
            </a:r>
            <a:r>
              <a:rPr lang="en-US" dirty="0" smtClean="0"/>
              <a:t>heating of a hot spot: </a:t>
            </a:r>
            <a:r>
              <a:rPr lang="en-US" b="1" dirty="0" smtClean="0">
                <a:solidFill>
                  <a:srgbClr val="FF0000"/>
                </a:solidFill>
              </a:rPr>
              <a:t>normal zone heats up</a:t>
            </a:r>
            <a:endParaRPr lang="en-US" b="1" dirty="0">
              <a:solidFill>
                <a:srgbClr val="FF0000"/>
              </a:solidFill>
            </a:endParaRPr>
          </a:p>
        </p:txBody>
      </p:sp>
      <p:sp>
        <p:nvSpPr>
          <p:cNvPr id="12" name="TextBox 11"/>
          <p:cNvSpPr txBox="1"/>
          <p:nvPr/>
        </p:nvSpPr>
        <p:spPr>
          <a:xfrm>
            <a:off x="453318" y="1157475"/>
            <a:ext cx="522066" cy="400110"/>
          </a:xfrm>
          <a:prstGeom prst="rect">
            <a:avLst/>
          </a:prstGeom>
          <a:noFill/>
        </p:spPr>
        <p:txBody>
          <a:bodyPr wrap="none" rtlCol="0">
            <a:spAutoFit/>
          </a:bodyPr>
          <a:lstStyle/>
          <a:p>
            <a:r>
              <a:rPr lang="en-US" sz="2000" b="1" dirty="0" smtClean="0"/>
              <a:t>LTS</a:t>
            </a:r>
            <a:endParaRPr lang="en-US" sz="2000" b="1" dirty="0"/>
          </a:p>
        </p:txBody>
      </p:sp>
      <p:sp>
        <p:nvSpPr>
          <p:cNvPr id="56" name="TextBox 55"/>
          <p:cNvSpPr txBox="1"/>
          <p:nvPr/>
        </p:nvSpPr>
        <p:spPr>
          <a:xfrm>
            <a:off x="495378" y="3131184"/>
            <a:ext cx="593752" cy="400110"/>
          </a:xfrm>
          <a:prstGeom prst="rect">
            <a:avLst/>
          </a:prstGeom>
          <a:noFill/>
        </p:spPr>
        <p:txBody>
          <a:bodyPr wrap="none" rtlCol="0">
            <a:spAutoFit/>
          </a:bodyPr>
          <a:lstStyle/>
          <a:p>
            <a:r>
              <a:rPr lang="en-US" sz="2000" b="1" dirty="0" smtClean="0"/>
              <a:t>HTS</a:t>
            </a:r>
            <a:endParaRPr lang="en-US" sz="2000" b="1" dirty="0"/>
          </a:p>
        </p:txBody>
      </p:sp>
    </p:spTree>
    <p:extLst>
      <p:ext uri="{BB962C8B-B14F-4D97-AF65-F5344CB8AC3E}">
        <p14:creationId xmlns:p14="http://schemas.microsoft.com/office/powerpoint/2010/main" val="1963187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8000"/>
                    </a14:imgEffect>
                  </a14:imgLayer>
                </a14:imgProps>
              </a:ext>
              <a:ext uri="{28A0092B-C50C-407E-A947-70E740481C1C}">
                <a14:useLocalDpi xmlns:a14="http://schemas.microsoft.com/office/drawing/2010/main" val="0"/>
              </a:ext>
            </a:extLst>
          </a:blip>
          <a:srcRect/>
          <a:stretch>
            <a:fillRect/>
          </a:stretch>
        </p:blipFill>
        <p:spPr bwMode="auto">
          <a:xfrm>
            <a:off x="225609" y="951594"/>
            <a:ext cx="4104762" cy="39904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762001" y="76200"/>
            <a:ext cx="8382000" cy="609600"/>
          </a:xfrm>
        </p:spPr>
        <p:txBody>
          <a:bodyPr>
            <a:normAutofit fontScale="90000"/>
          </a:bodyPr>
          <a:lstStyle/>
          <a:p>
            <a:r>
              <a:rPr lang="en-US" dirty="0"/>
              <a:t>D</a:t>
            </a:r>
            <a:r>
              <a:rPr lang="en-US" dirty="0" smtClean="0"/>
              <a:t>o we have enough sensitivity to detect a quench? </a:t>
            </a:r>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1345009" y="4999456"/>
                <a:ext cx="1865959" cy="74680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𝐸</m:t>
                      </m:r>
                      <m:r>
                        <a:rPr lang="en-US" b="0" i="1" smtClean="0">
                          <a:latin typeface="Cambria Math"/>
                        </a:rPr>
                        <m:t>=</m:t>
                      </m:r>
                      <m:sSub>
                        <m:sSubPr>
                          <m:ctrlPr>
                            <a:rPr lang="en-US" b="0" i="1" smtClean="0">
                              <a:latin typeface="Cambria Math"/>
                            </a:rPr>
                          </m:ctrlPr>
                        </m:sSubPr>
                        <m:e>
                          <m:r>
                            <a:rPr lang="en-US" b="0" i="1" smtClean="0">
                              <a:latin typeface="Cambria Math"/>
                            </a:rPr>
                            <m:t>𝐸</m:t>
                          </m:r>
                        </m:e>
                        <m:sub>
                          <m:r>
                            <a:rPr lang="en-US" b="0" i="1" smtClean="0">
                              <a:latin typeface="Cambria Math"/>
                            </a:rPr>
                            <m:t>0</m:t>
                          </m:r>
                        </m:sub>
                      </m:sSub>
                      <m:sSup>
                        <m:sSupPr>
                          <m:ctrlPr>
                            <a:rPr lang="en-US" i="1">
                              <a:latin typeface="Cambria Math"/>
                            </a:rPr>
                          </m:ctrlPr>
                        </m:sSupPr>
                        <m:e>
                          <m:d>
                            <m:dPr>
                              <m:ctrlPr>
                                <a:rPr lang="en-US" i="1">
                                  <a:latin typeface="Cambria Math"/>
                                </a:rPr>
                              </m:ctrlPr>
                            </m:dPr>
                            <m:e>
                              <m:f>
                                <m:fPr>
                                  <m:ctrlPr>
                                    <a:rPr lang="en-US" i="1">
                                      <a:latin typeface="Cambria Math"/>
                                    </a:rPr>
                                  </m:ctrlPr>
                                </m:fPr>
                                <m:num>
                                  <m:r>
                                    <a:rPr lang="en-US" b="0" i="1" smtClean="0">
                                      <a:latin typeface="Cambria Math"/>
                                    </a:rPr>
                                    <m:t>𝐼</m:t>
                                  </m:r>
                                </m:num>
                                <m:den>
                                  <m:sSub>
                                    <m:sSubPr>
                                      <m:ctrlPr>
                                        <a:rPr lang="en-US" i="1">
                                          <a:latin typeface="Cambria Math"/>
                                        </a:rPr>
                                      </m:ctrlPr>
                                    </m:sSubPr>
                                    <m:e>
                                      <m:r>
                                        <a:rPr lang="en-US" b="0" i="1" smtClean="0">
                                          <a:latin typeface="Cambria Math"/>
                                        </a:rPr>
                                        <m:t>𝐼</m:t>
                                      </m:r>
                                    </m:e>
                                    <m:sub>
                                      <m:r>
                                        <a:rPr lang="en-US" i="1">
                                          <a:latin typeface="Cambria Math"/>
                                        </a:rPr>
                                        <m:t>𝑐</m:t>
                                      </m:r>
                                    </m:sub>
                                  </m:sSub>
                                  <m:r>
                                    <a:rPr lang="en-US" i="1">
                                      <a:latin typeface="Cambria Math"/>
                                    </a:rPr>
                                    <m:t>(</m:t>
                                  </m:r>
                                  <m:r>
                                    <a:rPr lang="en-US" i="1">
                                      <a:latin typeface="Cambria Math"/>
                                    </a:rPr>
                                    <m:t>𝑇</m:t>
                                  </m:r>
                                  <m:r>
                                    <a:rPr lang="en-US" i="1">
                                      <a:latin typeface="Cambria Math"/>
                                    </a:rPr>
                                    <m:t>)</m:t>
                                  </m:r>
                                </m:den>
                              </m:f>
                            </m:e>
                          </m:d>
                        </m:e>
                        <m:sup>
                          <m:r>
                            <a:rPr lang="en-US" b="0" i="1" smtClean="0">
                              <a:latin typeface="Cambria Math"/>
                            </a:rPr>
                            <m:t>𝑛</m:t>
                          </m:r>
                        </m:sup>
                      </m:sSup>
                    </m:oMath>
                  </m:oMathPara>
                </a14:m>
                <a:endParaRPr lang="en-US" dirty="0"/>
              </a:p>
            </p:txBody>
          </p:sp>
        </mc:Choice>
        <mc:Fallback xmlns="">
          <p:sp>
            <p:nvSpPr>
              <p:cNvPr id="3" name="TextBox 2"/>
              <p:cNvSpPr txBox="1">
                <a:spLocks noRot="1" noChangeAspect="1" noMove="1" noResize="1" noEditPoints="1" noAdjustHandles="1" noChangeArrowheads="1" noChangeShapeType="1" noTextEdit="1"/>
              </p:cNvSpPr>
              <p:nvPr/>
            </p:nvSpPr>
            <p:spPr>
              <a:xfrm>
                <a:off x="1345009" y="4999456"/>
                <a:ext cx="1865959" cy="746808"/>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4351708" y="882997"/>
                <a:ext cx="4510314" cy="4421852"/>
              </a:xfrm>
              <a:prstGeom prst="rect">
                <a:avLst/>
              </a:prstGeom>
              <a:noFill/>
            </p:spPr>
            <p:txBody>
              <a:bodyPr wrap="square" rtlCol="0">
                <a:spAutoFit/>
              </a:bodyPr>
              <a:lstStyle/>
              <a:p>
                <a:pPr algn="just"/>
                <a:r>
                  <a:rPr lang="en-US" dirty="0" smtClean="0"/>
                  <a:t>Assuming there is only one hot spot in the coil, and quench propagation velocity is 1-10 cm/s, voltage of </a:t>
                </a:r>
                <a:r>
                  <a:rPr lang="en-US" dirty="0" smtClean="0">
                    <a:latin typeface="Symbol" panose="05050102010706020507" pitchFamily="18" charset="2"/>
                  </a:rPr>
                  <a:t>~</a:t>
                </a:r>
                <a14:m>
                  <m:oMath xmlns:m="http://schemas.openxmlformats.org/officeDocument/2006/math">
                    <m:sSup>
                      <m:sSupPr>
                        <m:ctrlPr>
                          <a:rPr lang="en-US" i="1" dirty="0">
                            <a:latin typeface="Cambria Math"/>
                          </a:rPr>
                        </m:ctrlPr>
                      </m:sSupPr>
                      <m:e>
                        <m:r>
                          <a:rPr lang="en-US" i="1" dirty="0">
                            <a:latin typeface="Cambria Math"/>
                          </a:rPr>
                          <m:t>10</m:t>
                        </m:r>
                      </m:e>
                      <m:sup>
                        <m:r>
                          <a:rPr lang="en-US" i="1" dirty="0">
                            <a:latin typeface="Cambria Math"/>
                          </a:rPr>
                          <m:t>−6</m:t>
                        </m:r>
                      </m:sup>
                    </m:sSup>
                    <m:r>
                      <a:rPr lang="en-US" i="1" dirty="0">
                        <a:latin typeface="Cambria Math"/>
                      </a:rPr>
                      <m:t> </m:t>
                    </m:r>
                    <m:r>
                      <a:rPr lang="en-US" i="1" dirty="0">
                        <a:latin typeface="Cambria Math"/>
                      </a:rPr>
                      <m:t>𝑉</m:t>
                    </m:r>
                  </m:oMath>
                </a14:m>
                <a:r>
                  <a:rPr lang="en-US" dirty="0" smtClean="0"/>
                  <a:t> will develop at </a:t>
                </a:r>
                <a:r>
                  <a:rPr lang="en-US" dirty="0" err="1" smtClean="0"/>
                  <a:t>I</a:t>
                </a:r>
                <a:r>
                  <a:rPr lang="en-US" baseline="-25000" dirty="0" err="1" smtClean="0"/>
                  <a:t>c</a:t>
                </a:r>
                <a:r>
                  <a:rPr lang="en-US" dirty="0" smtClean="0"/>
                  <a:t>. But it will be nearly impossible to detect 1 </a:t>
                </a:r>
                <a:r>
                  <a:rPr lang="en-US" dirty="0" smtClean="0">
                    <a:latin typeface="Symbol" panose="05050102010706020507" pitchFamily="18" charset="2"/>
                  </a:rPr>
                  <a:t>m</a:t>
                </a:r>
                <a:r>
                  <a:rPr lang="en-US" dirty="0" smtClean="0"/>
                  <a:t>V across a magnet coil of realistic size (due inductive voltage, PS noise, etc…). Typical voltages detected by QDS in LTS magnets are in range of 50-500 mV.</a:t>
                </a:r>
              </a:p>
              <a:p>
                <a:pPr algn="just">
                  <a:spcBef>
                    <a:spcPts val="600"/>
                  </a:spcBef>
                </a:pPr>
                <a:r>
                  <a:rPr lang="en-US" dirty="0" smtClean="0"/>
                  <a:t>Suppose we can detect </a:t>
                </a:r>
                <a:r>
                  <a:rPr lang="en-US" dirty="0" smtClean="0">
                    <a:solidFill>
                      <a:srgbClr val="FF0000"/>
                    </a:solidFill>
                  </a:rPr>
                  <a:t>1 mV</a:t>
                </a:r>
                <a:r>
                  <a:rPr lang="en-US" dirty="0" smtClean="0"/>
                  <a:t> (still very difficult), and n=30. Then we “over-shoot” </a:t>
                </a:r>
                <a:r>
                  <a:rPr lang="en-US" dirty="0" err="1" smtClean="0"/>
                  <a:t>I</a:t>
                </a:r>
                <a:r>
                  <a:rPr lang="en-US" baseline="-25000" dirty="0" err="1" smtClean="0"/>
                  <a:t>c</a:t>
                </a:r>
                <a:r>
                  <a:rPr lang="en-US" dirty="0" smtClean="0"/>
                  <a:t> by at least </a:t>
                </a:r>
                <a14:m>
                  <m:oMath xmlns:m="http://schemas.openxmlformats.org/officeDocument/2006/math">
                    <m:r>
                      <a:rPr lang="en-US" i="1">
                        <a:latin typeface="Cambria Math"/>
                      </a:rPr>
                      <m:t>(</m:t>
                    </m:r>
                    <m:sSup>
                      <m:sSupPr>
                        <m:ctrlPr>
                          <a:rPr lang="en-US" i="1">
                            <a:latin typeface="Cambria Math"/>
                          </a:rPr>
                        </m:ctrlPr>
                      </m:sSupPr>
                      <m:e>
                        <m:r>
                          <a:rPr lang="en-US" i="1">
                            <a:latin typeface="Cambria Math"/>
                          </a:rPr>
                          <m:t>1000)</m:t>
                        </m:r>
                      </m:e>
                      <m:sup>
                        <m:r>
                          <a:rPr lang="en-US" i="1">
                            <a:latin typeface="Cambria Math"/>
                          </a:rPr>
                          <m:t>1/30</m:t>
                        </m:r>
                      </m:sup>
                    </m:sSup>
                  </m:oMath>
                </a14:m>
                <a:r>
                  <a:rPr lang="en-US" dirty="0" smtClean="0"/>
                  <a:t> = 1.26, i.e</a:t>
                </a:r>
                <a:r>
                  <a:rPr lang="en-US" dirty="0"/>
                  <a:t>.</a:t>
                </a:r>
                <a:r>
                  <a:rPr lang="en-US" dirty="0" smtClean="0"/>
                  <a:t> by </a:t>
                </a:r>
                <a:r>
                  <a:rPr lang="en-US" b="1" dirty="0" smtClean="0">
                    <a:solidFill>
                      <a:srgbClr val="FF0000"/>
                    </a:solidFill>
                  </a:rPr>
                  <a:t>26% </a:t>
                </a:r>
                <a:r>
                  <a:rPr lang="en-US" dirty="0" smtClean="0"/>
                  <a:t>before detecting a quench.</a:t>
                </a:r>
              </a:p>
              <a:p>
                <a:pPr algn="just">
                  <a:spcBef>
                    <a:spcPts val="600"/>
                  </a:spcBef>
                </a:pPr>
                <a:r>
                  <a:rPr lang="en-US" dirty="0" smtClean="0"/>
                  <a:t>And if we can only detect </a:t>
                </a:r>
                <a:r>
                  <a:rPr lang="en-US" dirty="0" smtClean="0">
                    <a:solidFill>
                      <a:srgbClr val="FF0000"/>
                    </a:solidFill>
                  </a:rPr>
                  <a:t>100 mV </a:t>
                </a:r>
                <a:r>
                  <a:rPr lang="en-US" dirty="0" smtClean="0"/>
                  <a:t>(realistic), we  “</a:t>
                </a:r>
                <a:r>
                  <a:rPr lang="en-US" dirty="0"/>
                  <a:t>over-shoot” </a:t>
                </a:r>
                <a:r>
                  <a:rPr lang="en-US" dirty="0" err="1"/>
                  <a:t>I</a:t>
                </a:r>
                <a:r>
                  <a:rPr lang="en-US" baseline="-25000" dirty="0" err="1"/>
                  <a:t>c</a:t>
                </a:r>
                <a:r>
                  <a:rPr lang="en-US" dirty="0"/>
                  <a:t> </a:t>
                </a:r>
                <a:r>
                  <a:rPr lang="en-US" dirty="0" smtClean="0"/>
                  <a:t>by </a:t>
                </a:r>
                <a14:m>
                  <m:oMath xmlns:m="http://schemas.openxmlformats.org/officeDocument/2006/math">
                    <m:r>
                      <a:rPr lang="en-US" i="1">
                        <a:latin typeface="Cambria Math"/>
                      </a:rPr>
                      <m:t>(</m:t>
                    </m:r>
                    <m:sSup>
                      <m:sSupPr>
                        <m:ctrlPr>
                          <a:rPr lang="en-US" i="1">
                            <a:latin typeface="Cambria Math"/>
                          </a:rPr>
                        </m:ctrlPr>
                      </m:sSupPr>
                      <m:e>
                        <m:r>
                          <a:rPr lang="en-US" i="1">
                            <a:latin typeface="Cambria Math"/>
                          </a:rPr>
                          <m:t>1000</m:t>
                        </m:r>
                        <m:r>
                          <a:rPr lang="en-US" b="0" i="1" smtClean="0">
                            <a:latin typeface="Cambria Math"/>
                          </a:rPr>
                          <m:t>00</m:t>
                        </m:r>
                        <m:r>
                          <a:rPr lang="en-US" i="1">
                            <a:latin typeface="Cambria Math"/>
                          </a:rPr>
                          <m:t>)</m:t>
                        </m:r>
                      </m:e>
                      <m:sup>
                        <m:r>
                          <a:rPr lang="en-US" i="1">
                            <a:latin typeface="Cambria Math"/>
                          </a:rPr>
                          <m:t>1/30</m:t>
                        </m:r>
                      </m:sup>
                    </m:sSup>
                  </m:oMath>
                </a14:m>
                <a:r>
                  <a:rPr lang="en-US" dirty="0"/>
                  <a:t> = </a:t>
                </a:r>
                <a:r>
                  <a:rPr lang="en-US" dirty="0" smtClean="0"/>
                  <a:t>1.46, </a:t>
                </a:r>
                <a:r>
                  <a:rPr lang="en-US" dirty="0"/>
                  <a:t>i.e. by </a:t>
                </a:r>
                <a:r>
                  <a:rPr lang="en-US" b="1" dirty="0" smtClean="0">
                    <a:solidFill>
                      <a:srgbClr val="FF0000"/>
                    </a:solidFill>
                  </a:rPr>
                  <a:t>46</a:t>
                </a:r>
                <a:r>
                  <a:rPr lang="en-US" b="1" dirty="0">
                    <a:solidFill>
                      <a:srgbClr val="FF0000"/>
                    </a:solidFill>
                  </a:rPr>
                  <a:t>%</a:t>
                </a:r>
                <a:r>
                  <a:rPr lang="en-US" dirty="0"/>
                  <a:t> </a:t>
                </a:r>
                <a:r>
                  <a:rPr lang="en-US" dirty="0" smtClean="0"/>
                  <a:t>!</a:t>
                </a:r>
                <a:endParaRPr 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4351708" y="882997"/>
                <a:ext cx="4510314" cy="4421852"/>
              </a:xfrm>
              <a:prstGeom prst="rect">
                <a:avLst/>
              </a:prstGeom>
              <a:blipFill rotWithShape="1">
                <a:blip r:embed="rId5"/>
                <a:stretch>
                  <a:fillRect l="-1216" t="-690" r="-1081" b="-1241"/>
                </a:stretch>
              </a:blipFill>
            </p:spPr>
            <p:txBody>
              <a:bodyPr/>
              <a:lstStyle/>
              <a:p>
                <a:r>
                  <a:rPr lang="en-US">
                    <a:noFill/>
                  </a:rPr>
                  <a:t> </a:t>
                </a:r>
              </a:p>
            </p:txBody>
          </p:sp>
        </mc:Fallback>
      </mc:AlternateContent>
      <p:sp>
        <p:nvSpPr>
          <p:cNvPr id="8" name="TextBox 7"/>
          <p:cNvSpPr txBox="1"/>
          <p:nvPr/>
        </p:nvSpPr>
        <p:spPr>
          <a:xfrm>
            <a:off x="2606040" y="882995"/>
            <a:ext cx="1519968" cy="276999"/>
          </a:xfrm>
          <a:prstGeom prst="rect">
            <a:avLst/>
          </a:prstGeom>
          <a:solidFill>
            <a:schemeClr val="bg2">
              <a:lumMod val="75000"/>
            </a:schemeClr>
          </a:solidFill>
        </p:spPr>
        <p:txBody>
          <a:bodyPr wrap="none" rtlCol="0">
            <a:spAutoFit/>
          </a:bodyPr>
          <a:lstStyle/>
          <a:p>
            <a:r>
              <a:rPr lang="en-US" sz="1200" dirty="0" err="1" smtClean="0"/>
              <a:t>I</a:t>
            </a:r>
            <a:r>
              <a:rPr lang="en-US" sz="1200" baseline="-25000" dirty="0" err="1" smtClean="0"/>
              <a:t>c</a:t>
            </a:r>
            <a:r>
              <a:rPr lang="en-US" sz="1200" dirty="0" smtClean="0"/>
              <a:t>(4.2 K, 15 T) = 200 A</a:t>
            </a:r>
            <a:endParaRPr lang="en-US" sz="1200" dirty="0"/>
          </a:p>
        </p:txBody>
      </p:sp>
      <mc:AlternateContent xmlns:mc="http://schemas.openxmlformats.org/markup-compatibility/2006" xmlns:a14="http://schemas.microsoft.com/office/drawing/2010/main">
        <mc:Choice Requires="a14">
          <p:sp>
            <p:nvSpPr>
              <p:cNvPr id="15" name="Rectangle 14"/>
              <p:cNvSpPr/>
              <p:nvPr/>
            </p:nvSpPr>
            <p:spPr>
              <a:xfrm>
                <a:off x="1360250" y="5746264"/>
                <a:ext cx="1645387" cy="369332"/>
              </a:xfrm>
              <a:prstGeom prst="rect">
                <a:avLst/>
              </a:prstGeom>
            </p:spPr>
            <p:txBody>
              <a:bodyPr wrap="none">
                <a:spAutoFit/>
              </a:bodyPr>
              <a:lstStyle/>
              <a:p>
                <a14:m>
                  <m:oMath xmlns:m="http://schemas.openxmlformats.org/officeDocument/2006/math">
                    <m:sSub>
                      <m:sSubPr>
                        <m:ctrlPr>
                          <a:rPr lang="en-US" i="1" smtClean="0">
                            <a:latin typeface="Cambria Math"/>
                          </a:rPr>
                        </m:ctrlPr>
                      </m:sSubPr>
                      <m:e>
                        <m:r>
                          <a:rPr lang="en-US" i="1">
                            <a:latin typeface="Cambria Math"/>
                          </a:rPr>
                          <m:t>𝐸</m:t>
                        </m:r>
                      </m:e>
                      <m:sub>
                        <m:r>
                          <a:rPr lang="en-US" i="1">
                            <a:latin typeface="Cambria Math"/>
                          </a:rPr>
                          <m:t>0</m:t>
                        </m:r>
                      </m:sub>
                    </m:sSub>
                  </m:oMath>
                </a14:m>
                <a:r>
                  <a:rPr lang="en-US" dirty="0" smtClean="0"/>
                  <a:t>=</a:t>
                </a:r>
                <a14:m>
                  <m:oMath xmlns:m="http://schemas.openxmlformats.org/officeDocument/2006/math">
                    <m:sSup>
                      <m:sSupPr>
                        <m:ctrlPr>
                          <a:rPr lang="en-US" i="1" dirty="0" smtClean="0">
                            <a:latin typeface="Cambria Math"/>
                          </a:rPr>
                        </m:ctrlPr>
                      </m:sSupPr>
                      <m:e>
                        <m:r>
                          <a:rPr lang="en-US" b="0" i="1" dirty="0" smtClean="0">
                            <a:latin typeface="Cambria Math"/>
                          </a:rPr>
                          <m:t>10</m:t>
                        </m:r>
                      </m:e>
                      <m:sup>
                        <m:r>
                          <a:rPr lang="en-US" b="0" i="1" dirty="0" smtClean="0">
                            <a:latin typeface="Cambria Math"/>
                          </a:rPr>
                          <m:t>−6</m:t>
                        </m:r>
                      </m:sup>
                    </m:sSup>
                    <m:r>
                      <a:rPr lang="en-US" b="0" i="1" dirty="0" smtClean="0">
                        <a:latin typeface="Cambria Math"/>
                      </a:rPr>
                      <m:t> </m:t>
                    </m:r>
                    <m:r>
                      <a:rPr lang="en-US" b="0" i="1" dirty="0" smtClean="0">
                        <a:latin typeface="Cambria Math"/>
                      </a:rPr>
                      <m:t>𝑉</m:t>
                    </m:r>
                    <m:r>
                      <a:rPr lang="en-US" b="0" i="1" dirty="0" smtClean="0">
                        <a:latin typeface="Cambria Math"/>
                      </a:rPr>
                      <m:t>/</m:t>
                    </m:r>
                    <m:r>
                      <a:rPr lang="en-US" b="0" i="1" dirty="0" smtClean="0">
                        <a:latin typeface="Cambria Math"/>
                      </a:rPr>
                      <m:t>𝑐𝑚</m:t>
                    </m:r>
                  </m:oMath>
                </a14:m>
                <a:endParaRPr lang="en-US" dirty="0"/>
              </a:p>
            </p:txBody>
          </p:sp>
        </mc:Choice>
        <mc:Fallback xmlns="">
          <p:sp>
            <p:nvSpPr>
              <p:cNvPr id="15" name="Rectangle 14"/>
              <p:cNvSpPr>
                <a:spLocks noRot="1" noChangeAspect="1" noMove="1" noResize="1" noEditPoints="1" noAdjustHandles="1" noChangeArrowheads="1" noChangeShapeType="1" noTextEdit="1"/>
              </p:cNvSpPr>
              <p:nvPr/>
            </p:nvSpPr>
            <p:spPr>
              <a:xfrm>
                <a:off x="1360250" y="5746264"/>
                <a:ext cx="1645387" cy="369332"/>
              </a:xfrm>
              <a:prstGeom prst="rect">
                <a:avLst/>
              </a:prstGeom>
              <a:blipFill rotWithShape="1">
                <a:blip r:embed="rId6"/>
                <a:stretch>
                  <a:fillRect t="-8333" b="-26667"/>
                </a:stretch>
              </a:blipFill>
            </p:spPr>
            <p:txBody>
              <a:bodyPr/>
              <a:lstStyle/>
              <a:p>
                <a:r>
                  <a:rPr lang="en-US">
                    <a:noFill/>
                  </a:rPr>
                  <a:t> </a:t>
                </a:r>
              </a:p>
            </p:txBody>
          </p:sp>
        </mc:Fallback>
      </mc:AlternateContent>
      <p:sp>
        <p:nvSpPr>
          <p:cNvPr id="16" name="TextBox 15"/>
          <p:cNvSpPr txBox="1"/>
          <p:nvPr/>
        </p:nvSpPr>
        <p:spPr>
          <a:xfrm>
            <a:off x="3657600" y="5181600"/>
            <a:ext cx="5204422" cy="646331"/>
          </a:xfrm>
          <a:prstGeom prst="rect">
            <a:avLst/>
          </a:prstGeom>
          <a:noFill/>
        </p:spPr>
        <p:txBody>
          <a:bodyPr wrap="square" rtlCol="0">
            <a:spAutoFit/>
          </a:bodyPr>
          <a:lstStyle/>
          <a:p>
            <a:r>
              <a:rPr lang="en-US" b="1" dirty="0" smtClean="0">
                <a:solidFill>
                  <a:srgbClr val="FF0000"/>
                </a:solidFill>
              </a:rPr>
              <a:t>This leaves a very narrow time margin of </a:t>
            </a:r>
            <a:r>
              <a:rPr lang="en-US" b="1" dirty="0" smtClean="0">
                <a:solidFill>
                  <a:srgbClr val="FF0000"/>
                </a:solidFill>
                <a:latin typeface="Symbol" panose="05050102010706020507" pitchFamily="18" charset="2"/>
              </a:rPr>
              <a:t>~</a:t>
            </a:r>
            <a:r>
              <a:rPr lang="en-US" b="1" dirty="0" smtClean="0">
                <a:solidFill>
                  <a:srgbClr val="FF0000"/>
                </a:solidFill>
              </a:rPr>
              <a:t>100 </a:t>
            </a:r>
            <a:r>
              <a:rPr lang="en-US" b="1" dirty="0" err="1" smtClean="0">
                <a:solidFill>
                  <a:srgbClr val="FF0000"/>
                </a:solidFill>
              </a:rPr>
              <a:t>ms.</a:t>
            </a:r>
            <a:endParaRPr lang="en-US" b="1" dirty="0" smtClean="0">
              <a:solidFill>
                <a:srgbClr val="FF0000"/>
              </a:solidFill>
            </a:endParaRPr>
          </a:p>
          <a:p>
            <a:r>
              <a:rPr lang="en-US" b="1" dirty="0" smtClean="0">
                <a:solidFill>
                  <a:srgbClr val="FF0000"/>
                </a:solidFill>
              </a:rPr>
              <a:t>A limiting </a:t>
            </a:r>
            <a:r>
              <a:rPr lang="en-US" b="1" dirty="0">
                <a:solidFill>
                  <a:srgbClr val="FF0000"/>
                </a:solidFill>
              </a:rPr>
              <a:t>f</a:t>
            </a:r>
            <a:r>
              <a:rPr lang="en-US" b="1" dirty="0" smtClean="0">
                <a:solidFill>
                  <a:srgbClr val="FF0000"/>
                </a:solidFill>
              </a:rPr>
              <a:t>actor for building large HTS </a:t>
            </a:r>
            <a:r>
              <a:rPr lang="en-US" b="1" dirty="0" smtClean="0">
                <a:solidFill>
                  <a:srgbClr val="FF0000"/>
                </a:solidFill>
              </a:rPr>
              <a:t>magnets…</a:t>
            </a:r>
            <a:endParaRPr lang="en-US" b="1" dirty="0">
              <a:solidFill>
                <a:srgbClr val="FF0000"/>
              </a:solidFill>
            </a:endParaRPr>
          </a:p>
        </p:txBody>
      </p:sp>
      <p:sp>
        <p:nvSpPr>
          <p:cNvPr id="5" name="TextBox 4"/>
          <p:cNvSpPr txBox="1"/>
          <p:nvPr/>
        </p:nvSpPr>
        <p:spPr>
          <a:xfrm>
            <a:off x="4351708" y="5889968"/>
            <a:ext cx="3243324" cy="369332"/>
          </a:xfrm>
          <a:prstGeom prst="rect">
            <a:avLst/>
          </a:prstGeom>
          <a:noFill/>
        </p:spPr>
        <p:txBody>
          <a:bodyPr wrap="none" rtlCol="0">
            <a:spAutoFit/>
          </a:bodyPr>
          <a:lstStyle/>
          <a:p>
            <a:r>
              <a:rPr lang="en-US" b="1" dirty="0" smtClean="0">
                <a:solidFill>
                  <a:srgbClr val="BE0CC2"/>
                </a:solidFill>
              </a:rPr>
              <a:t>Detection is a key to protection</a:t>
            </a:r>
            <a:r>
              <a:rPr lang="en-US" dirty="0" smtClean="0"/>
              <a:t>!</a:t>
            </a:r>
            <a:endParaRPr lang="en-US" dirty="0"/>
          </a:p>
        </p:txBody>
      </p:sp>
    </p:spTree>
    <p:extLst>
      <p:ext uri="{BB962C8B-B14F-4D97-AF65-F5344CB8AC3E}">
        <p14:creationId xmlns:p14="http://schemas.microsoft.com/office/powerpoint/2010/main" val="20803623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can be done?</a:t>
            </a:r>
            <a:endParaRPr lang="en-US" dirty="0"/>
          </a:p>
        </p:txBody>
      </p:sp>
      <p:sp>
        <p:nvSpPr>
          <p:cNvPr id="4" name="TextBox 3"/>
          <p:cNvSpPr txBox="1"/>
          <p:nvPr/>
        </p:nvSpPr>
        <p:spPr>
          <a:xfrm>
            <a:off x="442188" y="2581870"/>
            <a:ext cx="8481990" cy="923330"/>
          </a:xfrm>
          <a:prstGeom prst="rect">
            <a:avLst/>
          </a:prstGeom>
          <a:noFill/>
        </p:spPr>
        <p:txBody>
          <a:bodyPr wrap="square" rtlCol="0">
            <a:spAutoFit/>
          </a:bodyPr>
          <a:lstStyle/>
          <a:p>
            <a:r>
              <a:rPr lang="en-US" b="1" dirty="0">
                <a:solidFill>
                  <a:srgbClr val="00B050"/>
                </a:solidFill>
              </a:rPr>
              <a:t>A</a:t>
            </a:r>
            <a:r>
              <a:rPr lang="en-US" b="1" dirty="0" smtClean="0">
                <a:solidFill>
                  <a:srgbClr val="00B050"/>
                </a:solidFill>
              </a:rPr>
              <a:t>lternative detection techniques:</a:t>
            </a:r>
            <a:endParaRPr lang="en-US" dirty="0" smtClean="0"/>
          </a:p>
          <a:p>
            <a:r>
              <a:rPr lang="en-US" dirty="0" smtClean="0"/>
              <a:t>                                  </a:t>
            </a:r>
            <a:r>
              <a:rPr lang="en-US" dirty="0" smtClean="0"/>
              <a:t>- optical </a:t>
            </a:r>
            <a:r>
              <a:rPr lang="en-US" dirty="0" smtClean="0"/>
              <a:t>(interferometric</a:t>
            </a:r>
            <a:r>
              <a:rPr lang="en-US" dirty="0"/>
              <a:t>, </a:t>
            </a:r>
            <a:r>
              <a:rPr lang="en-US" dirty="0" smtClean="0"/>
              <a:t>Rayleigh scattering</a:t>
            </a:r>
            <a:r>
              <a:rPr lang="en-US" dirty="0" smtClean="0"/>
              <a:t>, FBG</a:t>
            </a:r>
            <a:r>
              <a:rPr lang="en-US" dirty="0" smtClean="0"/>
              <a:t>)</a:t>
            </a:r>
          </a:p>
          <a:p>
            <a:r>
              <a:rPr lang="en-US" dirty="0"/>
              <a:t> </a:t>
            </a:r>
            <a:r>
              <a:rPr lang="en-US" dirty="0" smtClean="0"/>
              <a:t>                                 - </a:t>
            </a:r>
            <a:r>
              <a:rPr lang="en-US" dirty="0" smtClean="0"/>
              <a:t>acoustic (passive and active)</a:t>
            </a:r>
            <a:endParaRPr lang="en-US" dirty="0"/>
          </a:p>
        </p:txBody>
      </p:sp>
      <p:sp>
        <p:nvSpPr>
          <p:cNvPr id="7" name="TextBox 6"/>
          <p:cNvSpPr txBox="1"/>
          <p:nvPr/>
        </p:nvSpPr>
        <p:spPr>
          <a:xfrm>
            <a:off x="436070" y="3732074"/>
            <a:ext cx="8131278" cy="1754326"/>
          </a:xfrm>
          <a:prstGeom prst="rect">
            <a:avLst/>
          </a:prstGeom>
          <a:noFill/>
        </p:spPr>
        <p:txBody>
          <a:bodyPr wrap="square" rtlCol="0">
            <a:spAutoFit/>
          </a:bodyPr>
          <a:lstStyle/>
          <a:p>
            <a:r>
              <a:rPr lang="en-US" b="1" dirty="0" smtClean="0">
                <a:solidFill>
                  <a:srgbClr val="00B050"/>
                </a:solidFill>
              </a:rPr>
              <a:t>New / improved protection techniques:</a:t>
            </a:r>
            <a:endParaRPr lang="en-US" dirty="0" smtClean="0"/>
          </a:p>
          <a:p>
            <a:pPr marL="285750" indent="-285750">
              <a:buFont typeface="Wingdings" panose="05000000000000000000" pitchFamily="2" charset="2"/>
              <a:buChar char="§"/>
            </a:pPr>
            <a:r>
              <a:rPr lang="en-US" dirty="0" smtClean="0"/>
              <a:t>Passive protection: use </a:t>
            </a:r>
            <a:r>
              <a:rPr lang="en-US" dirty="0" smtClean="0"/>
              <a:t>non-insulated </a:t>
            </a:r>
            <a:r>
              <a:rPr lang="en-US" dirty="0" smtClean="0"/>
              <a:t>conductor</a:t>
            </a:r>
            <a:endParaRPr lang="en-US" dirty="0" smtClean="0"/>
          </a:p>
          <a:p>
            <a:pPr marL="285750" indent="-285750">
              <a:buFont typeface="Wingdings" panose="05000000000000000000" pitchFamily="2" charset="2"/>
              <a:buChar char="§"/>
            </a:pPr>
            <a:r>
              <a:rPr lang="en-US" dirty="0"/>
              <a:t>A</a:t>
            </a:r>
            <a:r>
              <a:rPr lang="en-US" dirty="0" smtClean="0"/>
              <a:t>ctive </a:t>
            </a:r>
            <a:r>
              <a:rPr lang="en-US" dirty="0" smtClean="0"/>
              <a:t>protection</a:t>
            </a:r>
          </a:p>
          <a:p>
            <a:r>
              <a:rPr lang="en-US" dirty="0"/>
              <a:t> </a:t>
            </a:r>
            <a:r>
              <a:rPr lang="en-US" dirty="0" smtClean="0"/>
              <a:t>                      </a:t>
            </a:r>
            <a:r>
              <a:rPr lang="en-US" dirty="0" smtClean="0"/>
              <a:t>           </a:t>
            </a:r>
            <a:r>
              <a:rPr lang="en-US" dirty="0" smtClean="0"/>
              <a:t>- heaters to create a larger normal zone</a:t>
            </a:r>
          </a:p>
          <a:p>
            <a:r>
              <a:rPr lang="en-US" dirty="0"/>
              <a:t> </a:t>
            </a:r>
            <a:r>
              <a:rPr lang="en-US" dirty="0" smtClean="0"/>
              <a:t>                    </a:t>
            </a:r>
            <a:r>
              <a:rPr lang="en-US" dirty="0" smtClean="0"/>
              <a:t>             </a:t>
            </a:r>
            <a:r>
              <a:rPr lang="en-US" dirty="0" smtClean="0"/>
              <a:t>- </a:t>
            </a:r>
            <a:r>
              <a:rPr lang="en-US" dirty="0" smtClean="0"/>
              <a:t>coupling loss-induced </a:t>
            </a:r>
            <a:r>
              <a:rPr lang="en-US" dirty="0" smtClean="0"/>
              <a:t>bulk heating (</a:t>
            </a:r>
            <a:r>
              <a:rPr lang="en-US" dirty="0" smtClean="0"/>
              <a:t>CLIQ)</a:t>
            </a:r>
          </a:p>
          <a:p>
            <a:r>
              <a:rPr lang="en-US" dirty="0" smtClean="0"/>
              <a:t>                                  - ac loss (hysteretic + eddy current) heating </a:t>
            </a:r>
            <a:endParaRPr lang="en-US" dirty="0" smtClean="0"/>
          </a:p>
        </p:txBody>
      </p:sp>
      <p:sp>
        <p:nvSpPr>
          <p:cNvPr id="9" name="TextBox 8"/>
          <p:cNvSpPr txBox="1"/>
          <p:nvPr/>
        </p:nvSpPr>
        <p:spPr>
          <a:xfrm>
            <a:off x="442189" y="1295400"/>
            <a:ext cx="8481989" cy="1200329"/>
          </a:xfrm>
          <a:prstGeom prst="rect">
            <a:avLst/>
          </a:prstGeom>
          <a:noFill/>
        </p:spPr>
        <p:txBody>
          <a:bodyPr wrap="square" rtlCol="0">
            <a:spAutoFit/>
          </a:bodyPr>
          <a:lstStyle/>
          <a:p>
            <a:r>
              <a:rPr lang="en-US" b="1" dirty="0" smtClean="0">
                <a:solidFill>
                  <a:srgbClr val="00B050"/>
                </a:solidFill>
              </a:rPr>
              <a:t>Modify the </a:t>
            </a:r>
            <a:r>
              <a:rPr lang="en-US" b="1" dirty="0" smtClean="0">
                <a:solidFill>
                  <a:srgbClr val="00B050"/>
                </a:solidFill>
              </a:rPr>
              <a:t>conductor:</a:t>
            </a:r>
            <a:endParaRPr lang="en-US" b="1" dirty="0" smtClean="0">
              <a:solidFill>
                <a:srgbClr val="00B050"/>
              </a:solidFill>
            </a:endParaRPr>
          </a:p>
          <a:p>
            <a:pPr marL="285750" indent="-285750">
              <a:buFont typeface="Wingdings" panose="05000000000000000000" pitchFamily="2" charset="2"/>
              <a:buChar char="§"/>
            </a:pPr>
            <a:r>
              <a:rPr lang="en-US" dirty="0" smtClean="0"/>
              <a:t>Increase </a:t>
            </a:r>
            <a:r>
              <a:rPr lang="en-US" dirty="0"/>
              <a:t>amount / conductivity of the </a:t>
            </a:r>
            <a:r>
              <a:rPr lang="en-US" dirty="0" smtClean="0"/>
              <a:t>stabilizer</a:t>
            </a:r>
          </a:p>
          <a:p>
            <a:pPr marL="285750" indent="-285750">
              <a:buFont typeface="Wingdings" panose="05000000000000000000" pitchFamily="2" charset="2"/>
              <a:buChar char="§"/>
            </a:pPr>
            <a:r>
              <a:rPr lang="en-US" dirty="0"/>
              <a:t>I</a:t>
            </a:r>
            <a:r>
              <a:rPr lang="en-US" dirty="0" smtClean="0"/>
              <a:t>mprove </a:t>
            </a:r>
            <a:r>
              <a:rPr lang="en-US" dirty="0" smtClean="0"/>
              <a:t>heat transfer</a:t>
            </a:r>
            <a:endParaRPr lang="en-US" dirty="0" smtClean="0"/>
          </a:p>
          <a:p>
            <a:pPr marL="285750" indent="-285750">
              <a:buFont typeface="Wingdings" panose="05000000000000000000" pitchFamily="2" charset="2"/>
              <a:buChar char="§"/>
            </a:pPr>
            <a:r>
              <a:rPr lang="en-US" dirty="0" smtClean="0"/>
              <a:t>Increase interfacial </a:t>
            </a:r>
            <a:r>
              <a:rPr lang="en-US" dirty="0" smtClean="0"/>
              <a:t>resistance</a:t>
            </a:r>
            <a:endParaRPr lang="en-US" dirty="0"/>
          </a:p>
        </p:txBody>
      </p:sp>
    </p:spTree>
    <p:extLst>
      <p:ext uri="{BB962C8B-B14F-4D97-AF65-F5344CB8AC3E}">
        <p14:creationId xmlns:p14="http://schemas.microsoft.com/office/powerpoint/2010/main" val="127542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667000"/>
            <a:ext cx="8229600" cy="609600"/>
          </a:xfrm>
        </p:spPr>
        <p:txBody>
          <a:bodyPr/>
          <a:lstStyle/>
          <a:p>
            <a:r>
              <a:rPr lang="en-US" dirty="0" smtClean="0"/>
              <a:t>Conductor modification</a:t>
            </a:r>
            <a:endParaRPr lang="en-US" dirty="0"/>
          </a:p>
        </p:txBody>
      </p:sp>
    </p:spTree>
    <p:extLst>
      <p:ext uri="{BB962C8B-B14F-4D97-AF65-F5344CB8AC3E}">
        <p14:creationId xmlns:p14="http://schemas.microsoft.com/office/powerpoint/2010/main" val="3266340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thicker (or different) stabilizer</a:t>
            </a:r>
            <a:endParaRPr lang="en-US" dirty="0"/>
          </a:p>
        </p:txBody>
      </p:sp>
      <p:sp>
        <p:nvSpPr>
          <p:cNvPr id="3" name="TextBox 2"/>
          <p:cNvSpPr txBox="1"/>
          <p:nvPr/>
        </p:nvSpPr>
        <p:spPr>
          <a:xfrm>
            <a:off x="328200" y="5410200"/>
            <a:ext cx="2502775" cy="830997"/>
          </a:xfrm>
          <a:prstGeom prst="rect">
            <a:avLst/>
          </a:prstGeom>
          <a:noFill/>
        </p:spPr>
        <p:txBody>
          <a:bodyPr wrap="square" rtlCol="0">
            <a:spAutoFit/>
          </a:bodyPr>
          <a:lstStyle/>
          <a:p>
            <a:pPr algn="just"/>
            <a:r>
              <a:rPr lang="en-US" sz="1200" dirty="0" smtClean="0"/>
              <a:t>Evolution of YBCO tape </a:t>
            </a:r>
            <a:r>
              <a:rPr lang="en-US" sz="1200" dirty="0"/>
              <a:t>temperature and current during the entire </a:t>
            </a:r>
            <a:r>
              <a:rPr lang="en-US" sz="1200" dirty="0" smtClean="0"/>
              <a:t>quench. </a:t>
            </a:r>
            <a:r>
              <a:rPr lang="en-US" sz="1200" dirty="0"/>
              <a:t>Current dump started when the voltage drop reached 100 mV</a:t>
            </a: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8" y="1519252"/>
            <a:ext cx="2887659" cy="205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2899561" y="1556206"/>
            <a:ext cx="1367639" cy="2677656"/>
          </a:xfrm>
          <a:prstGeom prst="rect">
            <a:avLst/>
          </a:prstGeom>
        </p:spPr>
        <p:txBody>
          <a:bodyPr wrap="square">
            <a:spAutoFit/>
          </a:bodyPr>
          <a:lstStyle/>
          <a:p>
            <a:r>
              <a:rPr lang="en-US" sz="1400" i="1" dirty="0">
                <a:solidFill>
                  <a:srgbClr val="0070C0"/>
                </a:solidFill>
              </a:rPr>
              <a:t>D. </a:t>
            </a:r>
            <a:r>
              <a:rPr lang="en-US" sz="1400" i="1" dirty="0" err="1">
                <a:solidFill>
                  <a:srgbClr val="0070C0"/>
                </a:solidFill>
              </a:rPr>
              <a:t>Uglietti</a:t>
            </a:r>
            <a:r>
              <a:rPr lang="en-US" sz="1400" i="1" dirty="0">
                <a:solidFill>
                  <a:srgbClr val="0070C0"/>
                </a:solidFill>
              </a:rPr>
              <a:t> and C. </a:t>
            </a:r>
            <a:r>
              <a:rPr lang="en-US" sz="1400" i="1" dirty="0" err="1">
                <a:solidFill>
                  <a:srgbClr val="0070C0"/>
                </a:solidFill>
              </a:rPr>
              <a:t>Marinucci</a:t>
            </a:r>
            <a:r>
              <a:rPr lang="en-US" sz="1400" i="1" dirty="0">
                <a:solidFill>
                  <a:srgbClr val="0070C0"/>
                </a:solidFill>
              </a:rPr>
              <a:t>, “Design of a Quench Protection System for a Coated Conductor Insert </a:t>
            </a:r>
            <a:r>
              <a:rPr lang="en-US" sz="1400" i="1" dirty="0" smtClean="0">
                <a:solidFill>
                  <a:srgbClr val="0070C0"/>
                </a:solidFill>
              </a:rPr>
              <a:t>Coil”, IEEE Trans. Appl. </a:t>
            </a:r>
            <a:r>
              <a:rPr lang="en-US" sz="1400" i="1" dirty="0" err="1" smtClean="0">
                <a:solidFill>
                  <a:srgbClr val="0070C0"/>
                </a:solidFill>
              </a:rPr>
              <a:t>Supercond</a:t>
            </a:r>
            <a:r>
              <a:rPr lang="en-US" sz="1400" i="1" dirty="0" smtClean="0">
                <a:solidFill>
                  <a:srgbClr val="0070C0"/>
                </a:solidFill>
              </a:rPr>
              <a:t>., 22, 4702704 (2012)</a:t>
            </a:r>
            <a:endParaRPr lang="en-US" sz="1400" i="1" dirty="0">
              <a:solidFill>
                <a:srgbClr val="0070C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97" y="3385065"/>
            <a:ext cx="2893697" cy="2117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31203" y="804806"/>
            <a:ext cx="4263420" cy="646331"/>
          </a:xfrm>
          <a:prstGeom prst="rect">
            <a:avLst/>
          </a:prstGeom>
        </p:spPr>
        <p:txBody>
          <a:bodyPr wrap="square">
            <a:spAutoFit/>
          </a:bodyPr>
          <a:lstStyle/>
          <a:p>
            <a:r>
              <a:rPr lang="en-US" b="1" dirty="0" smtClean="0">
                <a:solidFill>
                  <a:srgbClr val="00B050"/>
                </a:solidFill>
              </a:rPr>
              <a:t>Increased </a:t>
            </a:r>
            <a:r>
              <a:rPr lang="en-US" b="1" dirty="0">
                <a:solidFill>
                  <a:srgbClr val="00B050"/>
                </a:solidFill>
              </a:rPr>
              <a:t>thickness of the stabilizer helps </a:t>
            </a:r>
            <a:r>
              <a:rPr lang="en-US" b="1" dirty="0" smtClean="0">
                <a:solidFill>
                  <a:srgbClr val="00B050"/>
                </a:solidFill>
              </a:rPr>
              <a:t>to reduce </a:t>
            </a:r>
            <a:r>
              <a:rPr lang="en-US" b="1" dirty="0">
                <a:solidFill>
                  <a:srgbClr val="00B050"/>
                </a:solidFill>
              </a:rPr>
              <a:t>quench </a:t>
            </a:r>
            <a:r>
              <a:rPr lang="en-US" b="1" dirty="0" smtClean="0">
                <a:solidFill>
                  <a:srgbClr val="00B050"/>
                </a:solidFill>
              </a:rPr>
              <a:t>temperature…</a:t>
            </a:r>
            <a:endParaRPr lang="en-US" b="1" dirty="0">
              <a:solidFill>
                <a:srgbClr val="00B050"/>
              </a:solidFill>
            </a:endParaRPr>
          </a:p>
        </p:txBody>
      </p:sp>
      <p:sp>
        <p:nvSpPr>
          <p:cNvPr id="8" name="TextBox 7"/>
          <p:cNvSpPr txBox="1"/>
          <p:nvPr/>
        </p:nvSpPr>
        <p:spPr>
          <a:xfrm>
            <a:off x="4474603" y="802265"/>
            <a:ext cx="4657846" cy="646331"/>
          </a:xfrm>
          <a:prstGeom prst="rect">
            <a:avLst/>
          </a:prstGeom>
          <a:noFill/>
        </p:spPr>
        <p:txBody>
          <a:bodyPr wrap="square" rtlCol="0">
            <a:spAutoFit/>
          </a:bodyPr>
          <a:lstStyle/>
          <a:p>
            <a:r>
              <a:rPr lang="en-US" b="1" dirty="0" smtClean="0">
                <a:solidFill>
                  <a:srgbClr val="00B050"/>
                </a:solidFill>
              </a:rPr>
              <a:t>Alternative approach: use a stabilizer material with higher RRR.</a:t>
            </a:r>
            <a:endParaRPr lang="en-US" b="1" dirty="0">
              <a:solidFill>
                <a:srgbClr val="00B050"/>
              </a:solidFill>
            </a:endParaRPr>
          </a:p>
        </p:txBody>
      </p:sp>
      <p:sp>
        <p:nvSpPr>
          <p:cNvPr id="11" name="Rectangle 10"/>
          <p:cNvSpPr/>
          <p:nvPr/>
        </p:nvSpPr>
        <p:spPr>
          <a:xfrm>
            <a:off x="4686298" y="5270660"/>
            <a:ext cx="4234455" cy="954107"/>
          </a:xfrm>
          <a:prstGeom prst="rect">
            <a:avLst/>
          </a:prstGeom>
        </p:spPr>
        <p:txBody>
          <a:bodyPr wrap="square">
            <a:spAutoFit/>
          </a:bodyPr>
          <a:lstStyle/>
          <a:p>
            <a:r>
              <a:rPr lang="en-US" sz="1400" i="1" dirty="0">
                <a:solidFill>
                  <a:srgbClr val="0070C0"/>
                </a:solidFill>
              </a:rPr>
              <a:t>J. H. Bae et al., Thermal Characteristics of 2G HTS Tape With Anodized Aluminum Stabilizer for Cryogen-Free 2G HTS </a:t>
            </a:r>
            <a:r>
              <a:rPr lang="en-US" sz="1400" i="1" dirty="0" smtClean="0">
                <a:solidFill>
                  <a:srgbClr val="0070C0"/>
                </a:solidFill>
              </a:rPr>
              <a:t>Magnet”, IEEE Trans. Appl. Supercond.,25, 6605704 (2015)</a:t>
            </a:r>
            <a:endParaRPr lang="en-US" sz="1400" i="1" dirty="0">
              <a:solidFill>
                <a:srgbClr val="0070C0"/>
              </a:solidFill>
            </a:endParaRPr>
          </a:p>
        </p:txBody>
      </p:sp>
      <p:sp>
        <p:nvSpPr>
          <p:cNvPr id="7" name="TextBox 6"/>
          <p:cNvSpPr txBox="1"/>
          <p:nvPr/>
        </p:nvSpPr>
        <p:spPr>
          <a:xfrm>
            <a:off x="2938394" y="4794979"/>
            <a:ext cx="1169905" cy="646331"/>
          </a:xfrm>
          <a:prstGeom prst="rect">
            <a:avLst/>
          </a:prstGeom>
          <a:noFill/>
        </p:spPr>
        <p:txBody>
          <a:bodyPr wrap="square" rtlCol="0">
            <a:spAutoFit/>
          </a:bodyPr>
          <a:lstStyle/>
          <a:p>
            <a:r>
              <a:rPr lang="en-US" b="1" dirty="0" smtClean="0">
                <a:solidFill>
                  <a:srgbClr val="00B050"/>
                </a:solidFill>
              </a:rPr>
              <a:t>…but also reduces J</a:t>
            </a:r>
            <a:r>
              <a:rPr lang="en-US" b="1" baseline="-25000" dirty="0" smtClean="0">
                <a:solidFill>
                  <a:srgbClr val="00B050"/>
                </a:solidFill>
              </a:rPr>
              <a:t>e</a:t>
            </a:r>
            <a:endParaRPr lang="en-US" b="1" baseline="-25000" dirty="0">
              <a:solidFill>
                <a:srgbClr val="00B050"/>
              </a:solidFill>
            </a:endParaRPr>
          </a:p>
        </p:txBody>
      </p:sp>
      <p:pic>
        <p:nvPicPr>
          <p:cNvPr id="2052" name="Picture 4" descr="E:\olddocs\My Documents_SP\aluminum_res001.jpg"/>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13000"/>
                    </a14:imgEffect>
                    <a14:imgEffect>
                      <a14:brightnessContrast bright="22000"/>
                    </a14:imgEffect>
                  </a14:imgLayer>
                </a14:imgProps>
              </a:ext>
              <a:ext uri="{28A0092B-C50C-407E-A947-70E740481C1C}">
                <a14:useLocalDpi xmlns:a14="http://schemas.microsoft.com/office/drawing/2010/main" val="0"/>
              </a:ext>
            </a:extLst>
          </a:blip>
          <a:srcRect/>
          <a:stretch>
            <a:fillRect/>
          </a:stretch>
        </p:blipFill>
        <p:spPr bwMode="auto">
          <a:xfrm>
            <a:off x="6172200" y="1125431"/>
            <a:ext cx="2901516" cy="399271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507398" y="1998076"/>
            <a:ext cx="1664802" cy="2631490"/>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High-purity Al can reach RRR of &gt; 1000</a:t>
            </a:r>
          </a:p>
          <a:p>
            <a:pPr marL="285750" indent="-285750">
              <a:spcBef>
                <a:spcPts val="600"/>
              </a:spcBef>
              <a:buFont typeface="Arial" panose="020B0604020202020204" pitchFamily="34" charset="0"/>
              <a:buChar char="•"/>
            </a:pPr>
            <a:r>
              <a:rPr lang="en-US" sz="1600" dirty="0" smtClean="0"/>
              <a:t>3 mm of 99.999% Al is equivalent by resistivity to 40 mm of electroplated Cu  at T&lt;20 K</a:t>
            </a:r>
          </a:p>
        </p:txBody>
      </p:sp>
      <p:sp>
        <p:nvSpPr>
          <p:cNvPr id="14" name="Rectangle 13"/>
          <p:cNvSpPr/>
          <p:nvPr/>
        </p:nvSpPr>
        <p:spPr>
          <a:xfrm>
            <a:off x="4394623" y="4794979"/>
            <a:ext cx="4572000" cy="584775"/>
          </a:xfrm>
          <a:prstGeom prst="rect">
            <a:avLst/>
          </a:prstGeom>
        </p:spPr>
        <p:txBody>
          <a:bodyPr>
            <a:spAutoFit/>
          </a:bodyPr>
          <a:lstStyle/>
          <a:p>
            <a:pPr marL="285750" indent="-285750">
              <a:spcBef>
                <a:spcPts val="600"/>
              </a:spcBef>
              <a:buFont typeface="Arial" panose="020B0604020202020204" pitchFamily="34" charset="0"/>
              <a:buChar char="•"/>
            </a:pPr>
            <a:r>
              <a:rPr lang="en-US" sz="1600" dirty="0"/>
              <a:t>If anodized, Al can also provide an efficient electrical insulation of the </a:t>
            </a:r>
            <a:r>
              <a:rPr lang="en-US" sz="1600" dirty="0" smtClean="0"/>
              <a:t>conductor.</a:t>
            </a:r>
            <a:endParaRPr lang="en-US" sz="1600" dirty="0"/>
          </a:p>
        </p:txBody>
      </p:sp>
      <p:cxnSp>
        <p:nvCxnSpPr>
          <p:cNvPr id="16" name="Straight Arrow Connector 15"/>
          <p:cNvCxnSpPr/>
          <p:nvPr/>
        </p:nvCxnSpPr>
        <p:spPr>
          <a:xfrm>
            <a:off x="8686800" y="1448596"/>
            <a:ext cx="0" cy="2894803"/>
          </a:xfrm>
          <a:prstGeom prst="straightConnector1">
            <a:avLst/>
          </a:prstGeom>
          <a:ln w="25400">
            <a:solidFill>
              <a:srgbClr val="FF0000">
                <a:alpha val="99000"/>
              </a:srgb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31465" y="3036822"/>
            <a:ext cx="755335" cy="276999"/>
          </a:xfrm>
          <a:prstGeom prst="rect">
            <a:avLst/>
          </a:prstGeom>
          <a:noFill/>
        </p:spPr>
        <p:txBody>
          <a:bodyPr wrap="none" rtlCol="0">
            <a:spAutoFit/>
          </a:bodyPr>
          <a:lstStyle/>
          <a:p>
            <a:r>
              <a:rPr lang="en-US" sz="1200" dirty="0" smtClean="0">
                <a:solidFill>
                  <a:srgbClr val="FF0000"/>
                </a:solidFill>
              </a:rPr>
              <a:t>RRR</a:t>
            </a:r>
            <a:r>
              <a:rPr lang="en-US" sz="1200" dirty="0" smtClean="0">
                <a:solidFill>
                  <a:srgbClr val="FF0000"/>
                </a:solidFill>
                <a:latin typeface="Symbol" panose="05050102010706020507" pitchFamily="18" charset="2"/>
              </a:rPr>
              <a:t>~</a:t>
            </a:r>
            <a:r>
              <a:rPr lang="en-US" sz="1200" dirty="0" smtClean="0">
                <a:solidFill>
                  <a:srgbClr val="FF0000"/>
                </a:solidFill>
              </a:rPr>
              <a:t>700</a:t>
            </a:r>
            <a:endParaRPr lang="en-US" sz="1200" dirty="0">
              <a:solidFill>
                <a:srgbClr val="FF0000"/>
              </a:solidFill>
            </a:endParaRPr>
          </a:p>
        </p:txBody>
      </p:sp>
    </p:spTree>
    <p:extLst>
      <p:ext uri="{BB962C8B-B14F-4D97-AF65-F5344CB8AC3E}">
        <p14:creationId xmlns:p14="http://schemas.microsoft.com/office/powerpoint/2010/main" val="2936004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306" y="76200"/>
            <a:ext cx="8229600" cy="609600"/>
          </a:xfrm>
        </p:spPr>
        <p:txBody>
          <a:bodyPr/>
          <a:lstStyle/>
          <a:p>
            <a:r>
              <a:rPr lang="en-US" dirty="0" smtClean="0"/>
              <a:t>Improving heat transfer</a:t>
            </a:r>
            <a:endParaRPr lang="en-US"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103" y="1830109"/>
            <a:ext cx="5943607" cy="4141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01752" y="1187556"/>
            <a:ext cx="8385048" cy="523220"/>
          </a:xfrm>
          <a:prstGeom prst="rect">
            <a:avLst/>
          </a:prstGeom>
        </p:spPr>
        <p:txBody>
          <a:bodyPr wrap="square">
            <a:spAutoFit/>
          </a:bodyPr>
          <a:lstStyle/>
          <a:p>
            <a:pPr algn="just"/>
            <a:r>
              <a:rPr lang="en-US" sz="1400" i="1" dirty="0">
                <a:solidFill>
                  <a:srgbClr val="0070C0"/>
                </a:solidFill>
              </a:rPr>
              <a:t>S. Ishmael et </a:t>
            </a:r>
            <a:r>
              <a:rPr lang="en-US" sz="1400" i="1" dirty="0" smtClean="0">
                <a:solidFill>
                  <a:srgbClr val="0070C0"/>
                </a:solidFill>
              </a:rPr>
              <a:t>al., “Enhanced </a:t>
            </a:r>
            <a:r>
              <a:rPr lang="en-US" sz="1400" i="1" dirty="0">
                <a:solidFill>
                  <a:srgbClr val="0070C0"/>
                </a:solidFill>
              </a:rPr>
              <a:t>Quench Propagation in </a:t>
            </a:r>
            <a:r>
              <a:rPr lang="en-US" sz="1400" i="1" dirty="0" smtClean="0">
                <a:solidFill>
                  <a:srgbClr val="0070C0"/>
                </a:solidFill>
              </a:rPr>
              <a:t>Bi</a:t>
            </a:r>
            <a:r>
              <a:rPr lang="en-US" sz="1400" i="1" baseline="-25000" dirty="0" smtClean="0">
                <a:solidFill>
                  <a:srgbClr val="0070C0"/>
                </a:solidFill>
              </a:rPr>
              <a:t>2</a:t>
            </a:r>
            <a:r>
              <a:rPr lang="en-US" sz="1400" i="1" dirty="0" smtClean="0">
                <a:solidFill>
                  <a:srgbClr val="0070C0"/>
                </a:solidFill>
              </a:rPr>
              <a:t>Sr</a:t>
            </a:r>
            <a:r>
              <a:rPr lang="en-US" sz="1400" i="1" baseline="-25000" dirty="0" smtClean="0">
                <a:solidFill>
                  <a:srgbClr val="0070C0"/>
                </a:solidFill>
              </a:rPr>
              <a:t>2</a:t>
            </a:r>
            <a:r>
              <a:rPr lang="en-US" sz="1400" i="1" dirty="0" smtClean="0">
                <a:solidFill>
                  <a:srgbClr val="0070C0"/>
                </a:solidFill>
              </a:rPr>
              <a:t>CaCu</a:t>
            </a:r>
            <a:r>
              <a:rPr lang="en-US" sz="1400" i="1" baseline="-25000" dirty="0" smtClean="0">
                <a:solidFill>
                  <a:srgbClr val="0070C0"/>
                </a:solidFill>
              </a:rPr>
              <a:t>2</a:t>
            </a:r>
            <a:r>
              <a:rPr lang="en-US" sz="1400" i="1" dirty="0" smtClean="0">
                <a:solidFill>
                  <a:srgbClr val="0070C0"/>
                </a:solidFill>
              </a:rPr>
              <a:t>Ox and </a:t>
            </a:r>
            <a:r>
              <a:rPr lang="en-US" sz="1400" i="1" dirty="0">
                <a:solidFill>
                  <a:srgbClr val="0070C0"/>
                </a:solidFill>
              </a:rPr>
              <a:t>YBa</a:t>
            </a:r>
            <a:r>
              <a:rPr lang="en-US" sz="1400" i="1" baseline="-25000" dirty="0">
                <a:solidFill>
                  <a:srgbClr val="0070C0"/>
                </a:solidFill>
              </a:rPr>
              <a:t>2</a:t>
            </a:r>
            <a:r>
              <a:rPr lang="en-US" sz="1400" i="1" dirty="0">
                <a:solidFill>
                  <a:srgbClr val="0070C0"/>
                </a:solidFill>
              </a:rPr>
              <a:t>Cu</a:t>
            </a:r>
            <a:r>
              <a:rPr lang="en-US" sz="1400" i="1" baseline="-25000" dirty="0">
                <a:solidFill>
                  <a:srgbClr val="0070C0"/>
                </a:solidFill>
              </a:rPr>
              <a:t>3</a:t>
            </a:r>
            <a:r>
              <a:rPr lang="en-US" sz="1400" i="1" dirty="0">
                <a:solidFill>
                  <a:srgbClr val="0070C0"/>
                </a:solidFill>
              </a:rPr>
              <a:t>O</a:t>
            </a:r>
            <a:r>
              <a:rPr lang="en-US" sz="1400" i="1" baseline="-25000" dirty="0">
                <a:solidFill>
                  <a:srgbClr val="0070C0"/>
                </a:solidFill>
              </a:rPr>
              <a:t>7−x </a:t>
            </a:r>
            <a:r>
              <a:rPr lang="en-US" sz="1400" i="1" dirty="0" smtClean="0">
                <a:solidFill>
                  <a:srgbClr val="0070C0"/>
                </a:solidFill>
              </a:rPr>
              <a:t>Coils via </a:t>
            </a:r>
            <a:r>
              <a:rPr lang="en-US" sz="1400" i="1" dirty="0">
                <a:solidFill>
                  <a:srgbClr val="0070C0"/>
                </a:solidFill>
              </a:rPr>
              <a:t>a </a:t>
            </a:r>
            <a:r>
              <a:rPr lang="en-US" sz="1400" i="1" dirty="0" smtClean="0">
                <a:solidFill>
                  <a:srgbClr val="0070C0"/>
                </a:solidFill>
              </a:rPr>
              <a:t>Nanoscale Doped-</a:t>
            </a:r>
            <a:r>
              <a:rPr lang="en-US" sz="1400" i="1" dirty="0" err="1" smtClean="0">
                <a:solidFill>
                  <a:srgbClr val="0070C0"/>
                </a:solidFill>
              </a:rPr>
              <a:t>Titania</a:t>
            </a:r>
            <a:r>
              <a:rPr lang="en-US" sz="1400" i="1" dirty="0" smtClean="0">
                <a:solidFill>
                  <a:srgbClr val="0070C0"/>
                </a:solidFill>
              </a:rPr>
              <a:t>-Based Thermally Conducting </a:t>
            </a:r>
            <a:r>
              <a:rPr lang="en-US" sz="1400" i="1" dirty="0">
                <a:solidFill>
                  <a:srgbClr val="0070C0"/>
                </a:solidFill>
              </a:rPr>
              <a:t>Electrical </a:t>
            </a:r>
            <a:r>
              <a:rPr lang="en-US" sz="1400" i="1" dirty="0" smtClean="0">
                <a:solidFill>
                  <a:srgbClr val="0070C0"/>
                </a:solidFill>
              </a:rPr>
              <a:t>Insulator”, </a:t>
            </a:r>
            <a:r>
              <a:rPr lang="en-US" sz="1400" i="1" dirty="0">
                <a:solidFill>
                  <a:srgbClr val="0070C0"/>
                </a:solidFill>
              </a:rPr>
              <a:t> </a:t>
            </a:r>
            <a:r>
              <a:rPr lang="en-US" sz="1400" i="1" dirty="0" smtClean="0">
                <a:solidFill>
                  <a:srgbClr val="0070C0"/>
                </a:solidFill>
              </a:rPr>
              <a:t>IEEE Trans Appl. </a:t>
            </a:r>
            <a:r>
              <a:rPr lang="en-US" sz="1400" i="1" dirty="0" err="1" smtClean="0">
                <a:solidFill>
                  <a:srgbClr val="0070C0"/>
                </a:solidFill>
              </a:rPr>
              <a:t>Supercond</a:t>
            </a:r>
            <a:r>
              <a:rPr lang="en-US" sz="1400" i="1" dirty="0" smtClean="0">
                <a:solidFill>
                  <a:srgbClr val="0070C0"/>
                </a:solidFill>
              </a:rPr>
              <a:t>. </a:t>
            </a:r>
            <a:r>
              <a:rPr lang="en-US" sz="1400" i="1" dirty="0">
                <a:solidFill>
                  <a:srgbClr val="0070C0"/>
                </a:solidFill>
              </a:rPr>
              <a:t>23, </a:t>
            </a:r>
            <a:r>
              <a:rPr lang="en-US" sz="1400" dirty="0" smtClean="0">
                <a:solidFill>
                  <a:srgbClr val="0070C0"/>
                </a:solidFill>
              </a:rPr>
              <a:t>7201311,</a:t>
            </a:r>
            <a:r>
              <a:rPr lang="en-US" sz="1400" i="1" dirty="0" smtClean="0">
                <a:solidFill>
                  <a:srgbClr val="0070C0"/>
                </a:solidFill>
              </a:rPr>
              <a:t> </a:t>
            </a:r>
            <a:r>
              <a:rPr lang="en-US" sz="1400" i="1" dirty="0">
                <a:solidFill>
                  <a:srgbClr val="0070C0"/>
                </a:solidFill>
              </a:rPr>
              <a:t>(</a:t>
            </a:r>
            <a:r>
              <a:rPr lang="en-US" sz="1400" i="1" dirty="0" smtClean="0">
                <a:solidFill>
                  <a:srgbClr val="0070C0"/>
                </a:solidFill>
              </a:rPr>
              <a:t>2013)</a:t>
            </a:r>
            <a:endParaRPr lang="en-US" sz="1400" i="1" dirty="0">
              <a:solidFill>
                <a:srgbClr val="0070C0"/>
              </a:solidFill>
            </a:endParaRPr>
          </a:p>
        </p:txBody>
      </p:sp>
      <p:sp>
        <p:nvSpPr>
          <p:cNvPr id="10" name="TextBox 9"/>
          <p:cNvSpPr txBox="1"/>
          <p:nvPr/>
        </p:nvSpPr>
        <p:spPr>
          <a:xfrm>
            <a:off x="301752" y="832104"/>
            <a:ext cx="8638422" cy="369332"/>
          </a:xfrm>
          <a:prstGeom prst="rect">
            <a:avLst/>
          </a:prstGeom>
          <a:noFill/>
        </p:spPr>
        <p:txBody>
          <a:bodyPr wrap="square" rtlCol="0">
            <a:spAutoFit/>
          </a:bodyPr>
          <a:lstStyle/>
          <a:p>
            <a:r>
              <a:rPr lang="en-US" b="1" dirty="0" smtClean="0">
                <a:solidFill>
                  <a:srgbClr val="00B050"/>
                </a:solidFill>
              </a:rPr>
              <a:t>Coating the conductor with a high thermal </a:t>
            </a:r>
            <a:r>
              <a:rPr lang="en-US" b="1" dirty="0" smtClean="0">
                <a:solidFill>
                  <a:srgbClr val="00B050"/>
                </a:solidFill>
              </a:rPr>
              <a:t>diffusivity </a:t>
            </a:r>
            <a:r>
              <a:rPr lang="en-US" b="1" dirty="0" smtClean="0">
                <a:solidFill>
                  <a:srgbClr val="00B050"/>
                </a:solidFill>
              </a:rPr>
              <a:t>compound</a:t>
            </a:r>
            <a:endParaRPr lang="en-US" b="1" dirty="0">
              <a:solidFill>
                <a:srgbClr val="00B050"/>
              </a:solidFill>
            </a:endParaRPr>
          </a:p>
        </p:txBody>
      </p:sp>
      <p:sp>
        <p:nvSpPr>
          <p:cNvPr id="12" name="TextBox 11"/>
          <p:cNvSpPr txBox="1"/>
          <p:nvPr/>
        </p:nvSpPr>
        <p:spPr>
          <a:xfrm>
            <a:off x="5791200" y="2431325"/>
            <a:ext cx="2895600" cy="2939266"/>
          </a:xfrm>
          <a:prstGeom prst="rect">
            <a:avLst/>
          </a:prstGeom>
          <a:noFill/>
        </p:spPr>
        <p:txBody>
          <a:bodyPr wrap="square" rtlCol="0">
            <a:spAutoFit/>
          </a:bodyPr>
          <a:lstStyle/>
          <a:p>
            <a:pPr marL="285750" indent="-285750" algn="just">
              <a:buFontTx/>
              <a:buChar char="-"/>
            </a:pPr>
            <a:r>
              <a:rPr lang="en-US" b="1" dirty="0" smtClean="0">
                <a:solidFill>
                  <a:srgbClr val="00B050"/>
                </a:solidFill>
              </a:rPr>
              <a:t>Pro</a:t>
            </a:r>
            <a:r>
              <a:rPr lang="en-US" dirty="0" smtClean="0"/>
              <a:t>: somewhat improved NZPV (several times). Can actually induce inter-layer propagation within the acceptable time margin</a:t>
            </a:r>
          </a:p>
          <a:p>
            <a:pPr marL="285750" indent="-285750" algn="just">
              <a:spcBef>
                <a:spcPts val="600"/>
              </a:spcBef>
              <a:buFontTx/>
              <a:buChar char="-"/>
            </a:pPr>
            <a:r>
              <a:rPr lang="en-US" b="1" dirty="0" smtClean="0">
                <a:solidFill>
                  <a:srgbClr val="FF0000"/>
                </a:solidFill>
              </a:rPr>
              <a:t>Con</a:t>
            </a:r>
            <a:r>
              <a:rPr lang="en-US" dirty="0" smtClean="0"/>
              <a:t>: may be still insufficient for convention style quench protection relying on normal zone propagation </a:t>
            </a:r>
          </a:p>
        </p:txBody>
      </p:sp>
      <p:sp>
        <p:nvSpPr>
          <p:cNvPr id="13" name="Rectangle 12"/>
          <p:cNvSpPr/>
          <p:nvPr/>
        </p:nvSpPr>
        <p:spPr>
          <a:xfrm>
            <a:off x="2560536" y="2616740"/>
            <a:ext cx="2529624" cy="1253737"/>
          </a:xfrm>
          <a:prstGeom prst="rect">
            <a:avLst/>
          </a:prstGeom>
          <a:solidFill>
            <a:srgbClr val="00B050">
              <a:alpha val="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2549926" y="4552089"/>
            <a:ext cx="2529624" cy="1253737"/>
          </a:xfrm>
          <a:prstGeom prst="rect">
            <a:avLst/>
          </a:prstGeom>
          <a:solidFill>
            <a:srgbClr val="00B050">
              <a:alpha val="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139037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5280" y="762000"/>
            <a:ext cx="8424906" cy="800219"/>
          </a:xfrm>
          <a:prstGeom prst="rect">
            <a:avLst/>
          </a:prstGeom>
          <a:noFill/>
        </p:spPr>
        <p:txBody>
          <a:bodyPr wrap="square" rtlCol="0">
            <a:spAutoFit/>
          </a:bodyPr>
          <a:lstStyle/>
          <a:p>
            <a:pPr algn="just"/>
            <a:r>
              <a:rPr lang="en-US" b="1" dirty="0" smtClean="0">
                <a:solidFill>
                  <a:srgbClr val="00B050"/>
                </a:solidFill>
              </a:rPr>
              <a:t>Increase interfacial resistance between superconductor and stabilizer </a:t>
            </a:r>
            <a:r>
              <a:rPr lang="en-US" sz="1400" dirty="0" smtClean="0"/>
              <a:t>(</a:t>
            </a:r>
            <a:r>
              <a:rPr lang="en-US" sz="1400" i="1" dirty="0" smtClean="0">
                <a:solidFill>
                  <a:srgbClr val="0070C0"/>
                </a:solidFill>
              </a:rPr>
              <a:t>G.A. Levin et al., ”The effects of superconductor–stabilizer interfacial resistance on the quench of a current-carrying coated conductor”, </a:t>
            </a:r>
            <a:r>
              <a:rPr lang="fr-FR" sz="1400" i="1" dirty="0" smtClean="0">
                <a:solidFill>
                  <a:srgbClr val="0070C0"/>
                </a:solidFill>
              </a:rPr>
              <a:t> </a:t>
            </a:r>
            <a:r>
              <a:rPr lang="fr-FR" sz="1400" i="1" dirty="0" err="1">
                <a:solidFill>
                  <a:srgbClr val="0070C0"/>
                </a:solidFill>
              </a:rPr>
              <a:t>Supercond</a:t>
            </a:r>
            <a:r>
              <a:rPr lang="fr-FR" sz="1400" i="1" dirty="0">
                <a:solidFill>
                  <a:srgbClr val="0070C0"/>
                </a:solidFill>
              </a:rPr>
              <a:t>. </a:t>
            </a:r>
            <a:r>
              <a:rPr lang="fr-FR" sz="1400" i="1" dirty="0" err="1">
                <a:solidFill>
                  <a:srgbClr val="0070C0"/>
                </a:solidFill>
              </a:rPr>
              <a:t>Sci</a:t>
            </a:r>
            <a:r>
              <a:rPr lang="fr-FR" sz="1400" i="1" dirty="0">
                <a:solidFill>
                  <a:srgbClr val="0070C0"/>
                </a:solidFill>
              </a:rPr>
              <a:t>. </a:t>
            </a:r>
            <a:r>
              <a:rPr lang="fr-FR" sz="1400" i="1" dirty="0" err="1">
                <a:solidFill>
                  <a:srgbClr val="0070C0"/>
                </a:solidFill>
              </a:rPr>
              <a:t>Technol</a:t>
            </a:r>
            <a:r>
              <a:rPr lang="fr-FR" sz="1400" i="1" dirty="0">
                <a:solidFill>
                  <a:srgbClr val="0070C0"/>
                </a:solidFill>
              </a:rPr>
              <a:t>. 23 </a:t>
            </a:r>
            <a:r>
              <a:rPr lang="fr-FR" sz="1400" i="1" dirty="0" smtClean="0">
                <a:solidFill>
                  <a:srgbClr val="0070C0"/>
                </a:solidFill>
              </a:rPr>
              <a:t>014021, (2010))</a:t>
            </a:r>
            <a:endParaRPr lang="en-US" sz="1400" i="1" dirty="0" smtClean="0">
              <a:solidFill>
                <a:srgbClr val="0070C0"/>
              </a:solidFill>
            </a:endParaRPr>
          </a:p>
        </p:txBody>
      </p:sp>
      <p:sp>
        <p:nvSpPr>
          <p:cNvPr id="6" name="TextBox 5"/>
          <p:cNvSpPr txBox="1"/>
          <p:nvPr/>
        </p:nvSpPr>
        <p:spPr>
          <a:xfrm>
            <a:off x="116010" y="4924424"/>
            <a:ext cx="8722130" cy="1477328"/>
          </a:xfrm>
          <a:prstGeom prst="rect">
            <a:avLst/>
          </a:prstGeom>
          <a:noFill/>
        </p:spPr>
        <p:txBody>
          <a:bodyPr wrap="square" rtlCol="0">
            <a:spAutoFit/>
          </a:bodyPr>
          <a:lstStyle/>
          <a:p>
            <a:pPr marL="285750" indent="-285750" algn="just">
              <a:buFontTx/>
              <a:buChar char="-"/>
            </a:pPr>
            <a:r>
              <a:rPr lang="en-US" b="1" dirty="0">
                <a:solidFill>
                  <a:srgbClr val="007A37"/>
                </a:solidFill>
              </a:rPr>
              <a:t>P</a:t>
            </a:r>
            <a:r>
              <a:rPr lang="en-US" b="1" dirty="0" smtClean="0">
                <a:solidFill>
                  <a:srgbClr val="007A37"/>
                </a:solidFill>
              </a:rPr>
              <a:t>ro</a:t>
            </a:r>
            <a:r>
              <a:rPr lang="en-US" dirty="0" smtClean="0"/>
              <a:t>: quench propagates at velocities comparable to those of LTS =&gt; all conventional quench protection schemes can be applied</a:t>
            </a:r>
          </a:p>
          <a:p>
            <a:pPr marL="285750" indent="-285750" algn="just">
              <a:buFontTx/>
              <a:buChar char="-"/>
            </a:pPr>
            <a:r>
              <a:rPr lang="en-US" b="1" dirty="0" smtClean="0">
                <a:solidFill>
                  <a:srgbClr val="FF0000"/>
                </a:solidFill>
              </a:rPr>
              <a:t>Con</a:t>
            </a:r>
            <a:r>
              <a:rPr lang="en-US" dirty="0"/>
              <a:t>: reduces stability. This may in fact be OK… provided superconductor layer is </a:t>
            </a:r>
            <a:r>
              <a:rPr lang="en-US" dirty="0" smtClean="0"/>
              <a:t>fairly uniform</a:t>
            </a:r>
            <a:endParaRPr lang="en-US" dirty="0"/>
          </a:p>
          <a:p>
            <a:pPr algn="ctr"/>
            <a:r>
              <a:rPr lang="en-US" dirty="0">
                <a:solidFill>
                  <a:srgbClr val="BE0CC2"/>
                </a:solidFill>
              </a:rPr>
              <a:t>     </a:t>
            </a:r>
            <a:r>
              <a:rPr lang="en-US" dirty="0" smtClean="0">
                <a:solidFill>
                  <a:srgbClr val="BE0CC2"/>
                </a:solidFill>
              </a:rPr>
              <a:t>  </a:t>
            </a:r>
            <a:r>
              <a:rPr lang="en-US" b="1" i="1" dirty="0" smtClean="0">
                <a:solidFill>
                  <a:srgbClr val="BE0CC2"/>
                </a:solidFill>
              </a:rPr>
              <a:t>Needs </a:t>
            </a:r>
            <a:r>
              <a:rPr lang="en-US" b="1" i="1" dirty="0">
                <a:solidFill>
                  <a:srgbClr val="BE0CC2"/>
                </a:solidFill>
              </a:rPr>
              <a:t>further studies</a:t>
            </a:r>
            <a:r>
              <a:rPr lang="en-US" b="1" i="1" dirty="0" smtClean="0">
                <a:solidFill>
                  <a:srgbClr val="BE0CC2"/>
                </a:solidFill>
              </a:rPr>
              <a:t>!</a:t>
            </a:r>
            <a:endParaRPr lang="en-US" b="1" i="1" dirty="0">
              <a:solidFill>
                <a:srgbClr val="BE0CC2"/>
              </a:solidFill>
            </a:endParaRPr>
          </a:p>
        </p:txBody>
      </p:sp>
      <p:sp>
        <p:nvSpPr>
          <p:cNvPr id="10" name="Title 9"/>
          <p:cNvSpPr>
            <a:spLocks noGrp="1"/>
          </p:cNvSpPr>
          <p:nvPr>
            <p:ph type="title"/>
          </p:nvPr>
        </p:nvSpPr>
        <p:spPr>
          <a:xfrm>
            <a:off x="609600" y="76200"/>
            <a:ext cx="8229600" cy="609600"/>
          </a:xfrm>
        </p:spPr>
        <p:txBody>
          <a:bodyPr>
            <a:normAutofit/>
          </a:bodyPr>
          <a:lstStyle/>
          <a:p>
            <a:r>
              <a:rPr lang="en-US" dirty="0" smtClean="0"/>
              <a:t>Interfacial resistance</a:t>
            </a:r>
            <a:endParaRPr lang="en-US" dirty="0"/>
          </a:p>
        </p:txBody>
      </p:sp>
      <p:sp>
        <p:nvSpPr>
          <p:cNvPr id="3" name="TextBox 2"/>
          <p:cNvSpPr txBox="1"/>
          <p:nvPr/>
        </p:nvSpPr>
        <p:spPr>
          <a:xfrm>
            <a:off x="4030851" y="1314854"/>
            <a:ext cx="4807288" cy="954107"/>
          </a:xfrm>
          <a:prstGeom prst="rect">
            <a:avLst/>
          </a:prstGeom>
          <a:noFill/>
        </p:spPr>
        <p:txBody>
          <a:bodyPr wrap="square" rtlCol="0">
            <a:spAutoFit/>
          </a:bodyPr>
          <a:lstStyle/>
          <a:p>
            <a:pPr algn="just"/>
            <a:r>
              <a:rPr lang="en-US" sz="1400" b="1" dirty="0" smtClean="0">
                <a:solidFill>
                  <a:srgbClr val="00B050"/>
                </a:solidFill>
              </a:rPr>
              <a:t>“What </a:t>
            </a:r>
            <a:r>
              <a:rPr lang="en-US" sz="1400" b="1" dirty="0">
                <a:solidFill>
                  <a:srgbClr val="00B050"/>
                </a:solidFill>
              </a:rPr>
              <a:t>is the advantage of having coated conductor with high stability margins</a:t>
            </a:r>
            <a:r>
              <a:rPr lang="en-US" sz="1400" b="1" dirty="0" smtClean="0">
                <a:solidFill>
                  <a:srgbClr val="00B050"/>
                </a:solidFill>
              </a:rPr>
              <a:t>?... Reduction </a:t>
            </a:r>
            <a:r>
              <a:rPr lang="en-US" sz="1400" b="1" dirty="0">
                <a:solidFill>
                  <a:srgbClr val="00B050"/>
                </a:solidFill>
              </a:rPr>
              <a:t>of the stability margins in coated conductors accompanied by increasing NZP speed increases their value from the applications point of </a:t>
            </a:r>
            <a:r>
              <a:rPr lang="en-US" sz="1400" b="1" dirty="0" smtClean="0">
                <a:solidFill>
                  <a:srgbClr val="00B050"/>
                </a:solidFill>
              </a:rPr>
              <a:t>view…”</a:t>
            </a:r>
            <a:endParaRPr lang="en-US" sz="1400" b="1" dirty="0">
              <a:solidFill>
                <a:srgbClr val="00B050"/>
              </a:solidFill>
            </a:endParaRPr>
          </a:p>
        </p:txBody>
      </p:sp>
      <mc:AlternateContent xmlns:mc="http://schemas.openxmlformats.org/markup-compatibility/2006" xmlns:a14="http://schemas.microsoft.com/office/drawing/2010/main">
        <mc:Choice Requires="a14">
          <p:sp>
            <p:nvSpPr>
              <p:cNvPr id="9" name="TextBox 8"/>
              <p:cNvSpPr txBox="1"/>
              <p:nvPr/>
            </p:nvSpPr>
            <p:spPr>
              <a:xfrm>
                <a:off x="4030850" y="2473029"/>
                <a:ext cx="4807289" cy="1375377"/>
              </a:xfrm>
              <a:prstGeom prst="rect">
                <a:avLst/>
              </a:prstGeom>
              <a:solidFill>
                <a:schemeClr val="accent6">
                  <a:lumMod val="40000"/>
                  <a:lumOff val="60000"/>
                </a:schemeClr>
              </a:solidFill>
            </p:spPr>
            <p:txBody>
              <a:bodyPr wrap="square" rtlCol="0">
                <a:spAutoFit/>
              </a:bodyPr>
              <a:lstStyle/>
              <a:p>
                <a:pPr algn="just"/>
                <a:r>
                  <a:rPr lang="en-US" sz="1600" dirty="0" smtClean="0"/>
                  <a:t>The current diffusion length: </a:t>
                </a:r>
                <a14:m>
                  <m:oMath xmlns:m="http://schemas.openxmlformats.org/officeDocument/2006/math">
                    <m:r>
                      <a:rPr lang="en-US" sz="1600" b="0" i="1" smtClean="0">
                        <a:latin typeface="Cambria Math"/>
                      </a:rPr>
                      <m:t>𝐿</m:t>
                    </m:r>
                    <m:r>
                      <a:rPr lang="en-US" sz="1600" b="0" i="1" smtClean="0">
                        <a:latin typeface="Cambria Math"/>
                      </a:rPr>
                      <m:t>=</m:t>
                    </m:r>
                    <m:rad>
                      <m:radPr>
                        <m:degHide m:val="on"/>
                        <m:ctrlPr>
                          <a:rPr lang="en-US" sz="1600" b="0" i="1" smtClean="0">
                            <a:latin typeface="Cambria Math"/>
                          </a:rPr>
                        </m:ctrlPr>
                      </m:radPr>
                      <m:deg/>
                      <m:e>
                        <m:f>
                          <m:fPr>
                            <m:type m:val="lin"/>
                            <m:ctrlPr>
                              <a:rPr lang="en-US" sz="1600" b="0" i="1" smtClean="0">
                                <a:latin typeface="Cambria Math"/>
                              </a:rPr>
                            </m:ctrlPr>
                          </m:fPr>
                          <m:num>
                            <m:sSub>
                              <m:sSubPr>
                                <m:ctrlPr>
                                  <a:rPr lang="en-US" sz="1600" b="0" i="1" smtClean="0">
                                    <a:latin typeface="Cambria Math"/>
                                  </a:rPr>
                                </m:ctrlPr>
                              </m:sSubPr>
                              <m:e>
                                <m:r>
                                  <a:rPr lang="en-US" sz="1600" b="0" i="1" smtClean="0">
                                    <a:latin typeface="Cambria Math"/>
                                  </a:rPr>
                                  <m:t>𝑅</m:t>
                                </m:r>
                              </m:e>
                              <m:sub>
                                <m:r>
                                  <a:rPr lang="en-US" sz="1600" b="0" i="1" smtClean="0">
                                    <a:latin typeface="Cambria Math"/>
                                  </a:rPr>
                                  <m:t>𝑖𝑛𝑡</m:t>
                                </m:r>
                              </m:sub>
                            </m:sSub>
                            <m:sSub>
                              <m:sSubPr>
                                <m:ctrlPr>
                                  <a:rPr lang="en-US" sz="1600" b="0" i="1" smtClean="0">
                                    <a:latin typeface="Cambria Math"/>
                                  </a:rPr>
                                </m:ctrlPr>
                              </m:sSubPr>
                              <m:e>
                                <m:r>
                                  <a:rPr lang="en-US" sz="1600" b="0" i="1" smtClean="0">
                                    <a:latin typeface="Cambria Math"/>
                                  </a:rPr>
                                  <m:t>𝑑</m:t>
                                </m:r>
                              </m:e>
                              <m:sub>
                                <m:r>
                                  <a:rPr lang="en-US" sz="1600" b="0" i="1" smtClean="0">
                                    <a:latin typeface="Cambria Math"/>
                                  </a:rPr>
                                  <m:t>𝑛</m:t>
                                </m:r>
                              </m:sub>
                            </m:sSub>
                          </m:num>
                          <m:den>
                            <m:sSub>
                              <m:sSubPr>
                                <m:ctrlPr>
                                  <a:rPr lang="en-US" sz="1600" b="0" i="1" smtClean="0">
                                    <a:latin typeface="Cambria Math"/>
                                  </a:rPr>
                                </m:ctrlPr>
                              </m:sSubPr>
                              <m:e>
                                <m:r>
                                  <a:rPr lang="en-US" sz="1600" b="0" i="1" smtClean="0">
                                    <a:latin typeface="Cambria Math"/>
                                    <a:ea typeface="Cambria Math"/>
                                  </a:rPr>
                                  <m:t>𝜌</m:t>
                                </m:r>
                              </m:e>
                              <m:sub>
                                <m:r>
                                  <a:rPr lang="en-US" sz="1600" b="0" i="1" smtClean="0">
                                    <a:latin typeface="Cambria Math"/>
                                  </a:rPr>
                                  <m:t>𝑛</m:t>
                                </m:r>
                              </m:sub>
                            </m:sSub>
                          </m:den>
                        </m:f>
                      </m:e>
                    </m:rad>
                    <m:r>
                      <a:rPr lang="en-US" sz="1600" b="0" i="0" smtClean="0">
                        <a:latin typeface="Cambria Math"/>
                      </a:rPr>
                      <m:t>  </m:t>
                    </m:r>
                  </m:oMath>
                </a14:m>
                <a:r>
                  <a:rPr lang="en-US" sz="1600" dirty="0" smtClean="0"/>
                  <a:t>(where </a:t>
                </a:r>
                <a14:m>
                  <m:oMath xmlns:m="http://schemas.openxmlformats.org/officeDocument/2006/math">
                    <m:sSub>
                      <m:sSubPr>
                        <m:ctrlPr>
                          <a:rPr lang="en-US" sz="1600" i="1" smtClean="0">
                            <a:latin typeface="Cambria Math"/>
                          </a:rPr>
                        </m:ctrlPr>
                      </m:sSubPr>
                      <m:e>
                        <m:r>
                          <a:rPr lang="en-US" sz="1600" b="0" i="1" smtClean="0">
                            <a:latin typeface="Cambria Math"/>
                          </a:rPr>
                          <m:t>𝑅</m:t>
                        </m:r>
                      </m:e>
                      <m:sub>
                        <m:r>
                          <a:rPr lang="en-US" sz="1600" b="0" i="1" smtClean="0">
                            <a:latin typeface="Cambria Math"/>
                          </a:rPr>
                          <m:t>𝑖𝑛𝑡</m:t>
                        </m:r>
                      </m:sub>
                    </m:sSub>
                  </m:oMath>
                </a14:m>
                <a:r>
                  <a:rPr lang="en-US" sz="1600" dirty="0" smtClean="0"/>
                  <a:t> is interfacial resistance, and </a:t>
                </a:r>
                <a14:m>
                  <m:oMath xmlns:m="http://schemas.openxmlformats.org/officeDocument/2006/math">
                    <m:sSub>
                      <m:sSubPr>
                        <m:ctrlPr>
                          <a:rPr lang="en-US" sz="1600" i="1" smtClean="0">
                            <a:latin typeface="Cambria Math"/>
                          </a:rPr>
                        </m:ctrlPr>
                      </m:sSubPr>
                      <m:e>
                        <m:r>
                          <a:rPr lang="en-US" sz="1600" b="0" i="1" smtClean="0">
                            <a:latin typeface="Cambria Math"/>
                          </a:rPr>
                          <m:t>𝑑</m:t>
                        </m:r>
                      </m:e>
                      <m:sub>
                        <m:r>
                          <a:rPr lang="en-US" sz="1600" b="0" i="1" smtClean="0">
                            <a:latin typeface="Cambria Math"/>
                          </a:rPr>
                          <m:t>𝑛</m:t>
                        </m:r>
                      </m:sub>
                    </m:sSub>
                  </m:oMath>
                </a14:m>
                <a:r>
                  <a:rPr lang="en-US" sz="1600" dirty="0" smtClean="0"/>
                  <a:t> and </a:t>
                </a:r>
                <a14:m>
                  <m:oMath xmlns:m="http://schemas.openxmlformats.org/officeDocument/2006/math">
                    <m:sSub>
                      <m:sSubPr>
                        <m:ctrlPr>
                          <a:rPr lang="en-US" sz="1600" i="1" smtClean="0">
                            <a:latin typeface="Cambria Math"/>
                          </a:rPr>
                        </m:ctrlPr>
                      </m:sSubPr>
                      <m:e>
                        <m:r>
                          <a:rPr lang="en-US" sz="1600" i="1" smtClean="0">
                            <a:latin typeface="Cambria Math"/>
                            <a:ea typeface="Cambria Math"/>
                          </a:rPr>
                          <m:t>𝜌</m:t>
                        </m:r>
                      </m:e>
                      <m:sub>
                        <m:r>
                          <a:rPr lang="en-US" sz="1600" b="0" i="1" smtClean="0">
                            <a:latin typeface="Cambria Math"/>
                          </a:rPr>
                          <m:t>𝑛</m:t>
                        </m:r>
                      </m:sub>
                    </m:sSub>
                  </m:oMath>
                </a14:m>
                <a:r>
                  <a:rPr lang="en-US" sz="1600" dirty="0" smtClean="0"/>
                  <a:t> are stabilizer thickness and resistivity respectively) replaces thermal diffusion length in heat transfer equation, leading to a faster quench propagation.</a:t>
                </a:r>
                <a:endParaRPr lang="en-US" sz="1600" dirty="0"/>
              </a:p>
            </p:txBody>
          </p:sp>
        </mc:Choice>
        <mc:Fallback xmlns="">
          <p:sp>
            <p:nvSpPr>
              <p:cNvPr id="9" name="TextBox 8"/>
              <p:cNvSpPr txBox="1">
                <a:spLocks noRot="1" noChangeAspect="1" noMove="1" noResize="1" noEditPoints="1" noAdjustHandles="1" noChangeArrowheads="1" noChangeShapeType="1" noTextEdit="1"/>
              </p:cNvSpPr>
              <p:nvPr/>
            </p:nvSpPr>
            <p:spPr>
              <a:xfrm>
                <a:off x="4030850" y="2473029"/>
                <a:ext cx="4807289" cy="1375377"/>
              </a:xfrm>
              <a:prstGeom prst="rect">
                <a:avLst/>
              </a:prstGeom>
              <a:blipFill rotWithShape="1">
                <a:blip r:embed="rId2"/>
                <a:stretch>
                  <a:fillRect l="-634" t="-21778" r="-760" b="-5333"/>
                </a:stretch>
              </a:blipFill>
            </p:spPr>
            <p:txBody>
              <a:bodyPr/>
              <a:lstStyle/>
              <a:p>
                <a:r>
                  <a:rPr lang="en-US">
                    <a:noFill/>
                  </a:rPr>
                  <a:t> </a:t>
                </a:r>
              </a:p>
            </p:txBody>
          </p:sp>
        </mc:Fallback>
      </mc:AlternateContent>
      <p:pic>
        <p:nvPicPr>
          <p:cNvPr id="11" name="Picture 10"/>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304800" y="1697271"/>
            <a:ext cx="3549585" cy="3261782"/>
          </a:xfrm>
          <a:prstGeom prst="rect">
            <a:avLst/>
          </a:prstGeom>
        </p:spPr>
      </p:pic>
      <p:sp>
        <p:nvSpPr>
          <p:cNvPr id="13" name="Rectangle 12"/>
          <p:cNvSpPr/>
          <p:nvPr/>
        </p:nvSpPr>
        <p:spPr>
          <a:xfrm>
            <a:off x="3579541" y="4037297"/>
            <a:ext cx="4653935" cy="738664"/>
          </a:xfrm>
          <a:prstGeom prst="rect">
            <a:avLst/>
          </a:prstGeom>
        </p:spPr>
        <p:txBody>
          <a:bodyPr wrap="square">
            <a:spAutoFit/>
          </a:bodyPr>
          <a:lstStyle/>
          <a:p>
            <a:pPr algn="just"/>
            <a:r>
              <a:rPr lang="en-US" sz="1400" i="1" dirty="0" smtClean="0">
                <a:solidFill>
                  <a:srgbClr val="0070C0"/>
                </a:solidFill>
              </a:rPr>
              <a:t>C. </a:t>
            </a:r>
            <a:r>
              <a:rPr lang="en-US" sz="1400" i="1" dirty="0" err="1" smtClean="0">
                <a:solidFill>
                  <a:srgbClr val="0070C0"/>
                </a:solidFill>
              </a:rPr>
              <a:t>Lacroix</a:t>
            </a:r>
            <a:r>
              <a:rPr lang="en-US" sz="1400" i="1" dirty="0" smtClean="0">
                <a:solidFill>
                  <a:srgbClr val="0070C0"/>
                </a:solidFill>
              </a:rPr>
              <a:t> et al., “Normal </a:t>
            </a:r>
            <a:r>
              <a:rPr lang="en-US" sz="1400" i="1" dirty="0">
                <a:solidFill>
                  <a:srgbClr val="0070C0"/>
                </a:solidFill>
              </a:rPr>
              <a:t>Zone Propagation Velocity in 2G </a:t>
            </a:r>
            <a:r>
              <a:rPr lang="en-US" sz="1400" i="1" dirty="0" smtClean="0">
                <a:solidFill>
                  <a:srgbClr val="0070C0"/>
                </a:solidFill>
              </a:rPr>
              <a:t>HTS Coated </a:t>
            </a:r>
            <a:r>
              <a:rPr lang="en-US" sz="1400" i="1" dirty="0">
                <a:solidFill>
                  <a:srgbClr val="0070C0"/>
                </a:solidFill>
              </a:rPr>
              <a:t>Conductor With High Interfacial </a:t>
            </a:r>
            <a:r>
              <a:rPr lang="en-US" sz="1400" i="1" dirty="0" smtClean="0">
                <a:solidFill>
                  <a:srgbClr val="0070C0"/>
                </a:solidFill>
              </a:rPr>
              <a:t>Resistance”, IEEE trans. Appl. </a:t>
            </a:r>
            <a:r>
              <a:rPr lang="en-US" sz="1400" i="1" dirty="0" err="1" smtClean="0">
                <a:solidFill>
                  <a:srgbClr val="0070C0"/>
                </a:solidFill>
              </a:rPr>
              <a:t>Supercond</a:t>
            </a:r>
            <a:r>
              <a:rPr lang="en-US" sz="1400" i="1" dirty="0" smtClean="0">
                <a:solidFill>
                  <a:srgbClr val="0070C0"/>
                </a:solidFill>
              </a:rPr>
              <a:t>., 23, 4701605 (2013)</a:t>
            </a:r>
            <a:endParaRPr lang="en-US" sz="1400" i="1" dirty="0">
              <a:solidFill>
                <a:srgbClr val="0070C0"/>
              </a:solidFill>
            </a:endParaRPr>
          </a:p>
        </p:txBody>
      </p:sp>
    </p:spTree>
    <p:extLst>
      <p:ext uri="{BB962C8B-B14F-4D97-AF65-F5344CB8AC3E}">
        <p14:creationId xmlns:p14="http://schemas.microsoft.com/office/powerpoint/2010/main" val="109791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09600"/>
          </a:xfrm>
        </p:spPr>
        <p:txBody>
          <a:bodyPr/>
          <a:lstStyle/>
          <a:p>
            <a:r>
              <a:rPr lang="en-US" dirty="0" smtClean="0"/>
              <a:t>Outline</a:t>
            </a:r>
            <a:endParaRPr lang="en-US" dirty="0"/>
          </a:p>
        </p:txBody>
      </p:sp>
      <p:sp>
        <p:nvSpPr>
          <p:cNvPr id="4" name="TextBox 3"/>
          <p:cNvSpPr txBox="1"/>
          <p:nvPr/>
        </p:nvSpPr>
        <p:spPr>
          <a:xfrm>
            <a:off x="762000" y="1371600"/>
            <a:ext cx="7620000" cy="4093428"/>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sz="2400" dirty="0" smtClean="0"/>
              <a:t>Quench in HTS </a:t>
            </a:r>
            <a:r>
              <a:rPr lang="en-US" sz="2400" dirty="0" smtClean="0"/>
              <a:t>magnet: the basics</a:t>
            </a:r>
          </a:p>
          <a:p>
            <a:pPr marL="800100" lvl="1" indent="-342900">
              <a:buFont typeface="Wingdings" panose="05000000000000000000" pitchFamily="2" charset="2"/>
              <a:buChar char="§"/>
            </a:pPr>
            <a:r>
              <a:rPr lang="en-US" sz="2400" dirty="0" smtClean="0"/>
              <a:t>Conductor properties: HTS vs LTS</a:t>
            </a:r>
          </a:p>
          <a:p>
            <a:pPr marL="800100" lvl="1" indent="-342900">
              <a:buFont typeface="Wingdings" panose="05000000000000000000" pitchFamily="2" charset="2"/>
              <a:buChar char="§"/>
            </a:pPr>
            <a:r>
              <a:rPr lang="en-US" sz="2400" dirty="0" smtClean="0"/>
              <a:t>Protection time margin</a:t>
            </a:r>
            <a:endParaRPr lang="en-US" sz="2400" dirty="0"/>
          </a:p>
          <a:p>
            <a:pPr marL="800100" lvl="1" indent="-342900">
              <a:buFont typeface="Wingdings" panose="05000000000000000000" pitchFamily="2" charset="2"/>
              <a:buChar char="§"/>
            </a:pPr>
            <a:r>
              <a:rPr lang="en-US" sz="2400" dirty="0" smtClean="0"/>
              <a:t>Simulation of quenching in HTS under adiabatic conditions and consequences for protection</a:t>
            </a:r>
            <a:endParaRPr lang="en-US" sz="2400" dirty="0"/>
          </a:p>
          <a:p>
            <a:pPr marL="342900" indent="-342900">
              <a:spcBef>
                <a:spcPts val="1200"/>
              </a:spcBef>
              <a:buFont typeface="Wingdings" panose="05000000000000000000" pitchFamily="2" charset="2"/>
              <a:buChar char="Ø"/>
            </a:pPr>
            <a:r>
              <a:rPr lang="en-US" sz="2400" dirty="0" smtClean="0"/>
              <a:t>Quench protection in HTS: recent activity highlights</a:t>
            </a:r>
            <a:endParaRPr lang="en-US" sz="2400" dirty="0" smtClean="0"/>
          </a:p>
          <a:p>
            <a:pPr marL="800100" lvl="1" indent="-342900">
              <a:buFont typeface="Wingdings" panose="05000000000000000000" pitchFamily="2" charset="2"/>
              <a:buChar char="§"/>
            </a:pPr>
            <a:r>
              <a:rPr lang="en-US" sz="2400" dirty="0" smtClean="0"/>
              <a:t>Conductor modification</a:t>
            </a:r>
            <a:endParaRPr lang="en-US" sz="2400" dirty="0" smtClean="0"/>
          </a:p>
          <a:p>
            <a:pPr marL="800100" lvl="1" indent="-342900">
              <a:buFont typeface="Wingdings" panose="05000000000000000000" pitchFamily="2" charset="2"/>
              <a:buChar char="§"/>
            </a:pPr>
            <a:r>
              <a:rPr lang="en-US" sz="2400" dirty="0" smtClean="0"/>
              <a:t>Detection techniques</a:t>
            </a:r>
            <a:endParaRPr lang="en-US" sz="2400" dirty="0" smtClean="0"/>
          </a:p>
          <a:p>
            <a:pPr marL="800100" lvl="1" indent="-342900">
              <a:buFont typeface="Wingdings" panose="05000000000000000000" pitchFamily="2" charset="2"/>
              <a:buChar char="§"/>
            </a:pPr>
            <a:r>
              <a:rPr lang="en-US" sz="2400" dirty="0" smtClean="0"/>
              <a:t>Protection techniques</a:t>
            </a:r>
            <a:endParaRPr lang="en-US" sz="2400" dirty="0"/>
          </a:p>
          <a:p>
            <a:pPr marL="342900" indent="-342900">
              <a:spcBef>
                <a:spcPts val="1200"/>
              </a:spcBef>
              <a:buFont typeface="Wingdings" panose="05000000000000000000" pitchFamily="2" charset="2"/>
              <a:buChar char="Ø"/>
            </a:pPr>
            <a:r>
              <a:rPr lang="en-US" sz="2400" dirty="0" smtClean="0"/>
              <a:t>Split conductor for detection and protection</a:t>
            </a:r>
            <a:endParaRPr lang="en-US" sz="2400" dirty="0" smtClean="0"/>
          </a:p>
        </p:txBody>
      </p:sp>
    </p:spTree>
    <p:extLst>
      <p:ext uri="{BB962C8B-B14F-4D97-AF65-F5344CB8AC3E}">
        <p14:creationId xmlns:p14="http://schemas.microsoft.com/office/powerpoint/2010/main" val="42619319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609600"/>
          </a:xfrm>
        </p:spPr>
        <p:txBody>
          <a:bodyPr/>
          <a:lstStyle/>
          <a:p>
            <a:r>
              <a:rPr lang="en-US" dirty="0" smtClean="0"/>
              <a:t>New detection techniques </a:t>
            </a:r>
            <a:endParaRPr lang="en-US" dirty="0"/>
          </a:p>
        </p:txBody>
      </p:sp>
    </p:spTree>
    <p:extLst>
      <p:ext uri="{BB962C8B-B14F-4D97-AF65-F5344CB8AC3E}">
        <p14:creationId xmlns:p14="http://schemas.microsoft.com/office/powerpoint/2010/main" val="18478062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158" y="76200"/>
            <a:ext cx="8153400" cy="609600"/>
          </a:xfrm>
        </p:spPr>
        <p:txBody>
          <a:bodyPr/>
          <a:lstStyle/>
          <a:p>
            <a:r>
              <a:rPr lang="en-US" dirty="0" smtClean="0"/>
              <a:t>Optical techniques</a:t>
            </a:r>
            <a:endParaRPr lang="en-US" dirty="0"/>
          </a:p>
        </p:txBody>
      </p:sp>
      <p:sp>
        <p:nvSpPr>
          <p:cNvPr id="4" name="TextBox 3"/>
          <p:cNvSpPr txBox="1"/>
          <p:nvPr/>
        </p:nvSpPr>
        <p:spPr>
          <a:xfrm>
            <a:off x="381000" y="843284"/>
            <a:ext cx="8257833" cy="369332"/>
          </a:xfrm>
          <a:prstGeom prst="rect">
            <a:avLst/>
          </a:prstGeom>
          <a:noFill/>
        </p:spPr>
        <p:txBody>
          <a:bodyPr wrap="square" rtlCol="0">
            <a:spAutoFit/>
          </a:bodyPr>
          <a:lstStyle/>
          <a:p>
            <a:r>
              <a:rPr lang="en-US" b="1" dirty="0">
                <a:solidFill>
                  <a:srgbClr val="00B050"/>
                </a:solidFill>
              </a:rPr>
              <a:t>O</a:t>
            </a:r>
            <a:r>
              <a:rPr lang="en-US" b="1" dirty="0" smtClean="0">
                <a:solidFill>
                  <a:srgbClr val="00B050"/>
                </a:solidFill>
              </a:rPr>
              <a:t>ptical sensing: based on detecting local stresses generated by a hot spot</a:t>
            </a:r>
            <a:endParaRPr lang="en-US" b="1" dirty="0">
              <a:solidFill>
                <a:srgbClr val="00B050"/>
              </a:solidFill>
            </a:endParaRPr>
          </a:p>
        </p:txBody>
      </p:sp>
      <p:sp>
        <p:nvSpPr>
          <p:cNvPr id="10" name="Rectangle 9"/>
          <p:cNvSpPr/>
          <p:nvPr/>
        </p:nvSpPr>
        <p:spPr>
          <a:xfrm>
            <a:off x="3137333" y="1435379"/>
            <a:ext cx="5609858" cy="738664"/>
          </a:xfrm>
          <a:prstGeom prst="rect">
            <a:avLst/>
          </a:prstGeom>
        </p:spPr>
        <p:txBody>
          <a:bodyPr wrap="square">
            <a:spAutoFit/>
          </a:bodyPr>
          <a:lstStyle/>
          <a:p>
            <a:pPr algn="just"/>
            <a:r>
              <a:rPr lang="nl-NL" sz="1400" dirty="0" smtClean="0">
                <a:solidFill>
                  <a:srgbClr val="0070C0"/>
                </a:solidFill>
              </a:rPr>
              <a:t>J.M</a:t>
            </a:r>
            <a:r>
              <a:rPr lang="nl-NL" sz="1400" dirty="0">
                <a:solidFill>
                  <a:srgbClr val="0070C0"/>
                </a:solidFill>
              </a:rPr>
              <a:t>. van </a:t>
            </a:r>
            <a:r>
              <a:rPr lang="nl-NL" sz="1400" dirty="0" smtClean="0">
                <a:solidFill>
                  <a:srgbClr val="0070C0"/>
                </a:solidFill>
              </a:rPr>
              <a:t>Oort, R.M. Scanlan and H.H.J ten Kate., “</a:t>
            </a:r>
            <a:r>
              <a:rPr lang="en-US" sz="1400" i="1" dirty="0" smtClean="0">
                <a:solidFill>
                  <a:srgbClr val="0070C0"/>
                </a:solidFill>
              </a:rPr>
              <a:t>A </a:t>
            </a:r>
            <a:r>
              <a:rPr lang="en-US" sz="1400" i="1" dirty="0">
                <a:solidFill>
                  <a:srgbClr val="0070C0"/>
                </a:solidFill>
              </a:rPr>
              <a:t>Fiber-optic Strain Measurement and Quench </a:t>
            </a:r>
            <a:r>
              <a:rPr lang="en-US" sz="1400" i="1" dirty="0" smtClean="0">
                <a:solidFill>
                  <a:srgbClr val="0070C0"/>
                </a:solidFill>
              </a:rPr>
              <a:t>Localization System </a:t>
            </a:r>
            <a:r>
              <a:rPr lang="en-US" sz="1400" i="1" dirty="0">
                <a:solidFill>
                  <a:srgbClr val="0070C0"/>
                </a:solidFill>
              </a:rPr>
              <a:t>for Use </a:t>
            </a:r>
            <a:r>
              <a:rPr lang="en-US" sz="1400" i="1" dirty="0" smtClean="0">
                <a:solidFill>
                  <a:srgbClr val="0070C0"/>
                </a:solidFill>
              </a:rPr>
              <a:t>in Superconducting </a:t>
            </a:r>
            <a:r>
              <a:rPr lang="en-US" sz="1400" i="1" dirty="0">
                <a:solidFill>
                  <a:srgbClr val="0070C0"/>
                </a:solidFill>
              </a:rPr>
              <a:t>Accelerator Dipole </a:t>
            </a:r>
            <a:r>
              <a:rPr lang="en-US" sz="1400" i="1" dirty="0" smtClean="0">
                <a:solidFill>
                  <a:srgbClr val="0070C0"/>
                </a:solidFill>
              </a:rPr>
              <a:t>Magnets”, IEEE Trans. Appl. </a:t>
            </a:r>
            <a:r>
              <a:rPr lang="en-US" sz="1400" i="1" dirty="0" err="1" smtClean="0">
                <a:solidFill>
                  <a:srgbClr val="0070C0"/>
                </a:solidFill>
              </a:rPr>
              <a:t>Supercond</a:t>
            </a:r>
            <a:r>
              <a:rPr lang="en-US" sz="1400" i="1" dirty="0" smtClean="0">
                <a:solidFill>
                  <a:srgbClr val="0070C0"/>
                </a:solidFill>
              </a:rPr>
              <a:t>. 5, 882 (1995)</a:t>
            </a:r>
            <a:endParaRPr lang="en-US" sz="1400" i="1" dirty="0">
              <a:solidFill>
                <a:srgbClr val="0070C0"/>
              </a:solidFill>
            </a:endParaRPr>
          </a:p>
        </p:txBody>
      </p:sp>
      <p:sp>
        <p:nvSpPr>
          <p:cNvPr id="11" name="Rectangle 10"/>
          <p:cNvSpPr/>
          <p:nvPr/>
        </p:nvSpPr>
        <p:spPr>
          <a:xfrm>
            <a:off x="3137331" y="2174043"/>
            <a:ext cx="5701869" cy="954107"/>
          </a:xfrm>
          <a:prstGeom prst="rect">
            <a:avLst/>
          </a:prstGeom>
        </p:spPr>
        <p:txBody>
          <a:bodyPr wrap="square">
            <a:spAutoFit/>
          </a:bodyPr>
          <a:lstStyle/>
          <a:p>
            <a:pPr algn="just"/>
            <a:r>
              <a:rPr lang="en-US" sz="1400" b="1" dirty="0">
                <a:solidFill>
                  <a:srgbClr val="00B050"/>
                </a:solidFill>
              </a:rPr>
              <a:t>The sensitivity of the fiber optic sensors for </a:t>
            </a:r>
            <a:r>
              <a:rPr lang="en-US" sz="1400" b="1" dirty="0" smtClean="0">
                <a:solidFill>
                  <a:srgbClr val="00B050"/>
                </a:solidFill>
              </a:rPr>
              <a:t>absolute readout </a:t>
            </a:r>
            <a:r>
              <a:rPr lang="en-US" sz="1400" b="1" dirty="0">
                <a:solidFill>
                  <a:srgbClr val="00B050"/>
                </a:solidFill>
              </a:rPr>
              <a:t>is in the order of </a:t>
            </a:r>
            <a:r>
              <a:rPr lang="en-US" sz="1400" b="1" dirty="0" smtClean="0">
                <a:solidFill>
                  <a:srgbClr val="00B050"/>
                </a:solidFill>
              </a:rPr>
              <a:t>50-100 </a:t>
            </a:r>
            <a:r>
              <a:rPr lang="en-US" sz="1400" b="1" dirty="0">
                <a:solidFill>
                  <a:srgbClr val="00B050"/>
                </a:solidFill>
              </a:rPr>
              <a:t>nm, which yields a </a:t>
            </a:r>
            <a:r>
              <a:rPr lang="en-US" sz="1400" b="1" dirty="0" smtClean="0">
                <a:solidFill>
                  <a:srgbClr val="00B050"/>
                </a:solidFill>
              </a:rPr>
              <a:t>strain resolution </a:t>
            </a:r>
            <a:r>
              <a:rPr lang="en-US" sz="1400" b="1" dirty="0">
                <a:solidFill>
                  <a:srgbClr val="00B050"/>
                </a:solidFill>
              </a:rPr>
              <a:t>of the order of </a:t>
            </a:r>
            <a:r>
              <a:rPr lang="en-US" sz="1400" b="1" dirty="0" smtClean="0">
                <a:solidFill>
                  <a:srgbClr val="00B050"/>
                </a:solidFill>
              </a:rPr>
              <a:t>10x10</a:t>
            </a:r>
            <a:r>
              <a:rPr lang="en-US" sz="1400" b="1" baseline="30000" dirty="0" smtClean="0">
                <a:solidFill>
                  <a:srgbClr val="00B050"/>
                </a:solidFill>
              </a:rPr>
              <a:t>-6</a:t>
            </a:r>
            <a:r>
              <a:rPr lang="en-US" sz="1400" b="1" dirty="0" smtClean="0">
                <a:solidFill>
                  <a:srgbClr val="00B050"/>
                </a:solidFill>
              </a:rPr>
              <a:t> </a:t>
            </a:r>
            <a:r>
              <a:rPr lang="en-US" sz="1400" b="1" dirty="0">
                <a:solidFill>
                  <a:srgbClr val="00B050"/>
                </a:solidFill>
              </a:rPr>
              <a:t>in the longitudinal </a:t>
            </a:r>
            <a:r>
              <a:rPr lang="en-US" sz="1400" b="1" dirty="0" smtClean="0">
                <a:solidFill>
                  <a:srgbClr val="00B050"/>
                </a:solidFill>
              </a:rPr>
              <a:t>and radial </a:t>
            </a:r>
            <a:r>
              <a:rPr lang="en-US" sz="1400" b="1" dirty="0">
                <a:solidFill>
                  <a:srgbClr val="00B050"/>
                </a:solidFill>
              </a:rPr>
              <a:t>direction. The pressure resolution in the </a:t>
            </a:r>
            <a:r>
              <a:rPr lang="en-US" sz="1400" b="1" dirty="0" smtClean="0">
                <a:solidFill>
                  <a:srgbClr val="00B050"/>
                </a:solidFill>
              </a:rPr>
              <a:t>transverse direction </a:t>
            </a:r>
            <a:r>
              <a:rPr lang="en-US" sz="1400" b="1" dirty="0">
                <a:solidFill>
                  <a:srgbClr val="00B050"/>
                </a:solidFill>
              </a:rPr>
              <a:t>is in the order of </a:t>
            </a:r>
            <a:r>
              <a:rPr lang="en-US" sz="1400" b="1" i="1" dirty="0">
                <a:solidFill>
                  <a:srgbClr val="00B050"/>
                </a:solidFill>
              </a:rPr>
              <a:t>5 </a:t>
            </a:r>
            <a:r>
              <a:rPr lang="en-US" sz="1400" b="1" dirty="0">
                <a:solidFill>
                  <a:srgbClr val="00B050"/>
                </a:solidFill>
              </a:rPr>
              <a:t>MPa</a:t>
            </a:r>
            <a:r>
              <a:rPr lang="en-US" sz="1400" b="1" dirty="0" smtClean="0">
                <a:solidFill>
                  <a:srgbClr val="00B050"/>
                </a:solidFill>
              </a:rPr>
              <a:t>.</a:t>
            </a:r>
            <a:endParaRPr lang="en-US" sz="1400" b="1" dirty="0">
              <a:solidFill>
                <a:srgbClr val="00B050"/>
              </a:solidFill>
            </a:endParaRPr>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036" y="1544317"/>
            <a:ext cx="2289963" cy="1892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380998" y="5257800"/>
            <a:ext cx="8257835" cy="923330"/>
          </a:xfrm>
          <a:prstGeom prst="rect">
            <a:avLst/>
          </a:prstGeom>
        </p:spPr>
        <p:txBody>
          <a:bodyPr wrap="square">
            <a:spAutoFit/>
          </a:bodyPr>
          <a:lstStyle/>
          <a:p>
            <a:pPr algn="just"/>
            <a:r>
              <a:rPr lang="en-US" b="1" dirty="0" smtClean="0">
                <a:solidFill>
                  <a:srgbClr val="00B050"/>
                </a:solidFill>
              </a:rPr>
              <a:t>Pro</a:t>
            </a:r>
            <a:r>
              <a:rPr lang="en-US" dirty="0" smtClean="0"/>
              <a:t>: immune to EM interference. High sensitivity. Proven </a:t>
            </a:r>
            <a:r>
              <a:rPr lang="en-US" dirty="0"/>
              <a:t>to work on small </a:t>
            </a:r>
            <a:r>
              <a:rPr lang="en-US" dirty="0" smtClean="0"/>
              <a:t>coils. </a:t>
            </a:r>
          </a:p>
          <a:p>
            <a:pPr algn="just"/>
            <a:r>
              <a:rPr lang="en-US" b="1" dirty="0" smtClean="0">
                <a:solidFill>
                  <a:srgbClr val="FF0000"/>
                </a:solidFill>
              </a:rPr>
              <a:t>Con</a:t>
            </a:r>
            <a:r>
              <a:rPr lang="en-US" dirty="0" smtClean="0"/>
              <a:t>: </a:t>
            </a:r>
            <a:r>
              <a:rPr lang="en-US" dirty="0"/>
              <a:t>requires </a:t>
            </a:r>
            <a:r>
              <a:rPr lang="en-US" dirty="0" smtClean="0"/>
              <a:t>co-winding optical fiber with </a:t>
            </a:r>
            <a:r>
              <a:rPr lang="en-US" dirty="0"/>
              <a:t>the </a:t>
            </a:r>
            <a:r>
              <a:rPr lang="en-US" dirty="0" smtClean="0"/>
              <a:t>conductor + an </a:t>
            </a:r>
            <a:r>
              <a:rPr lang="en-US" dirty="0"/>
              <a:t>increasingly powerful data processing for </a:t>
            </a:r>
            <a:r>
              <a:rPr lang="en-US" dirty="0" smtClean="0"/>
              <a:t>detecting quenches in </a:t>
            </a:r>
            <a:r>
              <a:rPr lang="en-US" dirty="0"/>
              <a:t>long coils. Detection time </a:t>
            </a:r>
            <a:r>
              <a:rPr lang="en-US" dirty="0" smtClean="0"/>
              <a:t>is </a:t>
            </a:r>
            <a:r>
              <a:rPr lang="en-US" dirty="0">
                <a:latin typeface="Symbol" panose="05050102010706020507" pitchFamily="18" charset="2"/>
              </a:rPr>
              <a:t>~</a:t>
            </a:r>
            <a:r>
              <a:rPr lang="en-US" dirty="0" smtClean="0"/>
              <a:t>1s. </a:t>
            </a:r>
            <a:endParaRPr lang="en-US" dirty="0"/>
          </a:p>
        </p:txBody>
      </p:sp>
      <p:sp>
        <p:nvSpPr>
          <p:cNvPr id="3" name="Rectangle 2"/>
          <p:cNvSpPr/>
          <p:nvPr/>
        </p:nvSpPr>
        <p:spPr>
          <a:xfrm>
            <a:off x="3132978" y="3352800"/>
            <a:ext cx="5614212" cy="954107"/>
          </a:xfrm>
          <a:prstGeom prst="rect">
            <a:avLst/>
          </a:prstGeom>
        </p:spPr>
        <p:txBody>
          <a:bodyPr wrap="square">
            <a:spAutoFit/>
          </a:bodyPr>
          <a:lstStyle/>
          <a:p>
            <a:r>
              <a:rPr lang="en-US" sz="1400" dirty="0" smtClean="0">
                <a:solidFill>
                  <a:srgbClr val="0070C0"/>
                </a:solidFill>
              </a:rPr>
              <a:t>W.K. Chan, G. Flanagan </a:t>
            </a:r>
            <a:r>
              <a:rPr lang="en-US" sz="1400" dirty="0">
                <a:solidFill>
                  <a:srgbClr val="0070C0"/>
                </a:solidFill>
              </a:rPr>
              <a:t>and </a:t>
            </a:r>
            <a:r>
              <a:rPr lang="en-US" sz="1400" dirty="0" smtClean="0">
                <a:solidFill>
                  <a:srgbClr val="0070C0"/>
                </a:solidFill>
              </a:rPr>
              <a:t>J. Schwartz, “</a:t>
            </a:r>
            <a:r>
              <a:rPr lang="en-US" sz="1400" i="1" dirty="0" smtClean="0">
                <a:solidFill>
                  <a:srgbClr val="0070C0"/>
                </a:solidFill>
              </a:rPr>
              <a:t>Spatial </a:t>
            </a:r>
            <a:r>
              <a:rPr lang="en-US" sz="1400" i="1" dirty="0">
                <a:solidFill>
                  <a:srgbClr val="0070C0"/>
                </a:solidFill>
              </a:rPr>
              <a:t>and temporal resolution requirements for quench detection in (RE)Ba</a:t>
            </a:r>
            <a:r>
              <a:rPr lang="en-US" sz="1400" i="1" baseline="-25000" dirty="0">
                <a:solidFill>
                  <a:srgbClr val="0070C0"/>
                </a:solidFill>
              </a:rPr>
              <a:t>2</a:t>
            </a:r>
            <a:r>
              <a:rPr lang="en-US" sz="1400" i="1" dirty="0">
                <a:solidFill>
                  <a:srgbClr val="0070C0"/>
                </a:solidFill>
              </a:rPr>
              <a:t>Cu</a:t>
            </a:r>
            <a:r>
              <a:rPr lang="en-US" sz="1400" i="1" baseline="-25000" dirty="0">
                <a:solidFill>
                  <a:srgbClr val="0070C0"/>
                </a:solidFill>
              </a:rPr>
              <a:t>3</a:t>
            </a:r>
            <a:r>
              <a:rPr lang="en-US" sz="1400" i="1" dirty="0">
                <a:solidFill>
                  <a:srgbClr val="0070C0"/>
                </a:solidFill>
              </a:rPr>
              <a:t>O</a:t>
            </a:r>
            <a:r>
              <a:rPr lang="en-US" sz="1400" i="1" baseline="-25000" dirty="0">
                <a:solidFill>
                  <a:srgbClr val="0070C0"/>
                </a:solidFill>
              </a:rPr>
              <a:t>x</a:t>
            </a:r>
            <a:r>
              <a:rPr lang="en-US" sz="1400" i="1" dirty="0">
                <a:solidFill>
                  <a:srgbClr val="0070C0"/>
                </a:solidFill>
              </a:rPr>
              <a:t> magnets using Rayleigh-scattering-based fiber optic distributed </a:t>
            </a:r>
            <a:r>
              <a:rPr lang="en-US" sz="1400" i="1" dirty="0" smtClean="0">
                <a:solidFill>
                  <a:srgbClr val="0070C0"/>
                </a:solidFill>
              </a:rPr>
              <a:t>sensing”, </a:t>
            </a:r>
            <a:r>
              <a:rPr lang="fr-FR" sz="1400" dirty="0" err="1">
                <a:solidFill>
                  <a:srgbClr val="0070C0"/>
                </a:solidFill>
              </a:rPr>
              <a:t>Supercond</a:t>
            </a:r>
            <a:r>
              <a:rPr lang="fr-FR" sz="1400" dirty="0">
                <a:solidFill>
                  <a:srgbClr val="0070C0"/>
                </a:solidFill>
              </a:rPr>
              <a:t>. </a:t>
            </a:r>
            <a:r>
              <a:rPr lang="fr-FR" sz="1400" dirty="0" err="1">
                <a:solidFill>
                  <a:srgbClr val="0070C0"/>
                </a:solidFill>
              </a:rPr>
              <a:t>Sci</a:t>
            </a:r>
            <a:r>
              <a:rPr lang="fr-FR" sz="1400" dirty="0">
                <a:solidFill>
                  <a:srgbClr val="0070C0"/>
                </a:solidFill>
              </a:rPr>
              <a:t>. </a:t>
            </a:r>
            <a:r>
              <a:rPr lang="fr-FR" sz="1400" dirty="0" err="1">
                <a:solidFill>
                  <a:srgbClr val="0070C0"/>
                </a:solidFill>
              </a:rPr>
              <a:t>Technol</a:t>
            </a:r>
            <a:r>
              <a:rPr lang="fr-FR" sz="1400" dirty="0">
                <a:solidFill>
                  <a:srgbClr val="0070C0"/>
                </a:solidFill>
              </a:rPr>
              <a:t>. 26 </a:t>
            </a:r>
            <a:r>
              <a:rPr lang="fr-FR" sz="1400" dirty="0" smtClean="0">
                <a:solidFill>
                  <a:srgbClr val="0070C0"/>
                </a:solidFill>
              </a:rPr>
              <a:t>105015 (2013).</a:t>
            </a:r>
            <a:endParaRPr lang="en-US" sz="1400" i="1" dirty="0">
              <a:solidFill>
                <a:srgbClr val="0070C0"/>
              </a:solidFill>
            </a:endParaRPr>
          </a:p>
        </p:txBody>
      </p:sp>
      <p:sp>
        <p:nvSpPr>
          <p:cNvPr id="5" name="TextBox 4"/>
          <p:cNvSpPr txBox="1"/>
          <p:nvPr/>
        </p:nvSpPr>
        <p:spPr>
          <a:xfrm>
            <a:off x="381000" y="1250713"/>
            <a:ext cx="2644057" cy="369332"/>
          </a:xfrm>
          <a:prstGeom prst="rect">
            <a:avLst/>
          </a:prstGeom>
          <a:noFill/>
        </p:spPr>
        <p:txBody>
          <a:bodyPr wrap="none" rtlCol="0">
            <a:spAutoFit/>
          </a:bodyPr>
          <a:lstStyle/>
          <a:p>
            <a:r>
              <a:rPr lang="en-US" dirty="0" smtClean="0">
                <a:solidFill>
                  <a:srgbClr val="FF0000"/>
                </a:solidFill>
              </a:rPr>
              <a:t>Fiber-optic interferometer</a:t>
            </a:r>
            <a:endParaRPr lang="en-US" dirty="0">
              <a:solidFill>
                <a:srgbClr val="FF0000"/>
              </a:solidFill>
            </a:endParaRPr>
          </a:p>
        </p:txBody>
      </p:sp>
      <p:sp>
        <p:nvSpPr>
          <p:cNvPr id="6" name="TextBox 5"/>
          <p:cNvSpPr txBox="1"/>
          <p:nvPr/>
        </p:nvSpPr>
        <p:spPr>
          <a:xfrm>
            <a:off x="424670" y="3581400"/>
            <a:ext cx="1946687" cy="369332"/>
          </a:xfrm>
          <a:prstGeom prst="rect">
            <a:avLst/>
          </a:prstGeom>
          <a:noFill/>
        </p:spPr>
        <p:txBody>
          <a:bodyPr wrap="none" rtlCol="0">
            <a:spAutoFit/>
          </a:bodyPr>
          <a:lstStyle/>
          <a:p>
            <a:r>
              <a:rPr lang="en-US" dirty="0" smtClean="0">
                <a:solidFill>
                  <a:srgbClr val="FF0000"/>
                </a:solidFill>
              </a:rPr>
              <a:t>Rayleigh scattering</a:t>
            </a:r>
            <a:endParaRPr lang="en-US" dirty="0">
              <a:solidFill>
                <a:srgbClr val="FF0000"/>
              </a:solidFill>
            </a:endParaRPr>
          </a:p>
        </p:txBody>
      </p:sp>
      <p:sp>
        <p:nvSpPr>
          <p:cNvPr id="8" name="Rectangle 7"/>
          <p:cNvSpPr/>
          <p:nvPr/>
        </p:nvSpPr>
        <p:spPr>
          <a:xfrm>
            <a:off x="3200400" y="4658380"/>
            <a:ext cx="5438433" cy="523220"/>
          </a:xfrm>
          <a:prstGeom prst="rect">
            <a:avLst/>
          </a:prstGeom>
        </p:spPr>
        <p:txBody>
          <a:bodyPr wrap="square">
            <a:spAutoFit/>
          </a:bodyPr>
          <a:lstStyle/>
          <a:p>
            <a:r>
              <a:rPr lang="en-US" sz="1400" dirty="0" smtClean="0">
                <a:solidFill>
                  <a:srgbClr val="0070C0"/>
                </a:solidFill>
              </a:rPr>
              <a:t>F. </a:t>
            </a:r>
            <a:r>
              <a:rPr lang="en-US" sz="1400" dirty="0" err="1" smtClean="0">
                <a:solidFill>
                  <a:srgbClr val="0070C0"/>
                </a:solidFill>
              </a:rPr>
              <a:t>Hunte</a:t>
            </a:r>
            <a:r>
              <a:rPr lang="en-US" sz="1400" dirty="0" smtClean="0">
                <a:solidFill>
                  <a:srgbClr val="0070C0"/>
                </a:solidFill>
              </a:rPr>
              <a:t> et al., “Fiber Bragg optical sensors for </a:t>
            </a:r>
            <a:r>
              <a:rPr lang="en-US" sz="1400" dirty="0">
                <a:solidFill>
                  <a:srgbClr val="0070C0"/>
                </a:solidFill>
              </a:rPr>
              <a:t>YBCO applications”, Proceedings of PAC09, Vancouver, BC, </a:t>
            </a:r>
            <a:r>
              <a:rPr lang="en-US" sz="1400" dirty="0" smtClean="0">
                <a:solidFill>
                  <a:srgbClr val="0070C0"/>
                </a:solidFill>
              </a:rPr>
              <a:t>Canada</a:t>
            </a:r>
            <a:endParaRPr lang="en-US" dirty="0">
              <a:solidFill>
                <a:srgbClr val="0070C0"/>
              </a:solidFill>
            </a:endParaRPr>
          </a:p>
        </p:txBody>
      </p:sp>
      <p:sp>
        <p:nvSpPr>
          <p:cNvPr id="13" name="TextBox 12"/>
          <p:cNvSpPr txBox="1"/>
          <p:nvPr/>
        </p:nvSpPr>
        <p:spPr>
          <a:xfrm>
            <a:off x="457200" y="4659868"/>
            <a:ext cx="2712537" cy="369332"/>
          </a:xfrm>
          <a:prstGeom prst="rect">
            <a:avLst/>
          </a:prstGeom>
          <a:noFill/>
        </p:spPr>
        <p:txBody>
          <a:bodyPr wrap="none" rtlCol="0">
            <a:spAutoFit/>
          </a:bodyPr>
          <a:lstStyle/>
          <a:p>
            <a:r>
              <a:rPr lang="en-US" dirty="0" smtClean="0">
                <a:solidFill>
                  <a:srgbClr val="FF0000"/>
                </a:solidFill>
              </a:rPr>
              <a:t>Fiber Bragg gratings (FBG)</a:t>
            </a:r>
            <a:endParaRPr lang="en-US" dirty="0">
              <a:solidFill>
                <a:srgbClr val="FF0000"/>
              </a:solidFill>
            </a:endParaRPr>
          </a:p>
        </p:txBody>
      </p:sp>
    </p:spTree>
    <p:extLst>
      <p:ext uri="{BB962C8B-B14F-4D97-AF65-F5344CB8AC3E}">
        <p14:creationId xmlns:p14="http://schemas.microsoft.com/office/powerpoint/2010/main" val="27899152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609600"/>
          </a:xfrm>
        </p:spPr>
        <p:txBody>
          <a:bodyPr/>
          <a:lstStyle/>
          <a:p>
            <a:r>
              <a:rPr lang="en-US" dirty="0" smtClean="0"/>
              <a:t>Passive acoustic sensing</a:t>
            </a:r>
            <a:endParaRPr lang="en-US" dirty="0"/>
          </a:p>
        </p:txBody>
      </p:sp>
      <p:sp>
        <p:nvSpPr>
          <p:cNvPr id="4" name="TextBox 3"/>
          <p:cNvSpPr txBox="1"/>
          <p:nvPr/>
        </p:nvSpPr>
        <p:spPr>
          <a:xfrm>
            <a:off x="246017" y="1901852"/>
            <a:ext cx="8575766" cy="2462213"/>
          </a:xfrm>
          <a:prstGeom prst="rect">
            <a:avLst/>
          </a:prstGeom>
          <a:noFill/>
        </p:spPr>
        <p:txBody>
          <a:bodyPr wrap="square" rtlCol="0">
            <a:spAutoFit/>
          </a:bodyPr>
          <a:lstStyle/>
          <a:p>
            <a:pPr marL="285750" indent="-285750">
              <a:buFont typeface="Arial" panose="020B0604020202020204" pitchFamily="34" charset="0"/>
              <a:buChar char="•"/>
            </a:pPr>
            <a:r>
              <a:rPr lang="en-US" sz="1400" i="1" dirty="0" smtClean="0">
                <a:solidFill>
                  <a:srgbClr val="0070C0"/>
                </a:solidFill>
              </a:rPr>
              <a:t>O</a:t>
            </a:r>
            <a:r>
              <a:rPr lang="en-US" sz="1400" i="1" dirty="0">
                <a:solidFill>
                  <a:srgbClr val="0070C0"/>
                </a:solidFill>
              </a:rPr>
              <a:t>. Tsukamoto, J.F. Maguire, E.S. </a:t>
            </a:r>
            <a:r>
              <a:rPr lang="en-US" sz="1400" i="1" dirty="0" err="1">
                <a:solidFill>
                  <a:srgbClr val="0070C0"/>
                </a:solidFill>
              </a:rPr>
              <a:t>Bobrov</a:t>
            </a:r>
            <a:r>
              <a:rPr lang="en-US" sz="1400" i="1" dirty="0">
                <a:solidFill>
                  <a:srgbClr val="0070C0"/>
                </a:solidFill>
              </a:rPr>
              <a:t>, and Y. </a:t>
            </a:r>
            <a:r>
              <a:rPr lang="en-US" sz="1400" i="1" dirty="0" err="1">
                <a:solidFill>
                  <a:srgbClr val="0070C0"/>
                </a:solidFill>
              </a:rPr>
              <a:t>Iwasa</a:t>
            </a:r>
            <a:r>
              <a:rPr lang="en-US" sz="1400" i="1" dirty="0">
                <a:solidFill>
                  <a:srgbClr val="0070C0"/>
                </a:solidFill>
              </a:rPr>
              <a:t>, Identification of quench origins in a superconductor with acoustic emission and voltage measurements", A</a:t>
            </a:r>
            <a:r>
              <a:rPr lang="en-US" sz="1400" i="1" dirty="0" smtClean="0">
                <a:solidFill>
                  <a:srgbClr val="0070C0"/>
                </a:solidFill>
              </a:rPr>
              <a:t>ppl</a:t>
            </a:r>
            <a:r>
              <a:rPr lang="en-US" sz="1400" i="1" dirty="0">
                <a:solidFill>
                  <a:srgbClr val="0070C0"/>
                </a:solidFill>
              </a:rPr>
              <a:t>. Phys. Lett. 39, 172 (</a:t>
            </a:r>
            <a:r>
              <a:rPr lang="en-US" sz="1400" i="1" dirty="0" smtClean="0">
                <a:solidFill>
                  <a:srgbClr val="0070C0"/>
                </a:solidFill>
              </a:rPr>
              <a:t>1981)</a:t>
            </a:r>
          </a:p>
          <a:p>
            <a:pPr marL="285750" indent="-285750">
              <a:buFont typeface="Arial" panose="020B0604020202020204" pitchFamily="34" charset="0"/>
              <a:buChar char="•"/>
            </a:pPr>
            <a:r>
              <a:rPr lang="en-US" sz="1400" i="1" dirty="0" smtClean="0">
                <a:solidFill>
                  <a:srgbClr val="0070C0"/>
                </a:solidFill>
              </a:rPr>
              <a:t>O</a:t>
            </a:r>
            <a:r>
              <a:rPr lang="en-US" sz="1400" i="1" dirty="0">
                <a:solidFill>
                  <a:srgbClr val="0070C0"/>
                </a:solidFill>
              </a:rPr>
              <a:t>. Tsukamoto and Y. </a:t>
            </a:r>
            <a:r>
              <a:rPr lang="en-US" sz="1400" i="1" dirty="0" err="1" smtClean="0">
                <a:solidFill>
                  <a:srgbClr val="0070C0"/>
                </a:solidFill>
              </a:rPr>
              <a:t>Iwasa</a:t>
            </a:r>
            <a:r>
              <a:rPr lang="en-US" sz="1400" i="1" dirty="0" smtClean="0">
                <a:solidFill>
                  <a:srgbClr val="0070C0"/>
                </a:solidFill>
              </a:rPr>
              <a:t>, “Sources </a:t>
            </a:r>
            <a:r>
              <a:rPr lang="en-US" sz="1400" i="1" dirty="0">
                <a:solidFill>
                  <a:srgbClr val="0070C0"/>
                </a:solidFill>
              </a:rPr>
              <a:t>of acoustic emission in superconducting magnets”, </a:t>
            </a:r>
            <a:r>
              <a:rPr lang="en-US" sz="1400" i="1" dirty="0" smtClean="0">
                <a:solidFill>
                  <a:srgbClr val="0070C0"/>
                </a:solidFill>
              </a:rPr>
              <a:t>J</a:t>
            </a:r>
            <a:r>
              <a:rPr lang="en-US" sz="1400" i="1" dirty="0">
                <a:solidFill>
                  <a:srgbClr val="0070C0"/>
                </a:solidFill>
              </a:rPr>
              <a:t>. Appl. Phys. 54, 997 (1983</a:t>
            </a:r>
            <a:r>
              <a:rPr lang="en-US" sz="1400" i="1" dirty="0" smtClean="0">
                <a:solidFill>
                  <a:srgbClr val="0070C0"/>
                </a:solidFill>
              </a:rPr>
              <a:t>).</a:t>
            </a:r>
          </a:p>
          <a:p>
            <a:pPr marL="285750" indent="-285750">
              <a:buFont typeface="Arial" panose="020B0604020202020204" pitchFamily="34" charset="0"/>
              <a:buChar char="•"/>
            </a:pPr>
            <a:r>
              <a:rPr lang="en-US" sz="1400" i="1" dirty="0" smtClean="0">
                <a:solidFill>
                  <a:srgbClr val="0070C0"/>
                </a:solidFill>
              </a:rPr>
              <a:t>“</a:t>
            </a:r>
            <a:r>
              <a:rPr lang="en-US" sz="1400" i="1" dirty="0">
                <a:solidFill>
                  <a:srgbClr val="0070C0"/>
                </a:solidFill>
              </a:rPr>
              <a:t>Acoustic emission triangulation of disturbances and quenches in a superconductor and a superconducting magnet”,  </a:t>
            </a:r>
            <a:r>
              <a:rPr lang="en-US" sz="1400" i="1" dirty="0" smtClean="0">
                <a:solidFill>
                  <a:srgbClr val="0070C0"/>
                </a:solidFill>
              </a:rPr>
              <a:t>Appl</a:t>
            </a:r>
            <a:r>
              <a:rPr lang="en-US" sz="1400" i="1" dirty="0">
                <a:solidFill>
                  <a:srgbClr val="0070C0"/>
                </a:solidFill>
              </a:rPr>
              <a:t>. Phys. Lett. 40, 538 (</a:t>
            </a:r>
            <a:r>
              <a:rPr lang="en-US" sz="1400" i="1" dirty="0" smtClean="0">
                <a:solidFill>
                  <a:srgbClr val="0070C0"/>
                </a:solidFill>
              </a:rPr>
              <a:t>1992)</a:t>
            </a:r>
          </a:p>
          <a:p>
            <a:pPr marL="285750" indent="-285750">
              <a:buFont typeface="Arial" panose="020B0604020202020204" pitchFamily="34" charset="0"/>
              <a:buChar char="•"/>
            </a:pPr>
            <a:r>
              <a:rPr lang="en-US" sz="1400" i="1" dirty="0" smtClean="0">
                <a:solidFill>
                  <a:srgbClr val="0070C0"/>
                </a:solidFill>
              </a:rPr>
              <a:t>Y. </a:t>
            </a:r>
            <a:r>
              <a:rPr lang="en-US" sz="1400" i="1" dirty="0" err="1" smtClean="0">
                <a:solidFill>
                  <a:srgbClr val="0070C0"/>
                </a:solidFill>
              </a:rPr>
              <a:t>Iwasa</a:t>
            </a:r>
            <a:r>
              <a:rPr lang="en-US" sz="1400" i="1" dirty="0" smtClean="0">
                <a:solidFill>
                  <a:srgbClr val="0070C0"/>
                </a:solidFill>
              </a:rPr>
              <a:t>, “</a:t>
            </a:r>
            <a:r>
              <a:rPr lang="en-US" sz="1400" i="1" dirty="0">
                <a:solidFill>
                  <a:srgbClr val="0070C0"/>
                </a:solidFill>
              </a:rPr>
              <a:t>Mechanical Disturbances in Superconducting Magnets-A Review”, </a:t>
            </a:r>
            <a:r>
              <a:rPr lang="en-US" sz="1400" i="1" dirty="0" smtClean="0">
                <a:solidFill>
                  <a:srgbClr val="0070C0"/>
                </a:solidFill>
              </a:rPr>
              <a:t>IEEE </a:t>
            </a:r>
            <a:r>
              <a:rPr lang="en-US" sz="1400" i="1" dirty="0">
                <a:solidFill>
                  <a:srgbClr val="0070C0"/>
                </a:solidFill>
              </a:rPr>
              <a:t>Trans on </a:t>
            </a:r>
            <a:r>
              <a:rPr lang="en-US" sz="1400" i="1" dirty="0" err="1" smtClean="0">
                <a:solidFill>
                  <a:srgbClr val="0070C0"/>
                </a:solidFill>
              </a:rPr>
              <a:t>Magn</a:t>
            </a:r>
            <a:r>
              <a:rPr lang="en-US" sz="1400" i="1" dirty="0" smtClean="0">
                <a:solidFill>
                  <a:srgbClr val="0070C0"/>
                </a:solidFill>
              </a:rPr>
              <a:t>., </a:t>
            </a:r>
            <a:r>
              <a:rPr lang="en-US" sz="1400" i="1" dirty="0">
                <a:solidFill>
                  <a:srgbClr val="0070C0"/>
                </a:solidFill>
              </a:rPr>
              <a:t>28 113 (</a:t>
            </a:r>
            <a:r>
              <a:rPr lang="en-US" sz="1400" i="1" dirty="0" smtClean="0">
                <a:solidFill>
                  <a:srgbClr val="0070C0"/>
                </a:solidFill>
              </a:rPr>
              <a:t>1992)</a:t>
            </a:r>
          </a:p>
          <a:p>
            <a:pPr marL="285750" indent="-285750">
              <a:buFont typeface="Arial" panose="020B0604020202020204" pitchFamily="34" charset="0"/>
              <a:buChar char="•"/>
            </a:pPr>
            <a:r>
              <a:rPr lang="en-US" sz="1400" i="1" dirty="0" smtClean="0">
                <a:solidFill>
                  <a:srgbClr val="0070C0"/>
                </a:solidFill>
              </a:rPr>
              <a:t>H</a:t>
            </a:r>
            <a:r>
              <a:rPr lang="en-US" sz="1400" i="1" dirty="0">
                <a:solidFill>
                  <a:srgbClr val="0070C0"/>
                </a:solidFill>
              </a:rPr>
              <a:t>. Lee et al., “Detection of ‘Hot Spots’ in HTS Coils and </a:t>
            </a:r>
            <a:r>
              <a:rPr lang="en-US" sz="1400" i="1" dirty="0" smtClean="0">
                <a:solidFill>
                  <a:srgbClr val="0070C0"/>
                </a:solidFill>
              </a:rPr>
              <a:t>Test Samples </a:t>
            </a:r>
            <a:r>
              <a:rPr lang="en-US" sz="1400" i="1" dirty="0">
                <a:solidFill>
                  <a:srgbClr val="0070C0"/>
                </a:solidFill>
              </a:rPr>
              <a:t>With Acoustic Emission Signals”, IEEE Trans. Appl. </a:t>
            </a:r>
            <a:r>
              <a:rPr lang="en-US" sz="1400" i="1" dirty="0" err="1">
                <a:solidFill>
                  <a:srgbClr val="0070C0"/>
                </a:solidFill>
              </a:rPr>
              <a:t>Supercond</a:t>
            </a:r>
            <a:r>
              <a:rPr lang="en-US" sz="1400" i="1" dirty="0">
                <a:solidFill>
                  <a:srgbClr val="0070C0"/>
                </a:solidFill>
              </a:rPr>
              <a:t>. 14, 1298 (</a:t>
            </a:r>
            <a:r>
              <a:rPr lang="en-US" sz="1400" i="1" dirty="0" smtClean="0">
                <a:solidFill>
                  <a:srgbClr val="0070C0"/>
                </a:solidFill>
              </a:rPr>
              <a:t>2004)</a:t>
            </a:r>
          </a:p>
          <a:p>
            <a:pPr marL="285750" indent="-285750">
              <a:buFont typeface="Arial" panose="020B0604020202020204" pitchFamily="34" charset="0"/>
              <a:buChar char="•"/>
            </a:pPr>
            <a:r>
              <a:rPr lang="en-US" sz="1400" i="1" dirty="0">
                <a:solidFill>
                  <a:srgbClr val="0070C0"/>
                </a:solidFill>
              </a:rPr>
              <a:t>M. </a:t>
            </a:r>
            <a:r>
              <a:rPr lang="en-US" sz="1400" i="1" dirty="0" err="1">
                <a:solidFill>
                  <a:srgbClr val="0070C0"/>
                </a:solidFill>
              </a:rPr>
              <a:t>Marchevsky</a:t>
            </a:r>
            <a:r>
              <a:rPr lang="en-US" sz="1400" i="1" dirty="0">
                <a:solidFill>
                  <a:srgbClr val="0070C0"/>
                </a:solidFill>
              </a:rPr>
              <a:t>, G. </a:t>
            </a:r>
            <a:r>
              <a:rPr lang="en-US" sz="1400" i="1" dirty="0" err="1">
                <a:solidFill>
                  <a:srgbClr val="0070C0"/>
                </a:solidFill>
              </a:rPr>
              <a:t>Sabbi</a:t>
            </a:r>
            <a:r>
              <a:rPr lang="en-US" sz="1400" i="1" dirty="0">
                <a:solidFill>
                  <a:srgbClr val="0070C0"/>
                </a:solidFill>
              </a:rPr>
              <a:t>, H. </a:t>
            </a:r>
            <a:r>
              <a:rPr lang="en-US" sz="1400" i="1" dirty="0" err="1">
                <a:solidFill>
                  <a:srgbClr val="0070C0"/>
                </a:solidFill>
              </a:rPr>
              <a:t>Bajas</a:t>
            </a:r>
            <a:r>
              <a:rPr lang="en-US" sz="1400" i="1" dirty="0">
                <a:solidFill>
                  <a:srgbClr val="0070C0"/>
                </a:solidFill>
              </a:rPr>
              <a:t>, S. </a:t>
            </a:r>
            <a:r>
              <a:rPr lang="en-US" sz="1400" i="1" dirty="0" err="1">
                <a:solidFill>
                  <a:srgbClr val="0070C0"/>
                </a:solidFill>
              </a:rPr>
              <a:t>Gourlay</a:t>
            </a:r>
            <a:r>
              <a:rPr lang="en-US" sz="1400" i="1" dirty="0">
                <a:solidFill>
                  <a:srgbClr val="0070C0"/>
                </a:solidFill>
              </a:rPr>
              <a:t>, </a:t>
            </a:r>
            <a:r>
              <a:rPr lang="en-US" sz="1400" i="1" dirty="0" smtClean="0">
                <a:solidFill>
                  <a:srgbClr val="0070C0"/>
                </a:solidFill>
              </a:rPr>
              <a:t>“</a:t>
            </a:r>
            <a:r>
              <a:rPr lang="en-US" sz="1400" i="1" dirty="0">
                <a:solidFill>
                  <a:srgbClr val="0070C0"/>
                </a:solidFill>
              </a:rPr>
              <a:t>Acoustic emission during quench training of superconducting accelerator </a:t>
            </a:r>
            <a:r>
              <a:rPr lang="en-US" sz="1400" i="1" dirty="0" smtClean="0">
                <a:solidFill>
                  <a:srgbClr val="0070C0"/>
                </a:solidFill>
              </a:rPr>
              <a:t>magnets”, Cryogenics </a:t>
            </a:r>
            <a:r>
              <a:rPr lang="en-US" sz="1400" i="1" dirty="0">
                <a:solidFill>
                  <a:srgbClr val="0070C0"/>
                </a:solidFill>
              </a:rPr>
              <a:t>69, </a:t>
            </a:r>
            <a:r>
              <a:rPr lang="en-US" sz="1400" i="1" dirty="0" smtClean="0">
                <a:solidFill>
                  <a:srgbClr val="0070C0"/>
                </a:solidFill>
              </a:rPr>
              <a:t>550-57, (2015)</a:t>
            </a:r>
            <a:endParaRPr lang="en-US" sz="1400" i="1" dirty="0">
              <a:solidFill>
                <a:srgbClr val="0070C0"/>
              </a:solidFill>
            </a:endParaRPr>
          </a:p>
        </p:txBody>
      </p:sp>
      <p:sp>
        <p:nvSpPr>
          <p:cNvPr id="5" name="TextBox 4"/>
          <p:cNvSpPr txBox="1"/>
          <p:nvPr/>
        </p:nvSpPr>
        <p:spPr>
          <a:xfrm>
            <a:off x="261257" y="963282"/>
            <a:ext cx="8575767" cy="923330"/>
          </a:xfrm>
          <a:prstGeom prst="rect">
            <a:avLst/>
          </a:prstGeom>
          <a:noFill/>
        </p:spPr>
        <p:txBody>
          <a:bodyPr wrap="square" rtlCol="0">
            <a:spAutoFit/>
          </a:bodyPr>
          <a:lstStyle/>
          <a:p>
            <a:pPr algn="just"/>
            <a:r>
              <a:rPr lang="en-US" b="1" dirty="0" smtClean="0">
                <a:solidFill>
                  <a:srgbClr val="00B050"/>
                </a:solidFill>
              </a:rPr>
              <a:t>Acoustic emissions (AE) in magnets appear due to epoxy cracking, delamination, slippages, or rapid heating of the normal zone volume (quench). When quench is triggered by a conductor motion (LTS), AE is always a precursor. </a:t>
            </a:r>
          </a:p>
        </p:txBody>
      </p:sp>
      <p:sp>
        <p:nvSpPr>
          <p:cNvPr id="8" name="Rectangle 7"/>
          <p:cNvSpPr/>
          <p:nvPr/>
        </p:nvSpPr>
        <p:spPr>
          <a:xfrm>
            <a:off x="287976" y="4572000"/>
            <a:ext cx="8533807" cy="1308050"/>
          </a:xfrm>
          <a:prstGeom prst="rect">
            <a:avLst/>
          </a:prstGeom>
        </p:spPr>
        <p:txBody>
          <a:bodyPr wrap="square">
            <a:spAutoFit/>
          </a:bodyPr>
          <a:lstStyle/>
          <a:p>
            <a:pPr algn="just"/>
            <a:r>
              <a:rPr lang="en-US" b="1" dirty="0">
                <a:solidFill>
                  <a:srgbClr val="00B050"/>
                </a:solidFill>
              </a:rPr>
              <a:t>But </a:t>
            </a:r>
            <a:r>
              <a:rPr lang="en-US" b="1" dirty="0" smtClean="0">
                <a:solidFill>
                  <a:srgbClr val="00B050"/>
                </a:solidFill>
              </a:rPr>
              <a:t>is there a </a:t>
            </a:r>
            <a:r>
              <a:rPr lang="en-US" b="1" i="1" dirty="0" smtClean="0">
                <a:solidFill>
                  <a:srgbClr val="00B050"/>
                </a:solidFill>
              </a:rPr>
              <a:t>criterion</a:t>
            </a:r>
            <a:r>
              <a:rPr lang="en-US" b="1" dirty="0" smtClean="0">
                <a:solidFill>
                  <a:srgbClr val="00B050"/>
                </a:solidFill>
              </a:rPr>
              <a:t> that would allows </a:t>
            </a:r>
            <a:r>
              <a:rPr lang="en-US" b="1" dirty="0">
                <a:solidFill>
                  <a:srgbClr val="00B050"/>
                </a:solidFill>
              </a:rPr>
              <a:t>differentiating </a:t>
            </a:r>
            <a:r>
              <a:rPr lang="en-US" b="1" dirty="0" smtClean="0">
                <a:solidFill>
                  <a:srgbClr val="00B050"/>
                </a:solidFill>
              </a:rPr>
              <a:t>AE of quenches from </a:t>
            </a:r>
            <a:r>
              <a:rPr lang="en-US" b="1" dirty="0">
                <a:solidFill>
                  <a:srgbClr val="00B050"/>
                </a:solidFill>
              </a:rPr>
              <a:t>other </a:t>
            </a:r>
            <a:r>
              <a:rPr lang="en-US" b="1" dirty="0" smtClean="0">
                <a:solidFill>
                  <a:srgbClr val="00B050"/>
                </a:solidFill>
              </a:rPr>
              <a:t>events</a:t>
            </a:r>
            <a:r>
              <a:rPr lang="en-US" b="1" dirty="0" smtClean="0">
                <a:solidFill>
                  <a:srgbClr val="00B050"/>
                </a:solidFill>
              </a:rPr>
              <a:t>?</a:t>
            </a:r>
            <a:endParaRPr lang="en-US" b="1" dirty="0">
              <a:solidFill>
                <a:srgbClr val="00B050"/>
              </a:solidFill>
            </a:endParaRPr>
          </a:p>
          <a:p>
            <a:pPr algn="ctr"/>
            <a:endParaRPr lang="en-US" b="1" dirty="0" smtClean="0">
              <a:solidFill>
                <a:srgbClr val="00B050"/>
              </a:solidFill>
            </a:endParaRPr>
          </a:p>
          <a:p>
            <a:pPr algn="ctr">
              <a:spcBef>
                <a:spcPts val="600"/>
              </a:spcBef>
            </a:pPr>
            <a:r>
              <a:rPr lang="en-US" sz="2000" b="1" u="sng" dirty="0">
                <a:solidFill>
                  <a:srgbClr val="C808B1"/>
                </a:solidFill>
              </a:rPr>
              <a:t>Yes, we believe such criterion </a:t>
            </a:r>
            <a:r>
              <a:rPr lang="en-US" sz="2000" b="1" u="sng" dirty="0" smtClean="0">
                <a:solidFill>
                  <a:srgbClr val="C808B1"/>
                </a:solidFill>
              </a:rPr>
              <a:t>exists</a:t>
            </a:r>
            <a:r>
              <a:rPr lang="en-US" sz="2000" b="1" u="sng" dirty="0">
                <a:solidFill>
                  <a:srgbClr val="C808B1"/>
                </a:solidFill>
              </a:rPr>
              <a:t>.</a:t>
            </a:r>
          </a:p>
        </p:txBody>
      </p:sp>
    </p:spTree>
    <p:extLst>
      <p:ext uri="{BB962C8B-B14F-4D97-AF65-F5344CB8AC3E}">
        <p14:creationId xmlns:p14="http://schemas.microsoft.com/office/powerpoint/2010/main" val="11776590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468" y="76200"/>
            <a:ext cx="8229600" cy="609600"/>
          </a:xfrm>
        </p:spPr>
        <p:txBody>
          <a:bodyPr/>
          <a:lstStyle/>
          <a:p>
            <a:r>
              <a:rPr lang="en-US" dirty="0" smtClean="0"/>
              <a:t>Example of passive AE quench detection</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00" y="1448686"/>
            <a:ext cx="6139817" cy="2307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8" y="3508628"/>
            <a:ext cx="6152880" cy="2050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19619" r="43165"/>
          <a:stretch/>
        </p:blipFill>
        <p:spPr bwMode="auto">
          <a:xfrm>
            <a:off x="6285521" y="1479212"/>
            <a:ext cx="2269900" cy="2291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73843" y="968227"/>
            <a:ext cx="3209468" cy="369332"/>
          </a:xfrm>
          <a:prstGeom prst="rect">
            <a:avLst/>
          </a:prstGeom>
          <a:noFill/>
        </p:spPr>
        <p:txBody>
          <a:bodyPr wrap="none" rtlCol="0">
            <a:spAutoFit/>
          </a:bodyPr>
          <a:lstStyle/>
          <a:p>
            <a:r>
              <a:rPr lang="en-US" dirty="0" smtClean="0"/>
              <a:t>Quench in CCT2, a </a:t>
            </a:r>
            <a:r>
              <a:rPr lang="en-US" dirty="0" err="1" smtClean="0"/>
              <a:t>NbTi</a:t>
            </a:r>
            <a:r>
              <a:rPr lang="en-US" dirty="0" smtClean="0"/>
              <a:t> magnet </a:t>
            </a:r>
            <a:endParaRPr lang="en-US" dirty="0"/>
          </a:p>
        </p:txBody>
      </p:sp>
      <p:cxnSp>
        <p:nvCxnSpPr>
          <p:cNvPr id="5" name="Straight Arrow Connector 4"/>
          <p:cNvCxnSpPr/>
          <p:nvPr/>
        </p:nvCxnSpPr>
        <p:spPr>
          <a:xfrm>
            <a:off x="4640317" y="1479212"/>
            <a:ext cx="304800" cy="63625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987773" y="1118613"/>
            <a:ext cx="971741" cy="369332"/>
          </a:xfrm>
          <a:prstGeom prst="rect">
            <a:avLst/>
          </a:prstGeom>
          <a:solidFill>
            <a:schemeClr val="accent2">
              <a:lumMod val="20000"/>
              <a:lumOff val="80000"/>
            </a:schemeClr>
          </a:solidFill>
        </p:spPr>
        <p:txBody>
          <a:bodyPr wrap="none" rtlCol="0">
            <a:spAutoFit/>
          </a:bodyPr>
          <a:lstStyle/>
          <a:p>
            <a:r>
              <a:rPr lang="en-US" dirty="0" smtClean="0">
                <a:solidFill>
                  <a:srgbClr val="FF0000"/>
                </a:solidFill>
              </a:rPr>
              <a:t>Quench </a:t>
            </a:r>
            <a:endParaRPr lang="en-US" dirty="0">
              <a:solidFill>
                <a:srgbClr val="FF0000"/>
              </a:solidFill>
            </a:endParaRPr>
          </a:p>
        </p:txBody>
      </p:sp>
      <p:cxnSp>
        <p:nvCxnSpPr>
          <p:cNvPr id="15" name="Straight Arrow Connector 14"/>
          <p:cNvCxnSpPr/>
          <p:nvPr/>
        </p:nvCxnSpPr>
        <p:spPr>
          <a:xfrm flipH="1">
            <a:off x="7443818" y="1145202"/>
            <a:ext cx="9424" cy="212795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453242" y="1145202"/>
            <a:ext cx="1282915" cy="369332"/>
          </a:xfrm>
          <a:prstGeom prst="rect">
            <a:avLst/>
          </a:prstGeom>
          <a:solidFill>
            <a:schemeClr val="accent6">
              <a:lumMod val="40000"/>
              <a:lumOff val="60000"/>
            </a:schemeClr>
          </a:solidFill>
        </p:spPr>
        <p:txBody>
          <a:bodyPr wrap="none" rtlCol="0">
            <a:spAutoFit/>
          </a:bodyPr>
          <a:lstStyle/>
          <a:p>
            <a:r>
              <a:rPr lang="en-US" dirty="0" smtClean="0">
                <a:solidFill>
                  <a:srgbClr val="FF0000"/>
                </a:solidFill>
              </a:rPr>
              <a:t>QDC trigger</a:t>
            </a:r>
            <a:endParaRPr lang="en-US" dirty="0">
              <a:solidFill>
                <a:srgbClr val="FF0000"/>
              </a:solidFill>
            </a:endParaRPr>
          </a:p>
        </p:txBody>
      </p:sp>
      <p:sp>
        <p:nvSpPr>
          <p:cNvPr id="22" name="TextBox 21"/>
          <p:cNvSpPr txBox="1"/>
          <p:nvPr/>
        </p:nvSpPr>
        <p:spPr>
          <a:xfrm>
            <a:off x="945906" y="2827182"/>
            <a:ext cx="1100879" cy="369332"/>
          </a:xfrm>
          <a:prstGeom prst="rect">
            <a:avLst/>
          </a:prstGeom>
          <a:solidFill>
            <a:schemeClr val="accent3">
              <a:lumMod val="40000"/>
              <a:lumOff val="60000"/>
            </a:schemeClr>
          </a:solidFill>
        </p:spPr>
        <p:txBody>
          <a:bodyPr wrap="none" rtlCol="0">
            <a:spAutoFit/>
          </a:bodyPr>
          <a:lstStyle/>
          <a:p>
            <a:r>
              <a:rPr lang="en-US" dirty="0" smtClean="0">
                <a:solidFill>
                  <a:schemeClr val="accent5">
                    <a:lumMod val="50000"/>
                  </a:schemeClr>
                </a:solidFill>
              </a:rPr>
              <a:t>AE events</a:t>
            </a:r>
            <a:endParaRPr lang="en-US" dirty="0">
              <a:solidFill>
                <a:schemeClr val="accent5">
                  <a:lumMod val="50000"/>
                </a:schemeClr>
              </a:solidFill>
            </a:endParaRPr>
          </a:p>
        </p:txBody>
      </p:sp>
      <p:cxnSp>
        <p:nvCxnSpPr>
          <p:cNvPr id="23" name="Straight Arrow Connector 22"/>
          <p:cNvCxnSpPr/>
          <p:nvPr/>
        </p:nvCxnSpPr>
        <p:spPr>
          <a:xfrm flipV="1">
            <a:off x="1287517" y="2528728"/>
            <a:ext cx="517204" cy="294100"/>
          </a:xfrm>
          <a:prstGeom prst="straightConnector1">
            <a:avLst/>
          </a:prstGeom>
          <a:ln w="2222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1936306" y="2564558"/>
            <a:ext cx="538019" cy="266979"/>
          </a:xfrm>
          <a:prstGeom prst="straightConnector1">
            <a:avLst/>
          </a:prstGeom>
          <a:ln w="2222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046785" y="2748228"/>
            <a:ext cx="1101575" cy="263620"/>
          </a:xfrm>
          <a:prstGeom prst="straightConnector1">
            <a:avLst/>
          </a:prstGeom>
          <a:ln w="2222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080"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l="20011" t="-2026" r="41534" b="1"/>
          <a:stretch/>
        </p:blipFill>
        <p:spPr bwMode="auto">
          <a:xfrm>
            <a:off x="6285522" y="3429000"/>
            <a:ext cx="2438400" cy="2156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2" name="Straight Arrow Connector 31"/>
          <p:cNvCxnSpPr/>
          <p:nvPr/>
        </p:nvCxnSpPr>
        <p:spPr>
          <a:xfrm flipV="1">
            <a:off x="7199921" y="5104888"/>
            <a:ext cx="7883" cy="1067312"/>
          </a:xfrm>
          <a:prstGeom prst="straightConnector1">
            <a:avLst/>
          </a:prstGeom>
          <a:ln w="31750">
            <a:solidFill>
              <a:srgbClr val="BE0CC2"/>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207804" y="5787068"/>
            <a:ext cx="1859996" cy="369332"/>
          </a:xfrm>
          <a:prstGeom prst="rect">
            <a:avLst/>
          </a:prstGeom>
          <a:solidFill>
            <a:schemeClr val="accent6">
              <a:lumMod val="40000"/>
              <a:lumOff val="60000"/>
            </a:schemeClr>
          </a:solidFill>
        </p:spPr>
        <p:txBody>
          <a:bodyPr wrap="none" rtlCol="0">
            <a:spAutoFit/>
          </a:bodyPr>
          <a:lstStyle/>
          <a:p>
            <a:r>
              <a:rPr lang="en-US" dirty="0" smtClean="0">
                <a:solidFill>
                  <a:srgbClr val="BE0CC2"/>
                </a:solidFill>
              </a:rPr>
              <a:t>AE quench trigger</a:t>
            </a:r>
            <a:endParaRPr lang="en-US" dirty="0">
              <a:solidFill>
                <a:srgbClr val="BE0CC2"/>
              </a:solidFill>
            </a:endParaRPr>
          </a:p>
        </p:txBody>
      </p:sp>
      <p:sp>
        <p:nvSpPr>
          <p:cNvPr id="25" name="TextBox 24"/>
          <p:cNvSpPr txBox="1"/>
          <p:nvPr/>
        </p:nvSpPr>
        <p:spPr>
          <a:xfrm>
            <a:off x="808935" y="1612671"/>
            <a:ext cx="1991571" cy="369332"/>
          </a:xfrm>
          <a:prstGeom prst="rect">
            <a:avLst/>
          </a:prstGeom>
          <a:solidFill>
            <a:schemeClr val="bg1">
              <a:lumMod val="95000"/>
            </a:schemeClr>
          </a:solidFill>
        </p:spPr>
        <p:txBody>
          <a:bodyPr wrap="none" rtlCol="0">
            <a:spAutoFit/>
          </a:bodyPr>
          <a:lstStyle/>
          <a:p>
            <a:r>
              <a:rPr lang="en-US" dirty="0" smtClean="0">
                <a:solidFill>
                  <a:schemeClr val="tx2">
                    <a:lumMod val="75000"/>
                  </a:schemeClr>
                </a:solidFill>
              </a:rPr>
              <a:t>Raw acoustic signal</a:t>
            </a:r>
            <a:endParaRPr lang="en-US" dirty="0">
              <a:solidFill>
                <a:schemeClr val="tx2">
                  <a:lumMod val="75000"/>
                </a:schemeClr>
              </a:solidFill>
            </a:endParaRPr>
          </a:p>
        </p:txBody>
      </p:sp>
      <p:sp>
        <p:nvSpPr>
          <p:cNvPr id="37" name="TextBox 36"/>
          <p:cNvSpPr txBox="1"/>
          <p:nvPr/>
        </p:nvSpPr>
        <p:spPr>
          <a:xfrm>
            <a:off x="808935" y="3753963"/>
            <a:ext cx="2539285" cy="369332"/>
          </a:xfrm>
          <a:prstGeom prst="rect">
            <a:avLst/>
          </a:prstGeom>
          <a:solidFill>
            <a:schemeClr val="bg1">
              <a:lumMod val="95000"/>
            </a:schemeClr>
          </a:solidFill>
        </p:spPr>
        <p:txBody>
          <a:bodyPr wrap="none" rtlCol="0">
            <a:spAutoFit/>
          </a:bodyPr>
          <a:lstStyle/>
          <a:p>
            <a:r>
              <a:rPr lang="en-US" dirty="0" smtClean="0">
                <a:solidFill>
                  <a:srgbClr val="BE0CC2"/>
                </a:solidFill>
              </a:rPr>
              <a:t>Processed acoustic signal</a:t>
            </a:r>
            <a:endParaRPr lang="en-US" dirty="0">
              <a:solidFill>
                <a:srgbClr val="BE0CC2"/>
              </a:solidFill>
            </a:endParaRPr>
          </a:p>
        </p:txBody>
      </p:sp>
      <p:cxnSp>
        <p:nvCxnSpPr>
          <p:cNvPr id="42" name="Straight Arrow Connector 41"/>
          <p:cNvCxnSpPr/>
          <p:nvPr/>
        </p:nvCxnSpPr>
        <p:spPr>
          <a:xfrm>
            <a:off x="7195979" y="3662385"/>
            <a:ext cx="0" cy="1216617"/>
          </a:xfrm>
          <a:prstGeom prst="straightConnector1">
            <a:avLst/>
          </a:prstGeom>
          <a:ln w="31750">
            <a:solidFill>
              <a:srgbClr val="BE0CC2"/>
            </a:solidFill>
            <a:tailEnd type="triangle"/>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4886580" y="1329868"/>
            <a:ext cx="381000" cy="4082535"/>
          </a:xfrm>
          <a:prstGeom prst="ellipse">
            <a:avLst/>
          </a:prstGeom>
          <a:noFill/>
          <a:ln w="15875">
            <a:solidFill>
              <a:schemeClr val="accent6">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23701" y="5663743"/>
            <a:ext cx="1941172" cy="369332"/>
          </a:xfrm>
          <a:prstGeom prst="rect">
            <a:avLst/>
          </a:prstGeom>
          <a:noFill/>
        </p:spPr>
        <p:txBody>
          <a:bodyPr wrap="none" rtlCol="0">
            <a:spAutoFit/>
          </a:bodyPr>
          <a:lstStyle/>
          <a:p>
            <a:r>
              <a:rPr lang="en-US" dirty="0" smtClean="0"/>
              <a:t>Work in progress…</a:t>
            </a:r>
            <a:endParaRPr lang="en-US" dirty="0"/>
          </a:p>
        </p:txBody>
      </p:sp>
    </p:spTree>
    <p:extLst>
      <p:ext uri="{BB962C8B-B14F-4D97-AF65-F5344CB8AC3E}">
        <p14:creationId xmlns:p14="http://schemas.microsoft.com/office/powerpoint/2010/main" val="28735488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33000"/>
                    </a14:imgEffect>
                  </a14:imgLayer>
                </a14:imgProps>
              </a:ext>
              <a:ext uri="{28A0092B-C50C-407E-A947-70E740481C1C}">
                <a14:useLocalDpi xmlns:a14="http://schemas.microsoft.com/office/drawing/2010/main" val="0"/>
              </a:ext>
            </a:extLst>
          </a:blip>
          <a:srcRect/>
          <a:stretch>
            <a:fillRect/>
          </a:stretch>
        </p:blipFill>
        <p:spPr bwMode="auto">
          <a:xfrm>
            <a:off x="4600248" y="3010395"/>
            <a:ext cx="3932912" cy="21930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990600" y="76200"/>
            <a:ext cx="8007699" cy="609600"/>
          </a:xfrm>
        </p:spPr>
        <p:txBody>
          <a:bodyPr>
            <a:normAutofit/>
          </a:bodyPr>
          <a:lstStyle/>
          <a:p>
            <a:r>
              <a:rPr lang="en-US" dirty="0"/>
              <a:t>A</a:t>
            </a:r>
            <a:r>
              <a:rPr lang="en-US" dirty="0" smtClean="0"/>
              <a:t>ctive (heat-specific) acoustic detection</a:t>
            </a:r>
            <a:endParaRPr lang="en-US" dirty="0"/>
          </a:p>
        </p:txBody>
      </p:sp>
      <p:sp>
        <p:nvSpPr>
          <p:cNvPr id="3" name="Rectangle 2"/>
          <p:cNvSpPr/>
          <p:nvPr/>
        </p:nvSpPr>
        <p:spPr>
          <a:xfrm>
            <a:off x="425607" y="1560731"/>
            <a:ext cx="8231705" cy="1754326"/>
          </a:xfrm>
          <a:prstGeom prst="rect">
            <a:avLst/>
          </a:prstGeom>
        </p:spPr>
        <p:txBody>
          <a:bodyPr wrap="square">
            <a:spAutoFit/>
          </a:bodyPr>
          <a:lstStyle/>
          <a:p>
            <a:pPr marL="285750" indent="-285750" algn="just">
              <a:buFont typeface="Arial" panose="020B0604020202020204" pitchFamily="34" charset="0"/>
              <a:buChar char="•"/>
            </a:pPr>
            <a:r>
              <a:rPr lang="en-US" sz="1400" dirty="0">
                <a:solidFill>
                  <a:srgbClr val="0070C0"/>
                </a:solidFill>
              </a:rPr>
              <a:t>O. Tsukamoto and Y. </a:t>
            </a:r>
            <a:r>
              <a:rPr lang="en-US" sz="1400" dirty="0" err="1" smtClean="0">
                <a:solidFill>
                  <a:srgbClr val="0070C0"/>
                </a:solidFill>
              </a:rPr>
              <a:t>Iwasa</a:t>
            </a:r>
            <a:r>
              <a:rPr lang="en-US" sz="1400" dirty="0" smtClean="0">
                <a:solidFill>
                  <a:srgbClr val="0070C0"/>
                </a:solidFill>
              </a:rPr>
              <a:t>, “</a:t>
            </a:r>
            <a:r>
              <a:rPr lang="en-US" sz="1400" i="1" dirty="0" smtClean="0">
                <a:solidFill>
                  <a:srgbClr val="0070C0"/>
                </a:solidFill>
              </a:rPr>
              <a:t>Correlation </a:t>
            </a:r>
            <a:r>
              <a:rPr lang="en-US" sz="1400" i="1" dirty="0">
                <a:solidFill>
                  <a:srgbClr val="0070C0"/>
                </a:solidFill>
              </a:rPr>
              <a:t>of acoustic emission with normal zone occurrence in </a:t>
            </a:r>
            <a:r>
              <a:rPr lang="en-US" sz="1400" i="1" dirty="0" smtClean="0">
                <a:solidFill>
                  <a:srgbClr val="0070C0"/>
                </a:solidFill>
              </a:rPr>
              <a:t>epoxy impregnated windings</a:t>
            </a:r>
            <a:r>
              <a:rPr lang="en-US" sz="1400" i="1" dirty="0">
                <a:solidFill>
                  <a:srgbClr val="0070C0"/>
                </a:solidFill>
              </a:rPr>
              <a:t>: An application of acoustic emission </a:t>
            </a:r>
            <a:r>
              <a:rPr lang="en-US" sz="1400" i="1" dirty="0" smtClean="0">
                <a:solidFill>
                  <a:srgbClr val="0070C0"/>
                </a:solidFill>
              </a:rPr>
              <a:t>diagnostic technique </a:t>
            </a:r>
            <a:r>
              <a:rPr lang="en-US" sz="1400" i="1" dirty="0">
                <a:solidFill>
                  <a:srgbClr val="0070C0"/>
                </a:solidFill>
              </a:rPr>
              <a:t>to pulse superconducting </a:t>
            </a:r>
            <a:r>
              <a:rPr lang="en-US" sz="1400" i="1" dirty="0" smtClean="0">
                <a:solidFill>
                  <a:srgbClr val="0070C0"/>
                </a:solidFill>
              </a:rPr>
              <a:t>magnets</a:t>
            </a:r>
            <a:r>
              <a:rPr lang="en-US" sz="1400" dirty="0" smtClean="0">
                <a:solidFill>
                  <a:srgbClr val="0070C0"/>
                </a:solidFill>
              </a:rPr>
              <a:t>”,</a:t>
            </a:r>
            <a:r>
              <a:rPr lang="en-US" sz="1400" dirty="0">
                <a:solidFill>
                  <a:srgbClr val="0070C0"/>
                </a:solidFill>
              </a:rPr>
              <a:t> </a:t>
            </a:r>
            <a:r>
              <a:rPr lang="en-US" sz="1400" dirty="0" smtClean="0">
                <a:solidFill>
                  <a:srgbClr val="0070C0"/>
                </a:solidFill>
              </a:rPr>
              <a:t>Appl</a:t>
            </a:r>
            <a:r>
              <a:rPr lang="en-US" sz="1400" dirty="0">
                <a:solidFill>
                  <a:srgbClr val="0070C0"/>
                </a:solidFill>
              </a:rPr>
              <a:t>. Phys. Lett. </a:t>
            </a:r>
            <a:r>
              <a:rPr lang="en-US" sz="1400" dirty="0" smtClean="0">
                <a:solidFill>
                  <a:srgbClr val="0070C0"/>
                </a:solidFill>
              </a:rPr>
              <a:t>44, 922-924 (1984)</a:t>
            </a:r>
          </a:p>
          <a:p>
            <a:pPr marL="285750" indent="-285750" algn="just">
              <a:spcBef>
                <a:spcPts val="600"/>
              </a:spcBef>
              <a:buFont typeface="Arial" panose="020B0604020202020204" pitchFamily="34" charset="0"/>
              <a:buChar char="•"/>
            </a:pPr>
            <a:r>
              <a:rPr lang="en-US" sz="1400" dirty="0" smtClean="0">
                <a:solidFill>
                  <a:srgbClr val="0070C0"/>
                </a:solidFill>
              </a:rPr>
              <a:t>T</a:t>
            </a:r>
            <a:r>
              <a:rPr lang="en-US" sz="1400" dirty="0">
                <a:solidFill>
                  <a:srgbClr val="0070C0"/>
                </a:solidFill>
              </a:rPr>
              <a:t>. </a:t>
            </a:r>
            <a:r>
              <a:rPr lang="en-US" sz="1400" dirty="0" err="1" smtClean="0">
                <a:solidFill>
                  <a:srgbClr val="0070C0"/>
                </a:solidFill>
              </a:rPr>
              <a:t>Ishigohka</a:t>
            </a:r>
            <a:r>
              <a:rPr lang="en-US" sz="1400" dirty="0" smtClean="0">
                <a:solidFill>
                  <a:srgbClr val="0070C0"/>
                </a:solidFill>
              </a:rPr>
              <a:t> et al., “</a:t>
            </a:r>
            <a:r>
              <a:rPr lang="en-US" sz="1400" i="1" dirty="0" smtClean="0">
                <a:solidFill>
                  <a:srgbClr val="0070C0"/>
                </a:solidFill>
              </a:rPr>
              <a:t>Method </a:t>
            </a:r>
            <a:r>
              <a:rPr lang="en-US" sz="1400" i="1" dirty="0">
                <a:solidFill>
                  <a:srgbClr val="0070C0"/>
                </a:solidFill>
              </a:rPr>
              <a:t>to detect a temperature rise in superconducting coils with piezoelectric sensors</a:t>
            </a:r>
            <a:r>
              <a:rPr lang="en-US" sz="1400" dirty="0" smtClean="0">
                <a:solidFill>
                  <a:srgbClr val="0070C0"/>
                </a:solidFill>
              </a:rPr>
              <a:t>”, </a:t>
            </a:r>
            <a:r>
              <a:rPr lang="en-US" sz="1400" dirty="0">
                <a:solidFill>
                  <a:srgbClr val="0070C0"/>
                </a:solidFill>
              </a:rPr>
              <a:t>Appl. Phys. </a:t>
            </a:r>
            <a:r>
              <a:rPr lang="en-US" sz="1400" dirty="0" err="1">
                <a:solidFill>
                  <a:srgbClr val="0070C0"/>
                </a:solidFill>
              </a:rPr>
              <a:t>Lett</a:t>
            </a:r>
            <a:r>
              <a:rPr lang="en-US" sz="1400" dirty="0">
                <a:solidFill>
                  <a:srgbClr val="0070C0"/>
                </a:solidFill>
              </a:rPr>
              <a:t>. 43 (3), pp. 317-318 (</a:t>
            </a:r>
            <a:r>
              <a:rPr lang="en-US" sz="1400" dirty="0" smtClean="0">
                <a:solidFill>
                  <a:srgbClr val="0070C0"/>
                </a:solidFill>
              </a:rPr>
              <a:t>1983)</a:t>
            </a:r>
            <a:endParaRPr lang="en-US" sz="1400" dirty="0">
              <a:solidFill>
                <a:srgbClr val="0070C0"/>
              </a:solidFill>
            </a:endParaRPr>
          </a:p>
          <a:p>
            <a:pPr marL="285750" indent="-285750" algn="just">
              <a:spcBef>
                <a:spcPts val="600"/>
              </a:spcBef>
              <a:buFont typeface="Arial" panose="020B0604020202020204" pitchFamily="34" charset="0"/>
              <a:buChar char="•"/>
            </a:pPr>
            <a:r>
              <a:rPr lang="en-US" sz="1400" dirty="0" smtClean="0">
                <a:solidFill>
                  <a:srgbClr val="0070C0"/>
                </a:solidFill>
              </a:rPr>
              <a:t>A</a:t>
            </a:r>
            <a:r>
              <a:rPr lang="en-US" sz="1400" dirty="0">
                <a:solidFill>
                  <a:srgbClr val="0070C0"/>
                </a:solidFill>
              </a:rPr>
              <a:t>. </a:t>
            </a:r>
            <a:r>
              <a:rPr lang="en-US" sz="1400" dirty="0" err="1" smtClean="0">
                <a:solidFill>
                  <a:srgbClr val="0070C0"/>
                </a:solidFill>
              </a:rPr>
              <a:t>Ninomiya</a:t>
            </a:r>
            <a:r>
              <a:rPr lang="en-US" sz="1400" dirty="0" smtClean="0">
                <a:solidFill>
                  <a:srgbClr val="0070C0"/>
                </a:solidFill>
              </a:rPr>
              <a:t> et al., “</a:t>
            </a:r>
            <a:r>
              <a:rPr lang="en-US" sz="1400" i="1" dirty="0" smtClean="0">
                <a:solidFill>
                  <a:srgbClr val="0070C0"/>
                </a:solidFill>
              </a:rPr>
              <a:t>Quench </a:t>
            </a:r>
            <a:r>
              <a:rPr lang="en-US" sz="1400" i="1" dirty="0">
                <a:solidFill>
                  <a:srgbClr val="0070C0"/>
                </a:solidFill>
              </a:rPr>
              <a:t>detection of superconducting magnets using ultrasonic wave</a:t>
            </a:r>
            <a:r>
              <a:rPr lang="en-US" sz="1400" dirty="0" smtClean="0">
                <a:solidFill>
                  <a:srgbClr val="0070C0"/>
                </a:solidFill>
              </a:rPr>
              <a:t>”, IEEE Trans. </a:t>
            </a:r>
            <a:r>
              <a:rPr lang="en-US" sz="1400" dirty="0" err="1" smtClean="0">
                <a:solidFill>
                  <a:srgbClr val="0070C0"/>
                </a:solidFill>
              </a:rPr>
              <a:t>Magn</a:t>
            </a:r>
            <a:r>
              <a:rPr lang="en-US" sz="1400" dirty="0" smtClean="0">
                <a:solidFill>
                  <a:srgbClr val="0070C0"/>
                </a:solidFill>
              </a:rPr>
              <a:t>. 25, v2  pp 1520-1523 (1989)</a:t>
            </a:r>
          </a:p>
        </p:txBody>
      </p:sp>
      <p:sp>
        <p:nvSpPr>
          <p:cNvPr id="4" name="TextBox 3"/>
          <p:cNvSpPr txBox="1"/>
          <p:nvPr/>
        </p:nvSpPr>
        <p:spPr>
          <a:xfrm flipH="1">
            <a:off x="477568" y="901337"/>
            <a:ext cx="8245361" cy="646331"/>
          </a:xfrm>
          <a:prstGeom prst="rect">
            <a:avLst/>
          </a:prstGeom>
          <a:noFill/>
        </p:spPr>
        <p:txBody>
          <a:bodyPr wrap="square" rtlCol="0">
            <a:spAutoFit/>
          </a:bodyPr>
          <a:lstStyle/>
          <a:p>
            <a:r>
              <a:rPr lang="en-US" b="1" dirty="0">
                <a:solidFill>
                  <a:srgbClr val="00B050"/>
                </a:solidFill>
              </a:rPr>
              <a:t>M</a:t>
            </a:r>
            <a:r>
              <a:rPr lang="en-US" b="1" dirty="0" smtClean="0">
                <a:solidFill>
                  <a:srgbClr val="00B050"/>
                </a:solidFill>
              </a:rPr>
              <a:t>onitoring changes in acoustic transfer function and structural resonances due to a local heating within the windings</a:t>
            </a:r>
            <a:endParaRPr lang="en-US" b="1" dirty="0">
              <a:solidFill>
                <a:srgbClr val="00B050"/>
              </a:solidFill>
            </a:endParaRPr>
          </a:p>
        </p:txBody>
      </p:sp>
      <p:sp>
        <p:nvSpPr>
          <p:cNvPr id="6" name="Rectangle 5"/>
          <p:cNvSpPr/>
          <p:nvPr/>
        </p:nvSpPr>
        <p:spPr>
          <a:xfrm>
            <a:off x="452732" y="3306970"/>
            <a:ext cx="4147517" cy="1600438"/>
          </a:xfrm>
          <a:prstGeom prst="rect">
            <a:avLst/>
          </a:prstGeom>
        </p:spPr>
        <p:txBody>
          <a:bodyPr wrap="square">
            <a:spAutoFit/>
          </a:bodyPr>
          <a:lstStyle/>
          <a:p>
            <a:pPr marL="285750" indent="-285750">
              <a:buFont typeface="Arial" panose="020B0604020202020204" pitchFamily="34" charset="0"/>
              <a:buChar char="•"/>
            </a:pPr>
            <a:r>
              <a:rPr lang="en-US" sz="1400" i="1" dirty="0" smtClean="0">
                <a:solidFill>
                  <a:srgbClr val="0070C0"/>
                </a:solidFill>
              </a:rPr>
              <a:t>T.  </a:t>
            </a:r>
            <a:r>
              <a:rPr lang="en-US" sz="1400" i="1" dirty="0" err="1" smtClean="0">
                <a:solidFill>
                  <a:srgbClr val="0070C0"/>
                </a:solidFill>
              </a:rPr>
              <a:t>Ishigohka</a:t>
            </a:r>
            <a:r>
              <a:rPr lang="en-US" sz="1400" i="1" dirty="0" smtClean="0">
                <a:solidFill>
                  <a:srgbClr val="0070C0"/>
                </a:solidFill>
              </a:rPr>
              <a:t> et al., “Method </a:t>
            </a:r>
            <a:r>
              <a:rPr lang="en-US" sz="1400" i="1" dirty="0">
                <a:solidFill>
                  <a:srgbClr val="0070C0"/>
                </a:solidFill>
              </a:rPr>
              <a:t>to detect a temperature rise in superconducting coils with piezoelectric </a:t>
            </a:r>
            <a:r>
              <a:rPr lang="en-US" sz="1400" i="1" dirty="0" smtClean="0">
                <a:solidFill>
                  <a:srgbClr val="0070C0"/>
                </a:solidFill>
              </a:rPr>
              <a:t>sensors”, Appl. Phys. Lett.43, 317 (1983)</a:t>
            </a:r>
          </a:p>
          <a:p>
            <a:pPr marL="285750" indent="-285750">
              <a:buFont typeface="Arial" panose="020B0604020202020204" pitchFamily="34" charset="0"/>
              <a:buChar char="•"/>
            </a:pPr>
            <a:r>
              <a:rPr lang="en-US" sz="1400" dirty="0">
                <a:solidFill>
                  <a:srgbClr val="0070C0"/>
                </a:solidFill>
              </a:rPr>
              <a:t>A. </a:t>
            </a:r>
            <a:r>
              <a:rPr lang="en-US" sz="1400" dirty="0" err="1">
                <a:solidFill>
                  <a:srgbClr val="0070C0"/>
                </a:solidFill>
              </a:rPr>
              <a:t>Ninomiya</a:t>
            </a:r>
            <a:r>
              <a:rPr lang="en-US" sz="1400" dirty="0">
                <a:solidFill>
                  <a:srgbClr val="0070C0"/>
                </a:solidFill>
              </a:rPr>
              <a:t> et al., “</a:t>
            </a:r>
            <a:r>
              <a:rPr lang="en-US" sz="1400" i="1" dirty="0">
                <a:solidFill>
                  <a:srgbClr val="0070C0"/>
                </a:solidFill>
              </a:rPr>
              <a:t>Monitoring of a superconducting magnet using an ultrasonic technique</a:t>
            </a:r>
            <a:r>
              <a:rPr lang="en-US" sz="1400" dirty="0">
                <a:solidFill>
                  <a:srgbClr val="0070C0"/>
                </a:solidFill>
              </a:rPr>
              <a:t>”, Fusion Eng. Design 20, 305-309, (1993)  </a:t>
            </a:r>
            <a:endParaRPr lang="en-US" sz="1400" i="1" dirty="0" smtClean="0">
              <a:solidFill>
                <a:srgbClr val="0070C0"/>
              </a:solidFill>
            </a:endParaRPr>
          </a:p>
        </p:txBody>
      </p:sp>
      <p:sp>
        <p:nvSpPr>
          <p:cNvPr id="7" name="TextBox 6"/>
          <p:cNvSpPr txBox="1"/>
          <p:nvPr/>
        </p:nvSpPr>
        <p:spPr>
          <a:xfrm>
            <a:off x="581513" y="5225854"/>
            <a:ext cx="7952887" cy="923330"/>
          </a:xfrm>
          <a:prstGeom prst="rect">
            <a:avLst/>
          </a:prstGeom>
          <a:noFill/>
        </p:spPr>
        <p:txBody>
          <a:bodyPr wrap="square" rtlCol="0">
            <a:spAutoFit/>
          </a:bodyPr>
          <a:lstStyle/>
          <a:p>
            <a:pPr algn="just"/>
            <a:r>
              <a:rPr lang="en-US" b="1" dirty="0" smtClean="0">
                <a:solidFill>
                  <a:srgbClr val="00B050"/>
                </a:solidFill>
              </a:rPr>
              <a:t>To be usable for quench detection, these techniques require mechanical modeling of the coil </a:t>
            </a:r>
            <a:r>
              <a:rPr lang="en-US" b="1" dirty="0" err="1" smtClean="0">
                <a:solidFill>
                  <a:srgbClr val="00B050"/>
                </a:solidFill>
              </a:rPr>
              <a:t>eigenfrequencies</a:t>
            </a:r>
            <a:r>
              <a:rPr lang="en-US" b="1" dirty="0" smtClean="0">
                <a:solidFill>
                  <a:srgbClr val="00B050"/>
                </a:solidFill>
              </a:rPr>
              <a:t> and transfer function that are experimentally validated prior to actual QD.</a:t>
            </a:r>
            <a:endParaRPr lang="en-US" b="1" dirty="0">
              <a:solidFill>
                <a:srgbClr val="00B050"/>
              </a:solidFill>
            </a:endParaRPr>
          </a:p>
        </p:txBody>
      </p:sp>
    </p:spTree>
    <p:extLst>
      <p:ext uri="{BB962C8B-B14F-4D97-AF65-F5344CB8AC3E}">
        <p14:creationId xmlns:p14="http://schemas.microsoft.com/office/powerpoint/2010/main" val="16580898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6921" y="76200"/>
            <a:ext cx="8229600" cy="609600"/>
          </a:xfrm>
        </p:spPr>
        <p:txBody>
          <a:bodyPr>
            <a:normAutofit fontScale="90000"/>
          </a:bodyPr>
          <a:lstStyle/>
          <a:p>
            <a:r>
              <a:rPr lang="en-US" dirty="0" smtClean="0"/>
              <a:t>Acoustic detection of a propagating hot zone using “Doppler” effect</a:t>
            </a:r>
            <a:endParaRPr lang="en-US" dirty="0"/>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219" y="1733267"/>
            <a:ext cx="4682460" cy="2314625"/>
          </a:xfrm>
          <a:prstGeom prst="rect">
            <a:avLst/>
          </a:prstGeom>
        </p:spPr>
      </p:pic>
      <p:sp>
        <p:nvSpPr>
          <p:cNvPr id="15" name="TextBox 14"/>
          <p:cNvSpPr txBox="1"/>
          <p:nvPr/>
        </p:nvSpPr>
        <p:spPr>
          <a:xfrm>
            <a:off x="1113033" y="1815497"/>
            <a:ext cx="1729833" cy="307777"/>
          </a:xfrm>
          <a:prstGeom prst="rect">
            <a:avLst/>
          </a:prstGeom>
          <a:noFill/>
        </p:spPr>
        <p:txBody>
          <a:bodyPr wrap="none" rtlCol="0">
            <a:spAutoFit/>
          </a:bodyPr>
          <a:lstStyle/>
          <a:p>
            <a:r>
              <a:rPr lang="en-US" sz="1400" dirty="0" smtClean="0">
                <a:solidFill>
                  <a:srgbClr val="C00000"/>
                </a:solidFill>
              </a:rPr>
              <a:t>US wave propagation</a:t>
            </a:r>
            <a:endParaRPr lang="en-US" sz="1400" dirty="0">
              <a:solidFill>
                <a:srgbClr val="C00000"/>
              </a:solidFill>
            </a:endParaRPr>
          </a:p>
        </p:txBody>
      </p:sp>
      <p:cxnSp>
        <p:nvCxnSpPr>
          <p:cNvPr id="16" name="Straight Arrow Connector 15"/>
          <p:cNvCxnSpPr/>
          <p:nvPr/>
        </p:nvCxnSpPr>
        <p:spPr>
          <a:xfrm>
            <a:off x="1113033" y="2140932"/>
            <a:ext cx="1021498" cy="0"/>
          </a:xfrm>
          <a:prstGeom prst="straightConnector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794208" y="2199430"/>
            <a:ext cx="247590" cy="808632"/>
          </a:xfrm>
          <a:prstGeom prst="straightConnector1">
            <a:avLst/>
          </a:prstGeom>
          <a:ln w="31750">
            <a:solidFill>
              <a:srgbClr val="00CC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2486004" y="3150152"/>
            <a:ext cx="190500" cy="360987"/>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4841028" y="2944845"/>
            <a:ext cx="296000" cy="315067"/>
          </a:xfrm>
          <a:prstGeom prst="straightConnector1">
            <a:avLst/>
          </a:prstGeom>
          <a:ln w="31750">
            <a:solidFill>
              <a:srgbClr val="00CC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552804" y="3487825"/>
            <a:ext cx="287020" cy="0"/>
          </a:xfrm>
          <a:prstGeom prst="straightConnector1">
            <a:avLst/>
          </a:prstGeom>
          <a:ln w="69850">
            <a:solidFill>
              <a:srgbClr val="FFFF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1" name="Rectangle 20"/>
              <p:cNvSpPr/>
              <p:nvPr/>
            </p:nvSpPr>
            <p:spPr>
              <a:xfrm>
                <a:off x="3137370" y="3290655"/>
                <a:ext cx="487569" cy="39433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1" i="1" dirty="0" smtClean="0">
                              <a:solidFill>
                                <a:srgbClr val="FFFF00"/>
                              </a:solidFill>
                              <a:latin typeface="Cambria Math"/>
                            </a:rPr>
                          </m:ctrlPr>
                        </m:sSubPr>
                        <m:e>
                          <m:r>
                            <a:rPr lang="en-US" b="1" i="1" dirty="0">
                              <a:solidFill>
                                <a:srgbClr val="FFFF00"/>
                              </a:solidFill>
                              <a:latin typeface="Cambria Math"/>
                            </a:rPr>
                            <m:t>𝒗</m:t>
                          </m:r>
                        </m:e>
                        <m:sub>
                          <m:r>
                            <a:rPr lang="en-US" b="1" i="1" dirty="0">
                              <a:solidFill>
                                <a:srgbClr val="FFFF00"/>
                              </a:solidFill>
                              <a:latin typeface="Cambria Math"/>
                            </a:rPr>
                            <m:t>𝒒</m:t>
                          </m:r>
                        </m:sub>
                      </m:sSub>
                    </m:oMath>
                  </m:oMathPara>
                </a14:m>
                <a:endParaRPr lang="en-US" b="1" dirty="0"/>
              </a:p>
            </p:txBody>
          </p:sp>
        </mc:Choice>
        <mc:Fallback xmlns="">
          <p:sp>
            <p:nvSpPr>
              <p:cNvPr id="21" name="Rectangle 20"/>
              <p:cNvSpPr>
                <a:spLocks noRot="1" noChangeAspect="1" noMove="1" noResize="1" noEditPoints="1" noAdjustHandles="1" noChangeArrowheads="1" noChangeShapeType="1" noTextEdit="1"/>
              </p:cNvSpPr>
              <p:nvPr/>
            </p:nvSpPr>
            <p:spPr>
              <a:xfrm>
                <a:off x="3137370" y="3290655"/>
                <a:ext cx="487569" cy="394339"/>
              </a:xfrm>
              <a:prstGeom prst="rect">
                <a:avLst/>
              </a:prstGeom>
              <a:blipFill rotWithShape="1">
                <a:blip r:embed="rId14"/>
                <a:stretch>
                  <a:fillRect b="-6250"/>
                </a:stretch>
              </a:blipFill>
            </p:spPr>
            <p:txBody>
              <a:bodyPr/>
              <a:lstStyle/>
              <a:p>
                <a:r>
                  <a:rPr lang="en-US">
                    <a:noFill/>
                  </a:rPr>
                  <a:t> </a:t>
                </a:r>
              </a:p>
            </p:txBody>
          </p:sp>
        </mc:Fallback>
      </mc:AlternateContent>
      <p:sp>
        <p:nvSpPr>
          <p:cNvPr id="22" name="TextBox 21"/>
          <p:cNvSpPr txBox="1"/>
          <p:nvPr/>
        </p:nvSpPr>
        <p:spPr>
          <a:xfrm>
            <a:off x="318427" y="3017116"/>
            <a:ext cx="319318" cy="338554"/>
          </a:xfrm>
          <a:prstGeom prst="rect">
            <a:avLst/>
          </a:prstGeom>
          <a:noFill/>
        </p:spPr>
        <p:txBody>
          <a:bodyPr wrap="none" rtlCol="0">
            <a:spAutoFit/>
          </a:bodyPr>
          <a:lstStyle/>
          <a:p>
            <a:r>
              <a:rPr lang="en-US" sz="1600" b="1" i="1" dirty="0" smtClean="0">
                <a:solidFill>
                  <a:srgbClr val="00CC00"/>
                </a:solidFill>
              </a:rPr>
              <a:t>f</a:t>
            </a:r>
            <a:r>
              <a:rPr lang="en-US" sz="1600" b="1" i="1" baseline="-25000" dirty="0" smtClean="0">
                <a:solidFill>
                  <a:srgbClr val="00CC00"/>
                </a:solidFill>
              </a:rPr>
              <a:t>0</a:t>
            </a:r>
            <a:endParaRPr lang="en-US" sz="1600" b="1" i="1" dirty="0">
              <a:solidFill>
                <a:srgbClr val="00CC00"/>
              </a:solidFill>
            </a:endParaRPr>
          </a:p>
        </p:txBody>
      </p:sp>
      <p:sp>
        <p:nvSpPr>
          <p:cNvPr id="23" name="Rectangle 22"/>
          <p:cNvSpPr/>
          <p:nvPr/>
        </p:nvSpPr>
        <p:spPr>
          <a:xfrm>
            <a:off x="4604471" y="3407995"/>
            <a:ext cx="359394" cy="276999"/>
          </a:xfrm>
          <a:prstGeom prst="rect">
            <a:avLst/>
          </a:prstGeom>
        </p:spPr>
        <p:txBody>
          <a:bodyPr wrap="none">
            <a:spAutoFit/>
          </a:bodyPr>
          <a:lstStyle/>
          <a:p>
            <a:r>
              <a:rPr lang="en-US" sz="1200" b="1" dirty="0" smtClean="0">
                <a:solidFill>
                  <a:srgbClr val="00CC00"/>
                </a:solidFill>
              </a:rPr>
              <a:t>f</a:t>
            </a:r>
            <a:r>
              <a:rPr lang="en-US" sz="1200" b="1" baseline="-25000" dirty="0" smtClean="0">
                <a:solidFill>
                  <a:srgbClr val="00CC00"/>
                </a:solidFill>
              </a:rPr>
              <a:t>0</a:t>
            </a:r>
            <a:r>
              <a:rPr lang="en-US" sz="1200" b="1" dirty="0" smtClean="0">
                <a:solidFill>
                  <a:srgbClr val="00CC00"/>
                </a:solidFill>
              </a:rPr>
              <a:t>, </a:t>
            </a:r>
            <a:endParaRPr lang="en-US" sz="1200" b="1" dirty="0">
              <a:solidFill>
                <a:srgbClr val="00CC00"/>
              </a:solidFill>
            </a:endParaRPr>
          </a:p>
        </p:txBody>
      </p:sp>
      <mc:AlternateContent xmlns:mc="http://schemas.openxmlformats.org/markup-compatibility/2006" xmlns:a14="http://schemas.microsoft.com/office/drawing/2010/main">
        <mc:Choice Requires="a14">
          <p:sp>
            <p:nvSpPr>
              <p:cNvPr id="24" name="Rectangle 23"/>
              <p:cNvSpPr/>
              <p:nvPr/>
            </p:nvSpPr>
            <p:spPr>
              <a:xfrm>
                <a:off x="4819491" y="3390426"/>
                <a:ext cx="928459" cy="294568"/>
              </a:xfrm>
              <a:prstGeom prst="rect">
                <a:avLst/>
              </a:prstGeom>
            </p:spPr>
            <p:txBody>
              <a:bodyPr wrap="none">
                <a:spAutoFit/>
              </a:bodyPr>
              <a:lstStyle/>
              <a:p>
                <a:r>
                  <a:rPr lang="en-US" sz="1200" b="1" i="1" dirty="0" smtClean="0">
                    <a:solidFill>
                      <a:srgbClr val="00CC00"/>
                    </a:solidFill>
                  </a:rPr>
                  <a:t>(f</a:t>
                </a:r>
                <a:r>
                  <a:rPr lang="en-US" sz="1200" b="1" i="1" baseline="-25000" dirty="0" smtClean="0">
                    <a:solidFill>
                      <a:srgbClr val="00CC00"/>
                    </a:solidFill>
                  </a:rPr>
                  <a:t>0  </a:t>
                </a:r>
                <a:r>
                  <a:rPr lang="en-US" sz="1200" b="1" i="1" dirty="0" smtClean="0">
                    <a:solidFill>
                      <a:srgbClr val="00CC00"/>
                    </a:solidFill>
                    <a:sym typeface="Symbol"/>
                  </a:rPr>
                  <a:t></a:t>
                </a:r>
                <a14:m>
                  <m:oMath xmlns:m="http://schemas.openxmlformats.org/officeDocument/2006/math">
                    <m:sSub>
                      <m:sSubPr>
                        <m:ctrlPr>
                          <a:rPr lang="en-US" sz="1200" b="1" i="1" dirty="0" smtClean="0">
                            <a:solidFill>
                              <a:srgbClr val="00CC00"/>
                            </a:solidFill>
                            <a:latin typeface="Cambria Math"/>
                            <a:ea typeface="Cambria Math"/>
                          </a:rPr>
                        </m:ctrlPr>
                      </m:sSubPr>
                      <m:e>
                        <m:r>
                          <a:rPr lang="en-US" sz="1200" b="1" i="1" dirty="0" smtClean="0">
                            <a:solidFill>
                              <a:srgbClr val="00CC00"/>
                            </a:solidFill>
                            <a:latin typeface="Cambria Math"/>
                            <a:ea typeface="Cambria Math"/>
                          </a:rPr>
                          <m:t> </m:t>
                        </m:r>
                        <m:r>
                          <a:rPr lang="en-US" sz="1200" b="1" i="1" dirty="0">
                            <a:solidFill>
                              <a:srgbClr val="00CC00"/>
                            </a:solidFill>
                            <a:latin typeface="Cambria Math"/>
                            <a:ea typeface="Cambria Math"/>
                          </a:rPr>
                          <m:t>∆</m:t>
                        </m:r>
                        <m:r>
                          <a:rPr lang="en-US" sz="1200" b="1" i="1" dirty="0">
                            <a:solidFill>
                              <a:srgbClr val="00CC00"/>
                            </a:solidFill>
                            <a:latin typeface="Cambria Math"/>
                            <a:ea typeface="Cambria Math"/>
                          </a:rPr>
                          <m:t>𝒇</m:t>
                        </m:r>
                      </m:e>
                      <m:sub>
                        <m:r>
                          <a:rPr lang="en-US" sz="1200" b="1" i="1" dirty="0">
                            <a:solidFill>
                              <a:srgbClr val="00CC00"/>
                            </a:solidFill>
                            <a:latin typeface="Cambria Math"/>
                            <a:ea typeface="Cambria Math"/>
                          </a:rPr>
                          <m:t>𝒓𝒆𝒇</m:t>
                        </m:r>
                      </m:sub>
                    </m:sSub>
                    <m:r>
                      <a:rPr lang="en-US" sz="1200" b="1" i="1" dirty="0" smtClean="0">
                        <a:solidFill>
                          <a:srgbClr val="00CC00"/>
                        </a:solidFill>
                        <a:latin typeface="Cambria Math"/>
                        <a:ea typeface="Cambria Math"/>
                      </a:rPr>
                      <m:t>)</m:t>
                    </m:r>
                  </m:oMath>
                </a14:m>
                <a:endParaRPr lang="en-US" sz="1200" b="1" i="1" dirty="0">
                  <a:solidFill>
                    <a:srgbClr val="00CC00"/>
                  </a:solidFill>
                </a:endParaRPr>
              </a:p>
            </p:txBody>
          </p:sp>
        </mc:Choice>
        <mc:Fallback xmlns="">
          <p:sp>
            <p:nvSpPr>
              <p:cNvPr id="24" name="Rectangle 23"/>
              <p:cNvSpPr>
                <a:spLocks noRot="1" noChangeAspect="1" noMove="1" noResize="1" noEditPoints="1" noAdjustHandles="1" noChangeArrowheads="1" noChangeShapeType="1" noTextEdit="1"/>
              </p:cNvSpPr>
              <p:nvPr/>
            </p:nvSpPr>
            <p:spPr>
              <a:xfrm>
                <a:off x="4819491" y="3390426"/>
                <a:ext cx="928459" cy="294568"/>
              </a:xfrm>
              <a:prstGeom prst="rect">
                <a:avLst/>
              </a:prstGeom>
              <a:blipFill rotWithShape="1">
                <a:blip r:embed="rId11"/>
                <a:stretch>
                  <a:fillRect l="-658" t="-2083" b="-12500"/>
                </a:stretch>
              </a:blipFill>
            </p:spPr>
            <p:txBody>
              <a:bodyPr/>
              <a:lstStyle/>
              <a:p>
                <a:r>
                  <a:rPr lang="en-US">
                    <a:noFill/>
                  </a:rPr>
                  <a:t> </a:t>
                </a:r>
              </a:p>
            </p:txBody>
          </p:sp>
        </mc:Fallback>
      </mc:AlternateContent>
      <p:sp>
        <p:nvSpPr>
          <p:cNvPr id="26" name="Rectangle 25"/>
          <p:cNvSpPr/>
          <p:nvPr/>
        </p:nvSpPr>
        <p:spPr>
          <a:xfrm>
            <a:off x="2828150" y="2890580"/>
            <a:ext cx="585417" cy="369332"/>
          </a:xfrm>
          <a:prstGeom prst="rect">
            <a:avLst/>
          </a:prstGeom>
        </p:spPr>
        <p:txBody>
          <a:bodyPr wrap="none">
            <a:spAutoFit/>
          </a:bodyPr>
          <a:lstStyle/>
          <a:p>
            <a:r>
              <a:rPr lang="en-US" b="1" i="1" dirty="0">
                <a:solidFill>
                  <a:srgbClr val="FFFF00"/>
                </a:solidFill>
              </a:rPr>
              <a:t>c-</a:t>
            </a:r>
            <a:r>
              <a:rPr lang="en-US" b="1" i="1" dirty="0">
                <a:solidFill>
                  <a:srgbClr val="FFFF00"/>
                </a:solidFill>
                <a:latin typeface="Symbol" panose="05050102010706020507" pitchFamily="18" charset="2"/>
              </a:rPr>
              <a:t>D</a:t>
            </a:r>
            <a:r>
              <a:rPr lang="en-US" b="1" i="1" dirty="0">
                <a:solidFill>
                  <a:srgbClr val="FFFF00"/>
                </a:solidFill>
              </a:rPr>
              <a:t>c</a:t>
            </a:r>
          </a:p>
        </p:txBody>
      </p:sp>
      <p:sp>
        <p:nvSpPr>
          <p:cNvPr id="27" name="Rectangle 26"/>
          <p:cNvSpPr/>
          <p:nvPr/>
        </p:nvSpPr>
        <p:spPr>
          <a:xfrm>
            <a:off x="1344538" y="2817061"/>
            <a:ext cx="279244" cy="369332"/>
          </a:xfrm>
          <a:prstGeom prst="rect">
            <a:avLst/>
          </a:prstGeom>
        </p:spPr>
        <p:txBody>
          <a:bodyPr wrap="none">
            <a:spAutoFit/>
          </a:bodyPr>
          <a:lstStyle/>
          <a:p>
            <a:r>
              <a:rPr lang="en-US" b="1" i="1" dirty="0">
                <a:solidFill>
                  <a:schemeClr val="bg1"/>
                </a:solidFill>
              </a:rPr>
              <a:t>c</a:t>
            </a:r>
            <a:endParaRPr lang="en-US" dirty="0">
              <a:solidFill>
                <a:schemeClr val="bg1"/>
              </a:solidFill>
            </a:endParaRPr>
          </a:p>
        </p:txBody>
      </p:sp>
      <p:sp>
        <p:nvSpPr>
          <p:cNvPr id="13" name="TextBox 12"/>
          <p:cNvSpPr txBox="1"/>
          <p:nvPr/>
        </p:nvSpPr>
        <p:spPr>
          <a:xfrm>
            <a:off x="3548881" y="1661179"/>
            <a:ext cx="998991" cy="307777"/>
          </a:xfrm>
          <a:prstGeom prst="rect">
            <a:avLst/>
          </a:prstGeom>
          <a:noFill/>
        </p:spPr>
        <p:txBody>
          <a:bodyPr wrap="none" rtlCol="0">
            <a:spAutoFit/>
          </a:bodyPr>
          <a:lstStyle/>
          <a:p>
            <a:r>
              <a:rPr lang="en-US" sz="1400" b="1" dirty="0" smtClean="0">
                <a:solidFill>
                  <a:srgbClr val="00CC00"/>
                </a:solidFill>
              </a:rPr>
              <a:t>Phase shift</a:t>
            </a:r>
            <a:endParaRPr lang="en-US" sz="1400" b="1" dirty="0">
              <a:solidFill>
                <a:srgbClr val="00CC00"/>
              </a:solidFill>
            </a:endParaRPr>
          </a:p>
        </p:txBody>
      </p:sp>
      <mc:AlternateContent xmlns:mc="http://schemas.openxmlformats.org/markup-compatibility/2006" xmlns:a14="http://schemas.microsoft.com/office/drawing/2010/main">
        <mc:Choice Requires="a14">
          <p:sp>
            <p:nvSpPr>
              <p:cNvPr id="34" name="TextBox 33"/>
              <p:cNvSpPr txBox="1"/>
              <p:nvPr/>
            </p:nvSpPr>
            <p:spPr>
              <a:xfrm>
                <a:off x="4461059" y="1621973"/>
                <a:ext cx="716863" cy="44307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1200" b="1" i="1" smtClean="0">
                              <a:solidFill>
                                <a:srgbClr val="00CC00"/>
                              </a:solidFill>
                              <a:latin typeface="Cambria Math"/>
                            </a:rPr>
                          </m:ctrlPr>
                        </m:fPr>
                        <m:num>
                          <m:r>
                            <a:rPr lang="en-US" sz="1200" b="1" i="1" smtClean="0">
                              <a:solidFill>
                                <a:srgbClr val="00CC00"/>
                              </a:solidFill>
                              <a:latin typeface="Cambria Math"/>
                            </a:rPr>
                            <m:t>𝒅</m:t>
                          </m:r>
                          <m:r>
                            <a:rPr lang="en-US" sz="1200" b="1" i="1" smtClean="0">
                              <a:solidFill>
                                <a:srgbClr val="00CC00"/>
                              </a:solidFill>
                              <a:latin typeface="Cambria Math"/>
                              <a:ea typeface="Cambria Math"/>
                            </a:rPr>
                            <m:t>𝜽</m:t>
                          </m:r>
                        </m:num>
                        <m:den>
                          <m:r>
                            <a:rPr lang="en-US" sz="1200" b="1" i="1" smtClean="0">
                              <a:solidFill>
                                <a:srgbClr val="00CC00"/>
                              </a:solidFill>
                              <a:latin typeface="Cambria Math"/>
                            </a:rPr>
                            <m:t>𝒅𝒕</m:t>
                          </m:r>
                        </m:den>
                      </m:f>
                      <m:r>
                        <a:rPr lang="en-US" sz="1200" b="1" i="1" smtClean="0">
                          <a:solidFill>
                            <a:srgbClr val="00CC00"/>
                          </a:solidFill>
                          <a:latin typeface="Cambria Math"/>
                        </a:rPr>
                        <m:t>~</m:t>
                      </m:r>
                      <m:sSub>
                        <m:sSubPr>
                          <m:ctrlPr>
                            <a:rPr lang="en-US" sz="1200" b="1" i="1" smtClean="0">
                              <a:solidFill>
                                <a:srgbClr val="00CC00"/>
                              </a:solidFill>
                              <a:latin typeface="Cambria Math"/>
                            </a:rPr>
                          </m:ctrlPr>
                        </m:sSubPr>
                        <m:e>
                          <m:r>
                            <a:rPr lang="en-US" sz="1200" b="1" i="1" smtClean="0">
                              <a:solidFill>
                                <a:srgbClr val="00CC00"/>
                              </a:solidFill>
                              <a:latin typeface="Cambria Math"/>
                            </a:rPr>
                            <m:t>𝒗</m:t>
                          </m:r>
                        </m:e>
                        <m:sub>
                          <m:r>
                            <a:rPr lang="en-US" sz="1200" b="1" i="1" smtClean="0">
                              <a:solidFill>
                                <a:srgbClr val="00CC00"/>
                              </a:solidFill>
                              <a:latin typeface="Cambria Math"/>
                            </a:rPr>
                            <m:t>𝒒</m:t>
                          </m:r>
                        </m:sub>
                      </m:sSub>
                    </m:oMath>
                  </m:oMathPara>
                </a14:m>
                <a:endParaRPr lang="en-US" sz="1200" b="1" dirty="0"/>
              </a:p>
            </p:txBody>
          </p:sp>
        </mc:Choice>
        <mc:Fallback xmlns="">
          <p:sp>
            <p:nvSpPr>
              <p:cNvPr id="34" name="TextBox 33"/>
              <p:cNvSpPr txBox="1">
                <a:spLocks noRot="1" noChangeAspect="1" noMove="1" noResize="1" noEditPoints="1" noAdjustHandles="1" noChangeArrowheads="1" noChangeShapeType="1" noTextEdit="1"/>
              </p:cNvSpPr>
              <p:nvPr/>
            </p:nvSpPr>
            <p:spPr>
              <a:xfrm>
                <a:off x="4461059" y="1621973"/>
                <a:ext cx="716863" cy="443070"/>
              </a:xfrm>
              <a:prstGeom prst="rect">
                <a:avLst/>
              </a:prstGeom>
              <a:blipFill rotWithShape="1">
                <a:blip r:embed="rId15"/>
                <a:stretch>
                  <a:fillRect b="-1370"/>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0241" name="TextBox 10240"/>
              <p:cNvSpPr txBox="1"/>
              <p:nvPr/>
            </p:nvSpPr>
            <p:spPr>
              <a:xfrm>
                <a:off x="371608" y="4213509"/>
                <a:ext cx="8465726" cy="1481239"/>
              </a:xfrm>
              <a:prstGeom prst="rect">
                <a:avLst/>
              </a:prstGeom>
              <a:noFill/>
            </p:spPr>
            <p:txBody>
              <a:bodyPr wrap="square" rtlCol="0">
                <a:spAutoFit/>
              </a:bodyPr>
              <a:lstStyle/>
              <a:p>
                <a:pPr algn="just"/>
                <a:r>
                  <a:rPr lang="en-US" sz="1600" dirty="0" smtClean="0"/>
                  <a:t>Heating will cause a local variation of the sound velocity, and some amount of acoustic energy will be scattered back from the hot zone. If the hot zone is expanding with radial velocity v, the associated frequency shift of the scattered wave is  </a:t>
                </a:r>
                <a14:m>
                  <m:oMath xmlns:m="http://schemas.openxmlformats.org/officeDocument/2006/math">
                    <m:f>
                      <m:fPr>
                        <m:ctrlPr>
                          <a:rPr lang="en-US" sz="1600" i="1" dirty="0">
                            <a:latin typeface="Cambria Math"/>
                            <a:ea typeface="Cambria Math"/>
                          </a:rPr>
                        </m:ctrlPr>
                      </m:fPr>
                      <m:num>
                        <m:sSub>
                          <m:sSubPr>
                            <m:ctrlPr>
                              <a:rPr lang="en-US" sz="1600" i="1" dirty="0">
                                <a:latin typeface="Cambria Math"/>
                                <a:ea typeface="Cambria Math"/>
                              </a:rPr>
                            </m:ctrlPr>
                          </m:sSubPr>
                          <m:e>
                            <m:r>
                              <a:rPr lang="en-US" sz="1600" i="1" dirty="0">
                                <a:latin typeface="Cambria Math"/>
                                <a:ea typeface="Cambria Math"/>
                              </a:rPr>
                              <m:t>∆</m:t>
                            </m:r>
                            <m:r>
                              <a:rPr lang="en-US" sz="1600" i="1" dirty="0">
                                <a:latin typeface="Cambria Math"/>
                                <a:ea typeface="Cambria Math"/>
                              </a:rPr>
                              <m:t>𝑓</m:t>
                            </m:r>
                          </m:e>
                          <m:sub>
                            <m:r>
                              <a:rPr lang="en-US" sz="1600" i="1" dirty="0">
                                <a:latin typeface="Cambria Math"/>
                                <a:ea typeface="Cambria Math"/>
                              </a:rPr>
                              <m:t>𝑟𝑒𝑓</m:t>
                            </m:r>
                          </m:sub>
                        </m:sSub>
                      </m:num>
                      <m:den>
                        <m:sSub>
                          <m:sSubPr>
                            <m:ctrlPr>
                              <a:rPr lang="en-US" sz="1600" i="1" dirty="0">
                                <a:latin typeface="Cambria Math"/>
                                <a:ea typeface="Cambria Math"/>
                              </a:rPr>
                            </m:ctrlPr>
                          </m:sSubPr>
                          <m:e>
                            <m:r>
                              <a:rPr lang="en-US" sz="1600" i="1" dirty="0">
                                <a:latin typeface="Cambria Math"/>
                                <a:ea typeface="Cambria Math"/>
                              </a:rPr>
                              <m:t>𝑓</m:t>
                            </m:r>
                          </m:e>
                          <m:sub>
                            <m:r>
                              <a:rPr lang="en-US" sz="1600" i="1" dirty="0">
                                <a:latin typeface="Cambria Math"/>
                                <a:ea typeface="Cambria Math"/>
                              </a:rPr>
                              <m:t>0</m:t>
                            </m:r>
                          </m:sub>
                        </m:sSub>
                      </m:den>
                    </m:f>
                    <m:r>
                      <m:rPr>
                        <m:nor/>
                      </m:rPr>
                      <a:rPr lang="en-US" sz="1600" dirty="0"/>
                      <m:t>=</m:t>
                    </m:r>
                    <m:f>
                      <m:fPr>
                        <m:ctrlPr>
                          <a:rPr lang="en-US" sz="1600" i="1" dirty="0">
                            <a:latin typeface="Cambria Math"/>
                          </a:rPr>
                        </m:ctrlPr>
                      </m:fPr>
                      <m:num>
                        <m:sSub>
                          <m:sSubPr>
                            <m:ctrlPr>
                              <a:rPr lang="en-US" sz="1600" i="1" dirty="0">
                                <a:latin typeface="Cambria Math"/>
                              </a:rPr>
                            </m:ctrlPr>
                          </m:sSubPr>
                          <m:e>
                            <m:r>
                              <a:rPr lang="en-US" sz="1600" i="1" dirty="0">
                                <a:latin typeface="Cambria Math"/>
                              </a:rPr>
                              <m:t>𝑣</m:t>
                            </m:r>
                          </m:e>
                          <m:sub>
                            <m:r>
                              <a:rPr lang="en-US" sz="1600" i="1" dirty="0">
                                <a:latin typeface="Cambria Math"/>
                              </a:rPr>
                              <m:t>𝑞</m:t>
                            </m:r>
                          </m:sub>
                        </m:sSub>
                      </m:num>
                      <m:den>
                        <m:r>
                          <a:rPr lang="en-US" sz="1600" i="1" dirty="0">
                            <a:latin typeface="Cambria Math"/>
                          </a:rPr>
                          <m:t>𝑐</m:t>
                        </m:r>
                      </m:den>
                    </m:f>
                  </m:oMath>
                </a14:m>
                <a:r>
                  <a:rPr lang="en-US" sz="1600" dirty="0" smtClean="0"/>
                  <a:t> </a:t>
                </a:r>
                <a:r>
                  <a:rPr lang="en-US" sz="1600" dirty="0" smtClean="0">
                    <a:latin typeface="Symbol" panose="05050102010706020507" pitchFamily="18" charset="2"/>
                  </a:rPr>
                  <a:t>~ </a:t>
                </a:r>
                <a:r>
                  <a:rPr lang="en-US" sz="1600" dirty="0" smtClean="0"/>
                  <a:t>10</a:t>
                </a:r>
                <a:r>
                  <a:rPr lang="en-US" sz="1600" baseline="30000" dirty="0" smtClean="0"/>
                  <a:t>-5</a:t>
                </a:r>
                <a:r>
                  <a:rPr lang="en-US" sz="1600" dirty="0" smtClean="0"/>
                  <a:t>  (Doppler effect). However,  since </a:t>
                </a:r>
                <a:r>
                  <a:rPr lang="el-GR" sz="1600" dirty="0" smtClean="0">
                    <a:ea typeface="Cambria Math"/>
                  </a:rPr>
                  <a:t>Δ</a:t>
                </a:r>
                <a:r>
                  <a:rPr lang="en-US" sz="1600" dirty="0" smtClean="0">
                    <a:ea typeface="Cambria Math"/>
                  </a:rPr>
                  <a:t>c/</a:t>
                </a:r>
                <a:r>
                  <a:rPr lang="en-US" sz="1600" dirty="0" smtClean="0"/>
                  <a:t>c </a:t>
                </a:r>
                <a:r>
                  <a:rPr lang="en-US" sz="1600" dirty="0" smtClean="0">
                    <a:latin typeface="Symbol" panose="05050102010706020507" pitchFamily="18" charset="2"/>
                  </a:rPr>
                  <a:t>~ </a:t>
                </a:r>
                <a:r>
                  <a:rPr lang="en-US" sz="1600" dirty="0"/>
                  <a:t>4.35 x </a:t>
                </a:r>
                <a:r>
                  <a:rPr lang="en-US" sz="1600" dirty="0" smtClean="0"/>
                  <a:t>10</a:t>
                </a:r>
                <a:r>
                  <a:rPr lang="en-US" sz="1600" baseline="30000" dirty="0" smtClean="0"/>
                  <a:t>-3 </a:t>
                </a:r>
                <a:r>
                  <a:rPr lang="en-US" sz="1600" dirty="0"/>
                  <a:t>per </a:t>
                </a:r>
                <a:r>
                  <a:rPr lang="en-US" sz="1600" dirty="0">
                    <a:latin typeface="Symbol" panose="05050102010706020507" pitchFamily="18" charset="2"/>
                  </a:rPr>
                  <a:t>DT=</a:t>
                </a:r>
                <a:r>
                  <a:rPr lang="en-US" sz="1600" dirty="0"/>
                  <a:t>100 </a:t>
                </a:r>
                <a:r>
                  <a:rPr lang="en-US" sz="1600" dirty="0" smtClean="0"/>
                  <a:t>K, the amount of scatted energy will be very </a:t>
                </a:r>
                <a:r>
                  <a:rPr lang="en-US" sz="1600" dirty="0" smtClean="0"/>
                  <a:t>small…  </a:t>
                </a:r>
                <a:r>
                  <a:rPr lang="en-US" sz="1600" dirty="0" smtClean="0"/>
                  <a:t>Still, </a:t>
                </a:r>
                <a:r>
                  <a:rPr lang="en-US" sz="1600" dirty="0" smtClean="0"/>
                  <a:t>it is clearly </a:t>
                </a:r>
                <a:r>
                  <a:rPr lang="en-US" sz="1600" dirty="0" smtClean="0"/>
                  <a:t>detectable when a large portion of the winding heats up.</a:t>
                </a:r>
                <a:endParaRPr lang="en-US" sz="1600" dirty="0"/>
              </a:p>
            </p:txBody>
          </p:sp>
        </mc:Choice>
        <mc:Fallback>
          <p:sp>
            <p:nvSpPr>
              <p:cNvPr id="10241" name="TextBox 10240"/>
              <p:cNvSpPr txBox="1">
                <a:spLocks noRot="1" noChangeAspect="1" noMove="1" noResize="1" noEditPoints="1" noAdjustHandles="1" noChangeArrowheads="1" noChangeShapeType="1" noTextEdit="1"/>
              </p:cNvSpPr>
              <p:nvPr/>
            </p:nvSpPr>
            <p:spPr>
              <a:xfrm>
                <a:off x="371608" y="4213509"/>
                <a:ext cx="8465726" cy="1481239"/>
              </a:xfrm>
              <a:prstGeom prst="rect">
                <a:avLst/>
              </a:prstGeom>
              <a:blipFill rotWithShape="1">
                <a:blip r:embed="rId16"/>
                <a:stretch>
                  <a:fillRect l="-432" t="-1235" r="-360" b="-4527"/>
                </a:stretch>
              </a:blipFill>
            </p:spPr>
            <p:txBody>
              <a:bodyPr/>
              <a:lstStyle/>
              <a:p>
                <a:r>
                  <a:rPr lang="en-US">
                    <a:noFill/>
                  </a:rPr>
                  <a:t> </a:t>
                </a:r>
              </a:p>
            </p:txBody>
          </p:sp>
        </mc:Fallback>
      </mc:AlternateContent>
      <p:sp>
        <p:nvSpPr>
          <p:cNvPr id="36" name="TextBox 35"/>
          <p:cNvSpPr txBox="1"/>
          <p:nvPr/>
        </p:nvSpPr>
        <p:spPr>
          <a:xfrm>
            <a:off x="1811854" y="3393021"/>
            <a:ext cx="1010341" cy="307777"/>
          </a:xfrm>
          <a:prstGeom prst="rect">
            <a:avLst/>
          </a:prstGeom>
          <a:noFill/>
        </p:spPr>
        <p:txBody>
          <a:bodyPr wrap="none" rtlCol="0">
            <a:spAutoFit/>
          </a:bodyPr>
          <a:lstStyle/>
          <a:p>
            <a:r>
              <a:rPr lang="en-US" sz="1400" b="1" dirty="0" smtClean="0">
                <a:solidFill>
                  <a:srgbClr val="FFC000"/>
                </a:solidFill>
              </a:rPr>
              <a:t>“Hot” zone</a:t>
            </a:r>
            <a:endParaRPr lang="en-US" sz="1400" b="1" dirty="0">
              <a:solidFill>
                <a:srgbClr val="FFC000"/>
              </a:solidFill>
            </a:endParaRPr>
          </a:p>
        </p:txBody>
      </p:sp>
      <p:pic>
        <p:nvPicPr>
          <p:cNvPr id="46" name="Picture 45"/>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844340" y="2063423"/>
            <a:ext cx="2889090" cy="1688089"/>
          </a:xfrm>
          <a:prstGeom prst="rect">
            <a:avLst/>
          </a:prstGeom>
        </p:spPr>
      </p:pic>
      <p:cxnSp>
        <p:nvCxnSpPr>
          <p:cNvPr id="51" name="Straight Arrow Connector 50"/>
          <p:cNvCxnSpPr/>
          <p:nvPr/>
        </p:nvCxnSpPr>
        <p:spPr>
          <a:xfrm flipV="1">
            <a:off x="8788507" y="2504230"/>
            <a:ext cx="0" cy="1110755"/>
          </a:xfrm>
          <a:prstGeom prst="straightConnector1">
            <a:avLst/>
          </a:prstGeom>
          <a:ln w="2222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8788507" y="2759563"/>
            <a:ext cx="121484" cy="769441"/>
          </a:xfrm>
          <a:prstGeom prst="rect">
            <a:avLst/>
          </a:prstGeom>
          <a:noFill/>
        </p:spPr>
        <p:txBody>
          <a:bodyPr wrap="square" rtlCol="0">
            <a:spAutoFit/>
          </a:bodyPr>
          <a:lstStyle/>
          <a:p>
            <a:r>
              <a:rPr lang="en-US" sz="1100" dirty="0" smtClean="0">
                <a:solidFill>
                  <a:schemeClr val="accent6">
                    <a:lumMod val="75000"/>
                  </a:schemeClr>
                </a:solidFill>
              </a:rPr>
              <a:t>time</a:t>
            </a:r>
            <a:endParaRPr lang="en-US" sz="1100" dirty="0">
              <a:solidFill>
                <a:schemeClr val="accent6">
                  <a:lumMod val="75000"/>
                </a:schemeClr>
              </a:solidFill>
            </a:endParaRPr>
          </a:p>
        </p:txBody>
      </p:sp>
      <p:sp>
        <p:nvSpPr>
          <p:cNvPr id="10" name="TextBox 9"/>
          <p:cNvSpPr txBox="1"/>
          <p:nvPr/>
        </p:nvSpPr>
        <p:spPr>
          <a:xfrm>
            <a:off x="185909" y="1909534"/>
            <a:ext cx="980268" cy="307777"/>
          </a:xfrm>
          <a:prstGeom prst="rect">
            <a:avLst/>
          </a:prstGeom>
          <a:noFill/>
        </p:spPr>
        <p:txBody>
          <a:bodyPr wrap="none" rtlCol="0">
            <a:spAutoFit/>
          </a:bodyPr>
          <a:lstStyle/>
          <a:p>
            <a:r>
              <a:rPr lang="en-US" sz="1400" b="1" dirty="0" smtClean="0">
                <a:solidFill>
                  <a:srgbClr val="00CC00"/>
                </a:solidFill>
              </a:rPr>
              <a:t>US Emitter</a:t>
            </a:r>
            <a:endParaRPr lang="en-US" sz="1400" b="1" dirty="0">
              <a:solidFill>
                <a:srgbClr val="00CC00"/>
              </a:solidFill>
            </a:endParaRPr>
          </a:p>
        </p:txBody>
      </p:sp>
      <p:sp>
        <p:nvSpPr>
          <p:cNvPr id="11" name="Rectangle 10"/>
          <p:cNvSpPr/>
          <p:nvPr/>
        </p:nvSpPr>
        <p:spPr>
          <a:xfrm>
            <a:off x="4939715" y="3203362"/>
            <a:ext cx="688009" cy="307777"/>
          </a:xfrm>
          <a:prstGeom prst="rect">
            <a:avLst/>
          </a:prstGeom>
        </p:spPr>
        <p:txBody>
          <a:bodyPr wrap="none">
            <a:spAutoFit/>
          </a:bodyPr>
          <a:lstStyle/>
          <a:p>
            <a:r>
              <a:rPr lang="en-US" sz="1400" b="1" dirty="0" smtClean="0">
                <a:solidFill>
                  <a:srgbClr val="00CC00"/>
                </a:solidFill>
              </a:rPr>
              <a:t>Sensor</a:t>
            </a:r>
            <a:endParaRPr lang="en-US" sz="1400" b="1" dirty="0">
              <a:solidFill>
                <a:srgbClr val="00CC00"/>
              </a:solidFill>
            </a:endParaRPr>
          </a:p>
        </p:txBody>
      </p:sp>
      <p:sp>
        <p:nvSpPr>
          <p:cNvPr id="10258" name="Rectangle 10257"/>
          <p:cNvSpPr/>
          <p:nvPr/>
        </p:nvSpPr>
        <p:spPr>
          <a:xfrm>
            <a:off x="226884" y="1079859"/>
            <a:ext cx="6614479" cy="307777"/>
          </a:xfrm>
          <a:prstGeom prst="rect">
            <a:avLst/>
          </a:prstGeom>
        </p:spPr>
        <p:txBody>
          <a:bodyPr wrap="square">
            <a:spAutoFit/>
          </a:bodyPr>
          <a:lstStyle/>
          <a:p>
            <a:r>
              <a:rPr lang="en-US" sz="1400" i="1" dirty="0" smtClean="0">
                <a:solidFill>
                  <a:srgbClr val="0070C0"/>
                </a:solidFill>
              </a:rPr>
              <a:t>MM, “Active </a:t>
            </a:r>
            <a:r>
              <a:rPr lang="en-US" sz="1400" i="1" dirty="0">
                <a:solidFill>
                  <a:srgbClr val="0070C0"/>
                </a:solidFill>
              </a:rPr>
              <a:t>ultrasonic quench diagnostics for the superconducting </a:t>
            </a:r>
            <a:r>
              <a:rPr lang="en-US" sz="1400" i="1" dirty="0" smtClean="0">
                <a:solidFill>
                  <a:srgbClr val="0070C0"/>
                </a:solidFill>
              </a:rPr>
              <a:t>magnets”, ASC 2014</a:t>
            </a:r>
            <a:endParaRPr lang="en-US" sz="1400" i="1" dirty="0">
              <a:solidFill>
                <a:srgbClr val="0070C0"/>
              </a:solidFill>
            </a:endParaRPr>
          </a:p>
        </p:txBody>
      </p:sp>
    </p:spTree>
    <p:extLst>
      <p:ext uri="{BB962C8B-B14F-4D97-AF65-F5344CB8AC3E}">
        <p14:creationId xmlns:p14="http://schemas.microsoft.com/office/powerpoint/2010/main" val="40097544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609600"/>
          </a:xfrm>
        </p:spPr>
        <p:txBody>
          <a:bodyPr/>
          <a:lstStyle/>
          <a:p>
            <a:r>
              <a:rPr lang="en-US" dirty="0" smtClean="0"/>
              <a:t>Protection methods</a:t>
            </a:r>
            <a:endParaRPr lang="en-US" dirty="0"/>
          </a:p>
        </p:txBody>
      </p:sp>
    </p:spTree>
    <p:extLst>
      <p:ext uri="{BB962C8B-B14F-4D97-AF65-F5344CB8AC3E}">
        <p14:creationId xmlns:p14="http://schemas.microsoft.com/office/powerpoint/2010/main" val="39115115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935" y="76200"/>
            <a:ext cx="8229600" cy="609600"/>
          </a:xfrm>
        </p:spPr>
        <p:txBody>
          <a:bodyPr/>
          <a:lstStyle/>
          <a:p>
            <a:r>
              <a:rPr lang="en-US" dirty="0" smtClean="0"/>
              <a:t>Passive protection: non-insulated coils</a:t>
            </a:r>
            <a:endParaRPr lang="en-US" dirty="0"/>
          </a:p>
        </p:txBody>
      </p:sp>
      <p:sp>
        <p:nvSpPr>
          <p:cNvPr id="3" name="TextBox 2"/>
          <p:cNvSpPr txBox="1"/>
          <p:nvPr/>
        </p:nvSpPr>
        <p:spPr>
          <a:xfrm>
            <a:off x="316675" y="780053"/>
            <a:ext cx="5505290" cy="369332"/>
          </a:xfrm>
          <a:prstGeom prst="rect">
            <a:avLst/>
          </a:prstGeom>
          <a:noFill/>
        </p:spPr>
        <p:txBody>
          <a:bodyPr wrap="none" rtlCol="0">
            <a:spAutoFit/>
          </a:bodyPr>
          <a:lstStyle/>
          <a:p>
            <a:r>
              <a:rPr lang="en-US" dirty="0" smtClean="0"/>
              <a:t>Non-insulated coils </a:t>
            </a:r>
            <a:r>
              <a:rPr lang="en-US" dirty="0" smtClean="0"/>
              <a:t>can </a:t>
            </a:r>
            <a:r>
              <a:rPr lang="en-US" dirty="0" smtClean="0"/>
              <a:t>be a viable option for protection:</a:t>
            </a:r>
            <a:endParaRPr lang="en-US" dirty="0"/>
          </a:p>
        </p:txBody>
      </p:sp>
      <p:sp>
        <p:nvSpPr>
          <p:cNvPr id="5" name="TextBox 4"/>
          <p:cNvSpPr txBox="1"/>
          <p:nvPr/>
        </p:nvSpPr>
        <p:spPr>
          <a:xfrm>
            <a:off x="304799" y="5562600"/>
            <a:ext cx="3874178" cy="738664"/>
          </a:xfrm>
          <a:prstGeom prst="rect">
            <a:avLst/>
          </a:prstGeom>
          <a:noFill/>
        </p:spPr>
        <p:txBody>
          <a:bodyPr wrap="square" rtlCol="0">
            <a:spAutoFit/>
          </a:bodyPr>
          <a:lstStyle/>
          <a:p>
            <a:r>
              <a:rPr lang="en-US" sz="1400" i="1" dirty="0" smtClean="0">
                <a:solidFill>
                  <a:schemeClr val="accent1">
                    <a:lumMod val="75000"/>
                  </a:schemeClr>
                </a:solidFill>
              </a:rPr>
              <a:t>S. </a:t>
            </a:r>
            <a:r>
              <a:rPr lang="en-US" sz="1400" i="1" dirty="0" err="1" smtClean="0">
                <a:solidFill>
                  <a:schemeClr val="accent1">
                    <a:lumMod val="75000"/>
                  </a:schemeClr>
                </a:solidFill>
              </a:rPr>
              <a:t>Hanh</a:t>
            </a:r>
            <a:r>
              <a:rPr lang="en-US" sz="1400" i="1" dirty="0" smtClean="0">
                <a:solidFill>
                  <a:schemeClr val="accent1">
                    <a:lumMod val="75000"/>
                  </a:schemeClr>
                </a:solidFill>
              </a:rPr>
              <a:t> et al., “HTS pancake coil without turn-to-turn insulation”, IEEE Trans Appl. </a:t>
            </a:r>
            <a:r>
              <a:rPr lang="en-US" sz="1400" i="1" dirty="0" err="1" smtClean="0">
                <a:solidFill>
                  <a:schemeClr val="accent1">
                    <a:lumMod val="75000"/>
                  </a:schemeClr>
                </a:solidFill>
              </a:rPr>
              <a:t>Supercond</a:t>
            </a:r>
            <a:r>
              <a:rPr lang="en-US" sz="1400" i="1" dirty="0" smtClean="0">
                <a:solidFill>
                  <a:schemeClr val="accent1">
                    <a:lumMod val="75000"/>
                  </a:schemeClr>
                </a:solidFill>
              </a:rPr>
              <a:t>., 21 1592 (2011)</a:t>
            </a:r>
            <a:endParaRPr lang="en-US" sz="1400" i="1" dirty="0">
              <a:solidFill>
                <a:schemeClr val="accent1">
                  <a:lumMod val="75000"/>
                </a:schemeClr>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523" y="1090998"/>
            <a:ext cx="3343549" cy="4555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3485" y="1099304"/>
            <a:ext cx="3103715" cy="40852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2209800"/>
            <a:ext cx="1652354" cy="2129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178977" y="5240846"/>
            <a:ext cx="4627418" cy="92333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NI coil was shown to carry 2.7 </a:t>
            </a:r>
            <a:r>
              <a:rPr lang="en-US" dirty="0" err="1" smtClean="0"/>
              <a:t>I</a:t>
            </a:r>
            <a:r>
              <a:rPr lang="en-US" baseline="-25000" dirty="0" err="1" smtClean="0"/>
              <a:t>c</a:t>
            </a:r>
            <a:r>
              <a:rPr lang="en-US" dirty="0" smtClean="0"/>
              <a:t> without burning</a:t>
            </a:r>
          </a:p>
          <a:p>
            <a:pPr marL="285750" indent="-285750">
              <a:buFont typeface="Arial" panose="020B0604020202020204" pitchFamily="34" charset="0"/>
              <a:buChar char="•"/>
            </a:pPr>
            <a:r>
              <a:rPr lang="en-US" dirty="0" smtClean="0"/>
              <a:t>Fast current decay for over-critical currents</a:t>
            </a:r>
            <a:endParaRPr lang="en-US" dirty="0"/>
          </a:p>
        </p:txBody>
      </p:sp>
    </p:spTree>
    <p:extLst>
      <p:ext uri="{BB962C8B-B14F-4D97-AF65-F5344CB8AC3E}">
        <p14:creationId xmlns:p14="http://schemas.microsoft.com/office/powerpoint/2010/main" val="19736766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ectangle 93"/>
          <p:cNvSpPr/>
          <p:nvPr/>
        </p:nvSpPr>
        <p:spPr>
          <a:xfrm>
            <a:off x="461842" y="1623068"/>
            <a:ext cx="8382152" cy="105463"/>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le 50"/>
          <p:cNvSpPr/>
          <p:nvPr/>
        </p:nvSpPr>
        <p:spPr>
          <a:xfrm>
            <a:off x="431940" y="1726129"/>
            <a:ext cx="8412054" cy="339655"/>
          </a:xfrm>
          <a:prstGeom prst="roundRect">
            <a:avLst/>
          </a:prstGeom>
          <a:pattFill prst="dkDnDiag">
            <a:fgClr>
              <a:schemeClr val="accent1"/>
            </a:fgClr>
            <a:bgClr>
              <a:schemeClr val="bg1"/>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007303" y="0"/>
            <a:ext cx="7807647" cy="685800"/>
          </a:xfrm>
        </p:spPr>
        <p:txBody>
          <a:bodyPr/>
          <a:lstStyle/>
          <a:p>
            <a:r>
              <a:rPr lang="en-US" dirty="0" smtClean="0"/>
              <a:t>Active protection: surface heaters</a:t>
            </a:r>
            <a:endParaRPr lang="en-US" dirty="0"/>
          </a:p>
        </p:txBody>
      </p:sp>
      <p:sp>
        <p:nvSpPr>
          <p:cNvPr id="36" name="Cloud 35"/>
          <p:cNvSpPr/>
          <p:nvPr/>
        </p:nvSpPr>
        <p:spPr>
          <a:xfrm>
            <a:off x="2208362" y="1755879"/>
            <a:ext cx="750125" cy="156257"/>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1856433" y="1679090"/>
            <a:ext cx="1453983" cy="309832"/>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1169504" y="1621520"/>
            <a:ext cx="2812968" cy="442904"/>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640324" y="1542971"/>
            <a:ext cx="3886200" cy="624890"/>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Cloud 72"/>
          <p:cNvSpPr/>
          <p:nvPr/>
        </p:nvSpPr>
        <p:spPr>
          <a:xfrm>
            <a:off x="6351558" y="1741145"/>
            <a:ext cx="750125" cy="156257"/>
          </a:xfrm>
          <a:prstGeom prst="clou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5999629" y="1664356"/>
            <a:ext cx="1453983" cy="309832"/>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5312700" y="1606786"/>
            <a:ext cx="2812968" cy="442904"/>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4756824" y="1528237"/>
            <a:ext cx="3871175" cy="600002"/>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420009" y="1523415"/>
            <a:ext cx="8423985" cy="833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461842" y="2072408"/>
            <a:ext cx="8382152" cy="954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ight Arrow 78"/>
          <p:cNvSpPr/>
          <p:nvPr/>
        </p:nvSpPr>
        <p:spPr>
          <a:xfrm>
            <a:off x="2779810" y="2128239"/>
            <a:ext cx="1619779" cy="2286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ight Arrow 79"/>
          <p:cNvSpPr/>
          <p:nvPr/>
        </p:nvSpPr>
        <p:spPr>
          <a:xfrm>
            <a:off x="6969724" y="2071767"/>
            <a:ext cx="1619779" cy="2286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ight Arrow 80"/>
          <p:cNvSpPr/>
          <p:nvPr/>
        </p:nvSpPr>
        <p:spPr>
          <a:xfrm rot="10800000">
            <a:off x="5106841" y="2072408"/>
            <a:ext cx="1619779" cy="2286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ight Arrow 81"/>
          <p:cNvSpPr/>
          <p:nvPr/>
        </p:nvSpPr>
        <p:spPr>
          <a:xfrm rot="10800000">
            <a:off x="972372" y="2120135"/>
            <a:ext cx="1619779" cy="22860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TextBox 87"/>
          <p:cNvSpPr txBox="1"/>
          <p:nvPr/>
        </p:nvSpPr>
        <p:spPr>
          <a:xfrm>
            <a:off x="431940" y="1143000"/>
            <a:ext cx="1388201" cy="338554"/>
          </a:xfrm>
          <a:prstGeom prst="rect">
            <a:avLst/>
          </a:prstGeom>
          <a:solidFill>
            <a:schemeClr val="bg1">
              <a:lumMod val="95000"/>
            </a:schemeClr>
          </a:solidFill>
        </p:spPr>
        <p:txBody>
          <a:bodyPr wrap="none" rtlCol="0">
            <a:spAutoFit/>
          </a:bodyPr>
          <a:lstStyle/>
          <a:p>
            <a:r>
              <a:rPr lang="en-US" sz="1600" b="1" dirty="0" smtClean="0">
                <a:solidFill>
                  <a:srgbClr val="BE0CC2"/>
                </a:solidFill>
              </a:rPr>
              <a:t>Heat diffusion</a:t>
            </a:r>
            <a:endParaRPr lang="en-US" sz="1600" b="1" dirty="0">
              <a:solidFill>
                <a:srgbClr val="BE0CC2"/>
              </a:solidFill>
            </a:endParaRPr>
          </a:p>
        </p:txBody>
      </p:sp>
      <p:sp>
        <p:nvSpPr>
          <p:cNvPr id="91" name="Right Arrow 90"/>
          <p:cNvSpPr/>
          <p:nvPr/>
        </p:nvSpPr>
        <p:spPr>
          <a:xfrm rot="5400000">
            <a:off x="94344" y="1704806"/>
            <a:ext cx="404947" cy="228600"/>
          </a:xfrm>
          <a:prstGeom prst="rightArrow">
            <a:avLst/>
          </a:prstGeom>
          <a:solidFill>
            <a:srgbClr val="C80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2077516" y="1470668"/>
            <a:ext cx="950871" cy="1524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6329787" y="1469120"/>
            <a:ext cx="950871" cy="1524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ounded Rectangle 94"/>
          <p:cNvSpPr/>
          <p:nvPr/>
        </p:nvSpPr>
        <p:spPr>
          <a:xfrm>
            <a:off x="461840" y="3939039"/>
            <a:ext cx="8348421" cy="339655"/>
          </a:xfrm>
          <a:prstGeom prst="roundRect">
            <a:avLst/>
          </a:prstGeom>
          <a:pattFill prst="dkDnDiag">
            <a:fgClr>
              <a:schemeClr val="accent1"/>
            </a:fgClr>
            <a:bgClr>
              <a:schemeClr val="bg1"/>
            </a:bgClr>
          </a:patt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97"/>
          <p:cNvSpPr txBox="1"/>
          <p:nvPr/>
        </p:nvSpPr>
        <p:spPr>
          <a:xfrm>
            <a:off x="398457" y="2665531"/>
            <a:ext cx="8383051" cy="646331"/>
          </a:xfrm>
          <a:prstGeom prst="rect">
            <a:avLst/>
          </a:prstGeom>
          <a:noFill/>
        </p:spPr>
        <p:txBody>
          <a:bodyPr wrap="square" rtlCol="0">
            <a:spAutoFit/>
          </a:bodyPr>
          <a:lstStyle/>
          <a:p>
            <a:r>
              <a:rPr lang="en-US" dirty="0" smtClean="0"/>
              <a:t>Duet to a very low </a:t>
            </a:r>
            <a:r>
              <a:rPr lang="en-US" dirty="0" smtClean="0"/>
              <a:t>NZVP in HTS, </a:t>
            </a:r>
            <a:r>
              <a:rPr lang="en-US" dirty="0" smtClean="0"/>
              <a:t>one can not rely on quench propagation between heating stations </a:t>
            </a:r>
            <a:r>
              <a:rPr lang="en-US" dirty="0" smtClean="0"/>
              <a:t>(unless </a:t>
            </a:r>
            <a:r>
              <a:rPr lang="en-US" dirty="0" smtClean="0"/>
              <a:t>they are just a few cm apart)</a:t>
            </a:r>
            <a:endParaRPr lang="en-US" dirty="0"/>
          </a:p>
        </p:txBody>
      </p:sp>
      <p:sp>
        <p:nvSpPr>
          <p:cNvPr id="99" name="TextBox 98"/>
          <p:cNvSpPr txBox="1"/>
          <p:nvPr/>
        </p:nvSpPr>
        <p:spPr>
          <a:xfrm>
            <a:off x="435009" y="4419600"/>
            <a:ext cx="8346500" cy="923330"/>
          </a:xfrm>
          <a:prstGeom prst="rect">
            <a:avLst/>
          </a:prstGeom>
          <a:noFill/>
        </p:spPr>
        <p:txBody>
          <a:bodyPr wrap="square" rtlCol="0">
            <a:spAutoFit/>
          </a:bodyPr>
          <a:lstStyle/>
          <a:p>
            <a:pPr algn="just"/>
            <a:r>
              <a:rPr lang="en-US" dirty="0" smtClean="0"/>
              <a:t>Continuous heater coverage is possible (and was demonstrated </a:t>
            </a:r>
            <a:r>
              <a:rPr lang="en-US" dirty="0" smtClean="0"/>
              <a:t>for </a:t>
            </a:r>
            <a:r>
              <a:rPr lang="en-US" dirty="0" smtClean="0"/>
              <a:t>small coils). </a:t>
            </a:r>
            <a:r>
              <a:rPr lang="en-US" dirty="0"/>
              <a:t>B</a:t>
            </a:r>
            <a:r>
              <a:rPr lang="en-US" dirty="0" smtClean="0"/>
              <a:t>ut covering  the </a:t>
            </a:r>
            <a:r>
              <a:rPr lang="en-US" b="1" dirty="0" smtClean="0"/>
              <a:t>entire</a:t>
            </a:r>
            <a:r>
              <a:rPr lang="en-US" dirty="0" smtClean="0"/>
              <a:t> conductor length is not very practical (unless maybe it is co-wound with the conductor, which will reduce J</a:t>
            </a:r>
            <a:r>
              <a:rPr lang="en-US" baseline="-25000" dirty="0" smtClean="0"/>
              <a:t>e</a:t>
            </a:r>
            <a:r>
              <a:rPr lang="en-US" dirty="0" smtClean="0"/>
              <a:t>).</a:t>
            </a:r>
            <a:endParaRPr lang="en-US" dirty="0"/>
          </a:p>
        </p:txBody>
      </p:sp>
      <p:sp>
        <p:nvSpPr>
          <p:cNvPr id="3" name="TextBox 2"/>
          <p:cNvSpPr txBox="1"/>
          <p:nvPr/>
        </p:nvSpPr>
        <p:spPr>
          <a:xfrm>
            <a:off x="1294901" y="5544540"/>
            <a:ext cx="7422699" cy="523220"/>
          </a:xfrm>
          <a:prstGeom prst="rect">
            <a:avLst/>
          </a:prstGeom>
          <a:noFill/>
        </p:spPr>
        <p:txBody>
          <a:bodyPr wrap="square" rtlCol="0">
            <a:spAutoFit/>
          </a:bodyPr>
          <a:lstStyle/>
          <a:p>
            <a:r>
              <a:rPr lang="en-US" sz="1400" i="1" dirty="0" smtClean="0">
                <a:solidFill>
                  <a:srgbClr val="0070C0"/>
                </a:solidFill>
              </a:rPr>
              <a:t>P.D. Noyes et al, “Protection heater development for REBCO coils”, IEEE Trans. Appl. </a:t>
            </a:r>
            <a:r>
              <a:rPr lang="en-US" sz="1400" i="1" dirty="0" err="1" smtClean="0">
                <a:solidFill>
                  <a:srgbClr val="0070C0"/>
                </a:solidFill>
              </a:rPr>
              <a:t>Supercond</a:t>
            </a:r>
            <a:r>
              <a:rPr lang="en-US" sz="1400" dirty="0" smtClean="0">
                <a:solidFill>
                  <a:srgbClr val="0070C0"/>
                </a:solidFill>
              </a:rPr>
              <a:t>. 22 4704204, (2012)</a:t>
            </a:r>
            <a:endParaRPr lang="en-US" sz="1400" dirty="0">
              <a:solidFill>
                <a:srgbClr val="0070C0"/>
              </a:solidFill>
            </a:endParaRPr>
          </a:p>
        </p:txBody>
      </p:sp>
      <p:sp>
        <p:nvSpPr>
          <p:cNvPr id="29" name="Oval 28"/>
          <p:cNvSpPr/>
          <p:nvPr/>
        </p:nvSpPr>
        <p:spPr>
          <a:xfrm>
            <a:off x="461842" y="3667781"/>
            <a:ext cx="8348420" cy="482272"/>
          </a:xfrm>
          <a:prstGeom prst="ellipse">
            <a:avLst/>
          </a:prstGeom>
          <a:solidFill>
            <a:srgbClr val="FF00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p:cNvSpPr/>
          <p:nvPr/>
        </p:nvSpPr>
        <p:spPr>
          <a:xfrm>
            <a:off x="461841" y="3833576"/>
            <a:ext cx="8364215" cy="105463"/>
          </a:xfrm>
          <a:prstGeom prst="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96"/>
          <p:cNvSpPr/>
          <p:nvPr/>
        </p:nvSpPr>
        <p:spPr>
          <a:xfrm>
            <a:off x="461842" y="3681176"/>
            <a:ext cx="8364215" cy="1524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a:off x="5312700" y="1236077"/>
            <a:ext cx="988765" cy="23903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3119109" y="1236077"/>
            <a:ext cx="863363" cy="23459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855451" y="942945"/>
            <a:ext cx="1729961" cy="369332"/>
          </a:xfrm>
          <a:prstGeom prst="rect">
            <a:avLst/>
          </a:prstGeom>
          <a:noFill/>
        </p:spPr>
        <p:txBody>
          <a:bodyPr wrap="none" rtlCol="0">
            <a:spAutoFit/>
          </a:bodyPr>
          <a:lstStyle/>
          <a:p>
            <a:r>
              <a:rPr lang="en-US" dirty="0">
                <a:solidFill>
                  <a:srgbClr val="002060"/>
                </a:solidFill>
              </a:rPr>
              <a:t>h</a:t>
            </a:r>
            <a:r>
              <a:rPr lang="en-US" dirty="0" smtClean="0">
                <a:solidFill>
                  <a:srgbClr val="002060"/>
                </a:solidFill>
              </a:rPr>
              <a:t>eating </a:t>
            </a:r>
            <a:r>
              <a:rPr lang="en-US" dirty="0" smtClean="0">
                <a:solidFill>
                  <a:srgbClr val="002060"/>
                </a:solidFill>
              </a:rPr>
              <a:t>stations </a:t>
            </a:r>
            <a:endParaRPr lang="en-US" dirty="0">
              <a:solidFill>
                <a:srgbClr val="002060"/>
              </a:solidFill>
            </a:endParaRPr>
          </a:p>
        </p:txBody>
      </p:sp>
      <p:cxnSp>
        <p:nvCxnSpPr>
          <p:cNvPr id="40" name="Straight Arrow Connector 39"/>
          <p:cNvCxnSpPr/>
          <p:nvPr/>
        </p:nvCxnSpPr>
        <p:spPr>
          <a:xfrm flipH="1" flipV="1">
            <a:off x="4675160" y="2120135"/>
            <a:ext cx="735040" cy="3755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428479" y="2311066"/>
            <a:ext cx="1142300" cy="369332"/>
          </a:xfrm>
          <a:prstGeom prst="rect">
            <a:avLst/>
          </a:prstGeom>
          <a:noFill/>
        </p:spPr>
        <p:txBody>
          <a:bodyPr wrap="none" rtlCol="0">
            <a:spAutoFit/>
          </a:bodyPr>
          <a:lstStyle/>
          <a:p>
            <a:r>
              <a:rPr lang="en-US" dirty="0" smtClean="0">
                <a:solidFill>
                  <a:srgbClr val="002060"/>
                </a:solidFill>
              </a:rPr>
              <a:t>conductor</a:t>
            </a:r>
            <a:endParaRPr lang="en-US" dirty="0">
              <a:solidFill>
                <a:srgbClr val="002060"/>
              </a:solidFill>
            </a:endParaRPr>
          </a:p>
        </p:txBody>
      </p:sp>
      <p:sp>
        <p:nvSpPr>
          <p:cNvPr id="43" name="TextBox 42"/>
          <p:cNvSpPr txBox="1"/>
          <p:nvPr/>
        </p:nvSpPr>
        <p:spPr>
          <a:xfrm>
            <a:off x="7280658" y="1286002"/>
            <a:ext cx="1163588" cy="369332"/>
          </a:xfrm>
          <a:prstGeom prst="rect">
            <a:avLst/>
          </a:prstGeom>
          <a:noFill/>
        </p:spPr>
        <p:txBody>
          <a:bodyPr wrap="none" rtlCol="0">
            <a:spAutoFit/>
          </a:bodyPr>
          <a:lstStyle/>
          <a:p>
            <a:r>
              <a:rPr lang="en-US" dirty="0" smtClean="0">
                <a:solidFill>
                  <a:srgbClr val="002060"/>
                </a:solidFill>
              </a:rPr>
              <a:t>Insulation </a:t>
            </a:r>
            <a:endParaRPr lang="en-US" dirty="0">
              <a:solidFill>
                <a:srgbClr val="002060"/>
              </a:solidFill>
            </a:endParaRPr>
          </a:p>
        </p:txBody>
      </p:sp>
    </p:spTree>
    <p:extLst>
      <p:ext uri="{BB962C8B-B14F-4D97-AF65-F5344CB8AC3E}">
        <p14:creationId xmlns:p14="http://schemas.microsoft.com/office/powerpoint/2010/main" val="346009588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902825" y="152400"/>
            <a:ext cx="8229600" cy="609600"/>
          </a:xfrm>
        </p:spPr>
        <p:txBody>
          <a:bodyPr/>
          <a:lstStyle/>
          <a:p>
            <a:r>
              <a:rPr lang="en-US" dirty="0" smtClean="0"/>
              <a:t>Heater delay vs current and temperature margin</a:t>
            </a:r>
            <a:endParaRPr lang="en-US" dirty="0"/>
          </a:p>
        </p:txBody>
      </p:sp>
      <p:sp>
        <p:nvSpPr>
          <p:cNvPr id="2" name="Rectangle 1"/>
          <p:cNvSpPr/>
          <p:nvPr/>
        </p:nvSpPr>
        <p:spPr>
          <a:xfrm>
            <a:off x="4862056" y="3179367"/>
            <a:ext cx="3824744" cy="738664"/>
          </a:xfrm>
          <a:prstGeom prst="rect">
            <a:avLst/>
          </a:prstGeom>
        </p:spPr>
        <p:txBody>
          <a:bodyPr wrap="square">
            <a:spAutoFit/>
          </a:bodyPr>
          <a:lstStyle/>
          <a:p>
            <a:r>
              <a:rPr lang="en-US" sz="1400" i="1" dirty="0" smtClean="0"/>
              <a:t>T. </a:t>
            </a:r>
            <a:r>
              <a:rPr lang="en-US" sz="1400" i="1" dirty="0" err="1" smtClean="0"/>
              <a:t>Salmi</a:t>
            </a:r>
            <a:r>
              <a:rPr lang="en-US" sz="1400" i="1" dirty="0" smtClean="0"/>
              <a:t> et al., “Modeling </a:t>
            </a:r>
            <a:r>
              <a:rPr lang="en-US" sz="1400" i="1" dirty="0"/>
              <a:t>Quench Protection </a:t>
            </a:r>
            <a:r>
              <a:rPr lang="en-US" sz="1400" i="1" dirty="0" smtClean="0"/>
              <a:t>Heater Delays </a:t>
            </a:r>
            <a:r>
              <a:rPr lang="en-US" sz="1400" i="1" dirty="0"/>
              <a:t>in an HTS </a:t>
            </a:r>
            <a:r>
              <a:rPr lang="en-US" sz="1400" i="1" dirty="0" smtClean="0"/>
              <a:t>Coil”, IEEE Trans. </a:t>
            </a:r>
            <a:r>
              <a:rPr lang="en-US" sz="1400" i="1" dirty="0" err="1" smtClean="0"/>
              <a:t>Appl</a:t>
            </a:r>
            <a:r>
              <a:rPr lang="en-US" sz="1400" i="1" dirty="0" smtClean="0"/>
              <a:t>, </a:t>
            </a:r>
            <a:r>
              <a:rPr lang="en-US" sz="1400" i="1" dirty="0" err="1" smtClean="0"/>
              <a:t>Supercond</a:t>
            </a:r>
            <a:r>
              <a:rPr lang="en-US" sz="1400" i="1" dirty="0" smtClean="0"/>
              <a:t>. 25, 0500205 (2015</a:t>
            </a:r>
            <a:r>
              <a:rPr lang="en-US" sz="1400" i="1" dirty="0"/>
              <a:t>)</a:t>
            </a:r>
            <a:endParaRPr lang="en-US" sz="1400" i="1" dirty="0" smtClean="0"/>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8188" t="5233" b="10791"/>
          <a:stretch/>
        </p:blipFill>
        <p:spPr>
          <a:xfrm>
            <a:off x="4629770" y="773234"/>
            <a:ext cx="3982827" cy="2375653"/>
          </a:xfrm>
          <a:prstGeom prst="rect">
            <a:avLst/>
          </a:prstGeom>
        </p:spPr>
      </p:pic>
      <p:sp>
        <p:nvSpPr>
          <p:cNvPr id="9" name="TextBox 8"/>
          <p:cNvSpPr txBox="1"/>
          <p:nvPr/>
        </p:nvSpPr>
        <p:spPr>
          <a:xfrm>
            <a:off x="4567435" y="5372596"/>
            <a:ext cx="4409697" cy="923330"/>
          </a:xfrm>
          <a:prstGeom prst="rect">
            <a:avLst/>
          </a:prstGeom>
          <a:noFill/>
        </p:spPr>
        <p:txBody>
          <a:bodyPr wrap="square" rtlCol="0">
            <a:spAutoFit/>
          </a:bodyPr>
          <a:lstStyle/>
          <a:p>
            <a:pPr algn="just"/>
            <a:r>
              <a:rPr lang="en-US" b="1" dirty="0" smtClean="0">
                <a:solidFill>
                  <a:srgbClr val="00B050"/>
                </a:solidFill>
              </a:rPr>
              <a:t>Heater delay increases with quench margin. Use of heaters becomes increasingly problematic at low (&lt; 15 T) fields.</a:t>
            </a:r>
            <a:endParaRPr lang="en-US" b="1" dirty="0">
              <a:solidFill>
                <a:srgbClr val="00B050"/>
              </a:solidFill>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915" y="3072367"/>
            <a:ext cx="3474670" cy="15673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552" y="914400"/>
            <a:ext cx="4031848" cy="2664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386788" y="3578795"/>
            <a:ext cx="3886200" cy="738664"/>
          </a:xfrm>
          <a:prstGeom prst="rect">
            <a:avLst/>
          </a:prstGeom>
        </p:spPr>
        <p:txBody>
          <a:bodyPr wrap="square">
            <a:spAutoFit/>
          </a:bodyPr>
          <a:lstStyle/>
          <a:p>
            <a:r>
              <a:rPr lang="en-US" sz="1400" dirty="0" smtClean="0">
                <a:solidFill>
                  <a:srgbClr val="0070C0"/>
                </a:solidFill>
              </a:rPr>
              <a:t>U. P. </a:t>
            </a:r>
            <a:r>
              <a:rPr lang="en-US" sz="1400" dirty="0" err="1" smtClean="0">
                <a:solidFill>
                  <a:srgbClr val="0070C0"/>
                </a:solidFill>
              </a:rPr>
              <a:t>Trociewitz</a:t>
            </a:r>
            <a:r>
              <a:rPr lang="en-US" sz="1400" dirty="0" smtClean="0">
                <a:solidFill>
                  <a:srgbClr val="0070C0"/>
                </a:solidFill>
              </a:rPr>
              <a:t> et al., “</a:t>
            </a:r>
            <a:r>
              <a:rPr lang="en-US" sz="1400" i="1" dirty="0" smtClean="0">
                <a:solidFill>
                  <a:srgbClr val="0070C0"/>
                </a:solidFill>
              </a:rPr>
              <a:t>Quench </a:t>
            </a:r>
            <a:r>
              <a:rPr lang="en-US" sz="1400" i="1" dirty="0">
                <a:solidFill>
                  <a:srgbClr val="0070C0"/>
                </a:solidFill>
              </a:rPr>
              <a:t>studies on a layer-wound </a:t>
            </a:r>
            <a:r>
              <a:rPr lang="en-US" sz="1400" i="1" dirty="0" smtClean="0">
                <a:solidFill>
                  <a:srgbClr val="0070C0"/>
                </a:solidFill>
              </a:rPr>
              <a:t>Bi</a:t>
            </a:r>
            <a:r>
              <a:rPr lang="en-US" sz="1400" i="1" baseline="-25000" dirty="0" smtClean="0">
                <a:solidFill>
                  <a:srgbClr val="0070C0"/>
                </a:solidFill>
              </a:rPr>
              <a:t>2</a:t>
            </a:r>
            <a:r>
              <a:rPr lang="en-US" sz="1400" i="1" dirty="0" smtClean="0">
                <a:solidFill>
                  <a:srgbClr val="0070C0"/>
                </a:solidFill>
              </a:rPr>
              <a:t>Sr</a:t>
            </a:r>
            <a:r>
              <a:rPr lang="en-US" sz="1400" i="1" baseline="-25000" dirty="0" smtClean="0">
                <a:solidFill>
                  <a:srgbClr val="0070C0"/>
                </a:solidFill>
              </a:rPr>
              <a:t>2</a:t>
            </a:r>
            <a:r>
              <a:rPr lang="en-US" sz="1400" i="1" dirty="0" smtClean="0">
                <a:solidFill>
                  <a:srgbClr val="0070C0"/>
                </a:solidFill>
              </a:rPr>
              <a:t>CaCu</a:t>
            </a:r>
            <a:r>
              <a:rPr lang="en-US" sz="1400" i="1" baseline="-25000" dirty="0" smtClean="0">
                <a:solidFill>
                  <a:srgbClr val="0070C0"/>
                </a:solidFill>
              </a:rPr>
              <a:t>2</a:t>
            </a:r>
            <a:r>
              <a:rPr lang="en-US" sz="1400" i="1" dirty="0" smtClean="0">
                <a:solidFill>
                  <a:srgbClr val="0070C0"/>
                </a:solidFill>
              </a:rPr>
              <a:t>O</a:t>
            </a:r>
            <a:r>
              <a:rPr lang="en-US" sz="1400" i="1" baseline="-25000" dirty="0" smtClean="0">
                <a:solidFill>
                  <a:srgbClr val="0070C0"/>
                </a:solidFill>
              </a:rPr>
              <a:t>x</a:t>
            </a:r>
            <a:r>
              <a:rPr lang="en-US" sz="1400" i="1" dirty="0" smtClean="0">
                <a:solidFill>
                  <a:srgbClr val="0070C0"/>
                </a:solidFill>
              </a:rPr>
              <a:t>/</a:t>
            </a:r>
            <a:r>
              <a:rPr lang="en-US" sz="1400" i="1" dirty="0" err="1" smtClean="0">
                <a:solidFill>
                  <a:srgbClr val="0070C0"/>
                </a:solidFill>
              </a:rPr>
              <a:t>Ag</a:t>
            </a:r>
            <a:r>
              <a:rPr lang="en-US" sz="1400" i="1" baseline="-25000" dirty="0" err="1" smtClean="0">
                <a:solidFill>
                  <a:srgbClr val="0070C0"/>
                </a:solidFill>
              </a:rPr>
              <a:t>X</a:t>
            </a:r>
            <a:r>
              <a:rPr lang="en-US" sz="1400" i="1" dirty="0" smtClean="0">
                <a:solidFill>
                  <a:srgbClr val="0070C0"/>
                </a:solidFill>
              </a:rPr>
              <a:t> </a:t>
            </a:r>
            <a:r>
              <a:rPr lang="en-US" sz="1400" i="1" dirty="0">
                <a:solidFill>
                  <a:srgbClr val="0070C0"/>
                </a:solidFill>
              </a:rPr>
              <a:t>coil at 4.2 </a:t>
            </a:r>
            <a:r>
              <a:rPr lang="en-US" sz="1400" i="1" dirty="0" smtClean="0">
                <a:solidFill>
                  <a:srgbClr val="0070C0"/>
                </a:solidFill>
              </a:rPr>
              <a:t>K”, </a:t>
            </a:r>
            <a:r>
              <a:rPr lang="fr-FR" sz="1400" dirty="0" err="1">
                <a:solidFill>
                  <a:srgbClr val="0070C0"/>
                </a:solidFill>
              </a:rPr>
              <a:t>Supercond</a:t>
            </a:r>
            <a:r>
              <a:rPr lang="fr-FR" sz="1400" dirty="0">
                <a:solidFill>
                  <a:srgbClr val="0070C0"/>
                </a:solidFill>
              </a:rPr>
              <a:t>. </a:t>
            </a:r>
            <a:r>
              <a:rPr lang="fr-FR" sz="1400" dirty="0" err="1">
                <a:solidFill>
                  <a:srgbClr val="0070C0"/>
                </a:solidFill>
              </a:rPr>
              <a:t>Sci</a:t>
            </a:r>
            <a:r>
              <a:rPr lang="fr-FR" sz="1400" dirty="0">
                <a:solidFill>
                  <a:srgbClr val="0070C0"/>
                </a:solidFill>
              </a:rPr>
              <a:t>. </a:t>
            </a:r>
            <a:r>
              <a:rPr lang="fr-FR" sz="1400" dirty="0" err="1">
                <a:solidFill>
                  <a:srgbClr val="0070C0"/>
                </a:solidFill>
              </a:rPr>
              <a:t>Technol</a:t>
            </a:r>
            <a:r>
              <a:rPr lang="fr-FR" sz="1400" dirty="0">
                <a:solidFill>
                  <a:srgbClr val="0070C0"/>
                </a:solidFill>
              </a:rPr>
              <a:t>. 21 </a:t>
            </a:r>
            <a:r>
              <a:rPr lang="fr-FR" sz="1400" dirty="0" smtClean="0">
                <a:solidFill>
                  <a:srgbClr val="0070C0"/>
                </a:solidFill>
              </a:rPr>
              <a:t>025015, (2008</a:t>
            </a:r>
            <a:r>
              <a:rPr lang="fr-FR" sz="1400" dirty="0">
                <a:solidFill>
                  <a:srgbClr val="0070C0"/>
                </a:solidFill>
              </a:rPr>
              <a:t>) </a:t>
            </a:r>
            <a:endParaRPr lang="en-US" sz="1400" i="1" dirty="0">
              <a:solidFill>
                <a:srgbClr val="0070C0"/>
              </a:solidFill>
            </a:endParaRPr>
          </a:p>
        </p:txBody>
      </p:sp>
      <p:sp>
        <p:nvSpPr>
          <p:cNvPr id="4" name="TextBox 3"/>
          <p:cNvSpPr txBox="1"/>
          <p:nvPr/>
        </p:nvSpPr>
        <p:spPr>
          <a:xfrm>
            <a:off x="386788" y="4462807"/>
            <a:ext cx="3956612" cy="646331"/>
          </a:xfrm>
          <a:prstGeom prst="rect">
            <a:avLst/>
          </a:prstGeom>
          <a:noFill/>
        </p:spPr>
        <p:txBody>
          <a:bodyPr wrap="square" rtlCol="0">
            <a:spAutoFit/>
          </a:bodyPr>
          <a:lstStyle/>
          <a:p>
            <a:r>
              <a:rPr lang="en-US" b="1" dirty="0" smtClean="0">
                <a:solidFill>
                  <a:srgbClr val="00B050"/>
                </a:solidFill>
              </a:rPr>
              <a:t>Coil can be quenched with low heater power, but the delay times are long…</a:t>
            </a:r>
            <a:endParaRPr lang="en-US" b="1" dirty="0">
              <a:solidFill>
                <a:srgbClr val="00B050"/>
              </a:solidFill>
            </a:endParaRPr>
          </a:p>
        </p:txBody>
      </p:sp>
      <p:sp>
        <p:nvSpPr>
          <p:cNvPr id="5" name="TextBox 4"/>
          <p:cNvSpPr txBox="1"/>
          <p:nvPr/>
        </p:nvSpPr>
        <p:spPr>
          <a:xfrm>
            <a:off x="4595407" y="4633932"/>
            <a:ext cx="4030694" cy="738664"/>
          </a:xfrm>
          <a:prstGeom prst="rect">
            <a:avLst/>
          </a:prstGeom>
          <a:noFill/>
        </p:spPr>
        <p:txBody>
          <a:bodyPr wrap="square" rtlCol="0">
            <a:spAutoFit/>
          </a:bodyPr>
          <a:lstStyle/>
          <a:p>
            <a:r>
              <a:rPr lang="en-US" sz="1400" i="1" dirty="0" smtClean="0">
                <a:solidFill>
                  <a:srgbClr val="0070C0"/>
                </a:solidFill>
              </a:rPr>
              <a:t>T. </a:t>
            </a:r>
            <a:r>
              <a:rPr lang="en-US" sz="1400" i="1" dirty="0" err="1" smtClean="0">
                <a:solidFill>
                  <a:srgbClr val="0070C0"/>
                </a:solidFill>
              </a:rPr>
              <a:t>Salmi</a:t>
            </a:r>
            <a:r>
              <a:rPr lang="en-US" sz="1400" i="1" dirty="0" smtClean="0">
                <a:solidFill>
                  <a:srgbClr val="0070C0"/>
                </a:solidFill>
              </a:rPr>
              <a:t> and A. </a:t>
            </a:r>
            <a:r>
              <a:rPr lang="en-US" sz="1400" i="1" dirty="0" err="1" smtClean="0">
                <a:solidFill>
                  <a:srgbClr val="0070C0"/>
                </a:solidFill>
              </a:rPr>
              <a:t>Stenvall</a:t>
            </a:r>
            <a:r>
              <a:rPr lang="en-US" sz="1400" i="1" dirty="0" smtClean="0">
                <a:solidFill>
                  <a:srgbClr val="0070C0"/>
                </a:solidFill>
              </a:rPr>
              <a:t>, “Modeling </a:t>
            </a:r>
            <a:r>
              <a:rPr lang="en-US" sz="1400" i="1" dirty="0">
                <a:solidFill>
                  <a:srgbClr val="0070C0"/>
                </a:solidFill>
              </a:rPr>
              <a:t>Quench Protection Heater Delays in an HTS </a:t>
            </a:r>
            <a:r>
              <a:rPr lang="en-US" sz="1400" i="1" dirty="0" smtClean="0">
                <a:solidFill>
                  <a:srgbClr val="0070C0"/>
                </a:solidFill>
              </a:rPr>
              <a:t>Coil, IEEE Trans. </a:t>
            </a:r>
            <a:r>
              <a:rPr lang="en-US" sz="1400" i="1" dirty="0" err="1" smtClean="0">
                <a:solidFill>
                  <a:srgbClr val="0070C0"/>
                </a:solidFill>
              </a:rPr>
              <a:t>Appl</a:t>
            </a:r>
            <a:r>
              <a:rPr lang="en-US" sz="1400" i="1" dirty="0" smtClean="0">
                <a:solidFill>
                  <a:srgbClr val="0070C0"/>
                </a:solidFill>
              </a:rPr>
              <a:t>, </a:t>
            </a:r>
            <a:r>
              <a:rPr lang="en-US" sz="1400" i="1" dirty="0" err="1" smtClean="0">
                <a:solidFill>
                  <a:srgbClr val="0070C0"/>
                </a:solidFill>
              </a:rPr>
              <a:t>Supercond</a:t>
            </a:r>
            <a:r>
              <a:rPr lang="en-US" sz="1400" i="1" dirty="0" smtClean="0">
                <a:solidFill>
                  <a:srgbClr val="0070C0"/>
                </a:solidFill>
              </a:rPr>
              <a:t>., 25, 0500205, (2014)</a:t>
            </a:r>
            <a:endParaRPr lang="en-US" sz="1400" i="1" dirty="0">
              <a:solidFill>
                <a:srgbClr val="0070C0"/>
              </a:solidFill>
            </a:endParaRPr>
          </a:p>
        </p:txBody>
      </p:sp>
    </p:spTree>
    <p:extLst>
      <p:ext uri="{BB962C8B-B14F-4D97-AF65-F5344CB8AC3E}">
        <p14:creationId xmlns:p14="http://schemas.microsoft.com/office/powerpoint/2010/main" val="20661749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8229600" cy="609600"/>
          </a:xfrm>
        </p:spPr>
        <p:txBody>
          <a:bodyPr/>
          <a:lstStyle/>
          <a:p>
            <a:r>
              <a:rPr lang="en-US" dirty="0" smtClean="0"/>
              <a:t>Magnet </a:t>
            </a:r>
            <a:r>
              <a:rPr lang="en-US" dirty="0" smtClean="0"/>
              <a:t>prospective </a:t>
            </a:r>
            <a:r>
              <a:rPr lang="en-US" dirty="0" smtClean="0"/>
              <a:t>using HTS conductor </a:t>
            </a:r>
            <a:endParaRPr lang="en-US"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t="5271"/>
          <a:stretch/>
        </p:blipFill>
        <p:spPr>
          <a:xfrm>
            <a:off x="4457841" y="849776"/>
            <a:ext cx="4023988" cy="2952242"/>
          </a:xfrm>
          <a:prstGeom prst="rect">
            <a:avLst/>
          </a:prstGeom>
        </p:spPr>
      </p:pic>
      <p:sp>
        <p:nvSpPr>
          <p:cNvPr id="5" name="TextBox 4"/>
          <p:cNvSpPr txBox="1"/>
          <p:nvPr/>
        </p:nvSpPr>
        <p:spPr>
          <a:xfrm>
            <a:off x="4259861" y="3780314"/>
            <a:ext cx="4419948" cy="2544286"/>
          </a:xfrm>
          <a:prstGeom prst="rect">
            <a:avLst/>
          </a:prstGeom>
          <a:noFill/>
        </p:spPr>
        <p:txBody>
          <a:bodyPr wrap="square" rtlCol="0">
            <a:spAutoFit/>
          </a:bodyPr>
          <a:lstStyle/>
          <a:p>
            <a:pPr algn="just"/>
            <a:r>
              <a:rPr lang="en-US" dirty="0" smtClean="0"/>
              <a:t>20 T field with 400 A/mm</a:t>
            </a:r>
            <a:r>
              <a:rPr lang="en-US" baseline="30000" dirty="0" smtClean="0"/>
              <a:t>2</a:t>
            </a:r>
            <a:r>
              <a:rPr lang="en-US" dirty="0" smtClean="0"/>
              <a:t> overall current density has been considered in “Malta Design” </a:t>
            </a:r>
            <a:r>
              <a:rPr lang="en-US" sz="1400" dirty="0" smtClean="0"/>
              <a:t>(</a:t>
            </a:r>
            <a:r>
              <a:rPr lang="en-US" sz="1400" i="1" dirty="0" smtClean="0">
                <a:solidFill>
                  <a:srgbClr val="0070C0"/>
                </a:solidFill>
              </a:rPr>
              <a:t>E. </a:t>
            </a:r>
            <a:r>
              <a:rPr lang="en-US" sz="1400" i="1" dirty="0" err="1" smtClean="0">
                <a:solidFill>
                  <a:srgbClr val="0070C0"/>
                </a:solidFill>
              </a:rPr>
              <a:t>Todesco</a:t>
            </a:r>
            <a:r>
              <a:rPr lang="en-US" sz="1400" i="1" dirty="0" smtClean="0">
                <a:solidFill>
                  <a:srgbClr val="0070C0"/>
                </a:solidFill>
              </a:rPr>
              <a:t>, F. Zimmermann, “The High-Energy LHC”, CERN Rep. 2011-3, p. 13-16</a:t>
            </a:r>
            <a:r>
              <a:rPr lang="en-US" sz="1400" i="1" dirty="0" smtClean="0"/>
              <a:t>)</a:t>
            </a:r>
          </a:p>
          <a:p>
            <a:endParaRPr lang="en-US" i="1" dirty="0" smtClean="0"/>
          </a:p>
          <a:p>
            <a:r>
              <a:rPr lang="en-US" dirty="0" smtClean="0"/>
              <a:t>HTS target: </a:t>
            </a:r>
            <a:r>
              <a:rPr lang="en-US" b="1" dirty="0" smtClean="0">
                <a:solidFill>
                  <a:srgbClr val="C808B1"/>
                </a:solidFill>
              </a:rPr>
              <a:t>500 </a:t>
            </a:r>
            <a:r>
              <a:rPr lang="en-US" b="1" dirty="0" smtClean="0">
                <a:solidFill>
                  <a:srgbClr val="C808B1"/>
                </a:solidFill>
              </a:rPr>
              <a:t>A/mm</a:t>
            </a:r>
            <a:r>
              <a:rPr lang="en-US" b="1" baseline="30000" dirty="0" smtClean="0">
                <a:solidFill>
                  <a:srgbClr val="C808B1"/>
                </a:solidFill>
              </a:rPr>
              <a:t>2</a:t>
            </a:r>
          </a:p>
          <a:p>
            <a:pPr algn="just"/>
            <a:r>
              <a:rPr lang="pt-BR" sz="1400" dirty="0">
                <a:solidFill>
                  <a:srgbClr val="0070C0"/>
                </a:solidFill>
              </a:rPr>
              <a:t>E. Todesco, L. Bottura, G. De Rijk, L. Rossi </a:t>
            </a:r>
            <a:r>
              <a:rPr lang="en-US" sz="1400" i="1" dirty="0">
                <a:solidFill>
                  <a:srgbClr val="0070C0"/>
                </a:solidFill>
              </a:rPr>
              <a:t>, ”Dipoles for High-Energy LHC”, </a:t>
            </a:r>
            <a:r>
              <a:rPr lang="en-US" sz="1400" dirty="0">
                <a:solidFill>
                  <a:srgbClr val="0070C0"/>
                </a:solidFill>
              </a:rPr>
              <a:t> </a:t>
            </a:r>
            <a:r>
              <a:rPr lang="en-US" sz="1400" i="1" dirty="0">
                <a:solidFill>
                  <a:srgbClr val="0070C0"/>
                </a:solidFill>
              </a:rPr>
              <a:t>IEEE Trans. Appl. </a:t>
            </a:r>
            <a:r>
              <a:rPr lang="en-US" sz="1400" i="1" dirty="0" err="1">
                <a:solidFill>
                  <a:srgbClr val="0070C0"/>
                </a:solidFill>
              </a:rPr>
              <a:t>Supercond</a:t>
            </a:r>
            <a:r>
              <a:rPr lang="en-US" sz="1400" i="1" dirty="0">
                <a:solidFill>
                  <a:srgbClr val="0070C0"/>
                </a:solidFill>
              </a:rPr>
              <a:t>.</a:t>
            </a:r>
            <a:r>
              <a:rPr lang="en-US" sz="1400" dirty="0">
                <a:solidFill>
                  <a:srgbClr val="0070C0"/>
                </a:solidFill>
              </a:rPr>
              <a:t>, 24,  4004306,  (2014) </a:t>
            </a:r>
            <a:endParaRPr lang="en-US" sz="1400" i="1" dirty="0">
              <a:solidFill>
                <a:srgbClr val="0070C0"/>
              </a:solidFill>
            </a:endParaRPr>
          </a:p>
          <a:p>
            <a:endParaRPr lang="en-US" sz="2000" b="1" baseline="30000" dirty="0">
              <a:solidFill>
                <a:srgbClr val="C808B1"/>
              </a:solidFill>
            </a:endParaRPr>
          </a:p>
        </p:txBody>
      </p:sp>
      <p:pic>
        <p:nvPicPr>
          <p:cNvPr id="12" name="Picture 2" descr="Critical current densities for representative state-of-the-art conductors used for superconducting magnet construc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4310" y="888042"/>
            <a:ext cx="3265170" cy="438347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381000" y="5337272"/>
            <a:ext cx="3352800" cy="954107"/>
          </a:xfrm>
          <a:prstGeom prst="rect">
            <a:avLst/>
          </a:prstGeom>
        </p:spPr>
        <p:txBody>
          <a:bodyPr wrap="square">
            <a:spAutoFit/>
          </a:bodyPr>
          <a:lstStyle/>
          <a:p>
            <a:pPr algn="just"/>
            <a:r>
              <a:rPr lang="en-US" sz="1400" i="1" dirty="0">
                <a:solidFill>
                  <a:srgbClr val="0070C0"/>
                </a:solidFill>
              </a:rPr>
              <a:t>D. C. </a:t>
            </a:r>
            <a:r>
              <a:rPr lang="en-US" sz="1400" i="1" dirty="0" err="1" smtClean="0">
                <a:solidFill>
                  <a:srgbClr val="0070C0"/>
                </a:solidFill>
              </a:rPr>
              <a:t>Larbalestier</a:t>
            </a:r>
            <a:r>
              <a:rPr lang="en-US" sz="1400" i="1" dirty="0" smtClean="0">
                <a:solidFill>
                  <a:srgbClr val="0070C0"/>
                </a:solidFill>
              </a:rPr>
              <a:t> </a:t>
            </a:r>
            <a:r>
              <a:rPr lang="en-US" sz="1400" i="1" dirty="0">
                <a:solidFill>
                  <a:srgbClr val="0070C0"/>
                </a:solidFill>
              </a:rPr>
              <a:t>et al., “Isotropic round-wire multifilament </a:t>
            </a:r>
            <a:r>
              <a:rPr lang="en-US" sz="1400" i="1" dirty="0" err="1">
                <a:solidFill>
                  <a:srgbClr val="0070C0"/>
                </a:solidFill>
              </a:rPr>
              <a:t>cuprate</a:t>
            </a:r>
            <a:r>
              <a:rPr lang="en-US" sz="1400" i="1" dirty="0">
                <a:solidFill>
                  <a:srgbClr val="0070C0"/>
                </a:solidFill>
              </a:rPr>
              <a:t> superconductor for generation of magnetic fields above 30 T”, Nature Materials 13, 375–381 (2014)</a:t>
            </a:r>
          </a:p>
        </p:txBody>
      </p:sp>
    </p:spTree>
    <p:extLst>
      <p:ext uri="{BB962C8B-B14F-4D97-AF65-F5344CB8AC3E}">
        <p14:creationId xmlns:p14="http://schemas.microsoft.com/office/powerpoint/2010/main" val="31509344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6126"/>
            <a:ext cx="8001000" cy="685800"/>
          </a:xfrm>
        </p:spPr>
        <p:txBody>
          <a:bodyPr>
            <a:normAutofit fontScale="90000"/>
          </a:bodyPr>
          <a:lstStyle/>
          <a:p>
            <a:r>
              <a:rPr lang="en-US" dirty="0" smtClean="0"/>
              <a:t>Active protection: bulk heating using coupling losses (CLIQ)</a:t>
            </a:r>
            <a:endParaRPr lang="en-US" dirty="0"/>
          </a:p>
        </p:txBody>
      </p:sp>
      <p:sp>
        <p:nvSpPr>
          <p:cNvPr id="3" name="TextBox 2"/>
          <p:cNvSpPr txBox="1"/>
          <p:nvPr/>
        </p:nvSpPr>
        <p:spPr>
          <a:xfrm>
            <a:off x="1374489" y="5879068"/>
            <a:ext cx="2130711" cy="369332"/>
          </a:xfrm>
          <a:prstGeom prst="rect">
            <a:avLst/>
          </a:prstGeom>
          <a:noFill/>
        </p:spPr>
        <p:txBody>
          <a:bodyPr wrap="none" rtlCol="0">
            <a:spAutoFit/>
          </a:bodyPr>
          <a:lstStyle/>
          <a:p>
            <a:r>
              <a:rPr lang="en-US" i="1" dirty="0" smtClean="0">
                <a:solidFill>
                  <a:srgbClr val="0070C0"/>
                </a:solidFill>
              </a:rPr>
              <a:t>E. </a:t>
            </a:r>
            <a:r>
              <a:rPr lang="en-US" i="1" dirty="0" err="1" smtClean="0">
                <a:solidFill>
                  <a:srgbClr val="0070C0"/>
                </a:solidFill>
              </a:rPr>
              <a:t>Ravaioli</a:t>
            </a:r>
            <a:r>
              <a:rPr lang="en-US" i="1" dirty="0" smtClean="0">
                <a:solidFill>
                  <a:srgbClr val="0070C0"/>
                </a:solidFill>
              </a:rPr>
              <a:t> (next talk)</a:t>
            </a:r>
            <a:endParaRPr lang="en-US" i="1" dirty="0">
              <a:solidFill>
                <a:srgbClr val="0070C0"/>
              </a:solidFill>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8359" y="2908599"/>
            <a:ext cx="3140230" cy="23026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562600" y="5194974"/>
            <a:ext cx="3163472" cy="982936"/>
          </a:xfrm>
          <a:prstGeom prst="rect">
            <a:avLst/>
          </a:prstGeom>
        </p:spPr>
        <p:txBody>
          <a:bodyPr wrap="square">
            <a:spAutoFit/>
          </a:bodyPr>
          <a:lstStyle/>
          <a:p>
            <a:pPr algn="just"/>
            <a:r>
              <a:rPr lang="en-US" sz="1400" i="1" dirty="0">
                <a:solidFill>
                  <a:srgbClr val="0070C0"/>
                </a:solidFill>
              </a:rPr>
              <a:t>D </a:t>
            </a:r>
            <a:r>
              <a:rPr lang="en-US" sz="1400" i="1" dirty="0" smtClean="0">
                <a:solidFill>
                  <a:srgbClr val="0070C0"/>
                </a:solidFill>
              </a:rPr>
              <a:t>Zola, “A </a:t>
            </a:r>
            <a:r>
              <a:rPr lang="en-US" sz="1400" i="1" dirty="0">
                <a:solidFill>
                  <a:srgbClr val="0070C0"/>
                </a:solidFill>
              </a:rPr>
              <a:t>study of coupling loss on bi-columnar BSCCO/Ag tapes through ac susceptibility </a:t>
            </a:r>
            <a:r>
              <a:rPr lang="en-US" sz="1400" i="1" dirty="0" smtClean="0">
                <a:solidFill>
                  <a:srgbClr val="0070C0"/>
                </a:solidFill>
              </a:rPr>
              <a:t>measurements”, </a:t>
            </a:r>
            <a:r>
              <a:rPr lang="en-US" sz="1400" i="1" dirty="0" err="1" smtClean="0">
                <a:solidFill>
                  <a:srgbClr val="0070C0"/>
                </a:solidFill>
              </a:rPr>
              <a:t>Supercond</a:t>
            </a:r>
            <a:r>
              <a:rPr lang="en-US" sz="1400" i="1" dirty="0" smtClean="0">
                <a:solidFill>
                  <a:srgbClr val="0070C0"/>
                </a:solidFill>
              </a:rPr>
              <a:t>. Sci. Technol., 17, 501 (2004).</a:t>
            </a:r>
            <a:endParaRPr lang="en-US" sz="1400" i="1" dirty="0">
              <a:solidFill>
                <a:srgbClr val="0070C0"/>
              </a:solidFill>
            </a:endParaRPr>
          </a:p>
        </p:txBody>
      </p:sp>
      <p:pic>
        <p:nvPicPr>
          <p:cNvPr id="410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73847" y="1290921"/>
            <a:ext cx="2689427" cy="172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18901" y="782493"/>
            <a:ext cx="5639888" cy="1477328"/>
          </a:xfrm>
          <a:prstGeom prst="rect">
            <a:avLst/>
          </a:prstGeom>
          <a:noFill/>
        </p:spPr>
        <p:txBody>
          <a:bodyPr wrap="square" rtlCol="0">
            <a:spAutoFit/>
          </a:bodyPr>
          <a:lstStyle/>
          <a:p>
            <a:pPr algn="just"/>
            <a:r>
              <a:rPr lang="en-US" b="1" dirty="0" smtClean="0">
                <a:solidFill>
                  <a:srgbClr val="00B050"/>
                </a:solidFill>
              </a:rPr>
              <a:t>Coupling loss induced quenching (CLIQ) heats up the conductor in the bulk, and therefore is superior to the surface heating technique. It has been very successful in application to LARP </a:t>
            </a:r>
            <a:r>
              <a:rPr lang="en-US" b="1" dirty="0" smtClean="0">
                <a:solidFill>
                  <a:srgbClr val="00B050"/>
                </a:solidFill>
              </a:rPr>
              <a:t>magnets, </a:t>
            </a:r>
            <a:r>
              <a:rPr lang="en-US" b="1" dirty="0" smtClean="0">
                <a:solidFill>
                  <a:srgbClr val="00B050"/>
                </a:solidFill>
              </a:rPr>
              <a:t>and </a:t>
            </a:r>
            <a:r>
              <a:rPr lang="en-US" b="1" dirty="0" smtClean="0">
                <a:solidFill>
                  <a:srgbClr val="00B050"/>
                </a:solidFill>
              </a:rPr>
              <a:t>is </a:t>
            </a:r>
            <a:r>
              <a:rPr lang="en-US" b="1" dirty="0" smtClean="0">
                <a:solidFill>
                  <a:srgbClr val="00B050"/>
                </a:solidFill>
              </a:rPr>
              <a:t>to be used </a:t>
            </a:r>
            <a:r>
              <a:rPr lang="en-US" b="1" dirty="0" smtClean="0">
                <a:solidFill>
                  <a:srgbClr val="00B050"/>
                </a:solidFill>
              </a:rPr>
              <a:t>for protection of </a:t>
            </a:r>
            <a:r>
              <a:rPr lang="en-US" b="1" dirty="0" smtClean="0">
                <a:solidFill>
                  <a:srgbClr val="00B050"/>
                </a:solidFill>
              </a:rPr>
              <a:t> </a:t>
            </a:r>
            <a:r>
              <a:rPr lang="en-US" b="1" dirty="0" smtClean="0">
                <a:solidFill>
                  <a:srgbClr val="00B050"/>
                </a:solidFill>
              </a:rPr>
              <a:t>the </a:t>
            </a:r>
            <a:r>
              <a:rPr lang="en-US" b="1" dirty="0" smtClean="0">
                <a:solidFill>
                  <a:srgbClr val="00B050"/>
                </a:solidFill>
              </a:rPr>
              <a:t>future MQXF quadrupole at LHC </a:t>
            </a:r>
            <a:endParaRPr lang="en-US" b="1" dirty="0">
              <a:solidFill>
                <a:srgbClr val="00B050"/>
              </a:solidFill>
            </a:endParaRPr>
          </a:p>
        </p:txBody>
      </p:sp>
      <p:sp>
        <p:nvSpPr>
          <p:cNvPr id="9" name="TextBox 8"/>
          <p:cNvSpPr txBox="1"/>
          <p:nvPr/>
        </p:nvSpPr>
        <p:spPr>
          <a:xfrm>
            <a:off x="180837" y="4648644"/>
            <a:ext cx="5179154" cy="1323439"/>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Are coupling losses in round or striated HTS conductors sufficient to realize CLIQ given the large temperature margin?</a:t>
            </a:r>
          </a:p>
          <a:p>
            <a:pPr marL="285750" indent="-285750">
              <a:buFont typeface="Arial" panose="020B0604020202020204" pitchFamily="34" charset="0"/>
              <a:buChar char="•"/>
            </a:pPr>
            <a:r>
              <a:rPr lang="en-US" sz="1600" dirty="0" smtClean="0"/>
              <a:t>Time margin?</a:t>
            </a:r>
          </a:p>
          <a:p>
            <a:pPr marL="285750" indent="-285750">
              <a:buFont typeface="Arial" panose="020B0604020202020204" pitchFamily="34" charset="0"/>
              <a:buChar char="•"/>
            </a:pPr>
            <a:r>
              <a:rPr lang="en-US" sz="1600" dirty="0" smtClean="0"/>
              <a:t>Optimization in frequency and amplitude?</a:t>
            </a:r>
            <a:endParaRPr lang="en-US" sz="1600" dirty="0"/>
          </a:p>
        </p:txBody>
      </p:sp>
      <p:sp>
        <p:nvSpPr>
          <p:cNvPr id="4" name="TextBox 3"/>
          <p:cNvSpPr txBox="1"/>
          <p:nvPr/>
        </p:nvSpPr>
        <p:spPr>
          <a:xfrm flipH="1">
            <a:off x="5760718" y="776232"/>
            <a:ext cx="2926081" cy="584775"/>
          </a:xfrm>
          <a:prstGeom prst="rect">
            <a:avLst/>
          </a:prstGeom>
          <a:noFill/>
        </p:spPr>
        <p:txBody>
          <a:bodyPr wrap="square" rtlCol="0">
            <a:spAutoFit/>
          </a:bodyPr>
          <a:lstStyle/>
          <a:p>
            <a:pPr algn="ctr"/>
            <a:r>
              <a:rPr lang="en-US" sz="1600" dirty="0" smtClean="0"/>
              <a:t>Coupling losses in a </a:t>
            </a:r>
            <a:r>
              <a:rPr lang="en-US" sz="1600" dirty="0" smtClean="0"/>
              <a:t>BSCCO tape </a:t>
            </a:r>
            <a:r>
              <a:rPr lang="en-US" sz="1600" dirty="0" smtClean="0"/>
              <a:t>conductor. </a:t>
            </a:r>
            <a:endParaRPr lang="en-US" sz="16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893" y="2195466"/>
            <a:ext cx="3085952" cy="2453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035654" y="2362200"/>
            <a:ext cx="2148839" cy="1815882"/>
          </a:xfrm>
          <a:prstGeom prst="rect">
            <a:avLst/>
          </a:prstGeom>
          <a:noFill/>
        </p:spPr>
        <p:txBody>
          <a:bodyPr wrap="square" rtlCol="0">
            <a:spAutoFit/>
          </a:bodyPr>
          <a:lstStyle/>
          <a:p>
            <a:pPr algn="just"/>
            <a:r>
              <a:rPr lang="en-US" sz="1400" i="1" dirty="0" smtClean="0">
                <a:solidFill>
                  <a:srgbClr val="0070C0"/>
                </a:solidFill>
              </a:rPr>
              <a:t>E. </a:t>
            </a:r>
            <a:r>
              <a:rPr lang="en-US" sz="1400" i="1" dirty="0" err="1" smtClean="0">
                <a:solidFill>
                  <a:srgbClr val="0070C0"/>
                </a:solidFill>
              </a:rPr>
              <a:t>Ravaioli</a:t>
            </a:r>
            <a:r>
              <a:rPr lang="en-US" sz="1400" i="1" dirty="0" smtClean="0">
                <a:solidFill>
                  <a:srgbClr val="0070C0"/>
                </a:solidFill>
              </a:rPr>
              <a:t> et al., “Protecting a Full-Scale Nb</a:t>
            </a:r>
            <a:r>
              <a:rPr lang="en-US" sz="1400" i="1" baseline="-25000" dirty="0" smtClean="0">
                <a:solidFill>
                  <a:srgbClr val="0070C0"/>
                </a:solidFill>
              </a:rPr>
              <a:t>3</a:t>
            </a:r>
            <a:r>
              <a:rPr lang="en-US" sz="1400" i="1" dirty="0" smtClean="0">
                <a:solidFill>
                  <a:srgbClr val="0070C0"/>
                </a:solidFill>
              </a:rPr>
              <a:t>Sn magnet with CLIQ, the New Coupling-loss Induced Quench System, IEEE Trans.  Appl. </a:t>
            </a:r>
            <a:r>
              <a:rPr lang="en-US" sz="1400" i="1" dirty="0" err="1" smtClean="0">
                <a:solidFill>
                  <a:srgbClr val="0070C0"/>
                </a:solidFill>
              </a:rPr>
              <a:t>Supercond</a:t>
            </a:r>
            <a:r>
              <a:rPr lang="en-US" sz="1400" i="1" dirty="0" smtClean="0">
                <a:solidFill>
                  <a:srgbClr val="0070C0"/>
                </a:solidFill>
              </a:rPr>
              <a:t>., 25, 4001305 (2015)</a:t>
            </a:r>
            <a:endParaRPr lang="en-US" sz="1400" i="1" dirty="0">
              <a:solidFill>
                <a:srgbClr val="0070C0"/>
              </a:solidFill>
            </a:endParaRPr>
          </a:p>
        </p:txBody>
      </p:sp>
    </p:spTree>
    <p:extLst>
      <p:ext uri="{BB962C8B-B14F-4D97-AF65-F5344CB8AC3E}">
        <p14:creationId xmlns:p14="http://schemas.microsoft.com/office/powerpoint/2010/main" val="30023142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229600" cy="609600"/>
          </a:xfrm>
        </p:spPr>
        <p:txBody>
          <a:bodyPr>
            <a:normAutofit/>
          </a:bodyPr>
          <a:lstStyle/>
          <a:p>
            <a:r>
              <a:rPr lang="en-US" sz="2800" dirty="0" smtClean="0"/>
              <a:t>AC loss in REBCO tape and protection?</a:t>
            </a:r>
            <a:endParaRPr lang="en-US" sz="2800" dirty="0"/>
          </a:p>
        </p:txBody>
      </p:sp>
      <p:sp>
        <p:nvSpPr>
          <p:cNvPr id="3" name="TextBox 2"/>
          <p:cNvSpPr txBox="1"/>
          <p:nvPr/>
        </p:nvSpPr>
        <p:spPr>
          <a:xfrm>
            <a:off x="695597" y="1352148"/>
            <a:ext cx="255198" cy="369332"/>
          </a:xfrm>
          <a:prstGeom prst="rect">
            <a:avLst/>
          </a:prstGeom>
          <a:noFill/>
        </p:spPr>
        <p:txBody>
          <a:bodyPr wrap="none" rtlCol="0">
            <a:spAutoFit/>
          </a:bodyPr>
          <a:lstStyle/>
          <a:p>
            <a:r>
              <a:rPr lang="en-US" dirty="0" smtClean="0"/>
              <a:t>]</a:t>
            </a:r>
            <a:endParaRPr lang="en-US" dirty="0"/>
          </a:p>
        </p:txBody>
      </p:sp>
      <p:pic>
        <p:nvPicPr>
          <p:cNvPr id="307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12000"/>
                    </a14:imgEffect>
                  </a14:imgLayer>
                </a14:imgProps>
              </a:ext>
              <a:ext uri="{28A0092B-C50C-407E-A947-70E740481C1C}">
                <a14:useLocalDpi xmlns:a14="http://schemas.microsoft.com/office/drawing/2010/main" val="0"/>
              </a:ext>
            </a:extLst>
          </a:blip>
          <a:srcRect/>
          <a:stretch>
            <a:fillRect/>
          </a:stretch>
        </p:blipFill>
        <p:spPr bwMode="auto">
          <a:xfrm>
            <a:off x="153364" y="1086566"/>
            <a:ext cx="5157746" cy="3357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913784" y="4454198"/>
            <a:ext cx="4365788" cy="646331"/>
          </a:xfrm>
          <a:prstGeom prst="rect">
            <a:avLst/>
          </a:prstGeom>
        </p:spPr>
        <p:txBody>
          <a:bodyPr wrap="square">
            <a:spAutoFit/>
          </a:bodyPr>
          <a:lstStyle/>
          <a:p>
            <a:pPr algn="just"/>
            <a:r>
              <a:rPr lang="en-US" sz="1200" dirty="0"/>
              <a:t>AC losses per meter of the coated conductor </a:t>
            </a:r>
            <a:r>
              <a:rPr lang="en-US" sz="1200" dirty="0" smtClean="0"/>
              <a:t>(per cycle) in </a:t>
            </a:r>
            <a:r>
              <a:rPr lang="en-US" sz="1200" dirty="0"/>
              <a:t>dependence on the AC magnetic field amplitude B</a:t>
            </a:r>
            <a:r>
              <a:rPr lang="en-US" sz="1200" baseline="-25000" dirty="0"/>
              <a:t>a</a:t>
            </a:r>
            <a:r>
              <a:rPr lang="en-US" sz="1200" dirty="0"/>
              <a:t> measured at different temperatures and superimposed DC magnetic fields.</a:t>
            </a:r>
          </a:p>
        </p:txBody>
      </p:sp>
      <p:sp>
        <p:nvSpPr>
          <p:cNvPr id="5" name="Rectangle 4"/>
          <p:cNvSpPr/>
          <p:nvPr/>
        </p:nvSpPr>
        <p:spPr>
          <a:xfrm>
            <a:off x="5105400" y="1244426"/>
            <a:ext cx="3113869" cy="954107"/>
          </a:xfrm>
          <a:prstGeom prst="rect">
            <a:avLst/>
          </a:prstGeom>
        </p:spPr>
        <p:txBody>
          <a:bodyPr wrap="square">
            <a:spAutoFit/>
          </a:bodyPr>
          <a:lstStyle/>
          <a:p>
            <a:pPr algn="just"/>
            <a:r>
              <a:rPr lang="en-US" sz="1400" i="1" dirty="0" smtClean="0">
                <a:solidFill>
                  <a:schemeClr val="tx2">
                    <a:lumMod val="60000"/>
                    <a:lumOff val="40000"/>
                  </a:schemeClr>
                </a:solidFill>
              </a:rPr>
              <a:t>E. </a:t>
            </a:r>
            <a:r>
              <a:rPr lang="en-US" sz="1400" i="1" dirty="0">
                <a:solidFill>
                  <a:schemeClr val="tx2">
                    <a:lumMod val="60000"/>
                    <a:lumOff val="40000"/>
                  </a:schemeClr>
                </a:solidFill>
              </a:rPr>
              <a:t>Seiler and </a:t>
            </a:r>
            <a:r>
              <a:rPr lang="en-US" sz="1400" i="1" dirty="0" smtClean="0">
                <a:solidFill>
                  <a:schemeClr val="tx2">
                    <a:lumMod val="60000"/>
                    <a:lumOff val="40000"/>
                  </a:schemeClr>
                </a:solidFill>
              </a:rPr>
              <a:t>L. </a:t>
            </a:r>
            <a:r>
              <a:rPr lang="en-US" sz="1400" i="1" dirty="0" err="1">
                <a:solidFill>
                  <a:schemeClr val="tx2">
                    <a:lumMod val="60000"/>
                    <a:lumOff val="40000"/>
                  </a:schemeClr>
                </a:solidFill>
              </a:rPr>
              <a:t>Frolek</a:t>
            </a:r>
            <a:r>
              <a:rPr lang="en-US" sz="1400" i="1" dirty="0">
                <a:solidFill>
                  <a:schemeClr val="tx2">
                    <a:lumMod val="60000"/>
                    <a:lumOff val="40000"/>
                  </a:schemeClr>
                </a:solidFill>
              </a:rPr>
              <a:t> </a:t>
            </a:r>
            <a:r>
              <a:rPr lang="en-US" sz="1400" i="1" dirty="0" smtClean="0">
                <a:solidFill>
                  <a:schemeClr val="tx2">
                    <a:lumMod val="60000"/>
                    <a:lumOff val="40000"/>
                  </a:schemeClr>
                </a:solidFill>
              </a:rPr>
              <a:t>, “AC </a:t>
            </a:r>
            <a:r>
              <a:rPr lang="en-US" sz="1400" i="1" dirty="0">
                <a:solidFill>
                  <a:schemeClr val="tx2">
                    <a:lumMod val="60000"/>
                    <a:lumOff val="40000"/>
                  </a:schemeClr>
                </a:solidFill>
              </a:rPr>
              <a:t>loss of the YBCO coated conductor in high magnetic fields”, Journal of Physics: Conference </a:t>
            </a:r>
            <a:r>
              <a:rPr lang="en-US" sz="1400" i="1" dirty="0" smtClean="0">
                <a:solidFill>
                  <a:schemeClr val="tx2">
                    <a:lumMod val="60000"/>
                    <a:lumOff val="40000"/>
                  </a:schemeClr>
                </a:solidFill>
              </a:rPr>
              <a:t>Series 97 , 012028, (2008</a:t>
            </a:r>
            <a:r>
              <a:rPr lang="en-US" sz="1400" i="1" dirty="0">
                <a:solidFill>
                  <a:schemeClr val="tx2">
                    <a:lumMod val="60000"/>
                    <a:lumOff val="40000"/>
                  </a:schemeClr>
                </a:solidFill>
              </a:rPr>
              <a:t>) </a:t>
            </a:r>
          </a:p>
        </p:txBody>
      </p:sp>
      <p:sp>
        <p:nvSpPr>
          <p:cNvPr id="6" name="TextBox 5"/>
          <p:cNvSpPr txBox="1"/>
          <p:nvPr/>
        </p:nvSpPr>
        <p:spPr>
          <a:xfrm>
            <a:off x="153364" y="5100529"/>
            <a:ext cx="5637836" cy="1200329"/>
          </a:xfrm>
          <a:prstGeom prst="rect">
            <a:avLst/>
          </a:prstGeom>
          <a:noFill/>
        </p:spPr>
        <p:txBody>
          <a:bodyPr wrap="square" rtlCol="0">
            <a:spAutoFit/>
          </a:bodyPr>
          <a:lstStyle/>
          <a:p>
            <a:r>
              <a:rPr lang="en-US" b="1" dirty="0" smtClean="0">
                <a:solidFill>
                  <a:srgbClr val="00B050"/>
                </a:solidFill>
              </a:rPr>
              <a:t>Assuming protection operates at </a:t>
            </a:r>
            <a:r>
              <a:rPr lang="en-US" b="1" dirty="0" smtClean="0">
                <a:solidFill>
                  <a:srgbClr val="00B050"/>
                </a:solidFill>
                <a:latin typeface="Symbol" panose="05050102010706020507" pitchFamily="18" charset="2"/>
              </a:rPr>
              <a:t>~</a:t>
            </a:r>
            <a:r>
              <a:rPr lang="en-US" b="1" dirty="0" smtClean="0">
                <a:solidFill>
                  <a:srgbClr val="00B050"/>
                </a:solidFill>
              </a:rPr>
              <a:t> 100 Hz, ac loss heating is about 1 W/m, or </a:t>
            </a:r>
            <a:r>
              <a:rPr lang="en-US" b="1" dirty="0" smtClean="0">
                <a:solidFill>
                  <a:srgbClr val="00B050"/>
                </a:solidFill>
                <a:latin typeface="Symbol" panose="05050102010706020507" pitchFamily="18" charset="2"/>
              </a:rPr>
              <a:t>~</a:t>
            </a:r>
            <a:r>
              <a:rPr lang="en-US" b="1" dirty="0" smtClean="0">
                <a:solidFill>
                  <a:srgbClr val="00B050"/>
                </a:solidFill>
              </a:rPr>
              <a:t>2.5 W/cm</a:t>
            </a:r>
            <a:r>
              <a:rPr lang="en-US" b="1" baseline="30000" dirty="0" smtClean="0">
                <a:solidFill>
                  <a:srgbClr val="00B050"/>
                </a:solidFill>
              </a:rPr>
              <a:t>3</a:t>
            </a:r>
            <a:r>
              <a:rPr lang="en-US" b="1" dirty="0" smtClean="0">
                <a:solidFill>
                  <a:srgbClr val="00B050"/>
                </a:solidFill>
              </a:rPr>
              <a:t> when re-calculated with tape dimensions. </a:t>
            </a:r>
          </a:p>
          <a:p>
            <a:r>
              <a:rPr lang="en-US" b="1" dirty="0" smtClean="0">
                <a:solidFill>
                  <a:srgbClr val="00B050"/>
                </a:solidFill>
              </a:rPr>
              <a:t>In the same range as typical MQEs!</a:t>
            </a:r>
            <a:endParaRPr lang="en-US" b="1" dirty="0">
              <a:solidFill>
                <a:srgbClr val="00B050"/>
              </a:solidFill>
            </a:endParaRPr>
          </a:p>
        </p:txBody>
      </p:sp>
      <p:sp>
        <p:nvSpPr>
          <p:cNvPr id="9" name="TextBox 8"/>
          <p:cNvSpPr txBox="1"/>
          <p:nvPr/>
        </p:nvSpPr>
        <p:spPr>
          <a:xfrm>
            <a:off x="533400" y="916023"/>
            <a:ext cx="3518912" cy="369332"/>
          </a:xfrm>
          <a:prstGeom prst="rect">
            <a:avLst/>
          </a:prstGeom>
          <a:noFill/>
        </p:spPr>
        <p:txBody>
          <a:bodyPr wrap="none" rtlCol="0">
            <a:spAutoFit/>
          </a:bodyPr>
          <a:lstStyle/>
          <a:p>
            <a:r>
              <a:rPr lang="en-US" dirty="0" smtClean="0"/>
              <a:t>A</a:t>
            </a:r>
            <a:r>
              <a:rPr lang="en-US" dirty="0"/>
              <a:t>C</a:t>
            </a:r>
            <a:r>
              <a:rPr lang="en-US" dirty="0" smtClean="0"/>
              <a:t> field normal to the tape surface:</a:t>
            </a:r>
            <a:endParaRPr lang="en-US" dirty="0"/>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30116" y="2560058"/>
            <a:ext cx="3166641" cy="26616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Rectangle 10"/>
          <p:cNvSpPr/>
          <p:nvPr/>
        </p:nvSpPr>
        <p:spPr>
          <a:xfrm>
            <a:off x="6005333" y="5221632"/>
            <a:ext cx="2681468" cy="954107"/>
          </a:xfrm>
          <a:prstGeom prst="rect">
            <a:avLst/>
          </a:prstGeom>
        </p:spPr>
        <p:txBody>
          <a:bodyPr wrap="square">
            <a:spAutoFit/>
          </a:bodyPr>
          <a:lstStyle/>
          <a:p>
            <a:pPr algn="just"/>
            <a:r>
              <a:rPr lang="en-US" sz="1400" dirty="0">
                <a:solidFill>
                  <a:srgbClr val="0070C0"/>
                </a:solidFill>
              </a:rPr>
              <a:t>J. van </a:t>
            </a:r>
            <a:r>
              <a:rPr lang="en-US" sz="1400" dirty="0" err="1" smtClean="0">
                <a:solidFill>
                  <a:srgbClr val="0070C0"/>
                </a:solidFill>
              </a:rPr>
              <a:t>Nugteren</a:t>
            </a:r>
            <a:r>
              <a:rPr lang="en-US" sz="1400" dirty="0" smtClean="0">
                <a:solidFill>
                  <a:srgbClr val="0070C0"/>
                </a:solidFill>
              </a:rPr>
              <a:t>, “Normal </a:t>
            </a:r>
            <a:r>
              <a:rPr lang="en-US" sz="1400" dirty="0">
                <a:solidFill>
                  <a:srgbClr val="0070C0"/>
                </a:solidFill>
              </a:rPr>
              <a:t>Zone Propagation in a YBCO Superconducting </a:t>
            </a:r>
            <a:r>
              <a:rPr lang="en-US" sz="1400" dirty="0" smtClean="0">
                <a:solidFill>
                  <a:srgbClr val="0070C0"/>
                </a:solidFill>
              </a:rPr>
              <a:t>Tape” MSc Thesis, Univ. of </a:t>
            </a:r>
            <a:r>
              <a:rPr lang="en-US" sz="1400" dirty="0" err="1" smtClean="0">
                <a:solidFill>
                  <a:srgbClr val="0070C0"/>
                </a:solidFill>
              </a:rPr>
              <a:t>Twente</a:t>
            </a:r>
            <a:r>
              <a:rPr lang="en-US" sz="1400" dirty="0" smtClean="0">
                <a:solidFill>
                  <a:srgbClr val="0070C0"/>
                </a:solidFill>
              </a:rPr>
              <a:t>, 2012</a:t>
            </a:r>
            <a:endParaRPr lang="en-US" sz="1400" dirty="0">
              <a:solidFill>
                <a:srgbClr val="0070C0"/>
              </a:solidFill>
            </a:endParaRPr>
          </a:p>
        </p:txBody>
      </p:sp>
    </p:spTree>
    <p:extLst>
      <p:ext uri="{BB962C8B-B14F-4D97-AF65-F5344CB8AC3E}">
        <p14:creationId xmlns:p14="http://schemas.microsoft.com/office/powerpoint/2010/main" val="25317035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609600"/>
          </a:xfrm>
        </p:spPr>
        <p:txBody>
          <a:bodyPr/>
          <a:lstStyle/>
          <a:p>
            <a:r>
              <a:rPr lang="en-US" dirty="0" smtClean="0"/>
              <a:t>Detection + protection using </a:t>
            </a:r>
            <a:r>
              <a:rPr lang="en-US" dirty="0" smtClean="0"/>
              <a:t>split </a:t>
            </a:r>
            <a:r>
              <a:rPr lang="en-US" dirty="0" smtClean="0"/>
              <a:t>conductor</a:t>
            </a:r>
            <a:endParaRPr lang="en-US" dirty="0"/>
          </a:p>
        </p:txBody>
      </p:sp>
    </p:spTree>
    <p:extLst>
      <p:ext uri="{BB962C8B-B14F-4D97-AF65-F5344CB8AC3E}">
        <p14:creationId xmlns:p14="http://schemas.microsoft.com/office/powerpoint/2010/main" val="306734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950" y="76200"/>
            <a:ext cx="8049050" cy="609600"/>
          </a:xfrm>
        </p:spPr>
        <p:txBody>
          <a:bodyPr>
            <a:normAutofit/>
          </a:bodyPr>
          <a:lstStyle/>
          <a:p>
            <a:r>
              <a:rPr lang="en-US" dirty="0" smtClean="0"/>
              <a:t>Split conductor for detection… </a:t>
            </a:r>
            <a:endParaRPr lang="en-US" dirty="0"/>
          </a:p>
        </p:txBody>
      </p:sp>
      <p:sp>
        <p:nvSpPr>
          <p:cNvPr id="5" name="Rectangle 32"/>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6" name="Group 1"/>
          <p:cNvGrpSpPr>
            <a:grpSpLocks noChangeAspect="1"/>
          </p:cNvGrpSpPr>
          <p:nvPr/>
        </p:nvGrpSpPr>
        <p:grpSpPr bwMode="auto">
          <a:xfrm>
            <a:off x="228600" y="1034408"/>
            <a:ext cx="3433797" cy="1538750"/>
            <a:chOff x="1483" y="4065"/>
            <a:chExt cx="6048" cy="2711"/>
          </a:xfrm>
        </p:grpSpPr>
        <p:sp>
          <p:nvSpPr>
            <p:cNvPr id="7" name="AutoShape 31"/>
            <p:cNvSpPr>
              <a:spLocks noChangeAspect="1" noChangeArrowheads="1" noTextEdit="1"/>
            </p:cNvSpPr>
            <p:nvPr/>
          </p:nvSpPr>
          <p:spPr bwMode="auto">
            <a:xfrm>
              <a:off x="1483" y="4065"/>
              <a:ext cx="6048" cy="271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30"/>
            <p:cNvSpPr>
              <a:spLocks noChangeArrowheads="1"/>
            </p:cNvSpPr>
            <p:nvPr/>
          </p:nvSpPr>
          <p:spPr bwMode="auto">
            <a:xfrm>
              <a:off x="1735" y="4821"/>
              <a:ext cx="2151" cy="407"/>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9" name="Rectangle 29"/>
            <p:cNvSpPr>
              <a:spLocks noChangeArrowheads="1"/>
            </p:cNvSpPr>
            <p:nvPr/>
          </p:nvSpPr>
          <p:spPr bwMode="auto">
            <a:xfrm>
              <a:off x="2181" y="5286"/>
              <a:ext cx="1696" cy="408"/>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0" name="Rectangle 28"/>
            <p:cNvSpPr>
              <a:spLocks noChangeArrowheads="1"/>
            </p:cNvSpPr>
            <p:nvPr/>
          </p:nvSpPr>
          <p:spPr bwMode="auto">
            <a:xfrm>
              <a:off x="1599" y="4821"/>
              <a:ext cx="255" cy="407"/>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27"/>
            <p:cNvSpPr>
              <a:spLocks noChangeArrowheads="1"/>
            </p:cNvSpPr>
            <p:nvPr/>
          </p:nvSpPr>
          <p:spPr bwMode="auto">
            <a:xfrm>
              <a:off x="4972" y="4821"/>
              <a:ext cx="2094" cy="407"/>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2" name="Rectangle 26"/>
            <p:cNvSpPr>
              <a:spLocks noChangeArrowheads="1"/>
            </p:cNvSpPr>
            <p:nvPr/>
          </p:nvSpPr>
          <p:spPr bwMode="auto">
            <a:xfrm>
              <a:off x="4914" y="5325"/>
              <a:ext cx="2152" cy="408"/>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3" name="Rectangle 25"/>
            <p:cNvSpPr>
              <a:spLocks noChangeArrowheads="1"/>
            </p:cNvSpPr>
            <p:nvPr/>
          </p:nvSpPr>
          <p:spPr bwMode="auto">
            <a:xfrm>
              <a:off x="5845" y="5170"/>
              <a:ext cx="174" cy="175"/>
            </a:xfrm>
            <a:prstGeom prst="rect">
              <a:avLst/>
            </a:prstGeom>
            <a:solidFill>
              <a:srgbClr val="0000FF">
                <a:alpha val="89999"/>
              </a:srgbClr>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14" name="Rectangle 24"/>
            <p:cNvSpPr>
              <a:spLocks noChangeArrowheads="1"/>
            </p:cNvSpPr>
            <p:nvPr/>
          </p:nvSpPr>
          <p:spPr bwMode="auto">
            <a:xfrm>
              <a:off x="6310" y="4821"/>
              <a:ext cx="1221" cy="873"/>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5" name="Rectangle 23"/>
            <p:cNvSpPr>
              <a:spLocks noChangeArrowheads="1"/>
            </p:cNvSpPr>
            <p:nvPr/>
          </p:nvSpPr>
          <p:spPr bwMode="auto">
            <a:xfrm>
              <a:off x="1599" y="4821"/>
              <a:ext cx="1338" cy="873"/>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6" name="Rectangle 22"/>
            <p:cNvSpPr>
              <a:spLocks noChangeArrowheads="1"/>
            </p:cNvSpPr>
            <p:nvPr/>
          </p:nvSpPr>
          <p:spPr bwMode="auto">
            <a:xfrm>
              <a:off x="1483" y="4821"/>
              <a:ext cx="640" cy="873"/>
            </a:xfrm>
            <a:prstGeom prst="rect">
              <a:avLst/>
            </a:prstGeom>
            <a:solidFill>
              <a:srgbClr val="808080"/>
            </a:solidFill>
            <a:ln w="9525">
              <a:solidFill>
                <a:srgbClr val="80808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17" name="Rectangle 21"/>
            <p:cNvSpPr>
              <a:spLocks noChangeArrowheads="1"/>
            </p:cNvSpPr>
            <p:nvPr/>
          </p:nvSpPr>
          <p:spPr bwMode="auto">
            <a:xfrm>
              <a:off x="6891" y="4821"/>
              <a:ext cx="640" cy="873"/>
            </a:xfrm>
            <a:prstGeom prst="rect">
              <a:avLst/>
            </a:prstGeom>
            <a:solidFill>
              <a:srgbClr val="808080"/>
            </a:solidFill>
            <a:ln w="9525">
              <a:solidFill>
                <a:srgbClr val="80808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18" name="Line 20"/>
            <p:cNvSpPr>
              <a:spLocks noChangeShapeType="1"/>
            </p:cNvSpPr>
            <p:nvPr/>
          </p:nvSpPr>
          <p:spPr bwMode="auto">
            <a:xfrm>
              <a:off x="3877" y="4821"/>
              <a:ext cx="1153" cy="1"/>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9"/>
            <p:cNvSpPr>
              <a:spLocks noChangeShapeType="1"/>
            </p:cNvSpPr>
            <p:nvPr/>
          </p:nvSpPr>
          <p:spPr bwMode="auto">
            <a:xfrm>
              <a:off x="3877" y="5199"/>
              <a:ext cx="1153" cy="29"/>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8"/>
            <p:cNvSpPr>
              <a:spLocks noChangeShapeType="1"/>
            </p:cNvSpPr>
            <p:nvPr/>
          </p:nvSpPr>
          <p:spPr bwMode="auto">
            <a:xfrm>
              <a:off x="3635" y="5286"/>
              <a:ext cx="1337" cy="0"/>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7"/>
            <p:cNvSpPr>
              <a:spLocks noChangeShapeType="1"/>
            </p:cNvSpPr>
            <p:nvPr/>
          </p:nvSpPr>
          <p:spPr bwMode="auto">
            <a:xfrm>
              <a:off x="3751" y="5694"/>
              <a:ext cx="1221" cy="0"/>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Line 16"/>
            <p:cNvSpPr>
              <a:spLocks noChangeShapeType="1"/>
            </p:cNvSpPr>
            <p:nvPr/>
          </p:nvSpPr>
          <p:spPr bwMode="auto">
            <a:xfrm flipH="1" flipV="1">
              <a:off x="5961" y="5345"/>
              <a:ext cx="174" cy="69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Text Box 15"/>
            <p:cNvSpPr txBox="1">
              <a:spLocks noChangeArrowheads="1"/>
            </p:cNvSpPr>
            <p:nvPr/>
          </p:nvSpPr>
          <p:spPr bwMode="auto">
            <a:xfrm>
              <a:off x="5903" y="6101"/>
              <a:ext cx="1441" cy="38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rgbClr val="000000"/>
                  </a:solidFill>
                  <a:effectLst/>
                  <a:latin typeface="Arial" panose="020B0604020202020204" pitchFamily="34" charset="0"/>
                  <a:ea typeface="Times New Roman" pitchFamily="18" charset="0"/>
                  <a:cs typeface="Arial" panose="020B0604020202020204" pitchFamily="34" charset="0"/>
                </a:rPr>
                <a:t>field sensor</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Text Box 14"/>
            <p:cNvSpPr txBox="1">
              <a:spLocks noChangeArrowheads="1"/>
            </p:cNvSpPr>
            <p:nvPr/>
          </p:nvSpPr>
          <p:spPr bwMode="auto">
            <a:xfrm>
              <a:off x="3053" y="4879"/>
              <a:ext cx="377" cy="316"/>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p1</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 Box 13"/>
            <p:cNvSpPr txBox="1">
              <a:spLocks noChangeArrowheads="1"/>
            </p:cNvSpPr>
            <p:nvPr/>
          </p:nvSpPr>
          <p:spPr bwMode="auto">
            <a:xfrm>
              <a:off x="3053" y="5345"/>
              <a:ext cx="377" cy="316"/>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p2</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Line 12"/>
            <p:cNvSpPr>
              <a:spLocks noChangeShapeType="1"/>
            </p:cNvSpPr>
            <p:nvPr/>
          </p:nvSpPr>
          <p:spPr bwMode="auto">
            <a:xfrm>
              <a:off x="5321" y="4996"/>
              <a:ext cx="349"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11"/>
            <p:cNvSpPr>
              <a:spLocks noChangeShapeType="1"/>
            </p:cNvSpPr>
            <p:nvPr/>
          </p:nvSpPr>
          <p:spPr bwMode="auto">
            <a:xfrm>
              <a:off x="5321" y="5461"/>
              <a:ext cx="349"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Rectangle 10"/>
            <p:cNvSpPr>
              <a:spLocks noChangeArrowheads="1"/>
            </p:cNvSpPr>
            <p:nvPr/>
          </p:nvSpPr>
          <p:spPr bwMode="auto">
            <a:xfrm>
              <a:off x="4972" y="4879"/>
              <a:ext cx="272" cy="316"/>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900" b="1"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1</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9"/>
            <p:cNvSpPr>
              <a:spLocks noChangeArrowheads="1"/>
            </p:cNvSpPr>
            <p:nvPr/>
          </p:nvSpPr>
          <p:spPr bwMode="auto">
            <a:xfrm>
              <a:off x="4972" y="5345"/>
              <a:ext cx="272" cy="316"/>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900" b="1"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2</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Line 8"/>
            <p:cNvSpPr>
              <a:spLocks noChangeShapeType="1"/>
            </p:cNvSpPr>
            <p:nvPr/>
          </p:nvSpPr>
          <p:spPr bwMode="auto">
            <a:xfrm>
              <a:off x="2383" y="5325"/>
              <a:ext cx="349" cy="1"/>
            </a:xfrm>
            <a:prstGeom prst="line">
              <a:avLst/>
            </a:prstGeom>
            <a:noFill/>
            <a:ln w="4445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Rectangle 7"/>
            <p:cNvSpPr>
              <a:spLocks noChangeArrowheads="1"/>
            </p:cNvSpPr>
            <p:nvPr/>
          </p:nvSpPr>
          <p:spPr bwMode="auto">
            <a:xfrm>
              <a:off x="2234" y="4938"/>
              <a:ext cx="212" cy="316"/>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Line 6"/>
            <p:cNvSpPr>
              <a:spLocks noChangeShapeType="1"/>
            </p:cNvSpPr>
            <p:nvPr/>
          </p:nvSpPr>
          <p:spPr bwMode="auto">
            <a:xfrm flipH="1">
              <a:off x="2006" y="4245"/>
              <a:ext cx="1637" cy="51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5"/>
            <p:cNvSpPr>
              <a:spLocks noChangeShapeType="1"/>
            </p:cNvSpPr>
            <p:nvPr/>
          </p:nvSpPr>
          <p:spPr bwMode="auto">
            <a:xfrm>
              <a:off x="5275" y="4257"/>
              <a:ext cx="1849" cy="56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Line 4"/>
            <p:cNvSpPr>
              <a:spLocks noChangeShapeType="1"/>
            </p:cNvSpPr>
            <p:nvPr/>
          </p:nvSpPr>
          <p:spPr bwMode="auto">
            <a:xfrm flipH="1" flipV="1">
              <a:off x="2743" y="5505"/>
              <a:ext cx="58" cy="51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Text Box 3"/>
            <p:cNvSpPr txBox="1">
              <a:spLocks noChangeArrowheads="1"/>
            </p:cNvSpPr>
            <p:nvPr/>
          </p:nvSpPr>
          <p:spPr bwMode="auto">
            <a:xfrm>
              <a:off x="2247" y="6074"/>
              <a:ext cx="1591" cy="38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rgbClr val="000000"/>
                  </a:solidFill>
                  <a:effectLst/>
                  <a:latin typeface="Arial" panose="020B0604020202020204" pitchFamily="34" charset="0"/>
                  <a:ea typeface="Times New Roman" pitchFamily="18" charset="0"/>
                  <a:cs typeface="Arial" panose="020B0604020202020204" pitchFamily="34" charset="0"/>
                </a:rPr>
                <a:t>“bridge” area</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 name="Text Box 2"/>
            <p:cNvSpPr txBox="1">
              <a:spLocks noChangeArrowheads="1"/>
            </p:cNvSpPr>
            <p:nvPr/>
          </p:nvSpPr>
          <p:spPr bwMode="auto">
            <a:xfrm>
              <a:off x="3674" y="4065"/>
              <a:ext cx="1605" cy="38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rgbClr val="000000"/>
                  </a:solidFill>
                  <a:effectLst/>
                  <a:latin typeface="Arial" panose="020B0604020202020204" pitchFamily="34" charset="0"/>
                  <a:ea typeface="Times New Roman" pitchFamily="18" charset="0"/>
                  <a:cs typeface="Arial" panose="020B0604020202020204" pitchFamily="34" charset="0"/>
                </a:rPr>
                <a:t>current leads</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38" name="Rectangle 9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39" name="Group 43"/>
          <p:cNvGrpSpPr>
            <a:grpSpLocks noChangeAspect="1"/>
          </p:cNvGrpSpPr>
          <p:nvPr/>
        </p:nvGrpSpPr>
        <p:grpSpPr bwMode="auto">
          <a:xfrm>
            <a:off x="241455" y="2789001"/>
            <a:ext cx="3367396" cy="2787871"/>
            <a:chOff x="2530" y="10042"/>
            <a:chExt cx="7134" cy="6075"/>
          </a:xfrm>
        </p:grpSpPr>
        <p:sp>
          <p:nvSpPr>
            <p:cNvPr id="40" name="AutoShape 93"/>
            <p:cNvSpPr>
              <a:spLocks noChangeAspect="1" noChangeArrowheads="1" noTextEdit="1"/>
            </p:cNvSpPr>
            <p:nvPr/>
          </p:nvSpPr>
          <p:spPr bwMode="auto">
            <a:xfrm>
              <a:off x="2530" y="10050"/>
              <a:ext cx="7134" cy="606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Rectangle 92"/>
            <p:cNvSpPr>
              <a:spLocks noChangeArrowheads="1"/>
            </p:cNvSpPr>
            <p:nvPr/>
          </p:nvSpPr>
          <p:spPr bwMode="auto">
            <a:xfrm>
              <a:off x="3630" y="10770"/>
              <a:ext cx="2050" cy="411"/>
            </a:xfrm>
            <a:prstGeom prst="rect">
              <a:avLst/>
            </a:prstGeom>
            <a:solidFill>
              <a:srgbClr val="BBE0E3"/>
            </a:solidFill>
            <a:ln w="9525">
              <a:solidFill>
                <a:srgbClr val="000000"/>
              </a:solidFill>
              <a:miter lim="800000"/>
              <a:headEnd/>
              <a:tailEnd/>
            </a:ln>
          </p:spPr>
          <p:txBody>
            <a:bodyPr vert="horz" wrap="square" lIns="69494" tIns="34747" rIns="69494" bIns="34747"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91"/>
            <p:cNvSpPr>
              <a:spLocks noChangeArrowheads="1"/>
            </p:cNvSpPr>
            <p:nvPr/>
          </p:nvSpPr>
          <p:spPr bwMode="auto">
            <a:xfrm>
              <a:off x="6030" y="10770"/>
              <a:ext cx="2000" cy="411"/>
            </a:xfrm>
            <a:prstGeom prst="rect">
              <a:avLst/>
            </a:prstGeom>
            <a:solidFill>
              <a:srgbClr val="BBE0E3"/>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43" name="Rectangle 90"/>
            <p:cNvSpPr>
              <a:spLocks noChangeArrowheads="1"/>
            </p:cNvSpPr>
            <p:nvPr/>
          </p:nvSpPr>
          <p:spPr bwMode="auto">
            <a:xfrm>
              <a:off x="5530" y="10461"/>
              <a:ext cx="600" cy="206"/>
            </a:xfrm>
            <a:prstGeom prst="rect">
              <a:avLst/>
            </a:prstGeom>
            <a:solidFill>
              <a:srgbClr val="0000FF"/>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44" name="Line 89"/>
            <p:cNvSpPr>
              <a:spLocks noChangeShapeType="1"/>
            </p:cNvSpPr>
            <p:nvPr/>
          </p:nvSpPr>
          <p:spPr bwMode="auto">
            <a:xfrm>
              <a:off x="3330" y="10770"/>
              <a:ext cx="0" cy="1029"/>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88"/>
            <p:cNvSpPr>
              <a:spLocks noChangeShapeType="1"/>
            </p:cNvSpPr>
            <p:nvPr/>
          </p:nvSpPr>
          <p:spPr bwMode="auto">
            <a:xfrm flipV="1">
              <a:off x="8330" y="10050"/>
              <a:ext cx="0" cy="1029"/>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87"/>
            <p:cNvSpPr>
              <a:spLocks noChangeShapeType="1"/>
            </p:cNvSpPr>
            <p:nvPr/>
          </p:nvSpPr>
          <p:spPr bwMode="auto">
            <a:xfrm>
              <a:off x="3030" y="10770"/>
              <a:ext cx="0" cy="617"/>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86"/>
            <p:cNvSpPr>
              <a:spLocks noChangeShapeType="1"/>
            </p:cNvSpPr>
            <p:nvPr/>
          </p:nvSpPr>
          <p:spPr bwMode="auto">
            <a:xfrm>
              <a:off x="2730" y="10770"/>
              <a:ext cx="0" cy="309"/>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85"/>
            <p:cNvSpPr>
              <a:spLocks noChangeShapeType="1"/>
            </p:cNvSpPr>
            <p:nvPr/>
          </p:nvSpPr>
          <p:spPr bwMode="auto">
            <a:xfrm flipV="1">
              <a:off x="8630" y="10461"/>
              <a:ext cx="0" cy="618"/>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84"/>
            <p:cNvSpPr>
              <a:spLocks noChangeShapeType="1"/>
            </p:cNvSpPr>
            <p:nvPr/>
          </p:nvSpPr>
          <p:spPr bwMode="auto">
            <a:xfrm flipV="1">
              <a:off x="8930" y="10770"/>
              <a:ext cx="0" cy="309"/>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50" name="Group 81"/>
            <p:cNvGrpSpPr>
              <a:grpSpLocks/>
            </p:cNvGrpSpPr>
            <p:nvPr/>
          </p:nvGrpSpPr>
          <p:grpSpPr bwMode="auto">
            <a:xfrm>
              <a:off x="4530" y="10873"/>
              <a:ext cx="200" cy="206"/>
              <a:chOff x="2112" y="3072"/>
              <a:chExt cx="96" cy="96"/>
            </a:xfrm>
          </p:grpSpPr>
          <p:sp>
            <p:nvSpPr>
              <p:cNvPr id="88" name="Line 83"/>
              <p:cNvSpPr>
                <a:spLocks noChangeShapeType="1"/>
              </p:cNvSpPr>
              <p:nvPr/>
            </p:nvSpPr>
            <p:spPr bwMode="auto">
              <a:xfrm>
                <a:off x="2112" y="3072"/>
                <a:ext cx="96" cy="9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Line 82"/>
              <p:cNvSpPr>
                <a:spLocks noChangeShapeType="1"/>
              </p:cNvSpPr>
              <p:nvPr/>
            </p:nvSpPr>
            <p:spPr bwMode="auto">
              <a:xfrm flipH="1">
                <a:off x="2112" y="3072"/>
                <a:ext cx="96" cy="9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51" name="Group 78"/>
            <p:cNvGrpSpPr>
              <a:grpSpLocks/>
            </p:cNvGrpSpPr>
            <p:nvPr/>
          </p:nvGrpSpPr>
          <p:grpSpPr bwMode="auto">
            <a:xfrm>
              <a:off x="6930" y="10873"/>
              <a:ext cx="200" cy="206"/>
              <a:chOff x="2112" y="3072"/>
              <a:chExt cx="96" cy="96"/>
            </a:xfrm>
          </p:grpSpPr>
          <p:sp>
            <p:nvSpPr>
              <p:cNvPr id="86" name="Line 80"/>
              <p:cNvSpPr>
                <a:spLocks noChangeShapeType="1"/>
              </p:cNvSpPr>
              <p:nvPr/>
            </p:nvSpPr>
            <p:spPr bwMode="auto">
              <a:xfrm>
                <a:off x="2112" y="3072"/>
                <a:ext cx="96" cy="9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Line 79"/>
              <p:cNvSpPr>
                <a:spLocks noChangeShapeType="1"/>
              </p:cNvSpPr>
              <p:nvPr/>
            </p:nvSpPr>
            <p:spPr bwMode="auto">
              <a:xfrm flipH="1">
                <a:off x="2112" y="3072"/>
                <a:ext cx="96" cy="9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52" name="Text Box 77"/>
            <p:cNvSpPr txBox="1">
              <a:spLocks noChangeArrowheads="1"/>
            </p:cNvSpPr>
            <p:nvPr/>
          </p:nvSpPr>
          <p:spPr bwMode="auto">
            <a:xfrm>
              <a:off x="4430" y="11593"/>
              <a:ext cx="473" cy="57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1500" b="1"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1</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76"/>
            <p:cNvSpPr>
              <a:spLocks noChangeArrowheads="1"/>
            </p:cNvSpPr>
            <p:nvPr/>
          </p:nvSpPr>
          <p:spPr bwMode="auto">
            <a:xfrm>
              <a:off x="6830" y="11593"/>
              <a:ext cx="468" cy="51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1300" b="1"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2</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4" name="Text Box 75"/>
            <p:cNvSpPr txBox="1">
              <a:spLocks noChangeArrowheads="1"/>
            </p:cNvSpPr>
            <p:nvPr/>
          </p:nvSpPr>
          <p:spPr bwMode="auto">
            <a:xfrm>
              <a:off x="5630" y="11559"/>
              <a:ext cx="473" cy="57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5" name="Text Box 74"/>
            <p:cNvSpPr txBox="1">
              <a:spLocks noChangeArrowheads="1"/>
            </p:cNvSpPr>
            <p:nvPr/>
          </p:nvSpPr>
          <p:spPr bwMode="auto">
            <a:xfrm>
              <a:off x="5309" y="11150"/>
              <a:ext cx="1283" cy="44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1"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B</a:t>
              </a:r>
              <a:r>
                <a:rPr kumimoji="0" lang="en-GB" altLang="en-US" sz="1100" b="0" i="1" u="none" strike="noStrike" cap="none" normalizeH="0" baseline="-30000" smtClean="0">
                  <a:ln>
                    <a:noFill/>
                  </a:ln>
                  <a:solidFill>
                    <a:srgbClr val="000000"/>
                  </a:solidFill>
                  <a:effectLst/>
                  <a:latin typeface="Times New Roman" pitchFamily="18" charset="0"/>
                  <a:ea typeface="Times New Roman" pitchFamily="18" charset="0"/>
                  <a:cs typeface="Times New Roman" pitchFamily="18" charset="0"/>
                </a:rPr>
                <a:t>m</a:t>
              </a:r>
              <a:r>
                <a:rPr kumimoji="0" lang="en-GB" altLang="en-US" sz="1100" b="0" i="1"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 0</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 name="Text Box 73"/>
            <p:cNvSpPr txBox="1">
              <a:spLocks noChangeArrowheads="1"/>
            </p:cNvSpPr>
            <p:nvPr/>
          </p:nvSpPr>
          <p:spPr bwMode="auto">
            <a:xfrm>
              <a:off x="2630" y="11490"/>
              <a:ext cx="508" cy="57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smtClean="0">
                  <a:ln>
                    <a:noFill/>
                  </a:ln>
                  <a:solidFill>
                    <a:srgbClr val="009900"/>
                  </a:solidFill>
                  <a:effectLst/>
                  <a:latin typeface="Arial" pitchFamily="34" charset="0"/>
                  <a:ea typeface="Times New Roman" pitchFamily="18" charset="0"/>
                  <a:cs typeface="Arial" pitchFamily="34" charset="0"/>
                </a:rPr>
                <a:t>B</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 name="Rectangle 72"/>
            <p:cNvSpPr>
              <a:spLocks noChangeArrowheads="1"/>
            </p:cNvSpPr>
            <p:nvPr/>
          </p:nvSpPr>
          <p:spPr bwMode="auto">
            <a:xfrm>
              <a:off x="3530" y="13856"/>
              <a:ext cx="2000" cy="411"/>
            </a:xfrm>
            <a:prstGeom prst="rect">
              <a:avLst/>
            </a:prstGeom>
            <a:solidFill>
              <a:srgbClr val="BBE0E3"/>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58" name="Rectangle 71"/>
            <p:cNvSpPr>
              <a:spLocks noChangeArrowheads="1"/>
            </p:cNvSpPr>
            <p:nvPr/>
          </p:nvSpPr>
          <p:spPr bwMode="auto">
            <a:xfrm>
              <a:off x="5930" y="13856"/>
              <a:ext cx="2000" cy="411"/>
            </a:xfrm>
            <a:prstGeom prst="rect">
              <a:avLst/>
            </a:prstGeom>
            <a:solidFill>
              <a:srgbClr val="BBE0E3"/>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59" name="Rectangle 70"/>
            <p:cNvSpPr>
              <a:spLocks noChangeArrowheads="1"/>
            </p:cNvSpPr>
            <p:nvPr/>
          </p:nvSpPr>
          <p:spPr bwMode="auto">
            <a:xfrm>
              <a:off x="5430" y="13547"/>
              <a:ext cx="600" cy="206"/>
            </a:xfrm>
            <a:prstGeom prst="rect">
              <a:avLst/>
            </a:prstGeom>
            <a:solidFill>
              <a:srgbClr val="0000FF"/>
            </a:solidFill>
            <a:ln w="9525">
              <a:solidFill>
                <a:srgbClr val="00000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60" name="Line 69"/>
            <p:cNvSpPr>
              <a:spLocks noChangeShapeType="1"/>
            </p:cNvSpPr>
            <p:nvPr/>
          </p:nvSpPr>
          <p:spPr bwMode="auto">
            <a:xfrm>
              <a:off x="3230" y="13856"/>
              <a:ext cx="0" cy="720"/>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68"/>
            <p:cNvSpPr>
              <a:spLocks noChangeShapeType="1"/>
            </p:cNvSpPr>
            <p:nvPr/>
          </p:nvSpPr>
          <p:spPr bwMode="auto">
            <a:xfrm flipV="1">
              <a:off x="8230" y="12724"/>
              <a:ext cx="0" cy="1543"/>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67"/>
            <p:cNvSpPr>
              <a:spLocks noChangeShapeType="1"/>
            </p:cNvSpPr>
            <p:nvPr/>
          </p:nvSpPr>
          <p:spPr bwMode="auto">
            <a:xfrm>
              <a:off x="2930" y="13856"/>
              <a:ext cx="0" cy="411"/>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66"/>
            <p:cNvSpPr>
              <a:spLocks noChangeShapeType="1"/>
            </p:cNvSpPr>
            <p:nvPr/>
          </p:nvSpPr>
          <p:spPr bwMode="auto">
            <a:xfrm>
              <a:off x="2630" y="13856"/>
              <a:ext cx="0" cy="205"/>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Line 65"/>
            <p:cNvSpPr>
              <a:spLocks noChangeShapeType="1"/>
            </p:cNvSpPr>
            <p:nvPr/>
          </p:nvSpPr>
          <p:spPr bwMode="auto">
            <a:xfrm flipV="1">
              <a:off x="8530" y="13238"/>
              <a:ext cx="0" cy="1029"/>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Line 64"/>
            <p:cNvSpPr>
              <a:spLocks noChangeShapeType="1"/>
            </p:cNvSpPr>
            <p:nvPr/>
          </p:nvSpPr>
          <p:spPr bwMode="auto">
            <a:xfrm flipV="1">
              <a:off x="8830" y="13650"/>
              <a:ext cx="0" cy="617"/>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66" name="Group 61"/>
            <p:cNvGrpSpPr>
              <a:grpSpLocks/>
            </p:cNvGrpSpPr>
            <p:nvPr/>
          </p:nvGrpSpPr>
          <p:grpSpPr bwMode="auto">
            <a:xfrm>
              <a:off x="4430" y="13958"/>
              <a:ext cx="200" cy="206"/>
              <a:chOff x="2112" y="3072"/>
              <a:chExt cx="96" cy="96"/>
            </a:xfrm>
          </p:grpSpPr>
          <p:sp>
            <p:nvSpPr>
              <p:cNvPr id="84" name="Line 63"/>
              <p:cNvSpPr>
                <a:spLocks noChangeShapeType="1"/>
              </p:cNvSpPr>
              <p:nvPr/>
            </p:nvSpPr>
            <p:spPr bwMode="auto">
              <a:xfrm>
                <a:off x="2112" y="3072"/>
                <a:ext cx="96" cy="9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Line 62"/>
              <p:cNvSpPr>
                <a:spLocks noChangeShapeType="1"/>
              </p:cNvSpPr>
              <p:nvPr/>
            </p:nvSpPr>
            <p:spPr bwMode="auto">
              <a:xfrm flipH="1">
                <a:off x="2112" y="3072"/>
                <a:ext cx="96" cy="9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58"/>
            <p:cNvGrpSpPr>
              <a:grpSpLocks/>
            </p:cNvGrpSpPr>
            <p:nvPr/>
          </p:nvGrpSpPr>
          <p:grpSpPr bwMode="auto">
            <a:xfrm>
              <a:off x="6830" y="13958"/>
              <a:ext cx="200" cy="206"/>
              <a:chOff x="2112" y="3072"/>
              <a:chExt cx="96" cy="96"/>
            </a:xfrm>
          </p:grpSpPr>
          <p:sp>
            <p:nvSpPr>
              <p:cNvPr id="82" name="Line 60"/>
              <p:cNvSpPr>
                <a:spLocks noChangeShapeType="1"/>
              </p:cNvSpPr>
              <p:nvPr/>
            </p:nvSpPr>
            <p:spPr bwMode="auto">
              <a:xfrm>
                <a:off x="2112" y="3072"/>
                <a:ext cx="96" cy="9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Line 59"/>
              <p:cNvSpPr>
                <a:spLocks noChangeShapeType="1"/>
              </p:cNvSpPr>
              <p:nvPr/>
            </p:nvSpPr>
            <p:spPr bwMode="auto">
              <a:xfrm flipH="1">
                <a:off x="2112" y="3072"/>
                <a:ext cx="96" cy="96"/>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68" name="Text Box 57"/>
            <p:cNvSpPr txBox="1">
              <a:spLocks noChangeArrowheads="1"/>
            </p:cNvSpPr>
            <p:nvPr/>
          </p:nvSpPr>
          <p:spPr bwMode="auto">
            <a:xfrm>
              <a:off x="4130" y="14780"/>
              <a:ext cx="919" cy="58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1500" b="1"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1</a:t>
              </a:r>
              <a:r>
                <a:rPr kumimoji="0" lang="en-GB" altLang="en-US" sz="15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a:t>
              </a:r>
              <a:r>
                <a:rPr kumimoji="0" lang="en-GB" altLang="en-US" sz="1500" b="1" i="0" u="none" strike="noStrike" cap="none" normalizeH="0" baseline="0" smtClean="0">
                  <a:ln>
                    <a:noFill/>
                  </a:ln>
                  <a:solidFill>
                    <a:srgbClr val="FF0000"/>
                  </a:solidFill>
                  <a:effectLst/>
                  <a:latin typeface="Sabon" charset="0"/>
                  <a:ea typeface="Times New Roman" pitchFamily="18" charset="0"/>
                  <a:cs typeface="Symbol" pitchFamily="18" charset="2"/>
                </a:rPr>
                <a:t>D</a:t>
              </a:r>
              <a:r>
                <a:rPr kumimoji="0" lang="en-GB" altLang="en-US" sz="15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56"/>
            <p:cNvSpPr>
              <a:spLocks noChangeArrowheads="1"/>
            </p:cNvSpPr>
            <p:nvPr/>
          </p:nvSpPr>
          <p:spPr bwMode="auto">
            <a:xfrm>
              <a:off x="6529" y="14780"/>
              <a:ext cx="972" cy="538"/>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1300" b="1"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2</a:t>
              </a:r>
              <a:r>
                <a:rPr kumimoji="0" lang="en-GB" altLang="en-US" sz="13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a:t>
              </a:r>
              <a:r>
                <a:rPr kumimoji="0" lang="en-GB" altLang="en-US" sz="1300" b="1" i="0" u="none" strike="noStrike" cap="none" normalizeH="0" baseline="0" smtClean="0">
                  <a:ln>
                    <a:noFill/>
                  </a:ln>
                  <a:solidFill>
                    <a:srgbClr val="FF0000"/>
                  </a:solidFill>
                  <a:effectLst/>
                  <a:latin typeface="Sabon" charset="0"/>
                  <a:ea typeface="Times New Roman" pitchFamily="18" charset="0"/>
                  <a:cs typeface="Symbol" pitchFamily="18" charset="2"/>
                </a:rPr>
                <a:t>D</a:t>
              </a:r>
              <a:r>
                <a:rPr kumimoji="0" lang="en-GB" altLang="en-US" sz="13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Text Box 55"/>
            <p:cNvSpPr txBox="1">
              <a:spLocks noChangeArrowheads="1"/>
            </p:cNvSpPr>
            <p:nvPr/>
          </p:nvSpPr>
          <p:spPr bwMode="auto">
            <a:xfrm>
              <a:off x="5530" y="14780"/>
              <a:ext cx="473" cy="57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&lt;</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1" name="Text Box 54"/>
            <p:cNvSpPr txBox="1">
              <a:spLocks noChangeArrowheads="1"/>
            </p:cNvSpPr>
            <p:nvPr/>
          </p:nvSpPr>
          <p:spPr bwMode="auto">
            <a:xfrm>
              <a:off x="5309" y="14448"/>
              <a:ext cx="1399" cy="444"/>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1"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B</a:t>
              </a:r>
              <a:r>
                <a:rPr kumimoji="0" lang="en-GB" altLang="en-US" sz="1100" b="0" i="1" u="none" strike="noStrike" cap="none" normalizeH="0" baseline="-30000" smtClean="0">
                  <a:ln>
                    <a:noFill/>
                  </a:ln>
                  <a:solidFill>
                    <a:srgbClr val="000000"/>
                  </a:solidFill>
                  <a:effectLst/>
                  <a:latin typeface="Times New Roman" pitchFamily="18" charset="0"/>
                  <a:ea typeface="Times New Roman" pitchFamily="18" charset="0"/>
                  <a:cs typeface="Times New Roman" pitchFamily="18" charset="0"/>
                </a:rPr>
                <a:t>m</a:t>
              </a:r>
              <a:r>
                <a:rPr kumimoji="0" lang="en-GB" altLang="en-US" sz="1100" b="0" i="1" u="none" strike="noStrike" cap="none" normalizeH="0" baseline="0" smtClean="0">
                  <a:ln>
                    <a:noFill/>
                  </a:ln>
                  <a:solidFill>
                    <a:srgbClr val="000000"/>
                  </a:solidFill>
                  <a:effectLst/>
                  <a:latin typeface="Times New Roman" pitchFamily="18" charset="0"/>
                  <a:ea typeface="Times New Roman" pitchFamily="18" charset="0"/>
                  <a:cs typeface="Times New Roman" pitchFamily="18" charset="0"/>
                </a:rPr>
                <a:t>= 0</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2" name="Text Box 53"/>
            <p:cNvSpPr txBox="1">
              <a:spLocks noChangeArrowheads="1"/>
            </p:cNvSpPr>
            <p:nvPr/>
          </p:nvSpPr>
          <p:spPr bwMode="auto">
            <a:xfrm>
              <a:off x="2530" y="14576"/>
              <a:ext cx="508" cy="57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500" b="1" i="0" u="none" strike="noStrike" cap="none" normalizeH="0" baseline="0" smtClean="0">
                  <a:ln>
                    <a:noFill/>
                  </a:ln>
                  <a:solidFill>
                    <a:srgbClr val="009900"/>
                  </a:solidFill>
                  <a:effectLst/>
                  <a:latin typeface="Arial" pitchFamily="34" charset="0"/>
                  <a:ea typeface="Times New Roman" pitchFamily="18" charset="0"/>
                  <a:cs typeface="Arial" pitchFamily="34" charset="0"/>
                </a:rPr>
                <a:t>B</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3" name="Text Box 52"/>
            <p:cNvSpPr txBox="1">
              <a:spLocks noChangeArrowheads="1"/>
            </p:cNvSpPr>
            <p:nvPr/>
          </p:nvSpPr>
          <p:spPr bwMode="auto">
            <a:xfrm>
              <a:off x="5674" y="14466"/>
              <a:ext cx="658" cy="48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1" i="0" u="none" strike="noStrike" cap="none" normalizeH="0" baseline="0" dirty="0" smtClean="0">
                  <a:ln>
                    <a:noFill/>
                  </a:ln>
                  <a:solidFill>
                    <a:srgbClr val="000000"/>
                  </a:solidFill>
                  <a:effectLst/>
                  <a:latin typeface="Sabon" charset="0"/>
                  <a:ea typeface="Times New Roman" pitchFamily="18" charset="0"/>
                  <a:cs typeface="Symbol" pitchFamily="18" charset="2"/>
                </a:rPr>
                <a:t>/</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4" name="Line 51"/>
            <p:cNvSpPr>
              <a:spLocks noChangeShapeType="1"/>
            </p:cNvSpPr>
            <p:nvPr/>
          </p:nvSpPr>
          <p:spPr bwMode="auto">
            <a:xfrm>
              <a:off x="5730" y="13856"/>
              <a:ext cx="0" cy="617"/>
            </a:xfrm>
            <a:prstGeom prst="line">
              <a:avLst/>
            </a:prstGeom>
            <a:noFill/>
            <a:ln w="34925">
              <a:solidFill>
                <a:srgbClr val="008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Text Box 50"/>
            <p:cNvSpPr txBox="1">
              <a:spLocks noChangeArrowheads="1"/>
            </p:cNvSpPr>
            <p:nvPr/>
          </p:nvSpPr>
          <p:spPr bwMode="auto">
            <a:xfrm>
              <a:off x="7830" y="11627"/>
              <a:ext cx="1417" cy="519"/>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300" b="0"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1300" b="0"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1</a:t>
              </a:r>
              <a:r>
                <a:rPr kumimoji="0" lang="en-GB" altLang="en-US" sz="1300" b="0"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1300" b="0"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2 </a:t>
              </a:r>
              <a:r>
                <a:rPr kumimoji="0" lang="en-GB" altLang="en-US" sz="1300" b="0" i="0" u="none" strike="noStrike" cap="none" normalizeH="0" baseline="0" smtClean="0">
                  <a:ln>
                    <a:noFill/>
                  </a:ln>
                  <a:solidFill>
                    <a:srgbClr val="FF0000"/>
                  </a:solidFill>
                  <a:effectLst/>
                  <a:latin typeface="Arial" pitchFamily="34" charset="0"/>
                  <a:ea typeface="Times New Roman" pitchFamily="18" charset="0"/>
                  <a:cs typeface="Arial" pitchFamily="34" charset="0"/>
                </a:rPr>
                <a:t>&lt; I</a:t>
              </a:r>
              <a:r>
                <a:rPr kumimoji="0" lang="en-GB" altLang="en-US" sz="1300" b="0"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c</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Text Box 49"/>
            <p:cNvSpPr txBox="1">
              <a:spLocks noChangeArrowheads="1"/>
            </p:cNvSpPr>
            <p:nvPr/>
          </p:nvSpPr>
          <p:spPr bwMode="auto">
            <a:xfrm>
              <a:off x="3510" y="10042"/>
              <a:ext cx="1826" cy="522"/>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rgbClr val="000000"/>
                  </a:solidFill>
                  <a:effectLst/>
                  <a:latin typeface="Arial" panose="020B0604020202020204" pitchFamily="34" charset="0"/>
                  <a:ea typeface="Times New Roman" pitchFamily="18" charset="0"/>
                  <a:cs typeface="Arial" panose="020B0604020202020204" pitchFamily="34" charset="0"/>
                </a:rPr>
                <a:t>field sensor</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7" name="Line 48"/>
            <p:cNvSpPr>
              <a:spLocks noChangeShapeType="1"/>
            </p:cNvSpPr>
            <p:nvPr/>
          </p:nvSpPr>
          <p:spPr bwMode="auto">
            <a:xfrm>
              <a:off x="5230" y="10359"/>
              <a:ext cx="300" cy="20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Text Box 47"/>
            <p:cNvSpPr txBox="1">
              <a:spLocks noChangeArrowheads="1"/>
            </p:cNvSpPr>
            <p:nvPr/>
          </p:nvSpPr>
          <p:spPr bwMode="auto">
            <a:xfrm>
              <a:off x="4730" y="10770"/>
              <a:ext cx="550" cy="44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p1</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9" name="Rectangle 46"/>
            <p:cNvSpPr>
              <a:spLocks noChangeArrowheads="1"/>
            </p:cNvSpPr>
            <p:nvPr/>
          </p:nvSpPr>
          <p:spPr bwMode="auto">
            <a:xfrm>
              <a:off x="6430" y="10770"/>
              <a:ext cx="550" cy="44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p2</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45"/>
            <p:cNvSpPr>
              <a:spLocks noChangeArrowheads="1"/>
            </p:cNvSpPr>
            <p:nvPr/>
          </p:nvSpPr>
          <p:spPr bwMode="auto">
            <a:xfrm>
              <a:off x="4730" y="13856"/>
              <a:ext cx="550" cy="44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p1</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Rectangle 44"/>
            <p:cNvSpPr>
              <a:spLocks noChangeArrowheads="1"/>
            </p:cNvSpPr>
            <p:nvPr/>
          </p:nvSpPr>
          <p:spPr bwMode="auto">
            <a:xfrm>
              <a:off x="6330" y="13856"/>
              <a:ext cx="550" cy="443"/>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69494" tIns="34747" rIns="69494" bIns="34747"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11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p2</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90" name="TextBox 89"/>
          <p:cNvSpPr txBox="1"/>
          <p:nvPr/>
        </p:nvSpPr>
        <p:spPr>
          <a:xfrm>
            <a:off x="3953511" y="887949"/>
            <a:ext cx="4876799" cy="1077218"/>
          </a:xfrm>
          <a:prstGeom prst="rect">
            <a:avLst/>
          </a:prstGeom>
          <a:noFill/>
        </p:spPr>
        <p:txBody>
          <a:bodyPr wrap="square" rtlCol="0">
            <a:spAutoFit/>
          </a:bodyPr>
          <a:lstStyle/>
          <a:p>
            <a:pPr algn="just"/>
            <a:r>
              <a:rPr lang="en-US" sz="1600" dirty="0" smtClean="0"/>
              <a:t>Quench detection using split wire or otherwise two conductors following same geometrical path and electrically separated from each other except at the ends.</a:t>
            </a:r>
            <a:endParaRPr lang="en-US" sz="1600" dirty="0"/>
          </a:p>
        </p:txBody>
      </p:sp>
      <p:sp>
        <p:nvSpPr>
          <p:cNvPr id="91" name="TextBox 90"/>
          <p:cNvSpPr txBox="1"/>
          <p:nvPr/>
        </p:nvSpPr>
        <p:spPr>
          <a:xfrm>
            <a:off x="3884930" y="1994050"/>
            <a:ext cx="4945381" cy="2646878"/>
          </a:xfrm>
          <a:prstGeom prst="rect">
            <a:avLst/>
          </a:prstGeom>
          <a:noFill/>
        </p:spPr>
        <p:txBody>
          <a:bodyPr wrap="square" rtlCol="0">
            <a:spAutoFit/>
          </a:bodyPr>
          <a:lstStyle/>
          <a:p>
            <a:r>
              <a:rPr lang="en-US" sz="1600" b="1" dirty="0" smtClean="0">
                <a:solidFill>
                  <a:srgbClr val="007A37"/>
                </a:solidFill>
              </a:rPr>
              <a:t>Pro</a:t>
            </a:r>
            <a:r>
              <a:rPr lang="en-US" sz="1600" dirty="0" smtClean="0">
                <a:solidFill>
                  <a:srgbClr val="007A37"/>
                </a:solidFill>
              </a:rPr>
              <a:t>:</a:t>
            </a:r>
            <a:endParaRPr lang="en-US" sz="1600" dirty="0" smtClean="0">
              <a:solidFill>
                <a:srgbClr val="007A37"/>
              </a:solidFill>
            </a:endParaRPr>
          </a:p>
          <a:p>
            <a:pPr marL="285750" indent="-285750" algn="just">
              <a:buFont typeface="Arial" panose="020B0604020202020204" pitchFamily="34" charset="0"/>
              <a:buChar char="•"/>
            </a:pPr>
            <a:r>
              <a:rPr lang="en-US" b="1" dirty="0" smtClean="0">
                <a:solidFill>
                  <a:srgbClr val="007A37"/>
                </a:solidFill>
              </a:rPr>
              <a:t>Sensitivity is in 10</a:t>
            </a:r>
            <a:r>
              <a:rPr lang="en-US" b="1" baseline="30000" dirty="0" smtClean="0">
                <a:solidFill>
                  <a:srgbClr val="007A37"/>
                </a:solidFill>
              </a:rPr>
              <a:t>-12</a:t>
            </a:r>
            <a:r>
              <a:rPr lang="en-US" b="1" dirty="0" smtClean="0">
                <a:solidFill>
                  <a:srgbClr val="007A37"/>
                </a:solidFill>
              </a:rPr>
              <a:t> Ohm range </a:t>
            </a:r>
            <a:r>
              <a:rPr lang="en-US" sz="1600" dirty="0" smtClean="0">
                <a:solidFill>
                  <a:srgbClr val="007A37"/>
                </a:solidFill>
              </a:rPr>
              <a:t>for superconducting end joints, and </a:t>
            </a:r>
            <a:r>
              <a:rPr lang="en-US" sz="1600" dirty="0" smtClean="0">
                <a:solidFill>
                  <a:srgbClr val="007A37"/>
                </a:solidFill>
                <a:latin typeface="Symbol" panose="05050102010706020507" pitchFamily="18" charset="2"/>
              </a:rPr>
              <a:t>~</a:t>
            </a:r>
            <a:r>
              <a:rPr lang="en-US" sz="1600" dirty="0" smtClean="0">
                <a:solidFill>
                  <a:srgbClr val="007A37"/>
                </a:solidFill>
              </a:rPr>
              <a:t>10</a:t>
            </a:r>
            <a:r>
              <a:rPr lang="en-US" sz="1600" baseline="30000" dirty="0" smtClean="0">
                <a:solidFill>
                  <a:srgbClr val="007A37"/>
                </a:solidFill>
              </a:rPr>
              <a:t>-8</a:t>
            </a:r>
            <a:r>
              <a:rPr lang="en-US" sz="1600" dirty="0" smtClean="0">
                <a:solidFill>
                  <a:srgbClr val="007A37"/>
                </a:solidFill>
              </a:rPr>
              <a:t>-10</a:t>
            </a:r>
            <a:r>
              <a:rPr lang="en-US" sz="1600" baseline="30000" dirty="0" smtClean="0">
                <a:solidFill>
                  <a:srgbClr val="007A37"/>
                </a:solidFill>
              </a:rPr>
              <a:t>-9</a:t>
            </a:r>
            <a:r>
              <a:rPr lang="en-US" sz="1600" dirty="0" smtClean="0">
                <a:solidFill>
                  <a:srgbClr val="007A37"/>
                </a:solidFill>
              </a:rPr>
              <a:t> Ohm for non-superconducting joints  - way superior to voltage detection!</a:t>
            </a:r>
          </a:p>
          <a:p>
            <a:pPr marL="285750" indent="-285750" algn="just">
              <a:buFont typeface="Arial" panose="020B0604020202020204" pitchFamily="34" charset="0"/>
              <a:buChar char="•"/>
            </a:pPr>
            <a:r>
              <a:rPr lang="en-US" sz="1600" dirty="0" smtClean="0">
                <a:solidFill>
                  <a:srgbClr val="007A37"/>
                </a:solidFill>
              </a:rPr>
              <a:t>The technique </a:t>
            </a:r>
            <a:r>
              <a:rPr lang="en-US" b="1" dirty="0" smtClean="0">
                <a:solidFill>
                  <a:srgbClr val="007A37"/>
                </a:solidFill>
              </a:rPr>
              <a:t>can sense heating at I&lt;&lt;</a:t>
            </a:r>
            <a:r>
              <a:rPr lang="en-US" b="1" dirty="0" err="1" smtClean="0">
                <a:solidFill>
                  <a:srgbClr val="007A37"/>
                </a:solidFill>
              </a:rPr>
              <a:t>I</a:t>
            </a:r>
            <a:r>
              <a:rPr lang="en-US" b="1" baseline="-25000" dirty="0" err="1" smtClean="0">
                <a:solidFill>
                  <a:srgbClr val="007A37"/>
                </a:solidFill>
              </a:rPr>
              <a:t>c</a:t>
            </a:r>
            <a:r>
              <a:rPr lang="en-US" b="1" baseline="-25000" dirty="0" smtClean="0">
                <a:solidFill>
                  <a:srgbClr val="007A37"/>
                </a:solidFill>
              </a:rPr>
              <a:t> </a:t>
            </a:r>
            <a:r>
              <a:rPr lang="en-US" b="1" dirty="0" smtClean="0">
                <a:solidFill>
                  <a:srgbClr val="007A37"/>
                </a:solidFill>
              </a:rPr>
              <a:t>(!) </a:t>
            </a:r>
            <a:r>
              <a:rPr lang="en-US" sz="1600" dirty="0" smtClean="0">
                <a:solidFill>
                  <a:srgbClr val="007A37"/>
                </a:solidFill>
              </a:rPr>
              <a:t>- through increased</a:t>
            </a:r>
            <a:r>
              <a:rPr lang="en-US" sz="1600" i="1" dirty="0" smtClean="0">
                <a:solidFill>
                  <a:srgbClr val="007A37"/>
                </a:solidFill>
              </a:rPr>
              <a:t> </a:t>
            </a:r>
            <a:r>
              <a:rPr lang="en-US" sz="1600" i="1" u="sng" dirty="0" smtClean="0">
                <a:solidFill>
                  <a:srgbClr val="007A37"/>
                </a:solidFill>
              </a:rPr>
              <a:t>flux creep rate</a:t>
            </a:r>
            <a:r>
              <a:rPr lang="en-US" sz="1600" dirty="0" smtClean="0">
                <a:solidFill>
                  <a:srgbClr val="007A37"/>
                </a:solidFill>
              </a:rPr>
              <a:t> in the conductor leading to a change in the  current balance</a:t>
            </a:r>
          </a:p>
          <a:p>
            <a:pPr marL="285750" indent="-285750" algn="just">
              <a:buFont typeface="Arial" panose="020B0604020202020204" pitchFamily="34" charset="0"/>
              <a:buChar char="•"/>
            </a:pPr>
            <a:r>
              <a:rPr lang="en-US" sz="1600" dirty="0" smtClean="0">
                <a:solidFill>
                  <a:srgbClr val="007A37"/>
                </a:solidFill>
              </a:rPr>
              <a:t>Fast and </a:t>
            </a:r>
            <a:r>
              <a:rPr lang="en-US" b="1" dirty="0" smtClean="0">
                <a:solidFill>
                  <a:srgbClr val="007A37"/>
                </a:solidFill>
              </a:rPr>
              <a:t>applicable to long magnets</a:t>
            </a:r>
            <a:r>
              <a:rPr lang="en-US" sz="1600" dirty="0" smtClean="0">
                <a:solidFill>
                  <a:srgbClr val="007A37"/>
                </a:solidFill>
              </a:rPr>
              <a:t>, as inductance of the coil is (almost) cancelled out</a:t>
            </a:r>
            <a:endParaRPr lang="en-US" sz="1600" dirty="0">
              <a:solidFill>
                <a:srgbClr val="007A37"/>
              </a:solidFill>
            </a:endParaRPr>
          </a:p>
        </p:txBody>
      </p:sp>
      <p:sp>
        <p:nvSpPr>
          <p:cNvPr id="94" name="TextBox 93"/>
          <p:cNvSpPr txBox="1"/>
          <p:nvPr/>
        </p:nvSpPr>
        <p:spPr>
          <a:xfrm>
            <a:off x="3953511" y="4703623"/>
            <a:ext cx="4851400" cy="1323439"/>
          </a:xfrm>
          <a:prstGeom prst="rect">
            <a:avLst/>
          </a:prstGeom>
          <a:noFill/>
        </p:spPr>
        <p:txBody>
          <a:bodyPr wrap="square" rtlCol="0">
            <a:spAutoFit/>
          </a:bodyPr>
          <a:lstStyle/>
          <a:p>
            <a:pPr algn="just"/>
            <a:r>
              <a:rPr lang="en-US" sz="1600" b="1" dirty="0" smtClean="0">
                <a:solidFill>
                  <a:schemeClr val="accent6">
                    <a:lumMod val="75000"/>
                  </a:schemeClr>
                </a:solidFill>
              </a:rPr>
              <a:t>Con</a:t>
            </a:r>
            <a:r>
              <a:rPr lang="en-US" sz="1600" dirty="0" smtClean="0">
                <a:solidFill>
                  <a:schemeClr val="accent6">
                    <a:lumMod val="75000"/>
                  </a:schemeClr>
                </a:solidFill>
              </a:rPr>
              <a:t>:</a:t>
            </a:r>
            <a:endParaRPr lang="en-US" sz="1600" dirty="0" smtClean="0">
              <a:solidFill>
                <a:schemeClr val="accent6">
                  <a:lumMod val="75000"/>
                </a:schemeClr>
              </a:solidFill>
            </a:endParaRPr>
          </a:p>
          <a:p>
            <a:pPr marL="285750" indent="-285750" algn="just">
              <a:buFont typeface="Arial" panose="020B0604020202020204" pitchFamily="34" charset="0"/>
              <a:buChar char="•"/>
            </a:pPr>
            <a:r>
              <a:rPr lang="en-US" sz="1600" dirty="0" smtClean="0">
                <a:solidFill>
                  <a:schemeClr val="accent6">
                    <a:lumMod val="75000"/>
                  </a:schemeClr>
                </a:solidFill>
              </a:rPr>
              <a:t>Field sensors must be placed well away from the magnet bore</a:t>
            </a:r>
          </a:p>
          <a:p>
            <a:pPr marL="285750" indent="-285750" algn="just">
              <a:buFont typeface="Arial" panose="020B0604020202020204" pitchFamily="34" charset="0"/>
              <a:buChar char="•"/>
            </a:pPr>
            <a:r>
              <a:rPr lang="en-US" sz="1600" dirty="0" smtClean="0">
                <a:solidFill>
                  <a:schemeClr val="accent6">
                    <a:lumMod val="75000"/>
                  </a:schemeClr>
                </a:solidFill>
              </a:rPr>
              <a:t>Imbalance due to ac losses (ramp-rate dependent) is possible</a:t>
            </a:r>
          </a:p>
        </p:txBody>
      </p:sp>
      <p:sp>
        <p:nvSpPr>
          <p:cNvPr id="2144" name="Rectangle 2143"/>
          <p:cNvSpPr/>
          <p:nvPr/>
        </p:nvSpPr>
        <p:spPr>
          <a:xfrm>
            <a:off x="294460" y="5420443"/>
            <a:ext cx="3506831" cy="738664"/>
          </a:xfrm>
          <a:prstGeom prst="rect">
            <a:avLst/>
          </a:prstGeom>
        </p:spPr>
        <p:txBody>
          <a:bodyPr wrap="square">
            <a:spAutoFit/>
          </a:bodyPr>
          <a:lstStyle/>
          <a:p>
            <a:r>
              <a:rPr lang="en-US" sz="1400" i="1" dirty="0" smtClean="0">
                <a:solidFill>
                  <a:srgbClr val="0070C0"/>
                </a:solidFill>
              </a:rPr>
              <a:t>M. </a:t>
            </a:r>
            <a:r>
              <a:rPr lang="en-US" sz="1400" i="1" dirty="0" err="1">
                <a:solidFill>
                  <a:srgbClr val="0070C0"/>
                </a:solidFill>
              </a:rPr>
              <a:t>Marchevsky</a:t>
            </a:r>
            <a:r>
              <a:rPr lang="en-US" sz="1400" i="1" dirty="0">
                <a:solidFill>
                  <a:srgbClr val="0070C0"/>
                </a:solidFill>
              </a:rPr>
              <a:t> et </a:t>
            </a:r>
            <a:r>
              <a:rPr lang="en-US" sz="1400" i="1" dirty="0" smtClean="0">
                <a:solidFill>
                  <a:srgbClr val="0070C0"/>
                </a:solidFill>
              </a:rPr>
              <a:t>al. </a:t>
            </a:r>
            <a:r>
              <a:rPr lang="en-US" sz="1400" i="1" dirty="0">
                <a:solidFill>
                  <a:srgbClr val="0070C0"/>
                </a:solidFill>
              </a:rPr>
              <a:t>“Quench </a:t>
            </a:r>
            <a:r>
              <a:rPr lang="en-US" sz="1400" i="1" dirty="0" smtClean="0">
                <a:solidFill>
                  <a:srgbClr val="0070C0"/>
                </a:solidFill>
              </a:rPr>
              <a:t>detection method </a:t>
            </a:r>
            <a:r>
              <a:rPr lang="en-US" sz="1400" i="1" dirty="0">
                <a:solidFill>
                  <a:srgbClr val="0070C0"/>
                </a:solidFill>
              </a:rPr>
              <a:t>for 2G HTS </a:t>
            </a:r>
            <a:r>
              <a:rPr lang="en-US" sz="1400" i="1" dirty="0" smtClean="0">
                <a:solidFill>
                  <a:srgbClr val="0070C0"/>
                </a:solidFill>
              </a:rPr>
              <a:t>wire”, </a:t>
            </a:r>
            <a:r>
              <a:rPr lang="en-US" sz="1400" i="1" dirty="0" err="1" smtClean="0">
                <a:solidFill>
                  <a:srgbClr val="0070C0"/>
                </a:solidFill>
              </a:rPr>
              <a:t>Supercond</a:t>
            </a:r>
            <a:r>
              <a:rPr lang="en-US" sz="1400" i="1" dirty="0">
                <a:solidFill>
                  <a:srgbClr val="0070C0"/>
                </a:solidFill>
              </a:rPr>
              <a:t>. </a:t>
            </a:r>
            <a:r>
              <a:rPr lang="en-US" sz="1400" i="1" dirty="0" smtClean="0">
                <a:solidFill>
                  <a:srgbClr val="0070C0"/>
                </a:solidFill>
              </a:rPr>
              <a:t>Sci. Technol</a:t>
            </a:r>
            <a:r>
              <a:rPr lang="en-US" sz="1400" i="1" dirty="0">
                <a:solidFill>
                  <a:srgbClr val="0070C0"/>
                </a:solidFill>
              </a:rPr>
              <a:t>. 23 </a:t>
            </a:r>
            <a:r>
              <a:rPr lang="en-US" sz="1400" i="1" dirty="0" smtClean="0">
                <a:solidFill>
                  <a:srgbClr val="0070C0"/>
                </a:solidFill>
              </a:rPr>
              <a:t>034016 (2010)</a:t>
            </a:r>
            <a:endParaRPr lang="en-US" sz="1400" i="1" dirty="0">
              <a:solidFill>
                <a:srgbClr val="0070C0"/>
              </a:solidFill>
            </a:endParaRPr>
          </a:p>
        </p:txBody>
      </p:sp>
    </p:spTree>
    <p:extLst>
      <p:ext uri="{BB962C8B-B14F-4D97-AF65-F5344CB8AC3E}">
        <p14:creationId xmlns:p14="http://schemas.microsoft.com/office/powerpoint/2010/main" val="42574272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
            <a:ext cx="8229600" cy="609600"/>
          </a:xfrm>
        </p:spPr>
        <p:txBody>
          <a:bodyPr>
            <a:normAutofit/>
          </a:bodyPr>
          <a:lstStyle/>
          <a:p>
            <a:r>
              <a:rPr lang="en-US" dirty="0" smtClean="0"/>
              <a:t>…quench location sensor…</a:t>
            </a:r>
            <a:endParaRPr lang="en-US" dirty="0"/>
          </a:p>
        </p:txBody>
      </p:sp>
      <p:sp>
        <p:nvSpPr>
          <p:cNvPr id="3" name="Rectangle 2"/>
          <p:cNvSpPr/>
          <p:nvPr/>
        </p:nvSpPr>
        <p:spPr>
          <a:xfrm>
            <a:off x="1885873" y="4093829"/>
            <a:ext cx="739236" cy="720033"/>
          </a:xfrm>
          <a:prstGeom prst="rect">
            <a:avLst/>
          </a:prstGeom>
          <a:solidFill>
            <a:schemeClr val="tx1">
              <a:lumMod val="65000"/>
              <a:lumOff val="35000"/>
              <a:alpha val="6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p:cNvSpPr/>
          <p:nvPr/>
        </p:nvSpPr>
        <p:spPr>
          <a:xfrm>
            <a:off x="535565" y="3584377"/>
            <a:ext cx="1708544" cy="1676400"/>
          </a:xfrm>
          <a:prstGeom prst="ellipse">
            <a:avLst/>
          </a:prstGeom>
          <a:solidFill>
            <a:schemeClr val="accent6">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939329" y="3965377"/>
            <a:ext cx="946544" cy="91440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2244109" y="3584377"/>
            <a:ext cx="1708544" cy="1676400"/>
          </a:xfrm>
          <a:prstGeom prst="ellipse">
            <a:avLst/>
          </a:prstGeom>
          <a:solidFill>
            <a:schemeClr val="accent6">
              <a:lumMod val="75000"/>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2625109" y="3965377"/>
            <a:ext cx="946544" cy="91440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3462447" y="3909163"/>
            <a:ext cx="381836" cy="369332"/>
          </a:xfrm>
          <a:prstGeom prst="rect">
            <a:avLst/>
          </a:prstGeom>
          <a:noFill/>
        </p:spPr>
        <p:txBody>
          <a:bodyPr wrap="none" rtlCol="0">
            <a:spAutoFit/>
          </a:bodyPr>
          <a:lstStyle/>
          <a:p>
            <a:r>
              <a:rPr lang="en-US" dirty="0" smtClean="0">
                <a:solidFill>
                  <a:schemeClr val="bg1">
                    <a:lumMod val="85000"/>
                  </a:schemeClr>
                </a:solidFill>
              </a:rPr>
              <a:t>r2</a:t>
            </a:r>
            <a:endParaRPr lang="en-US" dirty="0">
              <a:solidFill>
                <a:schemeClr val="bg1">
                  <a:lumMod val="85000"/>
                </a:schemeClr>
              </a:solidFill>
            </a:endParaRPr>
          </a:p>
        </p:txBody>
      </p:sp>
      <p:sp>
        <p:nvSpPr>
          <p:cNvPr id="20" name="TextBox 19"/>
          <p:cNvSpPr txBox="1"/>
          <p:nvPr/>
        </p:nvSpPr>
        <p:spPr>
          <a:xfrm>
            <a:off x="1427846" y="5266094"/>
            <a:ext cx="1343638" cy="307777"/>
          </a:xfrm>
          <a:prstGeom prst="rect">
            <a:avLst/>
          </a:prstGeom>
          <a:noFill/>
        </p:spPr>
        <p:txBody>
          <a:bodyPr wrap="none" rtlCol="0">
            <a:spAutoFit/>
          </a:bodyPr>
          <a:lstStyle/>
          <a:p>
            <a:r>
              <a:rPr lang="en-US" sz="1400" dirty="0" smtClean="0"/>
              <a:t>Sn-Ag-Cu solder</a:t>
            </a:r>
            <a:endParaRPr lang="en-US" sz="1400" dirty="0"/>
          </a:p>
        </p:txBody>
      </p:sp>
      <p:cxnSp>
        <p:nvCxnSpPr>
          <p:cNvPr id="21" name="Straight Arrow Connector 20"/>
          <p:cNvCxnSpPr/>
          <p:nvPr/>
        </p:nvCxnSpPr>
        <p:spPr>
          <a:xfrm flipV="1">
            <a:off x="2202914" y="4802650"/>
            <a:ext cx="82390" cy="45812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3253020" y="5044440"/>
            <a:ext cx="141307" cy="36625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920738" y="5375101"/>
            <a:ext cx="1388329" cy="307777"/>
          </a:xfrm>
          <a:prstGeom prst="rect">
            <a:avLst/>
          </a:prstGeom>
          <a:noFill/>
        </p:spPr>
        <p:txBody>
          <a:bodyPr wrap="none" rtlCol="0">
            <a:spAutoFit/>
          </a:bodyPr>
          <a:lstStyle/>
          <a:p>
            <a:r>
              <a:rPr lang="en-US" sz="1400" dirty="0" smtClean="0"/>
              <a:t>stabilizer (Cu-Ni)</a:t>
            </a:r>
            <a:endParaRPr lang="en-US" sz="1400" dirty="0"/>
          </a:p>
        </p:txBody>
      </p:sp>
      <p:cxnSp>
        <p:nvCxnSpPr>
          <p:cNvPr id="24" name="Straight Arrow Connector 23"/>
          <p:cNvCxnSpPr/>
          <p:nvPr/>
        </p:nvCxnSpPr>
        <p:spPr>
          <a:xfrm>
            <a:off x="2694418" y="3584377"/>
            <a:ext cx="259107" cy="59537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676569" y="3276600"/>
            <a:ext cx="2522422" cy="307777"/>
          </a:xfrm>
          <a:prstGeom prst="rect">
            <a:avLst/>
          </a:prstGeom>
          <a:noFill/>
        </p:spPr>
        <p:txBody>
          <a:bodyPr wrap="none" rtlCol="0">
            <a:spAutoFit/>
          </a:bodyPr>
          <a:lstStyle/>
          <a:p>
            <a:r>
              <a:rPr lang="en-US" sz="1400" dirty="0" smtClean="0"/>
              <a:t>superconductor (</a:t>
            </a:r>
            <a:r>
              <a:rPr lang="en-US" sz="1400" dirty="0" err="1" smtClean="0"/>
              <a:t>NbTi</a:t>
            </a:r>
            <a:r>
              <a:rPr lang="en-US" sz="1400" dirty="0" smtClean="0"/>
              <a:t> or Nb</a:t>
            </a:r>
            <a:r>
              <a:rPr lang="en-US" sz="1400" baseline="-25000" dirty="0" smtClean="0"/>
              <a:t>3</a:t>
            </a:r>
            <a:r>
              <a:rPr lang="en-US" sz="1400" dirty="0" smtClean="0"/>
              <a:t>Sn)</a:t>
            </a:r>
            <a:endParaRPr lang="en-US" sz="1400" dirty="0"/>
          </a:p>
        </p:txBody>
      </p:sp>
      <p:cxnSp>
        <p:nvCxnSpPr>
          <p:cNvPr id="28" name="Straight Connector 27"/>
          <p:cNvCxnSpPr>
            <a:stCxn id="77" idx="0"/>
            <a:endCxn id="79" idx="2"/>
          </p:cNvCxnSpPr>
          <p:nvPr/>
        </p:nvCxnSpPr>
        <p:spPr>
          <a:xfrm flipH="1" flipV="1">
            <a:off x="1377405" y="2325593"/>
            <a:ext cx="141429" cy="185308"/>
          </a:xfrm>
          <a:prstGeom prst="line">
            <a:avLst/>
          </a:prstGeom>
          <a:ln w="19050">
            <a:solidFill>
              <a:srgbClr val="2A8BDC"/>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rot="5400000">
            <a:off x="1901068" y="1998920"/>
            <a:ext cx="480168" cy="385391"/>
          </a:xfrm>
          <a:prstGeom prst="rect">
            <a:avLst/>
          </a:prstGeom>
          <a:solidFill>
            <a:schemeClr val="accent2">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7812885" y="2007463"/>
            <a:ext cx="480168" cy="385391"/>
          </a:xfrm>
          <a:prstGeom prst="rect">
            <a:avLst/>
          </a:prstGeom>
          <a:solidFill>
            <a:schemeClr val="accent2">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8385651" y="1927974"/>
            <a:ext cx="381967" cy="519557"/>
          </a:xfrm>
          <a:prstGeom prst="rect">
            <a:avLst/>
          </a:prstGeom>
          <a:solidFill>
            <a:schemeClr val="bg1">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2" descr="http://i.stack.imgur.com/2xHb6.gif"/>
          <p:cNvPicPr>
            <a:picLocks noChangeAspect="1" noChangeArrowheads="1"/>
          </p:cNvPicPr>
          <p:nvPr/>
        </p:nvPicPr>
        <p:blipFill rotWithShape="1">
          <a:blip r:embed="rId2">
            <a:extLst>
              <a:ext uri="{28A0092B-C50C-407E-A947-70E740481C1C}">
                <a14:useLocalDpi xmlns:a14="http://schemas.microsoft.com/office/drawing/2010/main" val="0"/>
              </a:ext>
            </a:extLst>
          </a:blip>
          <a:srcRect l="9801"/>
          <a:stretch/>
        </p:blipFill>
        <p:spPr bwMode="auto">
          <a:xfrm>
            <a:off x="2352093" y="1785220"/>
            <a:ext cx="1993221" cy="80998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http://i.stack.imgur.com/2xHb6.gif"/>
          <p:cNvPicPr>
            <a:picLocks noChangeAspect="1" noChangeArrowheads="1"/>
          </p:cNvPicPr>
          <p:nvPr/>
        </p:nvPicPr>
        <p:blipFill rotWithShape="1">
          <a:blip r:embed="rId2">
            <a:extLst>
              <a:ext uri="{28A0092B-C50C-407E-A947-70E740481C1C}">
                <a14:useLocalDpi xmlns:a14="http://schemas.microsoft.com/office/drawing/2010/main" val="0"/>
              </a:ext>
            </a:extLst>
          </a:blip>
          <a:srcRect l="9873" r="9111"/>
          <a:stretch/>
        </p:blipFill>
        <p:spPr bwMode="auto">
          <a:xfrm>
            <a:off x="5853414" y="1794452"/>
            <a:ext cx="1790300" cy="785990"/>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Straight Connector 33"/>
          <p:cNvCxnSpPr/>
          <p:nvPr/>
        </p:nvCxnSpPr>
        <p:spPr>
          <a:xfrm flipH="1">
            <a:off x="1158490" y="2269157"/>
            <a:ext cx="698649" cy="438625"/>
          </a:xfrm>
          <a:prstGeom prst="line">
            <a:avLst/>
          </a:prstGeom>
          <a:ln w="19050">
            <a:solidFill>
              <a:srgbClr val="2A8BDC"/>
            </a:solidFill>
          </a:ln>
        </p:spPr>
        <p:style>
          <a:lnRef idx="1">
            <a:schemeClr val="accent1"/>
          </a:lnRef>
          <a:fillRef idx="0">
            <a:schemeClr val="accent1"/>
          </a:fillRef>
          <a:effectRef idx="0">
            <a:schemeClr val="accent1"/>
          </a:effectRef>
          <a:fontRef idx="minor">
            <a:schemeClr val="tx1"/>
          </a:fontRef>
        </p:style>
      </p:cxnSp>
      <p:sp>
        <p:nvSpPr>
          <p:cNvPr id="35" name="Double Bracket 34"/>
          <p:cNvSpPr/>
          <p:nvPr/>
        </p:nvSpPr>
        <p:spPr>
          <a:xfrm rot="5400000">
            <a:off x="8053648" y="1660772"/>
            <a:ext cx="227786" cy="1047654"/>
          </a:xfrm>
          <a:prstGeom prst="bracketPair">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6" name="Straight Connector 35"/>
          <p:cNvCxnSpPr>
            <a:stCxn id="35" idx="0"/>
            <a:endCxn id="35" idx="0"/>
          </p:cNvCxnSpPr>
          <p:nvPr/>
        </p:nvCxnSpPr>
        <p:spPr>
          <a:xfrm>
            <a:off x="8691368" y="2184599"/>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8691367" y="2086312"/>
            <a:ext cx="0" cy="192143"/>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38" name="Picture 2" descr="http://i.stack.imgur.com/2xHb6.gif"/>
          <p:cNvPicPr>
            <a:picLocks noChangeAspect="1" noChangeArrowheads="1"/>
          </p:cNvPicPr>
          <p:nvPr/>
        </p:nvPicPr>
        <p:blipFill rotWithShape="1">
          <a:blip r:embed="rId2">
            <a:extLst>
              <a:ext uri="{28A0092B-C50C-407E-A947-70E740481C1C}">
                <a14:useLocalDpi xmlns:a14="http://schemas.microsoft.com/office/drawing/2010/main" val="0"/>
              </a:ext>
            </a:extLst>
          </a:blip>
          <a:srcRect l="9873" r="9111"/>
          <a:stretch/>
        </p:blipFill>
        <p:spPr bwMode="auto">
          <a:xfrm>
            <a:off x="4071581" y="1794758"/>
            <a:ext cx="1790300" cy="785990"/>
          </a:xfrm>
          <a:prstGeom prst="rect">
            <a:avLst/>
          </a:prstGeom>
          <a:noFill/>
          <a:extLst>
            <a:ext uri="{909E8E84-426E-40DD-AFC4-6F175D3DCCD1}">
              <a14:hiddenFill xmlns:a14="http://schemas.microsoft.com/office/drawing/2010/main">
                <a:solidFill>
                  <a:srgbClr val="FFFFFF"/>
                </a:solidFill>
              </a14:hiddenFill>
            </a:ext>
          </a:extLst>
        </p:spPr>
      </p:pic>
      <p:cxnSp>
        <p:nvCxnSpPr>
          <p:cNvPr id="39" name="Straight Connector 38"/>
          <p:cNvCxnSpPr>
            <a:stCxn id="43" idx="6"/>
          </p:cNvCxnSpPr>
          <p:nvPr/>
        </p:nvCxnSpPr>
        <p:spPr>
          <a:xfrm flipH="1">
            <a:off x="377378" y="1679658"/>
            <a:ext cx="743060" cy="331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40164" y="2720972"/>
            <a:ext cx="646741" cy="11663"/>
          </a:xfrm>
          <a:prstGeom prst="line">
            <a:avLst/>
          </a:prstGeom>
          <a:ln w="19050">
            <a:solidFill>
              <a:srgbClr val="2A8BDC"/>
            </a:solidFill>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168224" y="1679030"/>
            <a:ext cx="525418" cy="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H="1">
            <a:off x="174649" y="2726803"/>
            <a:ext cx="490648" cy="8460"/>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846453" y="1656798"/>
            <a:ext cx="273985"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846453" y="2707782"/>
            <a:ext cx="317211"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110509" y="1309698"/>
            <a:ext cx="245580" cy="369332"/>
          </a:xfrm>
          <a:prstGeom prst="rect">
            <a:avLst/>
          </a:prstGeom>
          <a:noFill/>
        </p:spPr>
        <p:txBody>
          <a:bodyPr wrap="none" rtlCol="0">
            <a:spAutoFit/>
          </a:bodyPr>
          <a:lstStyle/>
          <a:p>
            <a:r>
              <a:rPr lang="en-US" b="1" dirty="0" smtClean="0">
                <a:solidFill>
                  <a:srgbClr val="FF0000"/>
                </a:solidFill>
              </a:rPr>
              <a:t>I</a:t>
            </a:r>
            <a:endParaRPr lang="en-US" b="1" dirty="0">
              <a:solidFill>
                <a:srgbClr val="FF0000"/>
              </a:solidFill>
            </a:endParaRPr>
          </a:p>
        </p:txBody>
      </p:sp>
      <p:sp>
        <p:nvSpPr>
          <p:cNvPr id="46" name="TextBox 45"/>
          <p:cNvSpPr txBox="1"/>
          <p:nvPr/>
        </p:nvSpPr>
        <p:spPr>
          <a:xfrm>
            <a:off x="176199" y="1386858"/>
            <a:ext cx="263214" cy="276999"/>
          </a:xfrm>
          <a:prstGeom prst="rect">
            <a:avLst/>
          </a:prstGeom>
          <a:noFill/>
        </p:spPr>
        <p:txBody>
          <a:bodyPr wrap="none" rtlCol="0">
            <a:spAutoFit/>
          </a:bodyPr>
          <a:lstStyle/>
          <a:p>
            <a:r>
              <a:rPr lang="en-US" sz="1200" b="1" dirty="0" smtClean="0">
                <a:solidFill>
                  <a:srgbClr val="FF0000"/>
                </a:solidFill>
              </a:rPr>
              <a:t>0</a:t>
            </a:r>
            <a:endParaRPr lang="en-US" sz="1200" b="1" dirty="0">
              <a:solidFill>
                <a:srgbClr val="FF0000"/>
              </a:solidFill>
            </a:endParaRPr>
          </a:p>
        </p:txBody>
      </p:sp>
      <p:sp>
        <p:nvSpPr>
          <p:cNvPr id="47" name="TextBox 46"/>
          <p:cNvSpPr txBox="1"/>
          <p:nvPr/>
        </p:nvSpPr>
        <p:spPr>
          <a:xfrm>
            <a:off x="6073473" y="2734148"/>
            <a:ext cx="1755824" cy="738664"/>
          </a:xfrm>
          <a:prstGeom prst="rect">
            <a:avLst/>
          </a:prstGeom>
          <a:noFill/>
        </p:spPr>
        <p:txBody>
          <a:bodyPr wrap="square" rtlCol="0">
            <a:spAutoFit/>
          </a:bodyPr>
          <a:lstStyle/>
          <a:p>
            <a:r>
              <a:rPr lang="en-US" sz="1400" dirty="0" smtClean="0"/>
              <a:t>twisted pair of non-insulated </a:t>
            </a:r>
          </a:p>
          <a:p>
            <a:r>
              <a:rPr lang="en-US" sz="1400" dirty="0" smtClean="0"/>
              <a:t>stabilized SC wires</a:t>
            </a:r>
            <a:endParaRPr lang="en-US" sz="1400" dirty="0"/>
          </a:p>
        </p:txBody>
      </p:sp>
      <p:cxnSp>
        <p:nvCxnSpPr>
          <p:cNvPr id="48" name="Straight Arrow Connector 47"/>
          <p:cNvCxnSpPr/>
          <p:nvPr/>
        </p:nvCxnSpPr>
        <p:spPr>
          <a:xfrm flipH="1" flipV="1">
            <a:off x="6274788" y="2298492"/>
            <a:ext cx="267403" cy="48622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7453814" y="1603547"/>
            <a:ext cx="265266" cy="40302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131892" y="1328101"/>
            <a:ext cx="2697405" cy="307777"/>
          </a:xfrm>
          <a:prstGeom prst="rect">
            <a:avLst/>
          </a:prstGeom>
          <a:noFill/>
        </p:spPr>
        <p:txBody>
          <a:bodyPr wrap="none" rtlCol="0">
            <a:spAutoFit/>
          </a:bodyPr>
          <a:lstStyle/>
          <a:p>
            <a:r>
              <a:rPr lang="en-US" sz="1400" dirty="0" smtClean="0"/>
              <a:t>SC wire loop (continuous, no joint)</a:t>
            </a:r>
            <a:endParaRPr lang="en-US" sz="1400" dirty="0"/>
          </a:p>
        </p:txBody>
      </p:sp>
      <p:cxnSp>
        <p:nvCxnSpPr>
          <p:cNvPr id="51" name="Straight Arrow Connector 50"/>
          <p:cNvCxnSpPr/>
          <p:nvPr/>
        </p:nvCxnSpPr>
        <p:spPr>
          <a:xfrm flipV="1">
            <a:off x="8576634" y="2444933"/>
            <a:ext cx="0" cy="46304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8094545" y="2841870"/>
            <a:ext cx="1049455" cy="523220"/>
          </a:xfrm>
          <a:prstGeom prst="rect">
            <a:avLst/>
          </a:prstGeom>
          <a:noFill/>
        </p:spPr>
        <p:txBody>
          <a:bodyPr wrap="square" rtlCol="0">
            <a:spAutoFit/>
          </a:bodyPr>
          <a:lstStyle/>
          <a:p>
            <a:r>
              <a:rPr lang="en-US" sz="1400" dirty="0"/>
              <a:t>c</a:t>
            </a:r>
            <a:r>
              <a:rPr lang="en-US" sz="1400" dirty="0" smtClean="0"/>
              <a:t>urrent </a:t>
            </a:r>
          </a:p>
          <a:p>
            <a:r>
              <a:rPr lang="en-US" sz="1400" dirty="0" smtClean="0"/>
              <a:t>monitor 2</a:t>
            </a:r>
            <a:endParaRPr lang="en-US" sz="1400" dirty="0"/>
          </a:p>
        </p:txBody>
      </p:sp>
      <p:cxnSp>
        <p:nvCxnSpPr>
          <p:cNvPr id="53" name="Straight Arrow Connector 52"/>
          <p:cNvCxnSpPr/>
          <p:nvPr/>
        </p:nvCxnSpPr>
        <p:spPr>
          <a:xfrm>
            <a:off x="2376372" y="1979424"/>
            <a:ext cx="5210075" cy="9198"/>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4966731" y="1610092"/>
            <a:ext cx="282450" cy="369332"/>
          </a:xfrm>
          <a:prstGeom prst="rect">
            <a:avLst/>
          </a:prstGeom>
          <a:noFill/>
        </p:spPr>
        <p:txBody>
          <a:bodyPr wrap="none" rtlCol="0">
            <a:spAutoFit/>
          </a:bodyPr>
          <a:lstStyle/>
          <a:p>
            <a:r>
              <a:rPr lang="en-US" dirty="0" smtClean="0"/>
              <a:t>L</a:t>
            </a:r>
            <a:endParaRPr lang="en-US" dirty="0"/>
          </a:p>
        </p:txBody>
      </p:sp>
      <p:cxnSp>
        <p:nvCxnSpPr>
          <p:cNvPr id="55" name="Straight Arrow Connector 54"/>
          <p:cNvCxnSpPr/>
          <p:nvPr/>
        </p:nvCxnSpPr>
        <p:spPr>
          <a:xfrm flipH="1">
            <a:off x="8005132" y="1636021"/>
            <a:ext cx="178825" cy="30436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894739" y="1386858"/>
            <a:ext cx="796628" cy="307777"/>
          </a:xfrm>
          <a:prstGeom prst="rect">
            <a:avLst/>
          </a:prstGeom>
          <a:noFill/>
        </p:spPr>
        <p:txBody>
          <a:bodyPr wrap="none" rtlCol="0">
            <a:spAutoFit/>
          </a:bodyPr>
          <a:lstStyle/>
          <a:p>
            <a:r>
              <a:rPr lang="en-US" sz="1400" dirty="0"/>
              <a:t>h</a:t>
            </a:r>
            <a:r>
              <a:rPr lang="en-US" sz="1400" dirty="0" smtClean="0"/>
              <a:t>eater 2</a:t>
            </a:r>
            <a:endParaRPr lang="en-US" sz="1400" dirty="0"/>
          </a:p>
        </p:txBody>
      </p:sp>
      <p:cxnSp>
        <p:nvCxnSpPr>
          <p:cNvPr id="57" name="Straight Arrow Connector 56"/>
          <p:cNvCxnSpPr/>
          <p:nvPr/>
        </p:nvCxnSpPr>
        <p:spPr>
          <a:xfrm>
            <a:off x="2376372" y="2415389"/>
            <a:ext cx="3249915" cy="3076"/>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8" name="Explosion 1 57"/>
          <p:cNvSpPr/>
          <p:nvPr/>
        </p:nvSpPr>
        <p:spPr>
          <a:xfrm>
            <a:off x="5419590" y="1979424"/>
            <a:ext cx="477797" cy="471317"/>
          </a:xfrm>
          <a:prstGeom prst="irregularSeal1">
            <a:avLst/>
          </a:prstGeom>
          <a:solidFill>
            <a:srgbClr val="FF0000">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3994601" y="2364815"/>
            <a:ext cx="282450" cy="369332"/>
          </a:xfrm>
          <a:prstGeom prst="rect">
            <a:avLst/>
          </a:prstGeom>
        </p:spPr>
        <p:txBody>
          <a:bodyPr wrap="none">
            <a:spAutoFit/>
          </a:bodyPr>
          <a:lstStyle/>
          <a:p>
            <a:r>
              <a:rPr lang="en-US" dirty="0" smtClean="0"/>
              <a:t>x</a:t>
            </a:r>
            <a:endParaRPr lang="en-US" dirty="0"/>
          </a:p>
        </p:txBody>
      </p:sp>
      <p:cxnSp>
        <p:nvCxnSpPr>
          <p:cNvPr id="60" name="Straight Arrow Connector 59"/>
          <p:cNvCxnSpPr/>
          <p:nvPr/>
        </p:nvCxnSpPr>
        <p:spPr>
          <a:xfrm flipV="1">
            <a:off x="5502495" y="2493325"/>
            <a:ext cx="123792" cy="36625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939698" y="2784721"/>
            <a:ext cx="795411" cy="307777"/>
          </a:xfrm>
          <a:prstGeom prst="rect">
            <a:avLst/>
          </a:prstGeom>
          <a:noFill/>
        </p:spPr>
        <p:txBody>
          <a:bodyPr wrap="none" rtlCol="0">
            <a:spAutoFit/>
          </a:bodyPr>
          <a:lstStyle/>
          <a:p>
            <a:r>
              <a:rPr lang="en-US" sz="1400" dirty="0"/>
              <a:t>h</a:t>
            </a:r>
            <a:r>
              <a:rPr lang="en-US" sz="1400" dirty="0" smtClean="0"/>
              <a:t>ot spot</a:t>
            </a:r>
            <a:endParaRPr lang="en-US" sz="1400" dirty="0"/>
          </a:p>
        </p:txBody>
      </p:sp>
      <p:cxnSp>
        <p:nvCxnSpPr>
          <p:cNvPr id="62" name="Straight Connector 61"/>
          <p:cNvCxnSpPr/>
          <p:nvPr/>
        </p:nvCxnSpPr>
        <p:spPr>
          <a:xfrm flipH="1" flipV="1">
            <a:off x="1857139" y="2106349"/>
            <a:ext cx="500862" cy="2"/>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flipV="1">
            <a:off x="1857139" y="2269157"/>
            <a:ext cx="500863" cy="872"/>
          </a:xfrm>
          <a:prstGeom prst="line">
            <a:avLst/>
          </a:prstGeom>
          <a:ln w="19050">
            <a:solidFill>
              <a:srgbClr val="2A8BDC"/>
            </a:solidFill>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911093" y="1955303"/>
            <a:ext cx="381967" cy="519557"/>
          </a:xfrm>
          <a:prstGeom prst="rect">
            <a:avLst/>
          </a:prstGeom>
          <a:solidFill>
            <a:schemeClr val="bg1">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p:cNvCxnSpPr>
            <a:endCxn id="79" idx="0"/>
          </p:cNvCxnSpPr>
          <p:nvPr/>
        </p:nvCxnSpPr>
        <p:spPr>
          <a:xfrm flipH="1">
            <a:off x="1377405" y="1878968"/>
            <a:ext cx="84338" cy="243262"/>
          </a:xfrm>
          <a:prstGeom prst="line">
            <a:avLst/>
          </a:prstGeom>
          <a:ln w="19050">
            <a:solidFill>
              <a:srgbClr val="2A8BDC"/>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1152416" y="1682969"/>
            <a:ext cx="704723" cy="423380"/>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V="1">
            <a:off x="740114" y="2765332"/>
            <a:ext cx="297273" cy="35835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V="1">
            <a:off x="732861" y="1724976"/>
            <a:ext cx="234804" cy="27013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flipV="1">
            <a:off x="740114" y="1988622"/>
            <a:ext cx="4136" cy="1129162"/>
          </a:xfrm>
          <a:prstGeom prst="straightConnector1">
            <a:avLst/>
          </a:prstGeom>
          <a:ln w="12700">
            <a:tailEnd type="none"/>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501023" y="3057311"/>
            <a:ext cx="1074268" cy="307777"/>
          </a:xfrm>
          <a:prstGeom prst="rect">
            <a:avLst/>
          </a:prstGeom>
          <a:noFill/>
        </p:spPr>
        <p:txBody>
          <a:bodyPr wrap="none" rtlCol="0">
            <a:spAutoFit/>
          </a:bodyPr>
          <a:lstStyle/>
          <a:p>
            <a:r>
              <a:rPr lang="en-US" sz="1400" dirty="0"/>
              <a:t>n</a:t>
            </a:r>
            <a:r>
              <a:rPr lang="en-US" sz="1400" dirty="0" smtClean="0"/>
              <a:t>on-SC joint</a:t>
            </a:r>
            <a:endParaRPr lang="en-US" sz="1400" dirty="0"/>
          </a:p>
        </p:txBody>
      </p:sp>
      <p:sp>
        <p:nvSpPr>
          <p:cNvPr id="71" name="TextBox 70"/>
          <p:cNvSpPr txBox="1"/>
          <p:nvPr/>
        </p:nvSpPr>
        <p:spPr>
          <a:xfrm>
            <a:off x="1495511" y="1220379"/>
            <a:ext cx="905889" cy="523220"/>
          </a:xfrm>
          <a:prstGeom prst="rect">
            <a:avLst/>
          </a:prstGeom>
          <a:noFill/>
        </p:spPr>
        <p:txBody>
          <a:bodyPr wrap="none" rtlCol="0">
            <a:spAutoFit/>
          </a:bodyPr>
          <a:lstStyle/>
          <a:p>
            <a:r>
              <a:rPr lang="en-US" sz="1400" dirty="0"/>
              <a:t>c</a:t>
            </a:r>
            <a:r>
              <a:rPr lang="en-US" sz="1400" dirty="0" smtClean="0"/>
              <a:t>urrent </a:t>
            </a:r>
          </a:p>
          <a:p>
            <a:r>
              <a:rPr lang="en-US" sz="1400" dirty="0" smtClean="0"/>
              <a:t>monitor 1</a:t>
            </a:r>
            <a:endParaRPr lang="en-US" sz="1400" dirty="0"/>
          </a:p>
        </p:txBody>
      </p:sp>
      <p:cxnSp>
        <p:nvCxnSpPr>
          <p:cNvPr id="72" name="Straight Arrow Connector 71"/>
          <p:cNvCxnSpPr/>
          <p:nvPr/>
        </p:nvCxnSpPr>
        <p:spPr>
          <a:xfrm flipH="1">
            <a:off x="1183092" y="1603547"/>
            <a:ext cx="335742" cy="405705"/>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2141152" y="2711104"/>
            <a:ext cx="796628" cy="307777"/>
          </a:xfrm>
          <a:prstGeom prst="rect">
            <a:avLst/>
          </a:prstGeom>
          <a:noFill/>
        </p:spPr>
        <p:txBody>
          <a:bodyPr wrap="none" rtlCol="0">
            <a:spAutoFit/>
          </a:bodyPr>
          <a:lstStyle/>
          <a:p>
            <a:r>
              <a:rPr lang="en-US" sz="1400" dirty="0"/>
              <a:t>h</a:t>
            </a:r>
            <a:r>
              <a:rPr lang="en-US" sz="1400" dirty="0" smtClean="0"/>
              <a:t>eater 1</a:t>
            </a:r>
            <a:endParaRPr lang="en-US" sz="1400" dirty="0"/>
          </a:p>
        </p:txBody>
      </p:sp>
      <p:cxnSp>
        <p:nvCxnSpPr>
          <p:cNvPr id="74" name="Straight Arrow Connector 73"/>
          <p:cNvCxnSpPr/>
          <p:nvPr/>
        </p:nvCxnSpPr>
        <p:spPr>
          <a:xfrm flipH="1" flipV="1">
            <a:off x="2130216" y="2449198"/>
            <a:ext cx="227786" cy="32852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90960" y="838200"/>
            <a:ext cx="1269258" cy="307777"/>
          </a:xfrm>
          <a:prstGeom prst="rect">
            <a:avLst/>
          </a:prstGeom>
          <a:noFill/>
        </p:spPr>
        <p:txBody>
          <a:bodyPr wrap="none" rtlCol="0">
            <a:spAutoFit/>
          </a:bodyPr>
          <a:lstStyle/>
          <a:p>
            <a:r>
              <a:rPr lang="en-US" sz="1400" dirty="0" smtClean="0"/>
              <a:t>SC wire bridge</a:t>
            </a:r>
            <a:endParaRPr lang="en-US" sz="1400" dirty="0"/>
          </a:p>
        </p:txBody>
      </p:sp>
      <p:cxnSp>
        <p:nvCxnSpPr>
          <p:cNvPr id="76" name="Straight Arrow Connector 75"/>
          <p:cNvCxnSpPr/>
          <p:nvPr/>
        </p:nvCxnSpPr>
        <p:spPr>
          <a:xfrm flipH="1">
            <a:off x="1031209" y="1161931"/>
            <a:ext cx="80361" cy="948179"/>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77" name="Oval 76"/>
          <p:cNvSpPr/>
          <p:nvPr/>
        </p:nvSpPr>
        <p:spPr>
          <a:xfrm rot="19611861" flipV="1">
            <a:off x="1091688" y="2463648"/>
            <a:ext cx="826175" cy="51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rot="1778066" flipV="1">
            <a:off x="1037589" y="1867616"/>
            <a:ext cx="864805"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Left Bracket 78"/>
          <p:cNvSpPr/>
          <p:nvPr/>
        </p:nvSpPr>
        <p:spPr>
          <a:xfrm>
            <a:off x="996405" y="2122230"/>
            <a:ext cx="381000" cy="203363"/>
          </a:xfrm>
          <a:prstGeom prst="leftBracket">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Rectangle 79"/>
          <p:cNvSpPr/>
          <p:nvPr/>
        </p:nvSpPr>
        <p:spPr>
          <a:xfrm>
            <a:off x="1120273" y="2047846"/>
            <a:ext cx="45719"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1120439" y="2154439"/>
            <a:ext cx="45719"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1117486" y="2247169"/>
            <a:ext cx="45719"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1117945" y="2354147"/>
            <a:ext cx="45719"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8524342" y="1995115"/>
            <a:ext cx="45719"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8524341" y="2097891"/>
            <a:ext cx="45719"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8528128" y="2217187"/>
            <a:ext cx="45719"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8528587" y="2331287"/>
            <a:ext cx="45719" cy="45719"/>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p:cNvSpPr txBox="1"/>
          <p:nvPr/>
        </p:nvSpPr>
        <p:spPr>
          <a:xfrm>
            <a:off x="4514021" y="3659700"/>
            <a:ext cx="4224746" cy="2308324"/>
          </a:xfrm>
          <a:prstGeom prst="rect">
            <a:avLst/>
          </a:prstGeom>
          <a:noFill/>
        </p:spPr>
        <p:txBody>
          <a:bodyPr wrap="square" rtlCol="0">
            <a:spAutoFit/>
          </a:bodyPr>
          <a:lstStyle/>
          <a:p>
            <a:pPr marL="285750" indent="-285750" algn="just">
              <a:buFont typeface="Wingdings" panose="05000000000000000000" pitchFamily="2" charset="2"/>
              <a:buChar char="§"/>
            </a:pPr>
            <a:r>
              <a:rPr lang="en-US" sz="1600" dirty="0" smtClean="0"/>
              <a:t>No low-level voltage measurements are necessary</a:t>
            </a:r>
          </a:p>
          <a:p>
            <a:pPr marL="285750" indent="-285750">
              <a:buFont typeface="Wingdings" panose="05000000000000000000" pitchFamily="2" charset="2"/>
              <a:buChar char="§"/>
            </a:pPr>
            <a:r>
              <a:rPr lang="en-US" sz="1600" dirty="0" smtClean="0"/>
              <a:t>Inter-core resistance is measured through a current balance against a fixed resistance formed by the two normal joints connecting a superconducting wire bridge. Length of the joints is tuned to provide for a resistance of </a:t>
            </a:r>
            <a:r>
              <a:rPr lang="en-US" sz="1600" dirty="0" smtClean="0">
                <a:latin typeface="Symbol" panose="05050102010706020507" pitchFamily="18" charset="2"/>
              </a:rPr>
              <a:t>~</a:t>
            </a:r>
            <a:r>
              <a:rPr lang="en-US" sz="1600" dirty="0" smtClean="0"/>
              <a:t>10x-30x of the core-to core resistance of the twisted pair from end to end</a:t>
            </a:r>
            <a:r>
              <a:rPr lang="en-US" sz="1600" dirty="0"/>
              <a:t>.</a:t>
            </a:r>
            <a:endParaRPr lang="en-US" sz="1600" dirty="0" smtClean="0"/>
          </a:p>
        </p:txBody>
      </p:sp>
      <p:sp>
        <p:nvSpPr>
          <p:cNvPr id="113" name="Rectangle 112"/>
          <p:cNvSpPr/>
          <p:nvPr/>
        </p:nvSpPr>
        <p:spPr>
          <a:xfrm>
            <a:off x="228600" y="5706414"/>
            <a:ext cx="4331829" cy="523220"/>
          </a:xfrm>
          <a:prstGeom prst="rect">
            <a:avLst/>
          </a:prstGeom>
        </p:spPr>
        <p:txBody>
          <a:bodyPr wrap="square">
            <a:spAutoFit/>
          </a:bodyPr>
          <a:lstStyle/>
          <a:p>
            <a:r>
              <a:rPr lang="en-US" sz="1400" i="1" dirty="0">
                <a:solidFill>
                  <a:srgbClr val="0070C0"/>
                </a:solidFill>
              </a:rPr>
              <a:t>M. </a:t>
            </a:r>
            <a:r>
              <a:rPr lang="en-US" sz="1400" i="1" dirty="0" err="1">
                <a:solidFill>
                  <a:srgbClr val="0070C0"/>
                </a:solidFill>
              </a:rPr>
              <a:t>Marchevsky</a:t>
            </a:r>
            <a:r>
              <a:rPr lang="en-US" sz="1400" i="1" dirty="0">
                <a:solidFill>
                  <a:srgbClr val="0070C0"/>
                </a:solidFill>
              </a:rPr>
              <a:t> et al. </a:t>
            </a:r>
            <a:r>
              <a:rPr lang="en-US" sz="1400" i="1" dirty="0" smtClean="0">
                <a:solidFill>
                  <a:srgbClr val="0070C0"/>
                </a:solidFill>
              </a:rPr>
              <a:t>“Linear quench localization sensor”, to be published.</a:t>
            </a:r>
            <a:endParaRPr lang="en-US" sz="1400" i="1" dirty="0">
              <a:solidFill>
                <a:srgbClr val="0070C0"/>
              </a:solidFill>
            </a:endParaRPr>
          </a:p>
        </p:txBody>
      </p:sp>
    </p:spTree>
    <p:extLst>
      <p:ext uri="{BB962C8B-B14F-4D97-AF65-F5344CB8AC3E}">
        <p14:creationId xmlns:p14="http://schemas.microsoft.com/office/powerpoint/2010/main" val="18642085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a:t>
            </a:r>
            <a:r>
              <a:rPr lang="en-US" dirty="0" smtClean="0"/>
              <a:t>protection</a:t>
            </a:r>
            <a:endParaRPr lang="en-US" dirty="0"/>
          </a:p>
        </p:txBody>
      </p:sp>
      <p:sp>
        <p:nvSpPr>
          <p:cNvPr id="3" name="TextBox 2"/>
          <p:cNvSpPr txBox="1"/>
          <p:nvPr/>
        </p:nvSpPr>
        <p:spPr>
          <a:xfrm>
            <a:off x="239243" y="745513"/>
            <a:ext cx="6573403" cy="369332"/>
          </a:xfrm>
          <a:prstGeom prst="rect">
            <a:avLst/>
          </a:prstGeom>
          <a:noFill/>
        </p:spPr>
        <p:txBody>
          <a:bodyPr wrap="none" rtlCol="0">
            <a:spAutoFit/>
          </a:bodyPr>
          <a:lstStyle/>
          <a:p>
            <a:r>
              <a:rPr lang="en-US" dirty="0" smtClean="0"/>
              <a:t>Same conductor configuration was proposed for magnet protection!</a:t>
            </a:r>
            <a:endParaRPr lang="en-US" dirty="0"/>
          </a:p>
        </p:txBody>
      </p:sp>
      <p:sp>
        <p:nvSpPr>
          <p:cNvPr id="5" name="AutoShape 31"/>
          <p:cNvSpPr>
            <a:spLocks noChangeAspect="1" noChangeArrowheads="1" noTextEdit="1"/>
          </p:cNvSpPr>
          <p:nvPr/>
        </p:nvSpPr>
        <p:spPr bwMode="auto">
          <a:xfrm>
            <a:off x="405991" y="1421017"/>
            <a:ext cx="3433797" cy="153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Rectangle 30"/>
          <p:cNvSpPr>
            <a:spLocks noChangeArrowheads="1"/>
          </p:cNvSpPr>
          <p:nvPr/>
        </p:nvSpPr>
        <p:spPr bwMode="auto">
          <a:xfrm>
            <a:off x="526902" y="1866830"/>
            <a:ext cx="1221246" cy="23101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7" name="Rectangle 29"/>
          <p:cNvSpPr>
            <a:spLocks noChangeArrowheads="1"/>
          </p:cNvSpPr>
          <p:nvPr/>
        </p:nvSpPr>
        <p:spPr bwMode="auto">
          <a:xfrm>
            <a:off x="780122" y="2130761"/>
            <a:ext cx="962917" cy="231579"/>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8" name="Rectangle 28"/>
          <p:cNvSpPr>
            <a:spLocks noChangeArrowheads="1"/>
          </p:cNvSpPr>
          <p:nvPr/>
        </p:nvSpPr>
        <p:spPr bwMode="auto">
          <a:xfrm>
            <a:off x="449687" y="1866830"/>
            <a:ext cx="144778" cy="231011"/>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27"/>
          <p:cNvSpPr>
            <a:spLocks noChangeArrowheads="1"/>
          </p:cNvSpPr>
          <p:nvPr/>
        </p:nvSpPr>
        <p:spPr bwMode="auto">
          <a:xfrm>
            <a:off x="4013353" y="1862925"/>
            <a:ext cx="1188884" cy="213207"/>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0" name="Rectangle 26"/>
          <p:cNvSpPr>
            <a:spLocks noChangeArrowheads="1"/>
          </p:cNvSpPr>
          <p:nvPr/>
        </p:nvSpPr>
        <p:spPr bwMode="auto">
          <a:xfrm>
            <a:off x="4013353" y="2138118"/>
            <a:ext cx="1221814" cy="216306"/>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2" name="Rectangle 24"/>
          <p:cNvSpPr>
            <a:spLocks noChangeArrowheads="1"/>
          </p:cNvSpPr>
          <p:nvPr/>
        </p:nvSpPr>
        <p:spPr bwMode="auto">
          <a:xfrm>
            <a:off x="4805942" y="1866829"/>
            <a:ext cx="693232" cy="475610"/>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3" name="Rectangle 23"/>
          <p:cNvSpPr>
            <a:spLocks noChangeArrowheads="1"/>
          </p:cNvSpPr>
          <p:nvPr/>
        </p:nvSpPr>
        <p:spPr bwMode="auto">
          <a:xfrm>
            <a:off x="449687" y="1866830"/>
            <a:ext cx="759659" cy="495510"/>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14" name="Rectangle 22"/>
          <p:cNvSpPr>
            <a:spLocks noChangeArrowheads="1"/>
          </p:cNvSpPr>
          <p:nvPr/>
        </p:nvSpPr>
        <p:spPr bwMode="auto">
          <a:xfrm>
            <a:off x="383827" y="1866830"/>
            <a:ext cx="363365" cy="495510"/>
          </a:xfrm>
          <a:prstGeom prst="rect">
            <a:avLst/>
          </a:prstGeom>
          <a:solidFill>
            <a:srgbClr val="808080"/>
          </a:solidFill>
          <a:ln w="9525">
            <a:solidFill>
              <a:srgbClr val="80808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15" name="Rectangle 21"/>
          <p:cNvSpPr>
            <a:spLocks noChangeArrowheads="1"/>
          </p:cNvSpPr>
          <p:nvPr/>
        </p:nvSpPr>
        <p:spPr bwMode="auto">
          <a:xfrm>
            <a:off x="5135808" y="1858914"/>
            <a:ext cx="363365" cy="495510"/>
          </a:xfrm>
          <a:prstGeom prst="rect">
            <a:avLst/>
          </a:prstGeom>
          <a:solidFill>
            <a:srgbClr val="808080"/>
          </a:solidFill>
          <a:ln w="9525">
            <a:solidFill>
              <a:srgbClr val="808080"/>
            </a:solidFill>
            <a:miter lim="800000"/>
            <a:headEnd/>
            <a:tailEnd/>
          </a:ln>
        </p:spPr>
        <p:txBody>
          <a:bodyPr vert="horz" wrap="none" lIns="91440" tIns="45720" rIns="91440" bIns="45720" numCol="1" anchor="ctr" anchorCtr="0" compatLnSpc="1">
            <a:prstTxWarp prst="textNoShape">
              <a:avLst/>
            </a:prstTxWarp>
          </a:bodyPr>
          <a:lstStyle/>
          <a:p>
            <a:endParaRPr lang="en-US"/>
          </a:p>
        </p:txBody>
      </p:sp>
      <p:sp>
        <p:nvSpPr>
          <p:cNvPr id="16" name="Line 20"/>
          <p:cNvSpPr>
            <a:spLocks noChangeShapeType="1"/>
          </p:cNvSpPr>
          <p:nvPr/>
        </p:nvSpPr>
        <p:spPr bwMode="auto">
          <a:xfrm>
            <a:off x="1737305" y="1866829"/>
            <a:ext cx="771171" cy="285"/>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9"/>
          <p:cNvSpPr>
            <a:spLocks noChangeShapeType="1"/>
          </p:cNvSpPr>
          <p:nvPr/>
        </p:nvSpPr>
        <p:spPr bwMode="auto">
          <a:xfrm>
            <a:off x="1743038" y="2081381"/>
            <a:ext cx="765438" cy="0"/>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18"/>
          <p:cNvSpPr>
            <a:spLocks noChangeShapeType="1"/>
          </p:cNvSpPr>
          <p:nvPr/>
        </p:nvSpPr>
        <p:spPr bwMode="auto">
          <a:xfrm>
            <a:off x="1743037" y="2130761"/>
            <a:ext cx="771171" cy="3123"/>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7"/>
          <p:cNvSpPr>
            <a:spLocks noChangeShapeType="1"/>
          </p:cNvSpPr>
          <p:nvPr/>
        </p:nvSpPr>
        <p:spPr bwMode="auto">
          <a:xfrm>
            <a:off x="1743037" y="2354424"/>
            <a:ext cx="771171" cy="3957"/>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Text Box 14"/>
          <p:cNvSpPr txBox="1">
            <a:spLocks noChangeArrowheads="1"/>
          </p:cNvSpPr>
          <p:nvPr/>
        </p:nvSpPr>
        <p:spPr bwMode="auto">
          <a:xfrm>
            <a:off x="1275206" y="1899750"/>
            <a:ext cx="214045" cy="1793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p1</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Text Box 13"/>
          <p:cNvSpPr txBox="1">
            <a:spLocks noChangeArrowheads="1"/>
          </p:cNvSpPr>
          <p:nvPr/>
        </p:nvSpPr>
        <p:spPr bwMode="auto">
          <a:xfrm>
            <a:off x="1275206" y="2164250"/>
            <a:ext cx="214045" cy="1793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p2</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Line 12"/>
          <p:cNvSpPr>
            <a:spLocks noChangeShapeType="1"/>
          </p:cNvSpPr>
          <p:nvPr/>
        </p:nvSpPr>
        <p:spPr bwMode="auto">
          <a:xfrm>
            <a:off x="4244430" y="1946258"/>
            <a:ext cx="198147"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Line 11"/>
          <p:cNvSpPr>
            <a:spLocks noChangeShapeType="1"/>
          </p:cNvSpPr>
          <p:nvPr/>
        </p:nvSpPr>
        <p:spPr bwMode="auto">
          <a:xfrm>
            <a:off x="4244430" y="2210190"/>
            <a:ext cx="198147" cy="0"/>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Rectangle 10"/>
          <p:cNvSpPr>
            <a:spLocks noChangeArrowheads="1"/>
          </p:cNvSpPr>
          <p:nvPr/>
        </p:nvSpPr>
        <p:spPr bwMode="auto">
          <a:xfrm>
            <a:off x="4046283" y="1879849"/>
            <a:ext cx="154430" cy="1793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900" b="1"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1</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9"/>
          <p:cNvSpPr>
            <a:spLocks noChangeArrowheads="1"/>
          </p:cNvSpPr>
          <p:nvPr/>
        </p:nvSpPr>
        <p:spPr bwMode="auto">
          <a:xfrm>
            <a:off x="4046283" y="2144349"/>
            <a:ext cx="154430" cy="1793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I</a:t>
            </a:r>
            <a:r>
              <a:rPr kumimoji="0" lang="en-GB" altLang="en-US" sz="900" b="1" i="0" u="none" strike="noStrike" cap="none" normalizeH="0" baseline="-30000" smtClean="0">
                <a:ln>
                  <a:noFill/>
                </a:ln>
                <a:solidFill>
                  <a:srgbClr val="FF0000"/>
                </a:solidFill>
                <a:effectLst/>
                <a:latin typeface="Arial" pitchFamily="34" charset="0"/>
                <a:ea typeface="Times New Roman" pitchFamily="18" charset="0"/>
                <a:cs typeface="Arial" pitchFamily="34" charset="0"/>
              </a:rPr>
              <a:t>2</a:t>
            </a:r>
            <a:endParaRPr kumimoji="0" lang="en-GB"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Line 8"/>
          <p:cNvSpPr>
            <a:spLocks noChangeShapeType="1"/>
          </p:cNvSpPr>
          <p:nvPr/>
        </p:nvSpPr>
        <p:spPr bwMode="auto">
          <a:xfrm>
            <a:off x="939378" y="2132038"/>
            <a:ext cx="198147" cy="568"/>
          </a:xfrm>
          <a:prstGeom prst="line">
            <a:avLst/>
          </a:prstGeom>
          <a:noFill/>
          <a:ln w="44450">
            <a:solidFill>
              <a:srgbClr val="FF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Rectangle 7"/>
          <p:cNvSpPr>
            <a:spLocks noChangeArrowheads="1"/>
          </p:cNvSpPr>
          <p:nvPr/>
        </p:nvSpPr>
        <p:spPr bwMode="auto">
          <a:xfrm>
            <a:off x="969029" y="1899064"/>
            <a:ext cx="120365" cy="17936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47952" tIns="23976" rIns="47952" bIns="23976"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9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I</a:t>
            </a: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Rectangle 27"/>
          <p:cNvSpPr>
            <a:spLocks noChangeArrowheads="1"/>
          </p:cNvSpPr>
          <p:nvPr/>
        </p:nvSpPr>
        <p:spPr bwMode="auto">
          <a:xfrm>
            <a:off x="2508476" y="1867115"/>
            <a:ext cx="762000" cy="211996"/>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36" name="Rectangle 27"/>
          <p:cNvSpPr>
            <a:spLocks noChangeArrowheads="1"/>
          </p:cNvSpPr>
          <p:nvPr/>
        </p:nvSpPr>
        <p:spPr bwMode="auto">
          <a:xfrm>
            <a:off x="2514208" y="2133883"/>
            <a:ext cx="762000" cy="228457"/>
          </a:xfrm>
          <a:prstGeom prst="rect">
            <a:avLst/>
          </a:prstGeom>
          <a:solidFill>
            <a:srgbClr val="BBE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ctr" anchorCtr="0" compatLnSpc="1">
            <a:prstTxWarp prst="textNoShape">
              <a:avLst/>
            </a:prstTxWarp>
          </a:bodyPr>
          <a:lstStyle/>
          <a:p>
            <a:endParaRPr lang="en-US"/>
          </a:p>
        </p:txBody>
      </p:sp>
      <p:sp>
        <p:nvSpPr>
          <p:cNvPr id="37" name="Line 20"/>
          <p:cNvSpPr>
            <a:spLocks noChangeShapeType="1"/>
          </p:cNvSpPr>
          <p:nvPr/>
        </p:nvSpPr>
        <p:spPr bwMode="auto">
          <a:xfrm flipV="1">
            <a:off x="3270476" y="1866828"/>
            <a:ext cx="742877" cy="13020"/>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Line 20"/>
          <p:cNvSpPr>
            <a:spLocks noChangeShapeType="1"/>
          </p:cNvSpPr>
          <p:nvPr/>
        </p:nvSpPr>
        <p:spPr bwMode="auto">
          <a:xfrm>
            <a:off x="3268624" y="2078826"/>
            <a:ext cx="744729" cy="0"/>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20"/>
          <p:cNvSpPr>
            <a:spLocks noChangeShapeType="1"/>
          </p:cNvSpPr>
          <p:nvPr/>
        </p:nvSpPr>
        <p:spPr bwMode="auto">
          <a:xfrm flipV="1">
            <a:off x="3276209" y="2133884"/>
            <a:ext cx="737146" cy="3950"/>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20"/>
          <p:cNvSpPr>
            <a:spLocks noChangeShapeType="1"/>
          </p:cNvSpPr>
          <p:nvPr/>
        </p:nvSpPr>
        <p:spPr bwMode="auto">
          <a:xfrm>
            <a:off x="3276208" y="2354423"/>
            <a:ext cx="737147" cy="1979"/>
          </a:xfrm>
          <a:prstGeom prst="line">
            <a:avLst/>
          </a:prstGeom>
          <a:noFill/>
          <a:ln w="12700">
            <a:solidFill>
              <a:srgbClr val="33CCCC"/>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12"/>
          <p:cNvSpPr>
            <a:spLocks noChangeShapeType="1"/>
          </p:cNvSpPr>
          <p:nvPr/>
        </p:nvSpPr>
        <p:spPr bwMode="auto">
          <a:xfrm>
            <a:off x="2998153" y="1984002"/>
            <a:ext cx="182388" cy="0"/>
          </a:xfrm>
          <a:prstGeom prst="line">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12"/>
          <p:cNvSpPr>
            <a:spLocks noChangeShapeType="1"/>
          </p:cNvSpPr>
          <p:nvPr/>
        </p:nvSpPr>
        <p:spPr bwMode="auto">
          <a:xfrm flipH="1" flipV="1">
            <a:off x="2623699" y="2002152"/>
            <a:ext cx="204690" cy="1887"/>
          </a:xfrm>
          <a:prstGeom prst="line">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12"/>
          <p:cNvSpPr>
            <a:spLocks noChangeShapeType="1"/>
          </p:cNvSpPr>
          <p:nvPr/>
        </p:nvSpPr>
        <p:spPr bwMode="auto">
          <a:xfrm flipH="1" flipV="1">
            <a:off x="2973680" y="2246550"/>
            <a:ext cx="206860" cy="2139"/>
          </a:xfrm>
          <a:prstGeom prst="line">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12"/>
          <p:cNvSpPr>
            <a:spLocks noChangeShapeType="1"/>
          </p:cNvSpPr>
          <p:nvPr/>
        </p:nvSpPr>
        <p:spPr bwMode="auto">
          <a:xfrm flipV="1">
            <a:off x="2640492" y="2241863"/>
            <a:ext cx="197086" cy="1224"/>
          </a:xfrm>
          <a:prstGeom prst="line">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46" name="Straight Connector 45"/>
          <p:cNvCxnSpPr/>
          <p:nvPr/>
        </p:nvCxnSpPr>
        <p:spPr>
          <a:xfrm>
            <a:off x="2923429" y="1427694"/>
            <a:ext cx="0" cy="585694"/>
          </a:xfrm>
          <a:prstGeom prst="line">
            <a:avLst/>
          </a:prstGeom>
          <a:ln w="41275">
            <a:solidFill>
              <a:srgbClr val="7030A0"/>
            </a:solidFill>
            <a:headEnd type="none"/>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915654" y="2246270"/>
            <a:ext cx="0" cy="585694"/>
          </a:xfrm>
          <a:prstGeom prst="line">
            <a:avLst/>
          </a:prstGeom>
          <a:ln w="41275">
            <a:solidFill>
              <a:srgbClr val="7030A0"/>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2880654" y="1946258"/>
            <a:ext cx="93026" cy="80586"/>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2880653" y="2191137"/>
            <a:ext cx="93027" cy="9688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Line 12"/>
          <p:cNvSpPr>
            <a:spLocks noChangeShapeType="1"/>
          </p:cNvSpPr>
          <p:nvPr/>
        </p:nvSpPr>
        <p:spPr bwMode="auto">
          <a:xfrm>
            <a:off x="4876800" y="1946258"/>
            <a:ext cx="195943" cy="112951"/>
          </a:xfrm>
          <a:prstGeom prst="line">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12"/>
          <p:cNvSpPr>
            <a:spLocks noChangeShapeType="1"/>
          </p:cNvSpPr>
          <p:nvPr/>
        </p:nvSpPr>
        <p:spPr bwMode="auto">
          <a:xfrm flipH="1">
            <a:off x="780122" y="1950644"/>
            <a:ext cx="188907" cy="125488"/>
          </a:xfrm>
          <a:prstGeom prst="line">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6"/>
          <p:cNvSpPr>
            <a:spLocks noChangeShapeType="1"/>
          </p:cNvSpPr>
          <p:nvPr/>
        </p:nvSpPr>
        <p:spPr bwMode="auto">
          <a:xfrm flipH="1" flipV="1">
            <a:off x="3048419" y="2424186"/>
            <a:ext cx="227790" cy="40777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TextBox 53"/>
          <p:cNvSpPr txBox="1"/>
          <p:nvPr/>
        </p:nvSpPr>
        <p:spPr>
          <a:xfrm>
            <a:off x="3139461" y="2831964"/>
            <a:ext cx="772969" cy="276999"/>
          </a:xfrm>
          <a:prstGeom prst="rect">
            <a:avLst/>
          </a:prstGeom>
          <a:noFill/>
        </p:spPr>
        <p:txBody>
          <a:bodyPr wrap="none" rtlCol="0">
            <a:spAutoFit/>
          </a:bodyPr>
          <a:lstStyle/>
          <a:p>
            <a:r>
              <a:rPr lang="en-US" sz="1200" dirty="0" smtClean="0">
                <a:latin typeface="Arial" panose="020B0604020202020204" pitchFamily="34" charset="0"/>
                <a:cs typeface="Arial" panose="020B0604020202020204" pitchFamily="34" charset="0"/>
              </a:rPr>
              <a:t>½ length</a:t>
            </a:r>
            <a:endParaRPr lang="en-US" sz="1200" dirty="0">
              <a:latin typeface="Arial" panose="020B0604020202020204" pitchFamily="34" charset="0"/>
              <a:cs typeface="Arial" panose="020B0604020202020204" pitchFamily="34" charset="0"/>
            </a:endParaRPr>
          </a:p>
        </p:txBody>
      </p:sp>
      <p:sp>
        <p:nvSpPr>
          <p:cNvPr id="55" name="Line 12"/>
          <p:cNvSpPr>
            <a:spLocks noChangeShapeType="1"/>
          </p:cNvSpPr>
          <p:nvPr/>
        </p:nvSpPr>
        <p:spPr bwMode="auto">
          <a:xfrm>
            <a:off x="2927167" y="1469146"/>
            <a:ext cx="0" cy="195571"/>
          </a:xfrm>
          <a:prstGeom prst="line">
            <a:avLst/>
          </a:prstGeom>
          <a:noFill/>
          <a:ln w="412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12"/>
          <p:cNvSpPr>
            <a:spLocks noChangeShapeType="1"/>
          </p:cNvSpPr>
          <p:nvPr/>
        </p:nvSpPr>
        <p:spPr bwMode="auto">
          <a:xfrm>
            <a:off x="2917843" y="2700271"/>
            <a:ext cx="0" cy="195571"/>
          </a:xfrm>
          <a:prstGeom prst="line">
            <a:avLst/>
          </a:prstGeom>
          <a:noFill/>
          <a:ln w="412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TextBox 56"/>
          <p:cNvSpPr txBox="1"/>
          <p:nvPr/>
        </p:nvSpPr>
        <p:spPr>
          <a:xfrm>
            <a:off x="328181" y="3175210"/>
            <a:ext cx="5234419" cy="646331"/>
          </a:xfrm>
          <a:prstGeom prst="rect">
            <a:avLst/>
          </a:prstGeom>
          <a:noFill/>
        </p:spPr>
        <p:txBody>
          <a:bodyPr wrap="square" rtlCol="0">
            <a:spAutoFit/>
          </a:bodyPr>
          <a:lstStyle/>
          <a:p>
            <a:r>
              <a:rPr lang="en-US" b="1" dirty="0" smtClean="0">
                <a:solidFill>
                  <a:srgbClr val="BE0CC2"/>
                </a:solidFill>
              </a:rPr>
              <a:t>Inductance in cancelled out along the conductor path =&gt; applicable to long magnets</a:t>
            </a:r>
            <a:endParaRPr lang="en-US" b="1" dirty="0">
              <a:solidFill>
                <a:srgbClr val="BE0CC2"/>
              </a:solidFill>
            </a:endParaRPr>
          </a:p>
        </p:txBody>
      </p:sp>
      <p:sp>
        <p:nvSpPr>
          <p:cNvPr id="58" name="TextBox 57"/>
          <p:cNvSpPr txBox="1"/>
          <p:nvPr/>
        </p:nvSpPr>
        <p:spPr>
          <a:xfrm>
            <a:off x="5867401" y="1106691"/>
            <a:ext cx="2865120" cy="1323439"/>
          </a:xfrm>
          <a:prstGeom prst="rect">
            <a:avLst/>
          </a:prstGeom>
          <a:noFill/>
        </p:spPr>
        <p:txBody>
          <a:bodyPr wrap="square" rtlCol="0">
            <a:spAutoFit/>
          </a:bodyPr>
          <a:lstStyle/>
          <a:p>
            <a:pPr algn="just"/>
            <a:r>
              <a:rPr lang="en-US" sz="1600" dirty="0" smtClean="0"/>
              <a:t>Upon detecting a quench, a current pulse (in excess of </a:t>
            </a:r>
            <a:r>
              <a:rPr lang="en-US" sz="1600" dirty="0" err="1" smtClean="0"/>
              <a:t>I</a:t>
            </a:r>
            <a:r>
              <a:rPr lang="en-US" sz="1600" baseline="-25000" dirty="0" err="1" smtClean="0"/>
              <a:t>c</a:t>
            </a:r>
            <a:r>
              <a:rPr lang="en-US" sz="1600" dirty="0" smtClean="0"/>
              <a:t>) is applied to the central taps connected to the branches of a split conductor.</a:t>
            </a:r>
            <a:endParaRPr lang="en-US" sz="1600" dirty="0"/>
          </a:p>
        </p:txBody>
      </p:sp>
      <p:sp>
        <p:nvSpPr>
          <p:cNvPr id="59" name="TextBox 58"/>
          <p:cNvSpPr txBox="1"/>
          <p:nvPr/>
        </p:nvSpPr>
        <p:spPr>
          <a:xfrm>
            <a:off x="5867401" y="2456987"/>
            <a:ext cx="2938723" cy="1077218"/>
          </a:xfrm>
          <a:prstGeom prst="rect">
            <a:avLst/>
          </a:prstGeom>
          <a:noFill/>
        </p:spPr>
        <p:txBody>
          <a:bodyPr wrap="square" rtlCol="0">
            <a:spAutoFit/>
          </a:bodyPr>
          <a:lstStyle/>
          <a:p>
            <a:pPr algn="just"/>
            <a:r>
              <a:rPr lang="en-US" sz="1600" i="1" dirty="0" smtClean="0">
                <a:solidFill>
                  <a:srgbClr val="0070C0"/>
                </a:solidFill>
              </a:rPr>
              <a:t>T. </a:t>
            </a:r>
            <a:r>
              <a:rPr lang="en-US" sz="1600" i="1" dirty="0" err="1" smtClean="0">
                <a:solidFill>
                  <a:srgbClr val="0070C0"/>
                </a:solidFill>
              </a:rPr>
              <a:t>Wakuda</a:t>
            </a:r>
            <a:r>
              <a:rPr lang="en-US" sz="1600" i="1" dirty="0" smtClean="0">
                <a:solidFill>
                  <a:srgbClr val="0070C0"/>
                </a:solidFill>
              </a:rPr>
              <a:t> et al. </a:t>
            </a:r>
            <a:r>
              <a:rPr lang="en-US" sz="1600" i="1" dirty="0">
                <a:solidFill>
                  <a:srgbClr val="0070C0"/>
                </a:solidFill>
              </a:rPr>
              <a:t>“A Novel Quench Protection technique for HTS Coils”, IEEE </a:t>
            </a:r>
            <a:r>
              <a:rPr lang="en-US" sz="1600" i="1" dirty="0" smtClean="0">
                <a:solidFill>
                  <a:srgbClr val="0070C0"/>
                </a:solidFill>
              </a:rPr>
              <a:t>Trans. Appl. </a:t>
            </a:r>
            <a:r>
              <a:rPr lang="en-US" sz="1600" i="1" dirty="0" err="1" smtClean="0">
                <a:solidFill>
                  <a:srgbClr val="0070C0"/>
                </a:solidFill>
              </a:rPr>
              <a:t>Supercond</a:t>
            </a:r>
            <a:r>
              <a:rPr lang="en-US" sz="1600" i="1" dirty="0" smtClean="0">
                <a:solidFill>
                  <a:srgbClr val="0070C0"/>
                </a:solidFill>
              </a:rPr>
              <a:t>. 22, 4703404 (2012)</a:t>
            </a:r>
            <a:endParaRPr lang="en-US" sz="1600" i="1" dirty="0">
              <a:solidFill>
                <a:srgbClr val="0070C0"/>
              </a:solidFill>
            </a:endParaRPr>
          </a:p>
        </p:txBody>
      </p:sp>
      <p:sp>
        <p:nvSpPr>
          <p:cNvPr id="4" name="TextBox 3"/>
          <p:cNvSpPr txBox="1"/>
          <p:nvPr/>
        </p:nvSpPr>
        <p:spPr>
          <a:xfrm>
            <a:off x="328181" y="3810092"/>
            <a:ext cx="8434819" cy="1277273"/>
          </a:xfrm>
          <a:prstGeom prst="rect">
            <a:avLst/>
          </a:prstGeom>
          <a:noFill/>
        </p:spPr>
        <p:txBody>
          <a:bodyPr wrap="square" rtlCol="0">
            <a:spAutoFit/>
          </a:bodyPr>
          <a:lstStyle/>
          <a:p>
            <a:pPr algn="just"/>
            <a:r>
              <a:rPr lang="en-US" dirty="0" smtClean="0"/>
              <a:t>The principle can be realized in various configurations, such as:</a:t>
            </a:r>
            <a:endParaRPr lang="en-US" dirty="0" smtClean="0"/>
          </a:p>
          <a:p>
            <a:pPr marL="285750" indent="-285750" algn="just">
              <a:spcBef>
                <a:spcPts val="600"/>
              </a:spcBef>
              <a:buFontTx/>
              <a:buChar char="-"/>
            </a:pPr>
            <a:r>
              <a:rPr lang="en-US" dirty="0" smtClean="0"/>
              <a:t>REBCO ROEBEL cable with half of </a:t>
            </a:r>
            <a:r>
              <a:rPr lang="en-US" dirty="0" smtClean="0"/>
              <a:t>its</a:t>
            </a:r>
            <a:r>
              <a:rPr lang="en-US" dirty="0" smtClean="0"/>
              <a:t> </a:t>
            </a:r>
            <a:r>
              <a:rPr lang="en-US" dirty="0" smtClean="0"/>
              <a:t>strands electrically </a:t>
            </a:r>
            <a:r>
              <a:rPr lang="en-US" dirty="0" smtClean="0"/>
              <a:t>insulated </a:t>
            </a:r>
            <a:r>
              <a:rPr lang="en-US" dirty="0" smtClean="0"/>
              <a:t>from another </a:t>
            </a:r>
            <a:r>
              <a:rPr lang="en-US" dirty="0" smtClean="0"/>
              <a:t>half</a:t>
            </a:r>
          </a:p>
          <a:p>
            <a:pPr marL="285750" indent="-285750" algn="just">
              <a:buFontTx/>
              <a:buChar char="-"/>
            </a:pPr>
            <a:r>
              <a:rPr lang="en-US" dirty="0" smtClean="0"/>
              <a:t>Two electrically insulated tape stacks</a:t>
            </a:r>
            <a:endParaRPr lang="en-US" dirty="0" smtClean="0"/>
          </a:p>
          <a:p>
            <a:pPr marL="285750" indent="-285750" algn="just">
              <a:buFontTx/>
              <a:buChar char="-"/>
            </a:pPr>
            <a:r>
              <a:rPr lang="en-US" dirty="0"/>
              <a:t>P</a:t>
            </a:r>
            <a:r>
              <a:rPr lang="en-US" dirty="0" smtClean="0"/>
              <a:t>air </a:t>
            </a:r>
            <a:r>
              <a:rPr lang="en-US" dirty="0" smtClean="0"/>
              <a:t>of insulated and twisted multi-filamentary </a:t>
            </a:r>
            <a:r>
              <a:rPr lang="en-US" dirty="0" smtClean="0"/>
              <a:t>Bi 2212 </a:t>
            </a:r>
            <a:r>
              <a:rPr lang="en-US" dirty="0" smtClean="0"/>
              <a:t>wires</a:t>
            </a:r>
          </a:p>
        </p:txBody>
      </p:sp>
      <p:sp>
        <p:nvSpPr>
          <p:cNvPr id="60" name="Line 12"/>
          <p:cNvSpPr>
            <a:spLocks noChangeShapeType="1"/>
          </p:cNvSpPr>
          <p:nvPr/>
        </p:nvSpPr>
        <p:spPr bwMode="auto">
          <a:xfrm>
            <a:off x="816629" y="2191137"/>
            <a:ext cx="152400" cy="113947"/>
          </a:xfrm>
          <a:prstGeom prst="line">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12"/>
          <p:cNvSpPr>
            <a:spLocks noChangeShapeType="1"/>
          </p:cNvSpPr>
          <p:nvPr/>
        </p:nvSpPr>
        <p:spPr bwMode="auto">
          <a:xfrm flipH="1">
            <a:off x="4876800" y="2142538"/>
            <a:ext cx="186732" cy="145482"/>
          </a:xfrm>
          <a:prstGeom prst="line">
            <a:avLst/>
          </a:prstGeom>
          <a:noFill/>
          <a:ln w="28575">
            <a:solidFill>
              <a:srgbClr val="7030A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TextBox 19"/>
          <p:cNvSpPr txBox="1"/>
          <p:nvPr/>
        </p:nvSpPr>
        <p:spPr>
          <a:xfrm>
            <a:off x="406410" y="5109097"/>
            <a:ext cx="8326112" cy="1200329"/>
          </a:xfrm>
          <a:prstGeom prst="rect">
            <a:avLst/>
          </a:prstGeom>
          <a:noFill/>
        </p:spPr>
        <p:txBody>
          <a:bodyPr wrap="square" rtlCol="0">
            <a:spAutoFit/>
          </a:bodyPr>
          <a:lstStyle/>
          <a:p>
            <a:pPr algn="just"/>
            <a:r>
              <a:rPr lang="en-US" b="1" dirty="0" smtClean="0">
                <a:solidFill>
                  <a:srgbClr val="00B050"/>
                </a:solidFill>
              </a:rPr>
              <a:t>Compensated inductance enables use of high-frequency currents for coil protection.</a:t>
            </a:r>
          </a:p>
          <a:p>
            <a:pPr algn="just"/>
            <a:r>
              <a:rPr lang="en-US" b="1" dirty="0" smtClean="0">
                <a:solidFill>
                  <a:srgbClr val="00B050"/>
                </a:solidFill>
              </a:rPr>
              <a:t>This can potentially enable novel protection mechanisms </a:t>
            </a:r>
            <a:r>
              <a:rPr lang="en-US" b="1" dirty="0" smtClean="0">
                <a:solidFill>
                  <a:srgbClr val="00B050"/>
                </a:solidFill>
              </a:rPr>
              <a:t>(“</a:t>
            </a:r>
            <a:r>
              <a:rPr lang="en-US" b="1" dirty="0" smtClean="0">
                <a:solidFill>
                  <a:srgbClr val="00B050"/>
                </a:solidFill>
              </a:rPr>
              <a:t>ac shaking”, eddy </a:t>
            </a:r>
            <a:r>
              <a:rPr lang="en-US" b="1" dirty="0" smtClean="0">
                <a:solidFill>
                  <a:srgbClr val="00B050"/>
                </a:solidFill>
              </a:rPr>
              <a:t>currents, </a:t>
            </a:r>
            <a:r>
              <a:rPr lang="en-US" b="1" dirty="0" smtClean="0">
                <a:solidFill>
                  <a:srgbClr val="00B050"/>
                </a:solidFill>
              </a:rPr>
              <a:t>etc…) that are </a:t>
            </a:r>
            <a:r>
              <a:rPr lang="en-US" b="1" dirty="0" smtClean="0">
                <a:solidFill>
                  <a:srgbClr val="00B050"/>
                </a:solidFill>
              </a:rPr>
              <a:t>presently incompatible with long magnets due to their inductive impedance.</a:t>
            </a:r>
            <a:endParaRPr lang="en-US" b="1" dirty="0" smtClean="0">
              <a:solidFill>
                <a:srgbClr val="00B050"/>
              </a:solidFill>
            </a:endParaRPr>
          </a:p>
        </p:txBody>
      </p:sp>
      <p:sp>
        <p:nvSpPr>
          <p:cNvPr id="11" name="TextBox 10"/>
          <p:cNvSpPr txBox="1"/>
          <p:nvPr/>
        </p:nvSpPr>
        <p:spPr>
          <a:xfrm>
            <a:off x="2970838" y="1284499"/>
            <a:ext cx="588623" cy="369332"/>
          </a:xfrm>
          <a:prstGeom prst="rect">
            <a:avLst/>
          </a:prstGeom>
          <a:noFill/>
        </p:spPr>
        <p:txBody>
          <a:bodyPr wrap="none" rtlCol="0">
            <a:spAutoFit/>
          </a:bodyPr>
          <a:lstStyle/>
          <a:p>
            <a:r>
              <a:rPr lang="en-US" b="1" dirty="0" err="1" smtClean="0">
                <a:solidFill>
                  <a:srgbClr val="7030A0"/>
                </a:solidFill>
              </a:rPr>
              <a:t>I</a:t>
            </a:r>
            <a:r>
              <a:rPr lang="en-US" b="1" baseline="-25000" dirty="0" err="1" smtClean="0">
                <a:solidFill>
                  <a:srgbClr val="7030A0"/>
                </a:solidFill>
              </a:rPr>
              <a:t>pulse</a:t>
            </a:r>
            <a:endParaRPr lang="en-US" b="1" baseline="-25000" dirty="0">
              <a:solidFill>
                <a:srgbClr val="7030A0"/>
              </a:solidFill>
            </a:endParaRPr>
          </a:p>
        </p:txBody>
      </p:sp>
    </p:spTree>
    <p:extLst>
      <p:ext uri="{BB962C8B-B14F-4D97-AF65-F5344CB8AC3E}">
        <p14:creationId xmlns:p14="http://schemas.microsoft.com/office/powerpoint/2010/main" val="32092510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667000"/>
            <a:ext cx="8229600" cy="609600"/>
          </a:xfrm>
        </p:spPr>
        <p:txBody>
          <a:bodyPr/>
          <a:lstStyle/>
          <a:p>
            <a:r>
              <a:rPr lang="en-US" dirty="0" smtClean="0"/>
              <a:t>Thank you!</a:t>
            </a:r>
            <a:endParaRPr lang="en-US" dirty="0"/>
          </a:p>
        </p:txBody>
      </p:sp>
    </p:spTree>
    <p:extLst>
      <p:ext uri="{BB962C8B-B14F-4D97-AF65-F5344CB8AC3E}">
        <p14:creationId xmlns:p14="http://schemas.microsoft.com/office/powerpoint/2010/main" val="2562519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Disturbance spectra and stability margin</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879617"/>
            <a:ext cx="4500523" cy="3239421"/>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4119039"/>
            <a:ext cx="6477000" cy="1900761"/>
          </a:xfrm>
          <a:prstGeom prst="rect">
            <a:avLst/>
          </a:prstGeom>
        </p:spPr>
      </p:pic>
      <p:sp>
        <p:nvSpPr>
          <p:cNvPr id="6" name="TextBox 5"/>
          <p:cNvSpPr txBox="1"/>
          <p:nvPr/>
        </p:nvSpPr>
        <p:spPr>
          <a:xfrm>
            <a:off x="4798334" y="951192"/>
            <a:ext cx="3966932" cy="1354217"/>
          </a:xfrm>
          <a:prstGeom prst="rect">
            <a:avLst/>
          </a:prstGeom>
          <a:noFill/>
        </p:spPr>
        <p:txBody>
          <a:bodyPr wrap="square" rtlCol="0">
            <a:spAutoFit/>
          </a:bodyPr>
          <a:lstStyle/>
          <a:p>
            <a:pPr algn="just"/>
            <a:r>
              <a:rPr lang="en-US" sz="1600" dirty="0" smtClean="0"/>
              <a:t>Mechanical events associated with conductor motion and/or impregnation material fracturing – a major source of quenching in LTS accelerator magnets are not likely to cause quenching in HTS</a:t>
            </a:r>
            <a:r>
              <a:rPr lang="en-US" dirty="0" smtClean="0"/>
              <a:t>. </a:t>
            </a:r>
            <a:endParaRPr lang="en-US" dirty="0"/>
          </a:p>
        </p:txBody>
      </p:sp>
      <p:sp>
        <p:nvSpPr>
          <p:cNvPr id="5" name="TextBox 4"/>
          <p:cNvSpPr txBox="1"/>
          <p:nvPr/>
        </p:nvSpPr>
        <p:spPr>
          <a:xfrm>
            <a:off x="4875667" y="2476699"/>
            <a:ext cx="3812266" cy="923330"/>
          </a:xfrm>
          <a:prstGeom prst="rect">
            <a:avLst/>
          </a:prstGeom>
          <a:noFill/>
        </p:spPr>
        <p:txBody>
          <a:bodyPr wrap="square" rtlCol="0">
            <a:spAutoFit/>
          </a:bodyPr>
          <a:lstStyle/>
          <a:p>
            <a:r>
              <a:rPr lang="en-US" dirty="0" smtClean="0">
                <a:solidFill>
                  <a:srgbClr val="FF0000"/>
                </a:solidFill>
              </a:rPr>
              <a:t>Minimal quench </a:t>
            </a:r>
            <a:r>
              <a:rPr lang="en-US" dirty="0" smtClean="0">
                <a:solidFill>
                  <a:srgbClr val="FF0000"/>
                </a:solidFill>
              </a:rPr>
              <a:t>energies in HTS are </a:t>
            </a:r>
            <a:r>
              <a:rPr lang="en-US" dirty="0" smtClean="0">
                <a:solidFill>
                  <a:srgbClr val="FF0000"/>
                </a:solidFill>
              </a:rPr>
              <a:t>2-3 </a:t>
            </a:r>
            <a:r>
              <a:rPr lang="en-US" dirty="0" smtClean="0">
                <a:solidFill>
                  <a:srgbClr val="FF0000"/>
                </a:solidFill>
              </a:rPr>
              <a:t>order of magnitude larger than those in LTS !</a:t>
            </a:r>
            <a:endParaRPr lang="en-US" dirty="0">
              <a:solidFill>
                <a:srgbClr val="FF0000"/>
              </a:solidFill>
            </a:endParaRPr>
          </a:p>
        </p:txBody>
      </p:sp>
      <p:sp>
        <p:nvSpPr>
          <p:cNvPr id="7" name="TextBox 6"/>
          <p:cNvSpPr txBox="1"/>
          <p:nvPr/>
        </p:nvSpPr>
        <p:spPr>
          <a:xfrm>
            <a:off x="6728663" y="5155429"/>
            <a:ext cx="2102210" cy="738664"/>
          </a:xfrm>
          <a:prstGeom prst="rect">
            <a:avLst/>
          </a:prstGeom>
          <a:noFill/>
        </p:spPr>
        <p:txBody>
          <a:bodyPr wrap="square" rtlCol="0">
            <a:spAutoFit/>
          </a:bodyPr>
          <a:lstStyle/>
          <a:p>
            <a:pPr algn="just"/>
            <a:r>
              <a:rPr lang="en-US" sz="1400" i="1" dirty="0" smtClean="0">
                <a:solidFill>
                  <a:schemeClr val="accent1">
                    <a:lumMod val="75000"/>
                  </a:schemeClr>
                </a:solidFill>
              </a:rPr>
              <a:t>Y. </a:t>
            </a:r>
            <a:r>
              <a:rPr lang="en-US" sz="1400" i="1" dirty="0" err="1" smtClean="0">
                <a:solidFill>
                  <a:schemeClr val="accent1">
                    <a:lumMod val="75000"/>
                  </a:schemeClr>
                </a:solidFill>
              </a:rPr>
              <a:t>Iwasa</a:t>
            </a:r>
            <a:r>
              <a:rPr lang="en-US" sz="1400" i="1" dirty="0" smtClean="0">
                <a:solidFill>
                  <a:schemeClr val="accent1">
                    <a:lumMod val="75000"/>
                  </a:schemeClr>
                </a:solidFill>
              </a:rPr>
              <a:t>, “Case Studies in Superconducting Magnets”</a:t>
            </a:r>
            <a:endParaRPr lang="en-US" sz="1400" i="1" dirty="0">
              <a:solidFill>
                <a:schemeClr val="accent1">
                  <a:lumMod val="75000"/>
                </a:schemeClr>
              </a:solidFill>
            </a:endParaRPr>
          </a:p>
        </p:txBody>
      </p:sp>
      <p:sp>
        <p:nvSpPr>
          <p:cNvPr id="8" name="Rectangle 7"/>
          <p:cNvSpPr/>
          <p:nvPr/>
        </p:nvSpPr>
        <p:spPr>
          <a:xfrm>
            <a:off x="538124" y="958584"/>
            <a:ext cx="4085408" cy="147951"/>
          </a:xfrm>
          <a:prstGeom prst="rect">
            <a:avLst/>
          </a:prstGeom>
          <a:solidFill>
            <a:schemeClr val="accent6">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2488882" y="4955218"/>
            <a:ext cx="990600" cy="886615"/>
          </a:xfrm>
          <a:prstGeom prst="rect">
            <a:avLst/>
          </a:prstGeom>
          <a:solidFill>
            <a:schemeClr val="accent6">
              <a:lumMod val="7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609410" y="4955218"/>
            <a:ext cx="990600" cy="913564"/>
          </a:xfrm>
          <a:prstGeom prst="rect">
            <a:avLst/>
          </a:prstGeom>
          <a:solidFill>
            <a:schemeClr val="accent3">
              <a:lumMod val="75000"/>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2785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 dependence of J</a:t>
            </a:r>
            <a:r>
              <a:rPr lang="en-US" baseline="-25000" dirty="0"/>
              <a:t>e</a:t>
            </a:r>
          </a:p>
        </p:txBody>
      </p:sp>
      <p:sp>
        <p:nvSpPr>
          <p:cNvPr id="4" name="Rectangle 3"/>
          <p:cNvSpPr/>
          <p:nvPr/>
        </p:nvSpPr>
        <p:spPr>
          <a:xfrm>
            <a:off x="4495800" y="5029200"/>
            <a:ext cx="4058984" cy="977755"/>
          </a:xfrm>
          <a:prstGeom prst="rect">
            <a:avLst/>
          </a:prstGeom>
        </p:spPr>
        <p:txBody>
          <a:bodyPr wrap="square">
            <a:spAutoFit/>
          </a:bodyPr>
          <a:lstStyle/>
          <a:p>
            <a:pPr algn="just"/>
            <a:r>
              <a:rPr lang="en-US" sz="1400" i="1" dirty="0">
                <a:solidFill>
                  <a:srgbClr val="0070C0"/>
                </a:solidFill>
              </a:rPr>
              <a:t>V. </a:t>
            </a:r>
            <a:r>
              <a:rPr lang="en-US" sz="1400" i="1" dirty="0" smtClean="0">
                <a:solidFill>
                  <a:srgbClr val="0070C0"/>
                </a:solidFill>
              </a:rPr>
              <a:t>Lombardo et al</a:t>
            </a:r>
            <a:r>
              <a:rPr lang="en-US" sz="1400" i="1" dirty="0">
                <a:solidFill>
                  <a:srgbClr val="0070C0"/>
                </a:solidFill>
              </a:rPr>
              <a:t>., </a:t>
            </a:r>
            <a:r>
              <a:rPr lang="en-US" sz="1400" i="1" dirty="0" smtClean="0">
                <a:solidFill>
                  <a:srgbClr val="0070C0"/>
                </a:solidFill>
              </a:rPr>
              <a:t>“</a:t>
            </a:r>
            <a:r>
              <a:rPr lang="en-US" sz="1400" i="1" dirty="0">
                <a:solidFill>
                  <a:srgbClr val="0070C0"/>
                </a:solidFill>
              </a:rPr>
              <a:t>Critical Currents of </a:t>
            </a:r>
            <a:r>
              <a:rPr lang="en-US" sz="1400" i="1" dirty="0" smtClean="0">
                <a:solidFill>
                  <a:srgbClr val="0070C0"/>
                </a:solidFill>
              </a:rPr>
              <a:t>YBa</a:t>
            </a:r>
            <a:r>
              <a:rPr lang="en-US" sz="1400" i="1" baseline="-25000" dirty="0" smtClean="0">
                <a:solidFill>
                  <a:srgbClr val="0070C0"/>
                </a:solidFill>
              </a:rPr>
              <a:t>2</a:t>
            </a:r>
            <a:r>
              <a:rPr lang="en-US" sz="1400" i="1" dirty="0" smtClean="0">
                <a:solidFill>
                  <a:srgbClr val="0070C0"/>
                </a:solidFill>
              </a:rPr>
              <a:t>CuO</a:t>
            </a:r>
            <a:r>
              <a:rPr lang="en-US" sz="1400" i="1" baseline="-25000" dirty="0" smtClean="0">
                <a:solidFill>
                  <a:srgbClr val="0070C0"/>
                </a:solidFill>
              </a:rPr>
              <a:t>7-delta</a:t>
            </a:r>
            <a:r>
              <a:rPr lang="en-US" sz="1400" i="1" dirty="0" smtClean="0">
                <a:solidFill>
                  <a:srgbClr val="0070C0"/>
                </a:solidFill>
              </a:rPr>
              <a:t> </a:t>
            </a:r>
            <a:r>
              <a:rPr lang="en-US" sz="1400" i="1" dirty="0">
                <a:solidFill>
                  <a:srgbClr val="0070C0"/>
                </a:solidFill>
              </a:rPr>
              <a:t>Tapes and Bi</a:t>
            </a:r>
            <a:r>
              <a:rPr lang="en-US" sz="1400" i="1" baseline="-25000" dirty="0">
                <a:solidFill>
                  <a:srgbClr val="0070C0"/>
                </a:solidFill>
              </a:rPr>
              <a:t>2</a:t>
            </a:r>
            <a:r>
              <a:rPr lang="en-US" sz="1400" i="1" dirty="0">
                <a:solidFill>
                  <a:srgbClr val="0070C0"/>
                </a:solidFill>
              </a:rPr>
              <a:t>Sr</a:t>
            </a:r>
            <a:r>
              <a:rPr lang="en-US" sz="1400" i="1" baseline="-25000" dirty="0">
                <a:solidFill>
                  <a:srgbClr val="0070C0"/>
                </a:solidFill>
              </a:rPr>
              <a:t>2</a:t>
            </a:r>
            <a:r>
              <a:rPr lang="en-US" sz="1400" i="1" dirty="0">
                <a:solidFill>
                  <a:srgbClr val="0070C0"/>
                </a:solidFill>
              </a:rPr>
              <a:t>CaCu</a:t>
            </a:r>
            <a:r>
              <a:rPr lang="en-US" sz="1400" i="1" baseline="-25000" dirty="0">
                <a:solidFill>
                  <a:srgbClr val="0070C0"/>
                </a:solidFill>
              </a:rPr>
              <a:t>2</a:t>
            </a:r>
            <a:r>
              <a:rPr lang="en-US" sz="1400" i="1" dirty="0">
                <a:solidFill>
                  <a:srgbClr val="0070C0"/>
                </a:solidFill>
              </a:rPr>
              <a:t>O</a:t>
            </a:r>
            <a:r>
              <a:rPr lang="en-US" sz="1400" i="1" baseline="-25000" dirty="0">
                <a:solidFill>
                  <a:srgbClr val="0070C0"/>
                </a:solidFill>
              </a:rPr>
              <a:t>x</a:t>
            </a:r>
            <a:r>
              <a:rPr lang="en-US" sz="1400" i="1" dirty="0">
                <a:solidFill>
                  <a:srgbClr val="0070C0"/>
                </a:solidFill>
              </a:rPr>
              <a:t> Wires at Different Temperatures and Magnetic </a:t>
            </a:r>
            <a:r>
              <a:rPr lang="en-US" sz="1400" i="1" dirty="0" smtClean="0">
                <a:solidFill>
                  <a:srgbClr val="0070C0"/>
                </a:solidFill>
              </a:rPr>
              <a:t>Fields</a:t>
            </a:r>
            <a:r>
              <a:rPr lang="en-US" sz="1400" b="1" i="1" dirty="0" smtClean="0">
                <a:solidFill>
                  <a:srgbClr val="0070C0"/>
                </a:solidFill>
              </a:rPr>
              <a:t>”</a:t>
            </a:r>
            <a:r>
              <a:rPr lang="en-US" sz="1400" b="1" i="1" dirty="0">
                <a:solidFill>
                  <a:srgbClr val="0070C0"/>
                </a:solidFill>
              </a:rPr>
              <a:t> </a:t>
            </a:r>
            <a:r>
              <a:rPr lang="en-US" sz="1400" i="1" dirty="0" smtClean="0">
                <a:solidFill>
                  <a:srgbClr val="0070C0"/>
                </a:solidFill>
              </a:rPr>
              <a:t>IEEE Trans. Appl. </a:t>
            </a:r>
            <a:r>
              <a:rPr lang="en-US" sz="1400" i="1" dirty="0" err="1" smtClean="0">
                <a:solidFill>
                  <a:srgbClr val="0070C0"/>
                </a:solidFill>
              </a:rPr>
              <a:t>Supercond</a:t>
            </a:r>
            <a:r>
              <a:rPr lang="en-US" sz="1400" i="1" dirty="0" smtClean="0">
                <a:solidFill>
                  <a:srgbClr val="0070C0"/>
                </a:solidFill>
              </a:rPr>
              <a:t>., </a:t>
            </a:r>
            <a:r>
              <a:rPr lang="en-US" sz="1400" i="1" dirty="0" smtClean="0">
                <a:solidFill>
                  <a:srgbClr val="0070C0"/>
                </a:solidFill>
              </a:rPr>
              <a:t>21, </a:t>
            </a:r>
            <a:r>
              <a:rPr lang="en-US" sz="1400" i="1" dirty="0" smtClean="0">
                <a:solidFill>
                  <a:srgbClr val="0070C0"/>
                </a:solidFill>
              </a:rPr>
              <a:t>pp 3247 – 3250 (2011)</a:t>
            </a:r>
            <a:endParaRPr lang="en-US" sz="1400" i="1" dirty="0">
              <a:solidFill>
                <a:srgbClr val="0070C0"/>
              </a:solidFill>
            </a:endParaRPr>
          </a:p>
        </p:txBody>
      </p:sp>
      <p:grpSp>
        <p:nvGrpSpPr>
          <p:cNvPr id="9" name="Group 8"/>
          <p:cNvGrpSpPr/>
          <p:nvPr/>
        </p:nvGrpSpPr>
        <p:grpSpPr>
          <a:xfrm>
            <a:off x="278592" y="845330"/>
            <a:ext cx="5611366" cy="4260070"/>
            <a:chOff x="322537" y="3453051"/>
            <a:chExt cx="3907628" cy="2859673"/>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537" y="3453051"/>
              <a:ext cx="3907628" cy="2859673"/>
            </a:xfrm>
            <a:prstGeom prst="rect">
              <a:avLst/>
            </a:prstGeom>
          </p:spPr>
        </p:pic>
        <p:cxnSp>
          <p:nvCxnSpPr>
            <p:cNvPr id="6" name="Straight Connector 5"/>
            <p:cNvCxnSpPr/>
            <p:nvPr/>
          </p:nvCxnSpPr>
          <p:spPr>
            <a:xfrm>
              <a:off x="1295400" y="3698870"/>
              <a:ext cx="190500" cy="1684719"/>
            </a:xfrm>
            <a:prstGeom prst="line">
              <a:avLst/>
            </a:prstGeom>
            <a:ln w="158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733529" y="4113229"/>
              <a:ext cx="631904" cy="307777"/>
            </a:xfrm>
            <a:prstGeom prst="rect">
              <a:avLst/>
            </a:prstGeom>
            <a:noFill/>
          </p:spPr>
          <p:txBody>
            <a:bodyPr wrap="none" rtlCol="0">
              <a:spAutoFit/>
            </a:bodyPr>
            <a:lstStyle/>
            <a:p>
              <a:r>
                <a:rPr lang="en-US" sz="1400" dirty="0" smtClean="0">
                  <a:solidFill>
                    <a:srgbClr val="00B050"/>
                  </a:solidFill>
                </a:rPr>
                <a:t>Nb</a:t>
              </a:r>
              <a:r>
                <a:rPr lang="en-US" sz="1400" baseline="-25000" dirty="0" smtClean="0">
                  <a:solidFill>
                    <a:srgbClr val="00B050"/>
                  </a:solidFill>
                </a:rPr>
                <a:t>3</a:t>
              </a:r>
              <a:r>
                <a:rPr lang="en-US" sz="1400" dirty="0" smtClean="0">
                  <a:solidFill>
                    <a:srgbClr val="00B050"/>
                  </a:solidFill>
                </a:rPr>
                <a:t>Sn</a:t>
              </a:r>
              <a:endParaRPr lang="en-US" sz="1400" dirty="0">
                <a:solidFill>
                  <a:srgbClr val="00B050"/>
                </a:solidFill>
              </a:endParaRPr>
            </a:p>
          </p:txBody>
        </p:sp>
        <p:cxnSp>
          <p:nvCxnSpPr>
            <p:cNvPr id="8" name="Straight Connector 7"/>
            <p:cNvCxnSpPr/>
            <p:nvPr/>
          </p:nvCxnSpPr>
          <p:spPr>
            <a:xfrm flipH="1">
              <a:off x="2523340" y="4213855"/>
              <a:ext cx="210189" cy="0"/>
            </a:xfrm>
            <a:prstGeom prst="line">
              <a:avLst/>
            </a:prstGeom>
            <a:ln w="15875">
              <a:solidFill>
                <a:srgbClr val="00B050"/>
              </a:solidFill>
              <a:prstDash val="dash"/>
            </a:ln>
          </p:spPr>
          <p:style>
            <a:lnRef idx="1">
              <a:schemeClr val="accent1"/>
            </a:lnRef>
            <a:fillRef idx="0">
              <a:schemeClr val="accent1"/>
            </a:fillRef>
            <a:effectRef idx="0">
              <a:schemeClr val="accent1"/>
            </a:effectRef>
            <a:fontRef idx="minor">
              <a:schemeClr val="tx1"/>
            </a:fontRef>
          </p:style>
        </p:cxnSp>
      </p:grpSp>
      <p:sp>
        <p:nvSpPr>
          <p:cNvPr id="5" name="Rectangle 4"/>
          <p:cNvSpPr/>
          <p:nvPr/>
        </p:nvSpPr>
        <p:spPr>
          <a:xfrm>
            <a:off x="5638800" y="1426590"/>
            <a:ext cx="3219771" cy="1477328"/>
          </a:xfrm>
          <a:prstGeom prst="rect">
            <a:avLst/>
          </a:prstGeom>
        </p:spPr>
        <p:txBody>
          <a:bodyPr wrap="square">
            <a:spAutoFit/>
          </a:bodyPr>
          <a:lstStyle/>
          <a:p>
            <a:pPr algn="just"/>
            <a:r>
              <a:rPr lang="en-US" b="1" dirty="0">
                <a:solidFill>
                  <a:srgbClr val="00B050"/>
                </a:solidFill>
              </a:rPr>
              <a:t>Large </a:t>
            </a:r>
            <a:r>
              <a:rPr lang="en-US" b="1" dirty="0" smtClean="0">
                <a:solidFill>
                  <a:srgbClr val="00B050"/>
                </a:solidFill>
              </a:rPr>
              <a:t>temperature margin combined with increase in heat capacity with temperature should guarantee high stability with respect to quenching </a:t>
            </a:r>
            <a:endParaRPr lang="en-US" b="1" dirty="0">
              <a:solidFill>
                <a:srgbClr val="00B050"/>
              </a:solidFill>
            </a:endParaRPr>
          </a:p>
        </p:txBody>
      </p:sp>
    </p:spTree>
    <p:extLst>
      <p:ext uri="{BB962C8B-B14F-4D97-AF65-F5344CB8AC3E}">
        <p14:creationId xmlns:p14="http://schemas.microsoft.com/office/powerpoint/2010/main" val="3257757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274694" y="4445380"/>
            <a:ext cx="4307322" cy="1803020"/>
          </a:xfrm>
          <a:prstGeom prst="rect">
            <a:avLst/>
          </a:prstGeom>
          <a:solidFill>
            <a:schemeClr val="accent5">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p:cNvSpPr/>
          <p:nvPr/>
        </p:nvSpPr>
        <p:spPr>
          <a:xfrm>
            <a:off x="4584340" y="2113798"/>
            <a:ext cx="4331059" cy="2066533"/>
          </a:xfrm>
          <a:prstGeom prst="rect">
            <a:avLst/>
          </a:prstGeom>
          <a:solidFill>
            <a:schemeClr val="accent6">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53278" y="2113798"/>
            <a:ext cx="4328738" cy="2054840"/>
          </a:xfrm>
          <a:prstGeom prst="rect">
            <a:avLst/>
          </a:prstGeom>
          <a:solidFill>
            <a:schemeClr val="accent5">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85800" y="152400"/>
            <a:ext cx="8229600" cy="609600"/>
          </a:xfrm>
        </p:spPr>
        <p:txBody>
          <a:bodyPr/>
          <a:lstStyle/>
          <a:p>
            <a:r>
              <a:rPr lang="en-US" dirty="0" smtClean="0"/>
              <a:t>LTS vs </a:t>
            </a:r>
            <a:r>
              <a:rPr lang="en-US" dirty="0"/>
              <a:t>H</a:t>
            </a:r>
            <a:r>
              <a:rPr lang="en-US" dirty="0" smtClean="0"/>
              <a:t>TS </a:t>
            </a:r>
            <a:r>
              <a:rPr lang="en-US" dirty="0" smtClean="0"/>
              <a:t>conductor</a:t>
            </a:r>
            <a:endParaRPr lang="en-US" dirty="0"/>
          </a:p>
        </p:txBody>
      </p:sp>
      <p:sp>
        <p:nvSpPr>
          <p:cNvPr id="6" name="TextBox 5"/>
          <p:cNvSpPr txBox="1"/>
          <p:nvPr/>
        </p:nvSpPr>
        <p:spPr>
          <a:xfrm>
            <a:off x="295797" y="877796"/>
            <a:ext cx="1228203" cy="400110"/>
          </a:xfrm>
          <a:prstGeom prst="rect">
            <a:avLst/>
          </a:prstGeom>
          <a:solidFill>
            <a:schemeClr val="accent3">
              <a:lumMod val="60000"/>
              <a:lumOff val="40000"/>
            </a:schemeClr>
          </a:solidFill>
        </p:spPr>
        <p:txBody>
          <a:bodyPr wrap="square" rtlCol="0">
            <a:spAutoFit/>
          </a:bodyPr>
          <a:lstStyle/>
          <a:p>
            <a:pPr algn="ctr"/>
            <a:r>
              <a:rPr lang="en-US" sz="2000" b="1" u="sng" dirty="0" smtClean="0"/>
              <a:t>n</a:t>
            </a:r>
            <a:r>
              <a:rPr lang="en-US" sz="2000" u="sng" dirty="0" smtClean="0"/>
              <a:t> value:</a:t>
            </a:r>
            <a:endParaRPr lang="en-US" sz="2000" u="sng" dirty="0"/>
          </a:p>
        </p:txBody>
      </p:sp>
      <mc:AlternateContent xmlns:mc="http://schemas.openxmlformats.org/markup-compatibility/2006">
        <mc:Choice xmlns:a14="http://schemas.microsoft.com/office/drawing/2010/main" Requires="a14">
          <p:sp>
            <p:nvSpPr>
              <p:cNvPr id="10" name="TextBox 9"/>
              <p:cNvSpPr txBox="1"/>
              <p:nvPr/>
            </p:nvSpPr>
            <p:spPr>
              <a:xfrm>
                <a:off x="3567813" y="777192"/>
                <a:ext cx="1865959" cy="74680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𝐸</m:t>
                      </m:r>
                      <m:r>
                        <a:rPr lang="en-US" b="0" i="1" smtClean="0">
                          <a:latin typeface="Cambria Math"/>
                        </a:rPr>
                        <m:t>=</m:t>
                      </m:r>
                      <m:sSub>
                        <m:sSubPr>
                          <m:ctrlPr>
                            <a:rPr lang="en-US" b="0" i="1" smtClean="0">
                              <a:latin typeface="Cambria Math"/>
                            </a:rPr>
                          </m:ctrlPr>
                        </m:sSubPr>
                        <m:e>
                          <m:r>
                            <a:rPr lang="en-US" b="0" i="1" smtClean="0">
                              <a:latin typeface="Cambria Math"/>
                            </a:rPr>
                            <m:t>𝐸</m:t>
                          </m:r>
                        </m:e>
                        <m:sub>
                          <m:r>
                            <a:rPr lang="en-US" b="0" i="1" smtClean="0">
                              <a:latin typeface="Cambria Math"/>
                            </a:rPr>
                            <m:t>0</m:t>
                          </m:r>
                        </m:sub>
                      </m:sSub>
                      <m:sSup>
                        <m:sSupPr>
                          <m:ctrlPr>
                            <a:rPr lang="en-US" i="1">
                              <a:latin typeface="Cambria Math"/>
                            </a:rPr>
                          </m:ctrlPr>
                        </m:sSupPr>
                        <m:e>
                          <m:d>
                            <m:dPr>
                              <m:ctrlPr>
                                <a:rPr lang="en-US" i="1">
                                  <a:latin typeface="Cambria Math"/>
                                </a:rPr>
                              </m:ctrlPr>
                            </m:dPr>
                            <m:e>
                              <m:f>
                                <m:fPr>
                                  <m:ctrlPr>
                                    <a:rPr lang="en-US" i="1">
                                      <a:latin typeface="Cambria Math"/>
                                    </a:rPr>
                                  </m:ctrlPr>
                                </m:fPr>
                                <m:num>
                                  <m:r>
                                    <a:rPr lang="en-US" i="1">
                                      <a:latin typeface="Cambria Math"/>
                                    </a:rPr>
                                    <m:t>𝐽</m:t>
                                  </m:r>
                                </m:num>
                                <m:den>
                                  <m:sSub>
                                    <m:sSubPr>
                                      <m:ctrlPr>
                                        <a:rPr lang="en-US" i="1">
                                          <a:latin typeface="Cambria Math"/>
                                        </a:rPr>
                                      </m:ctrlPr>
                                    </m:sSubPr>
                                    <m:e>
                                      <m:r>
                                        <a:rPr lang="en-US" i="1">
                                          <a:latin typeface="Cambria Math"/>
                                        </a:rPr>
                                        <m:t>𝐽</m:t>
                                      </m:r>
                                    </m:e>
                                    <m:sub>
                                      <m:r>
                                        <a:rPr lang="en-US" i="1">
                                          <a:latin typeface="Cambria Math"/>
                                        </a:rPr>
                                        <m:t>𝑐</m:t>
                                      </m:r>
                                    </m:sub>
                                  </m:sSub>
                                  <m:r>
                                    <a:rPr lang="en-US" i="1">
                                      <a:latin typeface="Cambria Math"/>
                                    </a:rPr>
                                    <m:t>(</m:t>
                                  </m:r>
                                  <m:r>
                                    <a:rPr lang="en-US" i="1">
                                      <a:latin typeface="Cambria Math"/>
                                    </a:rPr>
                                    <m:t>𝑇</m:t>
                                  </m:r>
                                  <m:r>
                                    <a:rPr lang="en-US" i="1">
                                      <a:latin typeface="Cambria Math"/>
                                    </a:rPr>
                                    <m:t>)</m:t>
                                  </m:r>
                                </m:den>
                              </m:f>
                            </m:e>
                          </m:d>
                        </m:e>
                        <m:sup>
                          <m:r>
                            <a:rPr lang="en-US" b="0" i="1" smtClean="0">
                              <a:latin typeface="Cambria Math"/>
                            </a:rPr>
                            <m:t>𝑛</m:t>
                          </m:r>
                        </m:sup>
                      </m:sSup>
                    </m:oMath>
                  </m:oMathPara>
                </a14:m>
                <a:endParaRPr lang="en-US" dirty="0"/>
              </a:p>
            </p:txBody>
          </p:sp>
        </mc:Choice>
        <mc:Fallback>
          <p:sp>
            <p:nvSpPr>
              <p:cNvPr id="10" name="TextBox 9"/>
              <p:cNvSpPr txBox="1">
                <a:spLocks noRot="1" noChangeAspect="1" noMove="1" noResize="1" noEditPoints="1" noAdjustHandles="1" noChangeArrowheads="1" noChangeShapeType="1" noTextEdit="1"/>
              </p:cNvSpPr>
              <p:nvPr/>
            </p:nvSpPr>
            <p:spPr>
              <a:xfrm>
                <a:off x="3567813" y="777192"/>
                <a:ext cx="1865959" cy="746808"/>
              </a:xfrm>
              <a:prstGeom prst="rect">
                <a:avLst/>
              </a:prstGeom>
              <a:blipFill rotWithShape="1">
                <a:blip r:embed="rId3"/>
                <a:stretch>
                  <a:fillRect/>
                </a:stretch>
              </a:blipFill>
            </p:spPr>
            <p:txBody>
              <a:bodyPr/>
              <a:lstStyle/>
              <a:p>
                <a:r>
                  <a:rPr lang="en-US">
                    <a:noFill/>
                  </a:rPr>
                  <a:t> </a:t>
                </a:r>
              </a:p>
            </p:txBody>
          </p:sp>
        </mc:Fallback>
      </mc:AlternateContent>
      <p:sp>
        <p:nvSpPr>
          <p:cNvPr id="15" name="TextBox 14"/>
          <p:cNvSpPr txBox="1"/>
          <p:nvPr/>
        </p:nvSpPr>
        <p:spPr>
          <a:xfrm>
            <a:off x="381036" y="4558227"/>
            <a:ext cx="1307794" cy="400110"/>
          </a:xfrm>
          <a:prstGeom prst="rect">
            <a:avLst/>
          </a:prstGeom>
          <a:solidFill>
            <a:schemeClr val="accent3">
              <a:lumMod val="60000"/>
              <a:lumOff val="40000"/>
            </a:schemeClr>
          </a:solidFill>
        </p:spPr>
        <p:txBody>
          <a:bodyPr wrap="none" rtlCol="0">
            <a:spAutoFit/>
          </a:bodyPr>
          <a:lstStyle/>
          <a:p>
            <a:r>
              <a:rPr lang="en-US" sz="2000" u="sng" dirty="0" smtClean="0"/>
              <a:t>Uniformity</a:t>
            </a:r>
            <a:endParaRPr lang="en-US" sz="2000" u="sng" dirty="0"/>
          </a:p>
        </p:txBody>
      </p:sp>
      <p:sp>
        <p:nvSpPr>
          <p:cNvPr id="22" name="TextBox 21"/>
          <p:cNvSpPr txBox="1"/>
          <p:nvPr/>
        </p:nvSpPr>
        <p:spPr>
          <a:xfrm>
            <a:off x="1647961" y="2199366"/>
            <a:ext cx="1079142" cy="369332"/>
          </a:xfrm>
          <a:prstGeom prst="rect">
            <a:avLst/>
          </a:prstGeom>
          <a:noFill/>
        </p:spPr>
        <p:txBody>
          <a:bodyPr wrap="none" rtlCol="0">
            <a:spAutoFit/>
          </a:bodyPr>
          <a:lstStyle/>
          <a:p>
            <a:r>
              <a:rPr lang="en-US" b="1" dirty="0" smtClean="0"/>
              <a:t>n </a:t>
            </a:r>
            <a:r>
              <a:rPr lang="en-US" b="1" dirty="0" smtClean="0">
                <a:latin typeface="Symbol" panose="05050102010706020507" pitchFamily="18" charset="2"/>
              </a:rPr>
              <a:t>~</a:t>
            </a:r>
            <a:r>
              <a:rPr lang="en-US" b="1" dirty="0" smtClean="0"/>
              <a:t> 50-80</a:t>
            </a:r>
            <a:endParaRPr lang="en-US" b="1" dirty="0"/>
          </a:p>
        </p:txBody>
      </p:sp>
      <p:sp>
        <p:nvSpPr>
          <p:cNvPr id="23" name="TextBox 22"/>
          <p:cNvSpPr txBox="1"/>
          <p:nvPr/>
        </p:nvSpPr>
        <p:spPr>
          <a:xfrm>
            <a:off x="6239755" y="2199366"/>
            <a:ext cx="1079142" cy="369332"/>
          </a:xfrm>
          <a:prstGeom prst="rect">
            <a:avLst/>
          </a:prstGeom>
          <a:noFill/>
        </p:spPr>
        <p:txBody>
          <a:bodyPr wrap="none" rtlCol="0">
            <a:spAutoFit/>
          </a:bodyPr>
          <a:lstStyle/>
          <a:p>
            <a:r>
              <a:rPr lang="en-US" b="1" dirty="0" smtClean="0"/>
              <a:t>n </a:t>
            </a:r>
            <a:r>
              <a:rPr lang="en-US" b="1" dirty="0" smtClean="0">
                <a:latin typeface="Symbol" panose="05050102010706020507" pitchFamily="18" charset="2"/>
              </a:rPr>
              <a:t>~</a:t>
            </a:r>
            <a:r>
              <a:rPr lang="en-US" b="1" dirty="0" smtClean="0"/>
              <a:t> 15-40</a:t>
            </a:r>
            <a:endParaRPr lang="en-US" b="1" dirty="0"/>
          </a:p>
        </p:txBody>
      </p:sp>
      <p:sp>
        <p:nvSpPr>
          <p:cNvPr id="26" name="TextBox 25"/>
          <p:cNvSpPr txBox="1"/>
          <p:nvPr/>
        </p:nvSpPr>
        <p:spPr>
          <a:xfrm>
            <a:off x="358924" y="2610671"/>
            <a:ext cx="4119768" cy="1323439"/>
          </a:xfrm>
          <a:prstGeom prst="rect">
            <a:avLst/>
          </a:prstGeom>
          <a:noFill/>
        </p:spPr>
        <p:txBody>
          <a:bodyPr wrap="square" rtlCol="0">
            <a:spAutoFit/>
          </a:bodyPr>
          <a:lstStyle/>
          <a:p>
            <a:pPr algn="just"/>
            <a:r>
              <a:rPr lang="en-US" sz="1600" dirty="0" smtClean="0"/>
              <a:t>Sharp “on-off” </a:t>
            </a:r>
            <a:r>
              <a:rPr lang="en-US" sz="1600" dirty="0" err="1" smtClean="0"/>
              <a:t>depinning</a:t>
            </a:r>
            <a:r>
              <a:rPr lang="en-US" sz="1600" dirty="0" smtClean="0"/>
              <a:t>: all current flows in the superconductor at J&lt;</a:t>
            </a:r>
            <a:r>
              <a:rPr lang="en-US" sz="1600" dirty="0" err="1"/>
              <a:t>J</a:t>
            </a:r>
            <a:r>
              <a:rPr lang="en-US" sz="1600" baseline="-25000" dirty="0" err="1" smtClean="0"/>
              <a:t>c</a:t>
            </a:r>
            <a:r>
              <a:rPr lang="en-US" sz="1600" dirty="0" smtClean="0"/>
              <a:t>(B, </a:t>
            </a:r>
            <a:r>
              <a:rPr lang="en-US" sz="1600" dirty="0" err="1" smtClean="0"/>
              <a:t>T</a:t>
            </a:r>
            <a:r>
              <a:rPr lang="en-US" sz="1600" baseline="-25000" dirty="0" err="1" smtClean="0"/>
              <a:t>cs</a:t>
            </a:r>
            <a:r>
              <a:rPr lang="en-US" sz="1600" dirty="0" smtClean="0"/>
              <a:t>)), and switches fully into a normal metal stabilizer </a:t>
            </a:r>
            <a:r>
              <a:rPr lang="en-US" sz="1600" dirty="0"/>
              <a:t>at </a:t>
            </a:r>
            <a:r>
              <a:rPr lang="en-US" sz="1600" dirty="0" smtClean="0"/>
              <a:t>J&gt;</a:t>
            </a:r>
            <a:r>
              <a:rPr lang="en-US" sz="1600" dirty="0" err="1"/>
              <a:t>J</a:t>
            </a:r>
            <a:r>
              <a:rPr lang="en-US" sz="1600" baseline="-25000" dirty="0" err="1" smtClean="0"/>
              <a:t>c</a:t>
            </a:r>
            <a:r>
              <a:rPr lang="en-US" sz="1600" dirty="0" smtClean="0"/>
              <a:t>(B</a:t>
            </a:r>
            <a:r>
              <a:rPr lang="en-US" sz="1600" dirty="0"/>
              <a:t>, </a:t>
            </a:r>
            <a:r>
              <a:rPr lang="en-US" sz="1600" dirty="0" err="1"/>
              <a:t>T</a:t>
            </a:r>
            <a:r>
              <a:rPr lang="en-US" sz="1600" baseline="-25000" dirty="0" err="1"/>
              <a:t>cs</a:t>
            </a:r>
            <a:r>
              <a:rPr lang="en-US" sz="1600" dirty="0" smtClean="0"/>
              <a:t>), </a:t>
            </a:r>
            <a:r>
              <a:rPr lang="en-US" sz="1600" dirty="0"/>
              <a:t>w</a:t>
            </a:r>
            <a:r>
              <a:rPr lang="en-US" sz="1600" dirty="0" smtClean="0"/>
              <a:t>ith </a:t>
            </a:r>
            <a:r>
              <a:rPr lang="en-US" sz="1600" dirty="0" err="1" smtClean="0"/>
              <a:t>Ohmic</a:t>
            </a:r>
            <a:r>
              <a:rPr lang="en-US" sz="1600" dirty="0" smtClean="0"/>
              <a:t> relation  between E and J. </a:t>
            </a:r>
          </a:p>
          <a:p>
            <a:pPr algn="just"/>
            <a:r>
              <a:rPr lang="en-US" sz="1600" dirty="0" smtClean="0"/>
              <a:t>No “flux-flow” regime!</a:t>
            </a:r>
            <a:endParaRPr lang="en-US" sz="1600" dirty="0"/>
          </a:p>
        </p:txBody>
      </p:sp>
      <p:sp>
        <p:nvSpPr>
          <p:cNvPr id="28" name="TextBox 27"/>
          <p:cNvSpPr txBox="1"/>
          <p:nvPr/>
        </p:nvSpPr>
        <p:spPr>
          <a:xfrm>
            <a:off x="4710881" y="2610671"/>
            <a:ext cx="4096544" cy="1569660"/>
          </a:xfrm>
          <a:prstGeom prst="rect">
            <a:avLst/>
          </a:prstGeom>
          <a:noFill/>
        </p:spPr>
        <p:txBody>
          <a:bodyPr wrap="square" rtlCol="0">
            <a:spAutoFit/>
          </a:bodyPr>
          <a:lstStyle/>
          <a:p>
            <a:pPr algn="just"/>
            <a:r>
              <a:rPr lang="en-US" sz="1600" dirty="0" smtClean="0"/>
              <a:t>As transition </a:t>
            </a:r>
            <a:r>
              <a:rPr lang="en-US" sz="1600" dirty="0"/>
              <a:t>at </a:t>
            </a:r>
            <a:r>
              <a:rPr lang="en-US" sz="1600" dirty="0" err="1" smtClean="0"/>
              <a:t>J</a:t>
            </a:r>
            <a:r>
              <a:rPr lang="en-US" sz="1600" baseline="-25000" dirty="0" err="1" smtClean="0"/>
              <a:t>c</a:t>
            </a:r>
            <a:r>
              <a:rPr lang="en-US" sz="1600" baseline="-25000" dirty="0" smtClean="0"/>
              <a:t> </a:t>
            </a:r>
            <a:r>
              <a:rPr lang="en-US" sz="1600" dirty="0" smtClean="0"/>
              <a:t>is more gradual, superconductor can carry a portion of the current in the resistive (flux-flow) regime, while the rest flows into a </a:t>
            </a:r>
            <a:r>
              <a:rPr lang="en-US" sz="1600" dirty="0" smtClean="0"/>
              <a:t>stabilizer. Current </a:t>
            </a:r>
            <a:r>
              <a:rPr lang="en-US" sz="1600" dirty="0" smtClean="0"/>
              <a:t>is thus shared between superconductor and stabilizer over an extended (B,T) interval.  </a:t>
            </a:r>
            <a:endParaRPr lang="en-US" sz="1600" dirty="0"/>
          </a:p>
        </p:txBody>
      </p:sp>
      <p:sp>
        <p:nvSpPr>
          <p:cNvPr id="29" name="TextBox 28"/>
          <p:cNvSpPr txBox="1"/>
          <p:nvPr/>
        </p:nvSpPr>
        <p:spPr>
          <a:xfrm>
            <a:off x="4697893" y="4845490"/>
            <a:ext cx="4096542" cy="830997"/>
          </a:xfrm>
          <a:prstGeom prst="rect">
            <a:avLst/>
          </a:prstGeom>
          <a:noFill/>
        </p:spPr>
        <p:txBody>
          <a:bodyPr wrap="square" rtlCol="0">
            <a:spAutoFit/>
          </a:bodyPr>
          <a:lstStyle/>
          <a:p>
            <a:r>
              <a:rPr lang="en-US" sz="1600" dirty="0" smtClean="0"/>
              <a:t>Local </a:t>
            </a:r>
            <a:r>
              <a:rPr lang="en-US" sz="1600" dirty="0" err="1" smtClean="0"/>
              <a:t>I</a:t>
            </a:r>
            <a:r>
              <a:rPr lang="en-US" sz="1600" baseline="-25000" dirty="0" err="1" smtClean="0"/>
              <a:t>c</a:t>
            </a:r>
            <a:r>
              <a:rPr lang="en-US" sz="1600" dirty="0" smtClean="0"/>
              <a:t> variations can be large (10-15%) along the conductor, causing a pre-defined pattern of weak spots.</a:t>
            </a:r>
            <a:endParaRPr lang="en-US" sz="1600" dirty="0"/>
          </a:p>
        </p:txBody>
      </p:sp>
      <p:sp>
        <p:nvSpPr>
          <p:cNvPr id="30" name="TextBox 29"/>
          <p:cNvSpPr txBox="1"/>
          <p:nvPr/>
        </p:nvSpPr>
        <p:spPr>
          <a:xfrm>
            <a:off x="243272" y="5291410"/>
            <a:ext cx="4234559" cy="830997"/>
          </a:xfrm>
          <a:prstGeom prst="rect">
            <a:avLst/>
          </a:prstGeom>
          <a:noFill/>
        </p:spPr>
        <p:txBody>
          <a:bodyPr wrap="square" rtlCol="0">
            <a:spAutoFit/>
          </a:bodyPr>
          <a:lstStyle/>
          <a:p>
            <a:pPr algn="just"/>
            <a:r>
              <a:rPr lang="en-US" sz="1600" dirty="0" smtClean="0"/>
              <a:t>Uniform </a:t>
            </a:r>
            <a:r>
              <a:rPr lang="en-US" sz="1600" dirty="0" err="1" smtClean="0"/>
              <a:t>I</a:t>
            </a:r>
            <a:r>
              <a:rPr lang="en-US" sz="1600" baseline="-25000" dirty="0" err="1" smtClean="0"/>
              <a:t>c</a:t>
            </a:r>
            <a:r>
              <a:rPr lang="en-US" sz="1600" dirty="0" smtClean="0"/>
              <a:t> of the conductor, modulated with magnetic field profile. Quench locations are usually defined by external factors.</a:t>
            </a:r>
            <a:endParaRPr lang="en-US" sz="1600" dirty="0"/>
          </a:p>
        </p:txBody>
      </p:sp>
      <p:sp>
        <p:nvSpPr>
          <p:cNvPr id="4" name="TextBox 3"/>
          <p:cNvSpPr txBox="1"/>
          <p:nvPr/>
        </p:nvSpPr>
        <p:spPr>
          <a:xfrm>
            <a:off x="243406" y="1489470"/>
            <a:ext cx="6266716" cy="338554"/>
          </a:xfrm>
          <a:prstGeom prst="rect">
            <a:avLst/>
          </a:prstGeom>
          <a:noFill/>
        </p:spPr>
        <p:txBody>
          <a:bodyPr wrap="none" rtlCol="0">
            <a:spAutoFit/>
          </a:bodyPr>
          <a:lstStyle/>
          <a:p>
            <a:r>
              <a:rPr lang="en-US" sz="1600" dirty="0" smtClean="0"/>
              <a:t>“True” n-value is related to a thermally-activated flux creep exponent, as </a:t>
            </a:r>
            <a:endParaRPr lang="en-US" sz="1600" dirty="0"/>
          </a:p>
        </p:txBody>
      </p:sp>
      <mc:AlternateContent xmlns:mc="http://schemas.openxmlformats.org/markup-compatibility/2006">
        <mc:Choice xmlns:a14="http://schemas.microsoft.com/office/drawing/2010/main" Requires="a14">
          <p:sp>
            <p:nvSpPr>
              <p:cNvPr id="24" name="TextBox 23"/>
              <p:cNvSpPr txBox="1"/>
              <p:nvPr/>
            </p:nvSpPr>
            <p:spPr>
              <a:xfrm>
                <a:off x="6366669" y="1502837"/>
                <a:ext cx="1789336" cy="338554"/>
              </a:xfrm>
              <a:prstGeom prst="rect">
                <a:avLst/>
              </a:prstGeom>
              <a:noFill/>
            </p:spPr>
            <p:txBody>
              <a:bodyPr wrap="none" rtlCol="0">
                <a:spAutoFit/>
              </a:bodyPr>
              <a:lstStyle/>
              <a:p>
                <a14:m>
                  <m:oMath xmlns:m="http://schemas.openxmlformats.org/officeDocument/2006/math">
                    <m:r>
                      <a:rPr lang="en-US" sz="1600" b="0" i="1" smtClean="0">
                        <a:latin typeface="Cambria Math"/>
                      </a:rPr>
                      <m:t>𝐸</m:t>
                    </m:r>
                    <m:r>
                      <a:rPr lang="en-US" sz="1600" b="0" i="1" smtClean="0">
                        <a:latin typeface="Cambria Math"/>
                      </a:rPr>
                      <m:t>(</m:t>
                    </m:r>
                    <m:r>
                      <a:rPr lang="en-US" sz="1600" b="0" i="1" smtClean="0">
                        <a:latin typeface="Cambria Math"/>
                      </a:rPr>
                      <m:t>𝑗</m:t>
                    </m:r>
                    <m:r>
                      <a:rPr lang="en-US" sz="1600" b="0" i="1" smtClean="0">
                        <a:latin typeface="Cambria Math"/>
                      </a:rPr>
                      <m:t>)=</m:t>
                    </m:r>
                    <m:sSub>
                      <m:sSubPr>
                        <m:ctrlPr>
                          <a:rPr lang="en-US" sz="1600" b="0" i="1" smtClean="0">
                            <a:latin typeface="Cambria Math"/>
                          </a:rPr>
                        </m:ctrlPr>
                      </m:sSubPr>
                      <m:e>
                        <m:r>
                          <a:rPr lang="en-US" sz="1600" b="0" i="1" smtClean="0">
                            <a:latin typeface="Cambria Math"/>
                          </a:rPr>
                          <m:t>𝐸</m:t>
                        </m:r>
                      </m:e>
                      <m:sub>
                        <m:r>
                          <a:rPr lang="en-US" sz="1600" b="0" i="1" smtClean="0">
                            <a:latin typeface="Cambria Math"/>
                          </a:rPr>
                          <m:t>0</m:t>
                        </m:r>
                      </m:sub>
                    </m:sSub>
                    <m:sSup>
                      <m:sSupPr>
                        <m:ctrlPr>
                          <a:rPr lang="en-US" sz="1600" b="0" i="1" smtClean="0">
                            <a:latin typeface="Cambria Math"/>
                          </a:rPr>
                        </m:ctrlPr>
                      </m:sSupPr>
                      <m:e>
                        <m:d>
                          <m:dPr>
                            <m:ctrlPr>
                              <a:rPr lang="en-US" sz="1600" b="0" i="1" smtClean="0">
                                <a:latin typeface="Cambria Math"/>
                              </a:rPr>
                            </m:ctrlPr>
                          </m:dPr>
                          <m:e>
                            <m:f>
                              <m:fPr>
                                <m:type m:val="lin"/>
                                <m:ctrlPr>
                                  <a:rPr lang="en-US" sz="1600" b="0" i="1" smtClean="0">
                                    <a:latin typeface="Cambria Math"/>
                                  </a:rPr>
                                </m:ctrlPr>
                              </m:fPr>
                              <m:num>
                                <m:r>
                                  <a:rPr lang="en-US" sz="1600" b="0" i="1" smtClean="0">
                                    <a:latin typeface="Cambria Math"/>
                                  </a:rPr>
                                  <m:t>𝑗</m:t>
                                </m:r>
                              </m:num>
                              <m:den>
                                <m:sSub>
                                  <m:sSubPr>
                                    <m:ctrlPr>
                                      <a:rPr lang="en-US" sz="1600" b="0" i="1" smtClean="0">
                                        <a:latin typeface="Cambria Math"/>
                                      </a:rPr>
                                    </m:ctrlPr>
                                  </m:sSubPr>
                                  <m:e>
                                    <m:r>
                                      <a:rPr lang="en-US" sz="1600" b="0" i="1" smtClean="0">
                                        <a:latin typeface="Cambria Math"/>
                                      </a:rPr>
                                      <m:t>𝑗</m:t>
                                    </m:r>
                                  </m:e>
                                  <m:sub>
                                    <m:r>
                                      <a:rPr lang="en-US" sz="1600" b="0" i="1" smtClean="0">
                                        <a:latin typeface="Cambria Math"/>
                                      </a:rPr>
                                      <m:t>𝐶</m:t>
                                    </m:r>
                                  </m:sub>
                                </m:sSub>
                              </m:den>
                            </m:f>
                          </m:e>
                        </m:d>
                      </m:e>
                      <m:sup>
                        <m:r>
                          <a:rPr lang="en-US" sz="1600" b="0" i="1" smtClean="0">
                            <a:latin typeface="Cambria Math"/>
                          </a:rPr>
                          <m:t>𝑛</m:t>
                        </m:r>
                      </m:sup>
                    </m:sSup>
                  </m:oMath>
                </a14:m>
                <a:r>
                  <a:rPr lang="en-US" sz="1600" dirty="0" smtClean="0"/>
                  <a:t>, </a:t>
                </a:r>
                <a:endParaRPr lang="en-US" sz="1600" dirty="0"/>
              </a:p>
            </p:txBody>
          </p:sp>
        </mc:Choice>
        <mc:Fallback>
          <p:sp>
            <p:nvSpPr>
              <p:cNvPr id="24" name="TextBox 23"/>
              <p:cNvSpPr txBox="1">
                <a:spLocks noRot="1" noChangeAspect="1" noMove="1" noResize="1" noEditPoints="1" noAdjustHandles="1" noChangeArrowheads="1" noChangeShapeType="1" noTextEdit="1"/>
              </p:cNvSpPr>
              <p:nvPr/>
            </p:nvSpPr>
            <p:spPr>
              <a:xfrm>
                <a:off x="6366669" y="1502837"/>
                <a:ext cx="1789336" cy="338554"/>
              </a:xfrm>
              <a:prstGeom prst="rect">
                <a:avLst/>
              </a:prstGeom>
              <a:blipFill rotWithShape="1">
                <a:blip r:embed="rId4"/>
                <a:stretch>
                  <a:fillRect t="-103636" r="-3741" b="-167273"/>
                </a:stretch>
              </a:blipFill>
            </p:spPr>
            <p:txBody>
              <a:bodyPr/>
              <a:lstStyle/>
              <a:p>
                <a:r>
                  <a:rPr lang="en-US">
                    <a:noFill/>
                  </a:rPr>
                  <a:t> </a:t>
                </a:r>
              </a:p>
            </p:txBody>
          </p:sp>
        </mc:Fallback>
      </mc:AlternateContent>
      <p:sp>
        <p:nvSpPr>
          <p:cNvPr id="5" name="Rectangle 4"/>
          <p:cNvSpPr/>
          <p:nvPr/>
        </p:nvSpPr>
        <p:spPr>
          <a:xfrm>
            <a:off x="4716192" y="5663625"/>
            <a:ext cx="4199208" cy="584775"/>
          </a:xfrm>
          <a:prstGeom prst="rect">
            <a:avLst/>
          </a:prstGeom>
        </p:spPr>
        <p:txBody>
          <a:bodyPr wrap="square">
            <a:spAutoFit/>
          </a:bodyPr>
          <a:lstStyle/>
          <a:p>
            <a:r>
              <a:rPr lang="en-US" sz="1600" dirty="0"/>
              <a:t>Caveat: low </a:t>
            </a:r>
            <a:r>
              <a:rPr lang="en-US" sz="1600" b="1" dirty="0"/>
              <a:t>n</a:t>
            </a:r>
            <a:r>
              <a:rPr lang="en-US" sz="1600" dirty="0"/>
              <a:t> </a:t>
            </a:r>
            <a:r>
              <a:rPr lang="en-US" sz="1600" dirty="0" smtClean="0"/>
              <a:t>measured in practice in fact result from </a:t>
            </a:r>
            <a:r>
              <a:rPr lang="en-US" sz="1600" dirty="0"/>
              <a:t>local </a:t>
            </a:r>
            <a:r>
              <a:rPr lang="en-US" sz="1600" dirty="0" err="1"/>
              <a:t>J</a:t>
            </a:r>
            <a:r>
              <a:rPr lang="en-US" sz="1600" baseline="-25000" dirty="0" err="1"/>
              <a:t>c</a:t>
            </a:r>
            <a:r>
              <a:rPr lang="en-US" sz="1600" dirty="0"/>
              <a:t> degradation along the </a:t>
            </a:r>
            <a:r>
              <a:rPr lang="en-US" sz="1600" dirty="0" smtClean="0"/>
              <a:t>conductor</a:t>
            </a:r>
            <a:endParaRPr lang="en-US" sz="1600" dirty="0"/>
          </a:p>
        </p:txBody>
      </p:sp>
      <p:sp>
        <p:nvSpPr>
          <p:cNvPr id="7" name="TextBox 6"/>
          <p:cNvSpPr txBox="1"/>
          <p:nvPr/>
        </p:nvSpPr>
        <p:spPr>
          <a:xfrm>
            <a:off x="381036" y="1786356"/>
            <a:ext cx="714170" cy="338554"/>
          </a:xfrm>
          <a:prstGeom prst="rect">
            <a:avLst/>
          </a:prstGeom>
          <a:noFill/>
        </p:spPr>
        <p:txBody>
          <a:bodyPr wrap="none" rtlCol="0">
            <a:spAutoFit/>
          </a:bodyPr>
          <a:lstStyle/>
          <a:p>
            <a:r>
              <a:rPr lang="en-US" sz="1600" dirty="0" smtClean="0"/>
              <a:t>where</a:t>
            </a:r>
            <a:endParaRPr lang="en-US" sz="1600" dirty="0"/>
          </a:p>
        </p:txBody>
      </p:sp>
      <mc:AlternateContent xmlns:mc="http://schemas.openxmlformats.org/markup-compatibility/2006">
        <mc:Choice xmlns:a14="http://schemas.microsoft.com/office/drawing/2010/main" Requires="a14">
          <p:sp>
            <p:nvSpPr>
              <p:cNvPr id="8" name="TextBox 7"/>
              <p:cNvSpPr txBox="1"/>
              <p:nvPr/>
            </p:nvSpPr>
            <p:spPr>
              <a:xfrm>
                <a:off x="990600" y="1787063"/>
                <a:ext cx="1070549" cy="33855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a:rPr>
                        <m:t>𝑛</m:t>
                      </m:r>
                      <m:r>
                        <a:rPr lang="en-US" sz="1600" b="0" i="1" smtClean="0">
                          <a:latin typeface="Cambria Math"/>
                        </a:rPr>
                        <m:t>=</m:t>
                      </m:r>
                      <m:sSub>
                        <m:sSubPr>
                          <m:ctrlPr>
                            <a:rPr lang="en-US" sz="1600" b="0" i="1" smtClean="0">
                              <a:latin typeface="Cambria Math"/>
                            </a:rPr>
                          </m:ctrlPr>
                        </m:sSubPr>
                        <m:e>
                          <m:r>
                            <a:rPr lang="en-US" sz="1600" b="0" i="1" smtClean="0">
                              <a:latin typeface="Cambria Math"/>
                            </a:rPr>
                            <m:t>𝑈</m:t>
                          </m:r>
                        </m:e>
                        <m:sub>
                          <m:r>
                            <a:rPr lang="en-US" sz="1600" b="0" i="1" smtClean="0">
                              <a:latin typeface="Cambria Math"/>
                            </a:rPr>
                            <m:t>0</m:t>
                          </m:r>
                        </m:sub>
                      </m:sSub>
                      <m:r>
                        <a:rPr lang="en-US" sz="1600" b="0" i="1" smtClean="0">
                          <a:latin typeface="Cambria Math"/>
                        </a:rPr>
                        <m:t>/</m:t>
                      </m:r>
                      <m:r>
                        <a:rPr lang="en-US" sz="1600" b="0" i="1" smtClean="0">
                          <a:latin typeface="Cambria Math"/>
                        </a:rPr>
                        <m:t>𝑇</m:t>
                      </m:r>
                    </m:oMath>
                  </m:oMathPara>
                </a14:m>
                <a:endParaRPr lang="en-US" sz="1600" dirty="0"/>
              </a:p>
            </p:txBody>
          </p:sp>
        </mc:Choice>
        <mc:Fallback>
          <p:sp>
            <p:nvSpPr>
              <p:cNvPr id="8" name="TextBox 7"/>
              <p:cNvSpPr txBox="1">
                <a:spLocks noRot="1" noChangeAspect="1" noMove="1" noResize="1" noEditPoints="1" noAdjustHandles="1" noChangeArrowheads="1" noChangeShapeType="1" noTextEdit="1"/>
              </p:cNvSpPr>
              <p:nvPr/>
            </p:nvSpPr>
            <p:spPr>
              <a:xfrm>
                <a:off x="990600" y="1787063"/>
                <a:ext cx="1070549" cy="338554"/>
              </a:xfrm>
              <a:prstGeom prst="rect">
                <a:avLst/>
              </a:prstGeom>
              <a:blipFill rotWithShape="1">
                <a:blip r:embed="rId5"/>
                <a:stretch>
                  <a:fillRect b="-89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1" name="TextBox 30"/>
              <p:cNvSpPr txBox="1"/>
              <p:nvPr/>
            </p:nvSpPr>
            <p:spPr>
              <a:xfrm>
                <a:off x="1929323" y="1775244"/>
                <a:ext cx="813877" cy="338554"/>
              </a:xfrm>
              <a:prstGeom prst="rect">
                <a:avLst/>
              </a:prstGeom>
              <a:noFill/>
            </p:spPr>
            <p:txBody>
              <a:bodyPr wrap="none" rtlCol="0">
                <a:spAutoFit/>
              </a:bodyPr>
              <a:lstStyle/>
              <a:p>
                <a:r>
                  <a:rPr lang="en-US" sz="1600" dirty="0" smtClean="0"/>
                  <a:t>and </a:t>
                </a:r>
                <a14:m>
                  <m:oMath xmlns:m="http://schemas.openxmlformats.org/officeDocument/2006/math">
                    <m:sSub>
                      <m:sSubPr>
                        <m:ctrlPr>
                          <a:rPr lang="en-US" sz="1600" i="1" smtClean="0">
                            <a:latin typeface="Cambria Math"/>
                          </a:rPr>
                        </m:ctrlPr>
                      </m:sSubPr>
                      <m:e>
                        <m:r>
                          <a:rPr lang="en-US" sz="1600" b="0" i="1" smtClean="0">
                            <a:latin typeface="Cambria Math"/>
                          </a:rPr>
                          <m:t>𝑈</m:t>
                        </m:r>
                      </m:e>
                      <m:sub>
                        <m:r>
                          <a:rPr lang="en-US" sz="1600" b="0" i="1" smtClean="0">
                            <a:latin typeface="Cambria Math"/>
                          </a:rPr>
                          <m:t>0</m:t>
                        </m:r>
                      </m:sub>
                    </m:sSub>
                  </m:oMath>
                </a14:m>
                <a:r>
                  <a:rPr lang="en-US" sz="1600" dirty="0" smtClean="0"/>
                  <a:t> </a:t>
                </a:r>
                <a:endParaRPr lang="en-US" sz="1600" dirty="0"/>
              </a:p>
            </p:txBody>
          </p:sp>
        </mc:Choice>
        <mc:Fallback>
          <p:sp>
            <p:nvSpPr>
              <p:cNvPr id="31" name="TextBox 30"/>
              <p:cNvSpPr txBox="1">
                <a:spLocks noRot="1" noChangeAspect="1" noMove="1" noResize="1" noEditPoints="1" noAdjustHandles="1" noChangeArrowheads="1" noChangeShapeType="1" noTextEdit="1"/>
              </p:cNvSpPr>
              <p:nvPr/>
            </p:nvSpPr>
            <p:spPr>
              <a:xfrm>
                <a:off x="1929323" y="1775244"/>
                <a:ext cx="813877" cy="338554"/>
              </a:xfrm>
              <a:prstGeom prst="rect">
                <a:avLst/>
              </a:prstGeom>
              <a:blipFill rotWithShape="1">
                <a:blip r:embed="rId6"/>
                <a:stretch>
                  <a:fillRect l="-3731" t="-5357" b="-21429"/>
                </a:stretch>
              </a:blipFill>
            </p:spPr>
            <p:txBody>
              <a:bodyPr/>
              <a:lstStyle/>
              <a:p>
                <a:r>
                  <a:rPr lang="en-US">
                    <a:noFill/>
                  </a:rPr>
                  <a:t> </a:t>
                </a:r>
              </a:p>
            </p:txBody>
          </p:sp>
        </mc:Fallback>
      </mc:AlternateContent>
      <p:sp>
        <p:nvSpPr>
          <p:cNvPr id="9" name="TextBox 8"/>
          <p:cNvSpPr txBox="1"/>
          <p:nvPr/>
        </p:nvSpPr>
        <p:spPr>
          <a:xfrm>
            <a:off x="2590800" y="1775244"/>
            <a:ext cx="2670988" cy="338554"/>
          </a:xfrm>
          <a:prstGeom prst="rect">
            <a:avLst/>
          </a:prstGeom>
          <a:noFill/>
        </p:spPr>
        <p:txBody>
          <a:bodyPr wrap="none" rtlCol="0">
            <a:spAutoFit/>
          </a:bodyPr>
          <a:lstStyle/>
          <a:p>
            <a:r>
              <a:rPr lang="en-US" sz="1600" dirty="0" smtClean="0"/>
              <a:t>is the creep activation energy.</a:t>
            </a:r>
            <a:endParaRPr lang="en-US" sz="1600" dirty="0"/>
          </a:p>
        </p:txBody>
      </p:sp>
      <p:sp>
        <p:nvSpPr>
          <p:cNvPr id="36" name="Rectangle 35"/>
          <p:cNvSpPr/>
          <p:nvPr/>
        </p:nvSpPr>
        <p:spPr>
          <a:xfrm>
            <a:off x="4584340" y="4419600"/>
            <a:ext cx="4331059" cy="1828800"/>
          </a:xfrm>
          <a:prstGeom prst="rect">
            <a:avLst/>
          </a:prstGeom>
          <a:solidFill>
            <a:schemeClr val="accent6">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3" name="TextBox 2"/>
          <p:cNvSpPr txBox="1"/>
          <p:nvPr/>
        </p:nvSpPr>
        <p:spPr>
          <a:xfrm>
            <a:off x="2110227" y="750486"/>
            <a:ext cx="522066" cy="400110"/>
          </a:xfrm>
          <a:prstGeom prst="rect">
            <a:avLst/>
          </a:prstGeom>
          <a:noFill/>
        </p:spPr>
        <p:txBody>
          <a:bodyPr wrap="none" rtlCol="0">
            <a:spAutoFit/>
          </a:bodyPr>
          <a:lstStyle/>
          <a:p>
            <a:r>
              <a:rPr lang="en-US" sz="2000" b="1" dirty="0" smtClean="0"/>
              <a:t>LTS</a:t>
            </a:r>
            <a:endParaRPr lang="en-US" sz="2000" b="1" dirty="0"/>
          </a:p>
        </p:txBody>
      </p:sp>
      <p:sp>
        <p:nvSpPr>
          <p:cNvPr id="25" name="TextBox 24"/>
          <p:cNvSpPr txBox="1"/>
          <p:nvPr/>
        </p:nvSpPr>
        <p:spPr>
          <a:xfrm>
            <a:off x="6531342" y="777192"/>
            <a:ext cx="593752" cy="400110"/>
          </a:xfrm>
          <a:prstGeom prst="rect">
            <a:avLst/>
          </a:prstGeom>
          <a:noFill/>
        </p:spPr>
        <p:txBody>
          <a:bodyPr wrap="none" rtlCol="0">
            <a:spAutoFit/>
          </a:bodyPr>
          <a:lstStyle/>
          <a:p>
            <a:r>
              <a:rPr lang="en-US" sz="2000" b="1" dirty="0" smtClean="0"/>
              <a:t>HTS</a:t>
            </a:r>
            <a:endParaRPr lang="en-US" sz="2000" b="1" dirty="0"/>
          </a:p>
        </p:txBody>
      </p:sp>
      <p:sp>
        <p:nvSpPr>
          <p:cNvPr id="32" name="Rectangle 31"/>
          <p:cNvSpPr/>
          <p:nvPr/>
        </p:nvSpPr>
        <p:spPr>
          <a:xfrm>
            <a:off x="239414" y="750487"/>
            <a:ext cx="4342602" cy="738983"/>
          </a:xfrm>
          <a:prstGeom prst="rect">
            <a:avLst/>
          </a:prstGeom>
          <a:solidFill>
            <a:schemeClr val="accent5">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4582016" y="777192"/>
            <a:ext cx="4333383" cy="712280"/>
          </a:xfrm>
          <a:prstGeom prst="rect">
            <a:avLst/>
          </a:prstGeom>
          <a:solidFill>
            <a:schemeClr val="accent6">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7843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why would an HTS magnet quench?</a:t>
            </a:r>
            <a:endParaRPr lang="en-US" dirty="0"/>
          </a:p>
        </p:txBody>
      </p:sp>
      <p:sp>
        <p:nvSpPr>
          <p:cNvPr id="3" name="TextBox 2"/>
          <p:cNvSpPr txBox="1"/>
          <p:nvPr/>
        </p:nvSpPr>
        <p:spPr>
          <a:xfrm>
            <a:off x="435429" y="1648232"/>
            <a:ext cx="8120742" cy="2323713"/>
          </a:xfrm>
          <a:prstGeom prst="rect">
            <a:avLst/>
          </a:prstGeom>
          <a:noFill/>
        </p:spPr>
        <p:txBody>
          <a:bodyPr wrap="square" rtlCol="0">
            <a:spAutoFit/>
          </a:bodyPr>
          <a:lstStyle/>
          <a:p>
            <a:pPr marL="342900" indent="-342900">
              <a:buFont typeface="Wingdings" panose="05000000000000000000" pitchFamily="2" charset="2"/>
              <a:buChar char="§"/>
            </a:pPr>
            <a:r>
              <a:rPr lang="en-US" sz="2000" b="1" dirty="0" smtClean="0">
                <a:solidFill>
                  <a:srgbClr val="C808B1"/>
                </a:solidFill>
              </a:rPr>
              <a:t>Over-heating</a:t>
            </a:r>
            <a:r>
              <a:rPr lang="en-US" sz="2000" dirty="0" smtClean="0">
                <a:solidFill>
                  <a:srgbClr val="BE0CC2"/>
                </a:solidFill>
              </a:rPr>
              <a:t>:</a:t>
            </a:r>
            <a:r>
              <a:rPr lang="en-US" sz="2000" dirty="0" smtClean="0"/>
              <a:t> insufficient cooling resulting in a thermal runaway</a:t>
            </a:r>
            <a:endParaRPr lang="en-US" sz="2000" dirty="0"/>
          </a:p>
          <a:p>
            <a:pPr marL="342900" indent="-342900">
              <a:spcBef>
                <a:spcPts val="1200"/>
              </a:spcBef>
              <a:buFont typeface="Wingdings" panose="05000000000000000000" pitchFamily="2" charset="2"/>
              <a:buChar char="§"/>
            </a:pPr>
            <a:r>
              <a:rPr lang="en-US" sz="2000" b="1" dirty="0" smtClean="0">
                <a:solidFill>
                  <a:srgbClr val="C808B1"/>
                </a:solidFill>
              </a:rPr>
              <a:t>Over-current</a:t>
            </a:r>
            <a:r>
              <a:rPr lang="en-US" sz="2000" dirty="0" smtClean="0">
                <a:solidFill>
                  <a:srgbClr val="BE0CC2"/>
                </a:solidFill>
              </a:rPr>
              <a:t>:</a:t>
            </a:r>
            <a:r>
              <a:rPr lang="en-US" sz="2000" dirty="0" smtClean="0">
                <a:solidFill>
                  <a:srgbClr val="C808B1"/>
                </a:solidFill>
              </a:rPr>
              <a:t> </a:t>
            </a:r>
            <a:r>
              <a:rPr lang="en-US" sz="2000" dirty="0" smtClean="0"/>
              <a:t>current density goes overcritical, either locally due </a:t>
            </a:r>
            <a:r>
              <a:rPr lang="en-US" sz="2000" dirty="0" smtClean="0"/>
              <a:t>to:</a:t>
            </a:r>
          </a:p>
          <a:p>
            <a:pPr>
              <a:spcBef>
                <a:spcPts val="600"/>
              </a:spcBef>
            </a:pPr>
            <a:r>
              <a:rPr lang="en-US" sz="2000" dirty="0" smtClean="0"/>
              <a:t>	- </a:t>
            </a:r>
            <a:r>
              <a:rPr lang="en-US" sz="2000" dirty="0" smtClean="0"/>
              <a:t>conductor inhomogeneity</a:t>
            </a:r>
          </a:p>
          <a:p>
            <a:pPr>
              <a:spcBef>
                <a:spcPts val="600"/>
              </a:spcBef>
            </a:pPr>
            <a:r>
              <a:rPr lang="en-US" sz="2000" dirty="0" smtClean="0"/>
              <a:t>	- degradation due to stress </a:t>
            </a:r>
            <a:r>
              <a:rPr lang="en-US" sz="2000" dirty="0"/>
              <a:t>(delamination, hairline </a:t>
            </a:r>
            <a:r>
              <a:rPr lang="en-US" sz="2000" dirty="0" smtClean="0"/>
              <a:t>cracks</a:t>
            </a:r>
            <a:r>
              <a:rPr lang="en-US" sz="2000" dirty="0"/>
              <a:t>, edge </a:t>
            </a:r>
            <a:r>
              <a:rPr lang="en-US" sz="2000" dirty="0" smtClean="0"/>
              <a:t>	   defects - </a:t>
            </a:r>
            <a:r>
              <a:rPr lang="en-US" sz="2000" dirty="0"/>
              <a:t>in REBCO; micro-cracks - in Bi 2212</a:t>
            </a:r>
          </a:p>
          <a:p>
            <a:pPr>
              <a:spcBef>
                <a:spcPts val="600"/>
              </a:spcBef>
            </a:pPr>
            <a:r>
              <a:rPr lang="en-US" sz="2000" dirty="0" smtClean="0"/>
              <a:t> 	- </a:t>
            </a:r>
            <a:r>
              <a:rPr lang="en-US" sz="2000" dirty="0"/>
              <a:t>quench in the LTS </a:t>
            </a:r>
            <a:r>
              <a:rPr lang="en-US" sz="2000" dirty="0" err="1" smtClean="0"/>
              <a:t>outsert</a:t>
            </a:r>
            <a:r>
              <a:rPr lang="en-US" sz="2000" dirty="0" smtClean="0"/>
              <a:t> </a:t>
            </a:r>
            <a:r>
              <a:rPr lang="en-US" sz="2000" dirty="0"/>
              <a:t>of a hybrid </a:t>
            </a:r>
            <a:r>
              <a:rPr lang="en-US" sz="2000" dirty="0" smtClean="0"/>
              <a:t>magnet</a:t>
            </a:r>
            <a:endParaRPr lang="en-US" sz="2000" dirty="0"/>
          </a:p>
        </p:txBody>
      </p:sp>
    </p:spTree>
    <p:extLst>
      <p:ext uri="{BB962C8B-B14F-4D97-AF65-F5344CB8AC3E}">
        <p14:creationId xmlns:p14="http://schemas.microsoft.com/office/powerpoint/2010/main" val="448053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899" y="1568147"/>
            <a:ext cx="5203201" cy="3163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95916" y="152400"/>
            <a:ext cx="8229600" cy="609600"/>
          </a:xfrm>
        </p:spPr>
        <p:txBody>
          <a:bodyPr/>
          <a:lstStyle/>
          <a:p>
            <a:r>
              <a:rPr lang="en-US" dirty="0" smtClean="0"/>
              <a:t>Current decay and energy extraction</a:t>
            </a:r>
            <a:endParaRPr lang="en-US" dirty="0"/>
          </a:p>
        </p:txBody>
      </p:sp>
      <p:sp>
        <p:nvSpPr>
          <p:cNvPr id="8" name="TextBox 7"/>
          <p:cNvSpPr txBox="1"/>
          <p:nvPr/>
        </p:nvSpPr>
        <p:spPr>
          <a:xfrm>
            <a:off x="191491" y="1926719"/>
            <a:ext cx="511679" cy="369332"/>
          </a:xfrm>
          <a:prstGeom prst="rect">
            <a:avLst/>
          </a:prstGeom>
          <a:noFill/>
        </p:spPr>
        <p:txBody>
          <a:bodyPr wrap="none" rtlCol="0">
            <a:spAutoFit/>
          </a:bodyPr>
          <a:lstStyle/>
          <a:p>
            <a:r>
              <a:rPr lang="en-US" dirty="0" err="1" smtClean="0"/>
              <a:t>I</a:t>
            </a:r>
            <a:r>
              <a:rPr lang="en-US" baseline="-25000" dirty="0" err="1" smtClean="0"/>
              <a:t>mag</a:t>
            </a:r>
            <a:endParaRPr lang="en-US" baseline="-25000" dirty="0"/>
          </a:p>
        </p:txBody>
      </p:sp>
      <p:cxnSp>
        <p:nvCxnSpPr>
          <p:cNvPr id="10" name="Straight Arrow Connector 9"/>
          <p:cNvCxnSpPr/>
          <p:nvPr/>
        </p:nvCxnSpPr>
        <p:spPr>
          <a:xfrm>
            <a:off x="1481701" y="1911552"/>
            <a:ext cx="381000" cy="0"/>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371958" y="1383481"/>
            <a:ext cx="600485" cy="369332"/>
          </a:xfrm>
          <a:prstGeom prst="rect">
            <a:avLst/>
          </a:prstGeom>
          <a:noFill/>
        </p:spPr>
        <p:txBody>
          <a:bodyPr wrap="none" rtlCol="0">
            <a:spAutoFit/>
          </a:bodyPr>
          <a:lstStyle/>
          <a:p>
            <a:r>
              <a:rPr lang="en-US" dirty="0" err="1"/>
              <a:t>t</a:t>
            </a:r>
            <a:r>
              <a:rPr lang="en-US" baseline="-25000" dirty="0" err="1" smtClean="0"/>
              <a:t>d</a:t>
            </a:r>
            <a:r>
              <a:rPr lang="en-US" dirty="0" err="1" smtClean="0"/>
              <a:t>+t</a:t>
            </a:r>
            <a:r>
              <a:rPr lang="en-US" baseline="-25000" dirty="0" err="1" smtClean="0"/>
              <a:t>v</a:t>
            </a:r>
            <a:endParaRPr lang="en-US" baseline="-25000" dirty="0"/>
          </a:p>
        </p:txBody>
      </p:sp>
      <p:cxnSp>
        <p:nvCxnSpPr>
          <p:cNvPr id="12" name="Straight Arrow Connector 11"/>
          <p:cNvCxnSpPr/>
          <p:nvPr/>
        </p:nvCxnSpPr>
        <p:spPr>
          <a:xfrm flipH="1">
            <a:off x="2372440" y="3665603"/>
            <a:ext cx="990598" cy="230787"/>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787817" y="1465054"/>
            <a:ext cx="1528870" cy="923330"/>
          </a:xfrm>
          <a:prstGeom prst="rect">
            <a:avLst/>
          </a:prstGeom>
          <a:noFill/>
        </p:spPr>
        <p:txBody>
          <a:bodyPr wrap="square" rtlCol="0">
            <a:spAutoFit/>
          </a:bodyPr>
          <a:lstStyle/>
          <a:p>
            <a:r>
              <a:rPr lang="en-US" dirty="0" smtClean="0"/>
              <a:t>Quench detection and validation</a:t>
            </a:r>
            <a:endParaRPr lang="en-US" dirty="0"/>
          </a:p>
        </p:txBody>
      </p:sp>
      <p:sp>
        <p:nvSpPr>
          <p:cNvPr id="20" name="TextBox 19"/>
          <p:cNvSpPr txBox="1"/>
          <p:nvPr/>
        </p:nvSpPr>
        <p:spPr>
          <a:xfrm>
            <a:off x="3363038" y="3342437"/>
            <a:ext cx="1157331" cy="646331"/>
          </a:xfrm>
          <a:prstGeom prst="rect">
            <a:avLst/>
          </a:prstGeom>
          <a:noFill/>
        </p:spPr>
        <p:txBody>
          <a:bodyPr wrap="square" rtlCol="0">
            <a:spAutoFit/>
          </a:bodyPr>
          <a:lstStyle/>
          <a:p>
            <a:r>
              <a:rPr lang="en-US" dirty="0" smtClean="0"/>
              <a:t>Energy extraction</a:t>
            </a:r>
            <a:endParaRPr lang="en-US" dirty="0"/>
          </a:p>
        </p:txBody>
      </p:sp>
      <p:cxnSp>
        <p:nvCxnSpPr>
          <p:cNvPr id="23" name="Straight Arrow Connector 22"/>
          <p:cNvCxnSpPr/>
          <p:nvPr/>
        </p:nvCxnSpPr>
        <p:spPr>
          <a:xfrm flipH="1">
            <a:off x="1706838" y="1926719"/>
            <a:ext cx="1036361" cy="595591"/>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431666" y="1075841"/>
            <a:ext cx="4393850" cy="1477328"/>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Detection time </a:t>
            </a:r>
            <a:r>
              <a:rPr lang="en-US" i="1" dirty="0" smtClean="0"/>
              <a:t>t</a:t>
            </a:r>
            <a:r>
              <a:rPr lang="en-US" i="1" baseline="-25000" dirty="0" smtClean="0"/>
              <a:t>d</a:t>
            </a:r>
            <a:r>
              <a:rPr lang="en-US" baseline="-25000" dirty="0" smtClean="0"/>
              <a:t> </a:t>
            </a:r>
            <a:r>
              <a:rPr lang="en-US" dirty="0" smtClean="0"/>
              <a:t>depends upon sensitivity and thresholds  of QDS. “Validation time” </a:t>
            </a:r>
            <a:r>
              <a:rPr lang="en-US" i="1" dirty="0" err="1" smtClean="0"/>
              <a:t>t</a:t>
            </a:r>
            <a:r>
              <a:rPr lang="en-US" i="1" baseline="-25000" dirty="0" err="1" smtClean="0"/>
              <a:t>v</a:t>
            </a:r>
            <a:r>
              <a:rPr lang="en-US" i="1" baseline="-25000" dirty="0" smtClean="0"/>
              <a:t> </a:t>
            </a:r>
            <a:r>
              <a:rPr lang="en-US" dirty="0" smtClean="0"/>
              <a:t>is typically defined by the hardware. </a:t>
            </a:r>
            <a:r>
              <a:rPr lang="en-US" b="1" dirty="0" smtClean="0">
                <a:solidFill>
                  <a:schemeClr val="accent6">
                    <a:lumMod val="50000"/>
                  </a:schemeClr>
                </a:solidFill>
              </a:rPr>
              <a:t>Typically, for LTS accelerator magnets (</a:t>
            </a:r>
            <a:r>
              <a:rPr lang="en-US" b="1" dirty="0" err="1" smtClean="0">
                <a:solidFill>
                  <a:schemeClr val="accent6">
                    <a:lumMod val="50000"/>
                  </a:schemeClr>
                </a:solidFill>
              </a:rPr>
              <a:t>t</a:t>
            </a:r>
            <a:r>
              <a:rPr lang="en-US" b="1" baseline="-25000" dirty="0" err="1" smtClean="0">
                <a:solidFill>
                  <a:schemeClr val="accent6">
                    <a:lumMod val="50000"/>
                  </a:schemeClr>
                </a:solidFill>
              </a:rPr>
              <a:t>d</a:t>
            </a:r>
            <a:r>
              <a:rPr lang="en-US" b="1" dirty="0" err="1" smtClean="0">
                <a:solidFill>
                  <a:schemeClr val="accent6">
                    <a:lumMod val="50000"/>
                  </a:schemeClr>
                </a:solidFill>
              </a:rPr>
              <a:t>+t</a:t>
            </a:r>
            <a:r>
              <a:rPr lang="en-US" b="1" baseline="-25000" dirty="0" err="1" smtClean="0">
                <a:solidFill>
                  <a:schemeClr val="accent6">
                    <a:lumMod val="50000"/>
                  </a:schemeClr>
                </a:solidFill>
              </a:rPr>
              <a:t>v</a:t>
            </a:r>
            <a:r>
              <a:rPr lang="en-US" b="1" baseline="-25000" dirty="0" smtClean="0">
                <a:solidFill>
                  <a:schemeClr val="accent6">
                    <a:lumMod val="50000"/>
                  </a:schemeClr>
                </a:solidFill>
              </a:rPr>
              <a:t> </a:t>
            </a:r>
            <a:r>
              <a:rPr lang="en-US" b="1" dirty="0" smtClean="0">
                <a:solidFill>
                  <a:schemeClr val="accent6">
                    <a:lumMod val="50000"/>
                  </a:schemeClr>
                </a:solidFill>
              </a:rPr>
              <a:t>)</a:t>
            </a:r>
            <a:r>
              <a:rPr lang="en-US" b="1" baseline="-25000" dirty="0" smtClean="0">
                <a:solidFill>
                  <a:schemeClr val="accent6">
                    <a:lumMod val="50000"/>
                  </a:schemeClr>
                </a:solidFill>
              </a:rPr>
              <a:t> </a:t>
            </a:r>
            <a:r>
              <a:rPr lang="en-US" b="1" dirty="0" smtClean="0">
                <a:solidFill>
                  <a:schemeClr val="accent6">
                    <a:lumMod val="50000"/>
                  </a:schemeClr>
                </a:solidFill>
                <a:latin typeface="Symbol" panose="05050102010706020507" pitchFamily="18" charset="2"/>
              </a:rPr>
              <a:t>~</a:t>
            </a:r>
            <a:r>
              <a:rPr lang="en-US" b="1" baseline="-25000" dirty="0" smtClean="0">
                <a:solidFill>
                  <a:schemeClr val="accent6">
                    <a:lumMod val="50000"/>
                  </a:schemeClr>
                </a:solidFill>
              </a:rPr>
              <a:t> </a:t>
            </a:r>
            <a:r>
              <a:rPr lang="en-US" b="1" dirty="0" smtClean="0">
                <a:solidFill>
                  <a:schemeClr val="accent6">
                    <a:lumMod val="50000"/>
                  </a:schemeClr>
                </a:solidFill>
              </a:rPr>
              <a:t>7-15 </a:t>
            </a:r>
            <a:r>
              <a:rPr lang="en-US" b="1" dirty="0" err="1" smtClean="0">
                <a:solidFill>
                  <a:schemeClr val="accent6">
                    <a:lumMod val="50000"/>
                  </a:schemeClr>
                </a:solidFill>
              </a:rPr>
              <a:t>ms</a:t>
            </a:r>
            <a:endParaRPr lang="en-US" b="1" dirty="0">
              <a:solidFill>
                <a:schemeClr val="accent6">
                  <a:lumMod val="50000"/>
                </a:schemeClr>
              </a:solidFill>
            </a:endParaRPr>
          </a:p>
        </p:txBody>
      </p:sp>
      <p:sp>
        <p:nvSpPr>
          <p:cNvPr id="34" name="TextBox 33"/>
          <p:cNvSpPr txBox="1"/>
          <p:nvPr/>
        </p:nvSpPr>
        <p:spPr>
          <a:xfrm>
            <a:off x="4431666" y="2579921"/>
            <a:ext cx="4482647"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Characteristic extraction time </a:t>
            </a:r>
            <a:r>
              <a:rPr lang="en-US" dirty="0" err="1" smtClean="0">
                <a:latin typeface="Symbol" panose="05050102010706020507" pitchFamily="18" charset="2"/>
              </a:rPr>
              <a:t>t</a:t>
            </a:r>
            <a:r>
              <a:rPr lang="en-US" baseline="-25000" dirty="0" err="1" smtClean="0"/>
              <a:t>e</a:t>
            </a:r>
            <a:r>
              <a:rPr lang="en-US" baseline="-25000" dirty="0" smtClean="0"/>
              <a:t> </a:t>
            </a:r>
            <a:r>
              <a:rPr lang="en-US" dirty="0" smtClean="0"/>
              <a:t>depends upon magnet inductance and the sum of magnet and resistance and  dump resistance: </a:t>
            </a:r>
          </a:p>
          <a:p>
            <a:pPr marL="285750" indent="-285750">
              <a:buFont typeface="Arial" panose="020B0604020202020204" pitchFamily="34" charset="0"/>
              <a:buChar char="•"/>
            </a:pPr>
            <a:endParaRPr lang="en-US" dirty="0" smtClean="0"/>
          </a:p>
        </p:txBody>
      </p:sp>
      <mc:AlternateContent xmlns:mc="http://schemas.openxmlformats.org/markup-compatibility/2006" xmlns:a14="http://schemas.microsoft.com/office/drawing/2010/main">
        <mc:Choice Requires="a14">
          <p:sp>
            <p:nvSpPr>
              <p:cNvPr id="1025" name="TextBox 1024"/>
              <p:cNvSpPr txBox="1"/>
              <p:nvPr/>
            </p:nvSpPr>
            <p:spPr>
              <a:xfrm>
                <a:off x="4706055" y="3665603"/>
                <a:ext cx="4119461" cy="54527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a:rPr>
                          </m:ctrlPr>
                        </m:sSupPr>
                        <m:e>
                          <m:r>
                            <a:rPr lang="en-US" b="0" i="1" smtClean="0">
                              <a:latin typeface="Cambria Math"/>
                            </a:rPr>
                            <m:t>𝐼</m:t>
                          </m:r>
                          <m:d>
                            <m:dPr>
                              <m:ctrlPr>
                                <a:rPr lang="en-US" b="0" i="1" smtClean="0">
                                  <a:latin typeface="Cambria Math"/>
                                </a:rPr>
                              </m:ctrlPr>
                            </m:dPr>
                            <m:e>
                              <m:r>
                                <a:rPr lang="en-US" b="0" i="1" smtClean="0">
                                  <a:latin typeface="Cambria Math"/>
                                </a:rPr>
                                <m:t>𝑡</m:t>
                              </m:r>
                            </m:e>
                          </m:d>
                          <m:r>
                            <a:rPr lang="en-US" b="0" i="1" smtClean="0">
                              <a:latin typeface="Cambria Math"/>
                            </a:rPr>
                            <m:t>=</m:t>
                          </m:r>
                          <m:sSub>
                            <m:sSubPr>
                              <m:ctrlPr>
                                <a:rPr lang="en-US" b="0" i="1" smtClean="0">
                                  <a:latin typeface="Cambria Math"/>
                                </a:rPr>
                              </m:ctrlPr>
                            </m:sSubPr>
                            <m:e>
                              <m:r>
                                <a:rPr lang="en-US" b="0" i="1" smtClean="0">
                                  <a:latin typeface="Cambria Math"/>
                                </a:rPr>
                                <m:t>𝐼</m:t>
                              </m:r>
                            </m:e>
                            <m:sub>
                              <m:r>
                                <a:rPr lang="en-US" b="0" i="1" smtClean="0">
                                  <a:latin typeface="Cambria Math"/>
                                </a:rPr>
                                <m:t>0</m:t>
                              </m:r>
                            </m:sub>
                          </m:sSub>
                          <m:sSup>
                            <m:sSupPr>
                              <m:ctrlPr>
                                <a:rPr lang="en-US" b="0" i="1" smtClean="0">
                                  <a:latin typeface="Cambria Math"/>
                                </a:rPr>
                              </m:ctrlPr>
                            </m:sSupPr>
                            <m:e>
                              <m:r>
                                <a:rPr lang="en-US" b="0" i="1" smtClean="0">
                                  <a:latin typeface="Cambria Math"/>
                                </a:rPr>
                                <m:t>𝑒</m:t>
                              </m:r>
                            </m:e>
                            <m:sup>
                              <m:r>
                                <a:rPr lang="en-US" b="0" i="1" smtClean="0">
                                  <a:latin typeface="Cambria Math"/>
                                </a:rPr>
                                <m:t>−</m:t>
                              </m:r>
                              <m:f>
                                <m:fPr>
                                  <m:type m:val="skw"/>
                                  <m:ctrlPr>
                                    <a:rPr lang="en-US" b="0" i="1" smtClean="0">
                                      <a:latin typeface="Cambria Math"/>
                                    </a:rPr>
                                  </m:ctrlPr>
                                </m:fPr>
                                <m:num>
                                  <m:r>
                                    <a:rPr lang="en-US" b="0" i="1" smtClean="0">
                                      <a:latin typeface="Cambria Math"/>
                                    </a:rPr>
                                    <m:t>𝑡</m:t>
                                  </m:r>
                                </m:num>
                                <m:den>
                                  <m:sSub>
                                    <m:sSubPr>
                                      <m:ctrlPr>
                                        <a:rPr lang="en-US" b="0" i="1" smtClean="0">
                                          <a:latin typeface="Cambria Math"/>
                                        </a:rPr>
                                      </m:ctrlPr>
                                    </m:sSubPr>
                                    <m:e>
                                      <m:r>
                                        <a:rPr lang="en-US" b="0" i="1" smtClean="0">
                                          <a:latin typeface="Cambria Math"/>
                                          <a:ea typeface="Cambria Math"/>
                                        </a:rPr>
                                        <m:t>𝜏</m:t>
                                      </m:r>
                                    </m:e>
                                    <m:sub>
                                      <m:r>
                                        <a:rPr lang="en-US" b="0" i="1" smtClean="0">
                                          <a:latin typeface="Cambria Math"/>
                                        </a:rPr>
                                        <m:t>𝑒</m:t>
                                      </m:r>
                                    </m:sub>
                                  </m:sSub>
                                </m:den>
                              </m:f>
                            </m:sup>
                          </m:sSup>
                          <m:r>
                            <a:rPr lang="en-US" b="0" i="1" smtClean="0">
                              <a:latin typeface="Cambria Math"/>
                            </a:rPr>
                            <m:t>=</m:t>
                          </m:r>
                          <m:sSubSup>
                            <m:sSubSupPr>
                              <m:ctrlPr>
                                <a:rPr lang="en-US" b="0" i="1" smtClean="0">
                                  <a:latin typeface="Cambria Math"/>
                                </a:rPr>
                              </m:ctrlPr>
                            </m:sSubSupPr>
                            <m:e>
                              <m:r>
                                <a:rPr lang="en-US" b="0" i="1" smtClean="0">
                                  <a:latin typeface="Cambria Math"/>
                                </a:rPr>
                                <m:t>𝐼</m:t>
                              </m:r>
                            </m:e>
                            <m:sub>
                              <m:r>
                                <a:rPr lang="en-US" b="0" i="1" smtClean="0">
                                  <a:latin typeface="Cambria Math"/>
                                </a:rPr>
                                <m:t>0</m:t>
                              </m:r>
                            </m:sub>
                            <m:sup/>
                          </m:sSubSup>
                          <m:r>
                            <a:rPr lang="en-US" b="0" i="1" smtClean="0">
                              <a:latin typeface="Cambria Math"/>
                            </a:rPr>
                            <m:t>𝑒</m:t>
                          </m:r>
                        </m:e>
                        <m:sup>
                          <m:f>
                            <m:fPr>
                              <m:ctrlPr>
                                <a:rPr lang="en-US" b="0" i="1" smtClean="0">
                                  <a:latin typeface="Cambria Math"/>
                                </a:rPr>
                              </m:ctrlPr>
                            </m:fPr>
                            <m:num>
                              <m:r>
                                <a:rPr lang="en-US" b="0" i="1" smtClean="0">
                                  <a:latin typeface="Cambria Math"/>
                                </a:rPr>
                                <m:t>− </m:t>
                              </m:r>
                              <m:r>
                                <a:rPr lang="en-US" b="0" i="1" smtClean="0">
                                  <a:latin typeface="Cambria Math"/>
                                </a:rPr>
                                <m:t>𝑡</m:t>
                              </m:r>
                              <m:r>
                                <a:rPr lang="en-US" b="0" i="1" smtClean="0">
                                  <a:latin typeface="Cambria Math"/>
                                </a:rPr>
                                <m:t>(</m:t>
                              </m:r>
                              <m:sSub>
                                <m:sSubPr>
                                  <m:ctrlPr>
                                    <a:rPr lang="en-US" b="0" i="1" smtClean="0">
                                      <a:latin typeface="Cambria Math"/>
                                    </a:rPr>
                                  </m:ctrlPr>
                                </m:sSubPr>
                                <m:e>
                                  <m:r>
                                    <a:rPr lang="en-US" b="0" i="1" smtClean="0">
                                      <a:latin typeface="Cambria Math"/>
                                    </a:rPr>
                                    <m:t>𝑅</m:t>
                                  </m:r>
                                </m:e>
                                <m:sub>
                                  <m:r>
                                    <a:rPr lang="en-US" b="0" i="1" smtClean="0">
                                      <a:latin typeface="Cambria Math"/>
                                    </a:rPr>
                                    <m:t>𝑚𝑎𝑔</m:t>
                                  </m:r>
                                </m:sub>
                              </m:sSub>
                              <m:d>
                                <m:dPr>
                                  <m:ctrlPr>
                                    <a:rPr lang="en-US" b="0" i="1" smtClean="0">
                                      <a:latin typeface="Cambria Math"/>
                                    </a:rPr>
                                  </m:ctrlPr>
                                </m:dPr>
                                <m:e>
                                  <m:r>
                                    <a:rPr lang="en-US" b="0" i="1" smtClean="0">
                                      <a:latin typeface="Cambria Math"/>
                                    </a:rPr>
                                    <m:t>𝑡</m:t>
                                  </m:r>
                                </m:e>
                              </m:d>
                              <m:r>
                                <a:rPr lang="en-US" b="0" i="1" smtClean="0">
                                  <a:latin typeface="Cambria Math"/>
                                </a:rPr>
                                <m:t>+</m:t>
                              </m:r>
                              <m:sSub>
                                <m:sSubPr>
                                  <m:ctrlPr>
                                    <a:rPr lang="en-US" b="0" i="1" smtClean="0">
                                      <a:latin typeface="Cambria Math"/>
                                    </a:rPr>
                                  </m:ctrlPr>
                                </m:sSubPr>
                                <m:e>
                                  <m:r>
                                    <a:rPr lang="en-US" b="0" i="1" smtClean="0">
                                      <a:latin typeface="Cambria Math"/>
                                    </a:rPr>
                                    <m:t>𝑅</m:t>
                                  </m:r>
                                </m:e>
                                <m:sub>
                                  <m:r>
                                    <a:rPr lang="en-US" b="0" i="1" smtClean="0">
                                      <a:latin typeface="Cambria Math"/>
                                    </a:rPr>
                                    <m:t>𝑑𝑢𝑚𝑝</m:t>
                                  </m:r>
                                </m:sub>
                              </m:sSub>
                              <m:r>
                                <a:rPr lang="en-US" b="0" i="1" smtClean="0">
                                  <a:latin typeface="Cambria Math"/>
                                </a:rPr>
                                <m:t>)</m:t>
                              </m:r>
                            </m:num>
                            <m:den>
                              <m:r>
                                <a:rPr lang="en-US" b="0" i="1" smtClean="0">
                                  <a:latin typeface="Cambria Math"/>
                                </a:rPr>
                                <m:t>𝐿</m:t>
                              </m:r>
                            </m:den>
                          </m:f>
                        </m:sup>
                      </m:sSup>
                    </m:oMath>
                  </m:oMathPara>
                </a14:m>
                <a:endParaRPr lang="en-US" dirty="0"/>
              </a:p>
            </p:txBody>
          </p:sp>
        </mc:Choice>
        <mc:Fallback xmlns="">
          <p:sp>
            <p:nvSpPr>
              <p:cNvPr id="1025" name="TextBox 1024"/>
              <p:cNvSpPr txBox="1">
                <a:spLocks noRot="1" noChangeAspect="1" noMove="1" noResize="1" noEditPoints="1" noAdjustHandles="1" noChangeArrowheads="1" noChangeShapeType="1" noTextEdit="1"/>
              </p:cNvSpPr>
              <p:nvPr/>
            </p:nvSpPr>
            <p:spPr>
              <a:xfrm>
                <a:off x="4706055" y="3665603"/>
                <a:ext cx="4119461" cy="545277"/>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28" name="TextBox 1027"/>
              <p:cNvSpPr txBox="1"/>
              <p:nvPr/>
            </p:nvSpPr>
            <p:spPr>
              <a:xfrm>
                <a:off x="251612" y="4765620"/>
                <a:ext cx="8662701" cy="1222899"/>
              </a:xfrm>
              <a:prstGeom prst="rect">
                <a:avLst/>
              </a:prstGeom>
              <a:noFill/>
            </p:spPr>
            <p:txBody>
              <a:bodyPr wrap="square" rtlCol="0">
                <a:spAutoFit/>
              </a:bodyPr>
              <a:lstStyle/>
              <a:p>
                <a:r>
                  <a:rPr lang="en-US" dirty="0" smtClean="0"/>
                  <a:t>As magnet inductance </a:t>
                </a:r>
                <a:r>
                  <a:rPr lang="en-US" i="1" dirty="0" smtClean="0"/>
                  <a:t>L</a:t>
                </a:r>
                <a:r>
                  <a:rPr lang="en-US" dirty="0" smtClean="0"/>
                  <a:t> scales with magnet size, </a:t>
                </a:r>
                <a:r>
                  <a:rPr lang="en-US" dirty="0" err="1" smtClean="0">
                    <a:latin typeface="Symbol" panose="05050102010706020507" pitchFamily="18" charset="2"/>
                  </a:rPr>
                  <a:t>t</a:t>
                </a:r>
                <a:r>
                  <a:rPr lang="en-US" baseline="-25000" dirty="0" err="1" smtClean="0"/>
                  <a:t>e</a:t>
                </a:r>
                <a:r>
                  <a:rPr lang="en-US" baseline="-25000" dirty="0" smtClean="0"/>
                  <a:t> </a:t>
                </a:r>
                <a:r>
                  <a:rPr lang="en-US" dirty="0" smtClean="0"/>
                  <a:t>can be reduced by increasing </a:t>
                </a:r>
                <a:r>
                  <a:rPr lang="en-US" i="1" dirty="0" err="1" smtClean="0"/>
                  <a:t>R</a:t>
                </a:r>
                <a:r>
                  <a:rPr lang="en-US" i="1" baseline="-25000" dirty="0" err="1" smtClean="0"/>
                  <a:t>mag</a:t>
                </a:r>
                <a:r>
                  <a:rPr lang="en-US" i="1" dirty="0" smtClean="0"/>
                  <a:t>(t)</a:t>
                </a:r>
                <a:r>
                  <a:rPr lang="en-US" dirty="0" smtClean="0"/>
                  <a:t>  (active protection) or by increasing </a:t>
                </a:r>
                <a:r>
                  <a:rPr lang="en-US" i="1" dirty="0" err="1" smtClean="0"/>
                  <a:t>R</a:t>
                </a:r>
                <a:r>
                  <a:rPr lang="en-US" i="1" baseline="-25000" dirty="0" err="1" smtClean="0"/>
                  <a:t>dump</a:t>
                </a:r>
                <a:r>
                  <a:rPr lang="en-US" dirty="0"/>
                  <a:t> </a:t>
                </a:r>
                <a:r>
                  <a:rPr lang="en-US" dirty="0" smtClean="0"/>
                  <a:t>(passive protection).</a:t>
                </a:r>
              </a:p>
              <a:p>
                <a:r>
                  <a:rPr lang="en-US" dirty="0"/>
                  <a:t>I</a:t>
                </a:r>
                <a:r>
                  <a:rPr lang="en-US" dirty="0" smtClean="0"/>
                  <a:t>n practice </a:t>
                </a:r>
                <a:r>
                  <a:rPr lang="en-US" dirty="0" err="1"/>
                  <a:t>R</a:t>
                </a:r>
                <a:r>
                  <a:rPr lang="en-US" baseline="-25000" dirty="0" err="1"/>
                  <a:t>dump</a:t>
                </a:r>
                <a:r>
                  <a:rPr lang="en-US" dirty="0"/>
                  <a:t> is </a:t>
                </a:r>
                <a:r>
                  <a:rPr lang="en-US" dirty="0" smtClean="0"/>
                  <a:t>limited under </a:t>
                </a:r>
                <a:r>
                  <a:rPr lang="en-US" dirty="0" smtClean="0">
                    <a:latin typeface="Symbol" panose="05050102010706020507" pitchFamily="18" charset="2"/>
                  </a:rPr>
                  <a:t>~</a:t>
                </a:r>
                <a:r>
                  <a:rPr lang="en-US" dirty="0" smtClean="0"/>
                  <a:t>100 </a:t>
                </a:r>
                <a:r>
                  <a:rPr lang="en-US" dirty="0" err="1" smtClean="0"/>
                  <a:t>m</a:t>
                </a:r>
                <a:r>
                  <a:rPr lang="en-US" dirty="0" err="1">
                    <a:latin typeface="Symbol" panose="05050102010706020507" pitchFamily="18" charset="2"/>
                  </a:rPr>
                  <a:t>W</a:t>
                </a:r>
                <a:r>
                  <a:rPr lang="en-US" dirty="0" smtClean="0"/>
                  <a:t> by the maximal allowable magnet voltage </a:t>
                </a:r>
                <a14:m>
                  <m:oMath xmlns:m="http://schemas.openxmlformats.org/officeDocument/2006/math">
                    <m:sSub>
                      <m:sSubPr>
                        <m:ctrlPr>
                          <a:rPr lang="en-US" i="1">
                            <a:latin typeface="Cambria Math"/>
                          </a:rPr>
                        </m:ctrlPr>
                      </m:sSubPr>
                      <m:e>
                        <m:r>
                          <a:rPr lang="en-US" i="1">
                            <a:latin typeface="Cambria Math"/>
                          </a:rPr>
                          <m:t>𝑉</m:t>
                        </m:r>
                      </m:e>
                      <m:sub>
                        <m:r>
                          <a:rPr lang="en-US" i="1">
                            <a:latin typeface="Cambria Math"/>
                          </a:rPr>
                          <m:t>𝑚𝑎𝑔</m:t>
                        </m:r>
                        <m:r>
                          <a:rPr lang="en-US" i="1">
                            <a:latin typeface="Cambria Math"/>
                          </a:rPr>
                          <m:t> </m:t>
                        </m:r>
                        <m:r>
                          <a:rPr lang="en-US" i="1">
                            <a:latin typeface="Cambria Math"/>
                          </a:rPr>
                          <m:t>𝑚𝑎𝑥</m:t>
                        </m:r>
                      </m:sub>
                    </m:sSub>
                    <m:r>
                      <a:rPr lang="en-US" i="1">
                        <a:latin typeface="Cambria Math"/>
                      </a:rPr>
                      <m:t>=</m:t>
                    </m:r>
                    <m:r>
                      <a:rPr lang="en-US" b="0" i="1" smtClean="0">
                        <a:latin typeface="Cambria Math"/>
                      </a:rPr>
                      <m:t>(</m:t>
                    </m:r>
                    <m:sSub>
                      <m:sSubPr>
                        <m:ctrlPr>
                          <a:rPr lang="en-US" i="1">
                            <a:latin typeface="Cambria Math"/>
                          </a:rPr>
                        </m:ctrlPr>
                      </m:sSubPr>
                      <m:e>
                        <m:r>
                          <a:rPr lang="en-US" i="1">
                            <a:latin typeface="Cambria Math"/>
                          </a:rPr>
                          <m:t>𝐼</m:t>
                        </m:r>
                      </m:e>
                      <m:sub>
                        <m:r>
                          <a:rPr lang="en-US" i="1">
                            <a:latin typeface="Cambria Math"/>
                          </a:rPr>
                          <m:t>𝑚𝑎𝑔</m:t>
                        </m:r>
                      </m:sub>
                    </m:sSub>
                    <m:r>
                      <a:rPr lang="en-US" b="0" i="1" smtClean="0">
                        <a:latin typeface="Cambria Math"/>
                      </a:rPr>
                      <m:t> </m:t>
                    </m:r>
                    <m:sSub>
                      <m:sSubPr>
                        <m:ctrlPr>
                          <a:rPr lang="en-US" i="1">
                            <a:latin typeface="Cambria Math"/>
                          </a:rPr>
                        </m:ctrlPr>
                      </m:sSubPr>
                      <m:e>
                        <m:r>
                          <a:rPr lang="en-US" i="1">
                            <a:latin typeface="Cambria Math"/>
                          </a:rPr>
                          <m:t>𝑅</m:t>
                        </m:r>
                      </m:e>
                      <m:sub>
                        <m:r>
                          <a:rPr lang="en-US" i="1">
                            <a:latin typeface="Cambria Math"/>
                          </a:rPr>
                          <m:t>𝑑𝑢𝑚𝑝</m:t>
                        </m:r>
                      </m:sub>
                    </m:sSub>
                  </m:oMath>
                </a14:m>
                <a:r>
                  <a:rPr lang="en-US" dirty="0" smtClean="0"/>
                  <a:t>)  </a:t>
                </a:r>
                <a:r>
                  <a:rPr lang="en-US" dirty="0"/>
                  <a:t>&lt; 1000 </a:t>
                </a:r>
                <a:r>
                  <a:rPr lang="en-US" dirty="0" smtClean="0"/>
                  <a:t>V.  </a:t>
                </a:r>
                <a:r>
                  <a:rPr lang="en-US" b="1" dirty="0" smtClean="0">
                    <a:solidFill>
                      <a:srgbClr val="C808B1"/>
                    </a:solidFill>
                  </a:rPr>
                  <a:t>Typically, for LTS accelerator magnets </a:t>
                </a:r>
                <a:r>
                  <a:rPr lang="en-US" b="1" dirty="0" err="1" smtClean="0">
                    <a:solidFill>
                      <a:srgbClr val="C808B1"/>
                    </a:solidFill>
                    <a:latin typeface="Symbol" panose="05050102010706020507" pitchFamily="18" charset="2"/>
                  </a:rPr>
                  <a:t>t</a:t>
                </a:r>
                <a:r>
                  <a:rPr lang="en-US" b="1" baseline="-25000" dirty="0" err="1" smtClean="0">
                    <a:solidFill>
                      <a:srgbClr val="C808B1"/>
                    </a:solidFill>
                  </a:rPr>
                  <a:t>e</a:t>
                </a:r>
                <a:r>
                  <a:rPr lang="en-US" b="1" baseline="-25000" dirty="0" smtClean="0">
                    <a:solidFill>
                      <a:srgbClr val="C808B1"/>
                    </a:solidFill>
                  </a:rPr>
                  <a:t> </a:t>
                </a:r>
                <a:r>
                  <a:rPr lang="en-US" b="1" dirty="0" smtClean="0">
                    <a:solidFill>
                      <a:srgbClr val="C808B1"/>
                    </a:solidFill>
                    <a:latin typeface="Symbol" panose="05050102010706020507" pitchFamily="18" charset="2"/>
                  </a:rPr>
                  <a:t>~ </a:t>
                </a:r>
                <a:r>
                  <a:rPr lang="en-US" b="1" dirty="0" smtClean="0">
                    <a:solidFill>
                      <a:srgbClr val="C808B1"/>
                    </a:solidFill>
                  </a:rPr>
                  <a:t>50-200 </a:t>
                </a:r>
                <a:r>
                  <a:rPr lang="en-US" b="1" dirty="0" err="1" smtClean="0">
                    <a:solidFill>
                      <a:srgbClr val="C808B1"/>
                    </a:solidFill>
                  </a:rPr>
                  <a:t>ms</a:t>
                </a:r>
                <a:endParaRPr lang="en-US" b="1" dirty="0">
                  <a:solidFill>
                    <a:srgbClr val="C808B1"/>
                  </a:solidFill>
                </a:endParaRPr>
              </a:p>
            </p:txBody>
          </p:sp>
        </mc:Choice>
        <mc:Fallback xmlns="">
          <p:sp>
            <p:nvSpPr>
              <p:cNvPr id="1028" name="TextBox 1027"/>
              <p:cNvSpPr txBox="1">
                <a:spLocks noRot="1" noChangeAspect="1" noMove="1" noResize="1" noEditPoints="1" noAdjustHandles="1" noChangeArrowheads="1" noChangeShapeType="1" noTextEdit="1"/>
              </p:cNvSpPr>
              <p:nvPr/>
            </p:nvSpPr>
            <p:spPr>
              <a:xfrm>
                <a:off x="251612" y="4765620"/>
                <a:ext cx="8662701" cy="1222899"/>
              </a:xfrm>
              <a:prstGeom prst="rect">
                <a:avLst/>
              </a:prstGeom>
              <a:blipFill rotWithShape="1">
                <a:blip r:embed="rId5"/>
                <a:stretch>
                  <a:fillRect l="-563" t="-3500" r="-493" b="-6000"/>
                </a:stretch>
              </a:blipFill>
            </p:spPr>
            <p:txBody>
              <a:bodyPr/>
              <a:lstStyle/>
              <a:p>
                <a:r>
                  <a:rPr lang="en-US">
                    <a:noFill/>
                  </a:rPr>
                  <a:t> </a:t>
                </a:r>
              </a:p>
            </p:txBody>
          </p:sp>
        </mc:Fallback>
      </mc:AlternateContent>
      <p:sp>
        <p:nvSpPr>
          <p:cNvPr id="39" name="TextBox 38"/>
          <p:cNvSpPr txBox="1"/>
          <p:nvPr/>
        </p:nvSpPr>
        <p:spPr>
          <a:xfrm>
            <a:off x="1890127" y="3041671"/>
            <a:ext cx="362600" cy="369332"/>
          </a:xfrm>
          <a:prstGeom prst="rect">
            <a:avLst/>
          </a:prstGeom>
          <a:noFill/>
        </p:spPr>
        <p:txBody>
          <a:bodyPr wrap="none" rtlCol="0">
            <a:spAutoFit/>
          </a:bodyPr>
          <a:lstStyle/>
          <a:p>
            <a:r>
              <a:rPr lang="en-US" dirty="0" err="1" smtClean="0">
                <a:latin typeface="Symbol" panose="05050102010706020507" pitchFamily="18" charset="2"/>
              </a:rPr>
              <a:t>t</a:t>
            </a:r>
            <a:r>
              <a:rPr lang="en-US" baseline="-25000" dirty="0" err="1" smtClean="0"/>
              <a:t>e</a:t>
            </a:r>
            <a:endParaRPr lang="en-US" baseline="-25000" dirty="0"/>
          </a:p>
        </p:txBody>
      </p:sp>
      <p:cxnSp>
        <p:nvCxnSpPr>
          <p:cNvPr id="40" name="Straight Arrow Connector 39"/>
          <p:cNvCxnSpPr/>
          <p:nvPr/>
        </p:nvCxnSpPr>
        <p:spPr>
          <a:xfrm flipV="1">
            <a:off x="1840404" y="3457872"/>
            <a:ext cx="532036" cy="5104"/>
          </a:xfrm>
          <a:prstGeom prst="straightConnector1">
            <a:avLst/>
          </a:prstGeom>
          <a:ln w="1905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92863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3470515" y="2051362"/>
            <a:ext cx="5517859" cy="4213577"/>
          </a:xfrm>
          <a:prstGeom prst="rect">
            <a:avLst/>
          </a:prstGeom>
          <a:solidFill>
            <a:schemeClr val="accent6">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175948" y="2055112"/>
            <a:ext cx="3294567" cy="4193287"/>
          </a:xfrm>
          <a:prstGeom prst="rect">
            <a:avLst/>
          </a:prstGeom>
          <a:solidFill>
            <a:schemeClr val="accent5">
              <a:lumMod val="75000"/>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85800" y="76200"/>
            <a:ext cx="8229600" cy="609600"/>
          </a:xfrm>
        </p:spPr>
        <p:txBody>
          <a:bodyPr/>
          <a:lstStyle/>
          <a:p>
            <a:r>
              <a:rPr lang="en-US" dirty="0" smtClean="0"/>
              <a:t>Hot spot temperature and time margin</a:t>
            </a:r>
            <a:endParaRPr lang="en-US" dirty="0"/>
          </a:p>
        </p:txBody>
      </p:sp>
      <mc:AlternateContent xmlns:mc="http://schemas.openxmlformats.org/markup-compatibility/2006">
        <mc:Choice xmlns:a14="http://schemas.microsoft.com/office/drawing/2010/main" Requires="a14">
          <p:sp>
            <p:nvSpPr>
              <p:cNvPr id="3" name="TextBox 2"/>
              <p:cNvSpPr txBox="1"/>
              <p:nvPr/>
            </p:nvSpPr>
            <p:spPr>
              <a:xfrm>
                <a:off x="2358579" y="874103"/>
                <a:ext cx="2999942" cy="83452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nary>
                        <m:naryPr>
                          <m:limLoc m:val="undOvr"/>
                          <m:ctrlPr>
                            <a:rPr lang="en-US" sz="1600" i="1" smtClean="0">
                              <a:latin typeface="Cambria Math"/>
                            </a:rPr>
                          </m:ctrlPr>
                        </m:naryPr>
                        <m:sub>
                          <m:r>
                            <m:rPr>
                              <m:brk m:alnAt="24"/>
                            </m:rPr>
                            <a:rPr lang="en-US" sz="1600" b="0" i="1" smtClean="0">
                              <a:latin typeface="Cambria Math"/>
                            </a:rPr>
                            <m:t>0</m:t>
                          </m:r>
                        </m:sub>
                        <m:sup>
                          <m:r>
                            <a:rPr lang="en-US" sz="1600" b="1" i="1" smtClean="0">
                              <a:solidFill>
                                <a:srgbClr val="FF0000"/>
                              </a:solidFill>
                              <a:latin typeface="Cambria Math"/>
                            </a:rPr>
                            <m:t>𝑻</m:t>
                          </m:r>
                        </m:sup>
                        <m:e>
                          <m:f>
                            <m:fPr>
                              <m:ctrlPr>
                                <a:rPr lang="en-US" sz="1600" i="1" smtClean="0">
                                  <a:latin typeface="Cambria Math"/>
                                </a:rPr>
                              </m:ctrlPr>
                            </m:fPr>
                            <m:num>
                              <m:r>
                                <a:rPr lang="en-US" sz="1600" b="0" i="1" smtClean="0">
                                  <a:latin typeface="Cambria Math"/>
                                </a:rPr>
                                <m:t>𝑐</m:t>
                              </m:r>
                              <m:r>
                                <a:rPr lang="en-US" sz="1600" b="0" i="1" smtClean="0">
                                  <a:latin typeface="Cambria Math"/>
                                </a:rPr>
                                <m:t>(</m:t>
                              </m:r>
                              <m:r>
                                <a:rPr lang="en-US" sz="1600" b="0" i="1" smtClean="0">
                                  <a:latin typeface="Cambria Math"/>
                                </a:rPr>
                                <m:t>𝑇</m:t>
                              </m:r>
                              <m:r>
                                <a:rPr lang="en-US" sz="1600" b="0" i="1" smtClean="0">
                                  <a:latin typeface="Cambria Math"/>
                                </a:rPr>
                                <m:t>)</m:t>
                              </m:r>
                            </m:num>
                            <m:den>
                              <m:r>
                                <a:rPr lang="en-US" sz="1600" i="1" smtClean="0">
                                  <a:latin typeface="Cambria Math"/>
                                  <a:ea typeface="Cambria Math"/>
                                </a:rPr>
                                <m:t>𝜌</m:t>
                              </m:r>
                              <m:r>
                                <a:rPr lang="en-US" sz="1600" b="0" i="1" smtClean="0">
                                  <a:latin typeface="Cambria Math"/>
                                  <a:ea typeface="Cambria Math"/>
                                </a:rPr>
                                <m:t>(</m:t>
                              </m:r>
                              <m:r>
                                <a:rPr lang="en-US" sz="1600" b="0" i="1" smtClean="0">
                                  <a:latin typeface="Cambria Math"/>
                                  <a:ea typeface="Cambria Math"/>
                                </a:rPr>
                                <m:t>𝑇</m:t>
                              </m:r>
                              <m:r>
                                <a:rPr lang="en-US" sz="1600" b="0" i="1" smtClean="0">
                                  <a:latin typeface="Cambria Math"/>
                                  <a:ea typeface="Cambria Math"/>
                                </a:rPr>
                                <m:t>)</m:t>
                              </m:r>
                            </m:den>
                          </m:f>
                        </m:e>
                      </m:nary>
                      <m:r>
                        <m:rPr>
                          <m:sty m:val="p"/>
                        </m:rPr>
                        <a:rPr lang="en-US" sz="1600" b="0" i="0" smtClean="0">
                          <a:latin typeface="Cambria Math"/>
                        </a:rPr>
                        <m:t>dT</m:t>
                      </m:r>
                      <m:r>
                        <a:rPr lang="en-US" sz="1600" b="0" i="0" smtClean="0">
                          <a:latin typeface="Cambria Math"/>
                        </a:rPr>
                        <m:t>=</m:t>
                      </m:r>
                      <m:f>
                        <m:fPr>
                          <m:ctrlPr>
                            <a:rPr lang="en-US" sz="1600" b="0" i="1" smtClean="0">
                              <a:latin typeface="Cambria Math"/>
                            </a:rPr>
                          </m:ctrlPr>
                        </m:fPr>
                        <m:num>
                          <m:r>
                            <a:rPr lang="en-US" sz="1600" b="0" i="1" smtClean="0">
                              <a:latin typeface="Cambria Math"/>
                            </a:rPr>
                            <m:t>1+</m:t>
                          </m:r>
                          <m:r>
                            <a:rPr lang="en-US" sz="1600" b="0" i="1" smtClean="0">
                              <a:latin typeface="Cambria Math"/>
                            </a:rPr>
                            <m:t>𝑟</m:t>
                          </m:r>
                        </m:num>
                        <m:den>
                          <m:r>
                            <a:rPr lang="en-US" sz="1600" b="0" i="1" smtClean="0">
                              <a:latin typeface="Cambria Math"/>
                            </a:rPr>
                            <m:t>𝑟</m:t>
                          </m:r>
                        </m:den>
                      </m:f>
                      <m:nary>
                        <m:naryPr>
                          <m:ctrlPr>
                            <a:rPr lang="en-US" sz="1600" b="0" i="1" smtClean="0">
                              <a:latin typeface="Cambria Math"/>
                            </a:rPr>
                          </m:ctrlPr>
                        </m:naryPr>
                        <m:sub>
                          <m:r>
                            <m:rPr>
                              <m:brk m:alnAt="23"/>
                            </m:rPr>
                            <a:rPr lang="en-US" sz="1600" b="0" i="1" smtClean="0">
                              <a:latin typeface="Cambria Math"/>
                            </a:rPr>
                            <m:t>0</m:t>
                          </m:r>
                        </m:sub>
                        <m:sup>
                          <m:r>
                            <a:rPr lang="en-US" sz="1600" b="0" i="1" smtClean="0">
                              <a:latin typeface="Cambria Math"/>
                              <a:ea typeface="Cambria Math"/>
                            </a:rPr>
                            <m:t>∞</m:t>
                          </m:r>
                        </m:sup>
                        <m:e>
                          <m:sSup>
                            <m:sSupPr>
                              <m:ctrlPr>
                                <a:rPr lang="en-US" sz="1600" b="0" i="1" smtClean="0">
                                  <a:latin typeface="Cambria Math"/>
                                </a:rPr>
                              </m:ctrlPr>
                            </m:sSupPr>
                            <m:e>
                              <m:r>
                                <a:rPr lang="en-US" sz="1600" b="0" i="1" smtClean="0">
                                  <a:latin typeface="Cambria Math"/>
                                </a:rPr>
                                <m:t>𝐽</m:t>
                              </m:r>
                            </m:e>
                            <m:sup>
                              <m:r>
                                <a:rPr lang="en-US" sz="1600" b="0" i="1" smtClean="0">
                                  <a:latin typeface="Cambria Math"/>
                                </a:rPr>
                                <m:t>2</m:t>
                              </m:r>
                            </m:sup>
                          </m:sSup>
                        </m:e>
                      </m:nary>
                      <m:r>
                        <a:rPr lang="en-US" sz="1600" b="0" i="1" smtClean="0">
                          <a:latin typeface="Cambria Math"/>
                        </a:rPr>
                        <m:t>𝑑𝑡</m:t>
                      </m:r>
                    </m:oMath>
                  </m:oMathPara>
                </a14:m>
                <a:endParaRPr lang="en-US" sz="1600" dirty="0"/>
              </a:p>
            </p:txBody>
          </p:sp>
        </mc:Choice>
        <mc:Fallback>
          <p:sp>
            <p:nvSpPr>
              <p:cNvPr id="3" name="TextBox 2"/>
              <p:cNvSpPr txBox="1">
                <a:spLocks noRot="1" noChangeAspect="1" noMove="1" noResize="1" noEditPoints="1" noAdjustHandles="1" noChangeArrowheads="1" noChangeShapeType="1" noTextEdit="1"/>
              </p:cNvSpPr>
              <p:nvPr/>
            </p:nvSpPr>
            <p:spPr>
              <a:xfrm>
                <a:off x="2358579" y="874103"/>
                <a:ext cx="2999942" cy="834524"/>
              </a:xfrm>
              <a:prstGeom prst="rect">
                <a:avLst/>
              </a:prstGeom>
              <a:blipFill rotWithShape="1">
                <a:blip r:embed="rId2"/>
                <a:stretch>
                  <a:fillRect/>
                </a:stretch>
              </a:blipFill>
            </p:spPr>
            <p:txBody>
              <a:bodyPr/>
              <a:lstStyle/>
              <a:p>
                <a:r>
                  <a:rPr lang="en-US">
                    <a:noFill/>
                  </a:rPr>
                  <a:t> </a:t>
                </a:r>
              </a:p>
            </p:txBody>
          </p:sp>
        </mc:Fallback>
      </mc:AlternateContent>
      <p:sp>
        <p:nvSpPr>
          <p:cNvPr id="10" name="Oval 9"/>
          <p:cNvSpPr/>
          <p:nvPr/>
        </p:nvSpPr>
        <p:spPr>
          <a:xfrm>
            <a:off x="1207596" y="2301917"/>
            <a:ext cx="1295400" cy="130628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425578" y="2660634"/>
            <a:ext cx="2830286" cy="4408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425579" y="2436305"/>
            <a:ext cx="2800160" cy="22987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1527073" y="2651638"/>
            <a:ext cx="656446" cy="632733"/>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404432" y="2630895"/>
            <a:ext cx="2830286" cy="7075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425578" y="3101506"/>
            <a:ext cx="2830286" cy="198714"/>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p:cNvSpPr txBox="1"/>
              <p:nvPr/>
            </p:nvSpPr>
            <p:spPr>
              <a:xfrm>
                <a:off x="261314" y="3748890"/>
                <a:ext cx="3123833" cy="1619546"/>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1400" b="0" i="1" smtClean="0">
                          <a:latin typeface="Cambria Math"/>
                        </a:rPr>
                        <m:t>𝑟</m:t>
                      </m:r>
                      <m:r>
                        <a:rPr lang="en-US" sz="1400" b="0" i="1" smtClean="0">
                          <a:latin typeface="Cambria Math"/>
                        </a:rPr>
                        <m:t>=</m:t>
                      </m:r>
                      <m:f>
                        <m:fPr>
                          <m:ctrlPr>
                            <a:rPr lang="en-US" sz="1400" b="0" i="1" smtClean="0">
                              <a:latin typeface="Cambria Math"/>
                            </a:rPr>
                          </m:ctrlPr>
                        </m:fPr>
                        <m:num>
                          <m:sSub>
                            <m:sSubPr>
                              <m:ctrlPr>
                                <a:rPr lang="en-US" sz="1400" b="0" i="1" smtClean="0">
                                  <a:latin typeface="Cambria Math"/>
                                </a:rPr>
                              </m:ctrlPr>
                            </m:sSubPr>
                            <m:e>
                              <m:r>
                                <a:rPr lang="en-US" sz="1400" b="0" i="1" smtClean="0">
                                  <a:latin typeface="Cambria Math"/>
                                </a:rPr>
                                <m:t>𝑉</m:t>
                              </m:r>
                            </m:e>
                            <m:sub>
                              <m:r>
                                <a:rPr lang="en-US" sz="1400" b="0" i="1" smtClean="0">
                                  <a:latin typeface="Cambria Math"/>
                                </a:rPr>
                                <m:t>𝐶𝑢</m:t>
                              </m:r>
                            </m:sub>
                          </m:sSub>
                        </m:num>
                        <m:den>
                          <m:sSub>
                            <m:sSubPr>
                              <m:ctrlPr>
                                <a:rPr lang="en-US" sz="1400" b="0" i="1" smtClean="0">
                                  <a:latin typeface="Cambria Math"/>
                                </a:rPr>
                              </m:ctrlPr>
                            </m:sSubPr>
                            <m:e>
                              <m:r>
                                <a:rPr lang="en-US" sz="1400" b="0" i="1" smtClean="0">
                                  <a:latin typeface="Cambria Math"/>
                                </a:rPr>
                                <m:t>𝑉</m:t>
                              </m:r>
                            </m:e>
                            <m:sub>
                              <m:r>
                                <a:rPr lang="en-US" sz="1400" b="0" i="1" smtClean="0">
                                  <a:latin typeface="Cambria Math"/>
                                </a:rPr>
                                <m:t>𝑁𝑏𝑇𝑖</m:t>
                              </m:r>
                            </m:sub>
                          </m:sSub>
                        </m:den>
                      </m:f>
                    </m:oMath>
                  </m:oMathPara>
                </a14:m>
                <a:endParaRPr lang="en-US" sz="1400" b="0" dirty="0" smtClean="0"/>
              </a:p>
              <a:p>
                <a:pPr algn="ctr"/>
                <a:endParaRPr lang="en-US" sz="1000" dirty="0" smtClean="0"/>
              </a:p>
              <a:p>
                <a:pPr algn="ctr"/>
                <a14:m>
                  <m:oMathPara xmlns:m="http://schemas.openxmlformats.org/officeDocument/2006/math">
                    <m:oMathParaPr>
                      <m:jc m:val="centerGroup"/>
                    </m:oMathParaPr>
                    <m:oMath xmlns:m="http://schemas.openxmlformats.org/officeDocument/2006/math">
                      <m:r>
                        <a:rPr lang="en-US" sz="1400" b="0" i="1" smtClean="0">
                          <a:latin typeface="Cambria Math"/>
                        </a:rPr>
                        <m:t>𝑐</m:t>
                      </m:r>
                      <m:d>
                        <m:dPr>
                          <m:ctrlPr>
                            <a:rPr lang="en-US" sz="1400" b="0" i="1" smtClean="0">
                              <a:latin typeface="Cambria Math"/>
                            </a:rPr>
                          </m:ctrlPr>
                        </m:dPr>
                        <m:e>
                          <m:r>
                            <a:rPr lang="en-US" sz="1400" b="0" i="1" smtClean="0">
                              <a:latin typeface="Cambria Math"/>
                            </a:rPr>
                            <m:t>𝑇</m:t>
                          </m:r>
                        </m:e>
                      </m:d>
                      <m:r>
                        <a:rPr lang="en-US" sz="1400" b="0" i="1" smtClean="0">
                          <a:latin typeface="Cambria Math"/>
                        </a:rPr>
                        <m:t>=</m:t>
                      </m:r>
                      <m:f>
                        <m:fPr>
                          <m:ctrlPr>
                            <a:rPr lang="en-US" sz="1400" b="0" i="1" smtClean="0">
                              <a:latin typeface="Cambria Math"/>
                            </a:rPr>
                          </m:ctrlPr>
                        </m:fPr>
                        <m:num>
                          <m:sSub>
                            <m:sSubPr>
                              <m:ctrlPr>
                                <a:rPr lang="en-US" sz="1400" b="0" i="1" smtClean="0">
                                  <a:latin typeface="Cambria Math"/>
                                </a:rPr>
                              </m:ctrlPr>
                            </m:sSubPr>
                            <m:e>
                              <m:r>
                                <a:rPr lang="en-US" sz="1400" b="0" i="1" smtClean="0">
                                  <a:latin typeface="Cambria Math"/>
                                </a:rPr>
                                <m:t>𝑐</m:t>
                              </m:r>
                            </m:e>
                            <m:sub>
                              <m:r>
                                <a:rPr lang="en-US" sz="1400" b="0" i="1" smtClean="0">
                                  <a:latin typeface="Cambria Math"/>
                                </a:rPr>
                                <m:t>𝐶𝑢</m:t>
                              </m:r>
                            </m:sub>
                          </m:sSub>
                          <m:sSub>
                            <m:sSubPr>
                              <m:ctrlPr>
                                <a:rPr lang="en-US" sz="1400" b="0" i="1" smtClean="0">
                                  <a:latin typeface="Cambria Math"/>
                                </a:rPr>
                              </m:ctrlPr>
                            </m:sSubPr>
                            <m:e>
                              <m:r>
                                <a:rPr lang="en-US" sz="1400" b="0" i="1" smtClean="0">
                                  <a:latin typeface="Cambria Math"/>
                                </a:rPr>
                                <m:t>(</m:t>
                              </m:r>
                              <m:r>
                                <a:rPr lang="en-US" sz="1400" b="0" i="1" smtClean="0">
                                  <a:latin typeface="Cambria Math"/>
                                </a:rPr>
                                <m:t>𝑇</m:t>
                              </m:r>
                              <m:r>
                                <a:rPr lang="en-US" sz="1400" b="0" i="1" smtClean="0">
                                  <a:latin typeface="Cambria Math"/>
                                </a:rPr>
                                <m:t>)</m:t>
                              </m:r>
                              <m:r>
                                <a:rPr lang="en-US" sz="1400" b="0" i="1" smtClean="0">
                                  <a:latin typeface="Cambria Math"/>
                                </a:rPr>
                                <m:t>𝑉</m:t>
                              </m:r>
                            </m:e>
                            <m:sub>
                              <m:r>
                                <a:rPr lang="en-US" sz="1400" b="0" i="1" smtClean="0">
                                  <a:latin typeface="Cambria Math"/>
                                </a:rPr>
                                <m:t>𝐶𝑢</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𝑐</m:t>
                              </m:r>
                            </m:e>
                            <m:sub>
                              <m:r>
                                <a:rPr lang="en-US" sz="1400" b="0" i="1" smtClean="0">
                                  <a:latin typeface="Cambria Math"/>
                                </a:rPr>
                                <m:t>𝑁𝑏𝑇𝑖</m:t>
                              </m:r>
                            </m:sub>
                          </m:sSub>
                          <m:sSub>
                            <m:sSubPr>
                              <m:ctrlPr>
                                <a:rPr lang="en-US" sz="1400" b="0" i="1" smtClean="0">
                                  <a:latin typeface="Cambria Math"/>
                                </a:rPr>
                              </m:ctrlPr>
                            </m:sSubPr>
                            <m:e>
                              <m:r>
                                <a:rPr lang="en-US" sz="1400" b="0" i="1" smtClean="0">
                                  <a:latin typeface="Cambria Math"/>
                                </a:rPr>
                                <m:t>(</m:t>
                              </m:r>
                              <m:r>
                                <a:rPr lang="en-US" sz="1400" b="0" i="1" smtClean="0">
                                  <a:latin typeface="Cambria Math"/>
                                </a:rPr>
                                <m:t>𝑇</m:t>
                              </m:r>
                              <m:r>
                                <a:rPr lang="en-US" sz="1400" b="0" i="1" smtClean="0">
                                  <a:latin typeface="Cambria Math"/>
                                </a:rPr>
                                <m:t>)</m:t>
                              </m:r>
                              <m:r>
                                <a:rPr lang="en-US" sz="1400" b="0" i="1" smtClean="0">
                                  <a:latin typeface="Cambria Math"/>
                                </a:rPr>
                                <m:t>𝑉</m:t>
                              </m:r>
                            </m:e>
                            <m:sub>
                              <m:r>
                                <a:rPr lang="en-US" sz="1400" b="0" i="1" smtClean="0">
                                  <a:latin typeface="Cambria Math"/>
                                </a:rPr>
                                <m:t>𝑁𝑏𝑇𝑖</m:t>
                              </m:r>
                            </m:sub>
                          </m:sSub>
                        </m:num>
                        <m:den>
                          <m:sSub>
                            <m:sSubPr>
                              <m:ctrlPr>
                                <a:rPr lang="en-US" sz="1400" b="0" i="1" smtClean="0">
                                  <a:latin typeface="Cambria Math"/>
                                </a:rPr>
                              </m:ctrlPr>
                            </m:sSubPr>
                            <m:e>
                              <m:r>
                                <a:rPr lang="en-US" sz="1400" b="0" i="1" smtClean="0">
                                  <a:latin typeface="Cambria Math"/>
                                </a:rPr>
                                <m:t>𝑉</m:t>
                              </m:r>
                            </m:e>
                            <m:sub>
                              <m:r>
                                <a:rPr lang="en-US" sz="1400" b="0" i="1" smtClean="0">
                                  <a:latin typeface="Cambria Math"/>
                                </a:rPr>
                                <m:t>𝐶𝑢</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𝑉</m:t>
                              </m:r>
                            </m:e>
                            <m:sub>
                              <m:r>
                                <a:rPr lang="en-US" sz="1400" b="0" i="1" smtClean="0">
                                  <a:latin typeface="Cambria Math"/>
                                </a:rPr>
                                <m:t>𝑁𝑏𝑇𝑖</m:t>
                              </m:r>
                            </m:sub>
                          </m:sSub>
                        </m:den>
                      </m:f>
                    </m:oMath>
                  </m:oMathPara>
                </a14:m>
                <a:endParaRPr lang="en-US" sz="1400" dirty="0" smtClean="0"/>
              </a:p>
              <a:p>
                <a:pPr algn="ctr"/>
                <a:endParaRPr lang="en-US" sz="1000" dirty="0" smtClean="0"/>
              </a:p>
              <a:p>
                <a:pPr algn="ctr"/>
                <a14:m>
                  <m:oMath xmlns:m="http://schemas.openxmlformats.org/officeDocument/2006/math">
                    <m:r>
                      <a:rPr lang="en-US" sz="1400" i="1" smtClean="0">
                        <a:latin typeface="Cambria Math"/>
                        <a:ea typeface="Cambria Math"/>
                      </a:rPr>
                      <m:t>𝜌</m:t>
                    </m:r>
                    <m:d>
                      <m:dPr>
                        <m:ctrlPr>
                          <a:rPr lang="en-US" sz="1400" b="0" i="1" smtClean="0">
                            <a:latin typeface="Cambria Math"/>
                            <a:ea typeface="Cambria Math"/>
                          </a:rPr>
                        </m:ctrlPr>
                      </m:dPr>
                      <m:e>
                        <m:r>
                          <a:rPr lang="en-US" sz="1400" b="0" i="1" smtClean="0">
                            <a:latin typeface="Cambria Math"/>
                            <a:ea typeface="Cambria Math"/>
                          </a:rPr>
                          <m:t>𝑇</m:t>
                        </m:r>
                      </m:e>
                    </m:d>
                    <m:r>
                      <a:rPr lang="en-US" sz="1400" b="0" i="1" smtClean="0">
                        <a:latin typeface="Cambria Math"/>
                        <a:ea typeface="Cambria Math"/>
                      </a:rPr>
                      <m:t>=</m:t>
                    </m:r>
                    <m:sSub>
                      <m:sSubPr>
                        <m:ctrlPr>
                          <a:rPr lang="en-US" sz="1400" b="0" i="1" smtClean="0">
                            <a:latin typeface="Cambria Math"/>
                            <a:ea typeface="Cambria Math"/>
                          </a:rPr>
                        </m:ctrlPr>
                      </m:sSubPr>
                      <m:e>
                        <m:r>
                          <a:rPr lang="en-US" sz="1400" b="0" i="1" smtClean="0">
                            <a:latin typeface="Cambria Math"/>
                            <a:ea typeface="Cambria Math"/>
                          </a:rPr>
                          <m:t>𝜌</m:t>
                        </m:r>
                      </m:e>
                      <m:sub>
                        <m:r>
                          <a:rPr lang="en-US" sz="1400" b="0" i="1" smtClean="0">
                            <a:latin typeface="Cambria Math"/>
                            <a:ea typeface="Cambria Math"/>
                          </a:rPr>
                          <m:t>𝐶𝑢</m:t>
                        </m:r>
                      </m:sub>
                    </m:sSub>
                    <m:r>
                      <a:rPr lang="en-US" sz="1400" b="0" i="1" smtClean="0">
                        <a:latin typeface="Cambria Math"/>
                        <a:ea typeface="Cambria Math"/>
                      </a:rPr>
                      <m:t>(</m:t>
                    </m:r>
                    <m:r>
                      <a:rPr lang="en-US" sz="1400" b="0" i="1" smtClean="0">
                        <a:latin typeface="Cambria Math"/>
                        <a:ea typeface="Cambria Math"/>
                      </a:rPr>
                      <m:t>𝑇</m:t>
                    </m:r>
                    <m:r>
                      <a:rPr lang="en-US" sz="1400" b="0" i="1" smtClean="0">
                        <a:latin typeface="Cambria Math"/>
                        <a:ea typeface="Cambria Math"/>
                      </a:rPr>
                      <m:t>)</m:t>
                    </m:r>
                    <m:f>
                      <m:fPr>
                        <m:ctrlPr>
                          <a:rPr lang="en-US" sz="1400" b="0" i="1" smtClean="0">
                            <a:latin typeface="Cambria Math"/>
                            <a:ea typeface="Cambria Math"/>
                          </a:rPr>
                        </m:ctrlPr>
                      </m:fPr>
                      <m:num>
                        <m:sSub>
                          <m:sSubPr>
                            <m:ctrlPr>
                              <a:rPr lang="en-US" sz="1400" b="0" i="1" smtClean="0">
                                <a:latin typeface="Cambria Math"/>
                                <a:ea typeface="Cambria Math"/>
                              </a:rPr>
                            </m:ctrlPr>
                          </m:sSubPr>
                          <m:e>
                            <m:r>
                              <a:rPr lang="en-US" sz="1400" b="0" i="1" smtClean="0">
                                <a:latin typeface="Cambria Math"/>
                                <a:ea typeface="Cambria Math"/>
                              </a:rPr>
                              <m:t>𝑉</m:t>
                            </m:r>
                          </m:e>
                          <m:sub>
                            <m:r>
                              <a:rPr lang="en-US" sz="1400" b="0" i="1" smtClean="0">
                                <a:latin typeface="Cambria Math"/>
                                <a:ea typeface="Cambria Math"/>
                              </a:rPr>
                              <m:t>𝐶𝑢</m:t>
                            </m:r>
                          </m:sub>
                        </m:sSub>
                        <m:r>
                          <a:rPr lang="en-US" sz="1400" b="0" i="1" smtClean="0">
                            <a:latin typeface="Cambria Math"/>
                            <a:ea typeface="Cambria Math"/>
                          </a:rPr>
                          <m:t>+</m:t>
                        </m:r>
                        <m:sSub>
                          <m:sSubPr>
                            <m:ctrlPr>
                              <a:rPr lang="en-US" sz="1400" b="0" i="1" smtClean="0">
                                <a:latin typeface="Cambria Math"/>
                                <a:ea typeface="Cambria Math"/>
                              </a:rPr>
                            </m:ctrlPr>
                          </m:sSubPr>
                          <m:e>
                            <m:r>
                              <a:rPr lang="en-US" sz="1400" b="0" i="1" smtClean="0">
                                <a:latin typeface="Cambria Math"/>
                                <a:ea typeface="Cambria Math"/>
                              </a:rPr>
                              <m:t>𝑉</m:t>
                            </m:r>
                          </m:e>
                          <m:sub>
                            <m:r>
                              <a:rPr lang="en-US" sz="1400" b="0" i="1" smtClean="0">
                                <a:latin typeface="Cambria Math"/>
                                <a:ea typeface="Cambria Math"/>
                              </a:rPr>
                              <m:t>𝑁𝑏𝑇𝑖</m:t>
                            </m:r>
                          </m:sub>
                        </m:sSub>
                      </m:num>
                      <m:den>
                        <m:sSub>
                          <m:sSubPr>
                            <m:ctrlPr>
                              <a:rPr lang="en-US" sz="1400" b="0" i="1" smtClean="0">
                                <a:latin typeface="Cambria Math"/>
                                <a:ea typeface="Cambria Math"/>
                              </a:rPr>
                            </m:ctrlPr>
                          </m:sSubPr>
                          <m:e>
                            <m:r>
                              <a:rPr lang="en-US" sz="1400" b="0" i="1" smtClean="0">
                                <a:latin typeface="Cambria Math"/>
                                <a:ea typeface="Cambria Math"/>
                              </a:rPr>
                              <m:t>𝑉</m:t>
                            </m:r>
                          </m:e>
                          <m:sub>
                            <m:r>
                              <a:rPr lang="en-US" sz="1400" b="0" i="1" smtClean="0">
                                <a:latin typeface="Cambria Math"/>
                                <a:ea typeface="Cambria Math"/>
                              </a:rPr>
                              <m:t>𝐶𝑢</m:t>
                            </m:r>
                          </m:sub>
                        </m:sSub>
                      </m:den>
                    </m:f>
                  </m:oMath>
                </a14:m>
                <a:r>
                  <a:rPr lang="en-US" sz="1400" dirty="0" smtClean="0"/>
                  <a:t>     ( &gt; T</a:t>
                </a:r>
                <a:r>
                  <a:rPr lang="en-US" sz="1400" baseline="-25000" dirty="0" smtClean="0"/>
                  <a:t>cs</a:t>
                </a:r>
                <a:r>
                  <a:rPr lang="en-US" sz="1400" dirty="0" smtClean="0"/>
                  <a:t>)</a:t>
                </a:r>
              </a:p>
            </p:txBody>
          </p:sp>
        </mc:Choice>
        <mc:Fallback xmlns="">
          <p:sp>
            <p:nvSpPr>
              <p:cNvPr id="19" name="TextBox 18"/>
              <p:cNvSpPr txBox="1">
                <a:spLocks noRot="1" noChangeAspect="1" noMove="1" noResize="1" noEditPoints="1" noAdjustHandles="1" noChangeArrowheads="1" noChangeShapeType="1" noTextEdit="1"/>
              </p:cNvSpPr>
              <p:nvPr/>
            </p:nvSpPr>
            <p:spPr>
              <a:xfrm>
                <a:off x="261314" y="3748890"/>
                <a:ext cx="3123833" cy="1619546"/>
              </a:xfrm>
              <a:prstGeom prst="rect">
                <a:avLst/>
              </a:prstGeom>
              <a:blipFill rotWithShape="1">
                <a:blip r:embed="rId4"/>
                <a:stretch>
                  <a:fillRect/>
                </a:stretch>
              </a:blipFill>
            </p:spPr>
            <p:txBody>
              <a:bodyPr/>
              <a:lstStyle/>
              <a:p>
                <a:r>
                  <a:rPr lang="en-US">
                    <a:noFill/>
                  </a:rPr>
                  <a:t> </a:t>
                </a:r>
              </a:p>
            </p:txBody>
          </p:sp>
        </mc:Fallback>
      </mc:AlternateContent>
      <p:sp>
        <p:nvSpPr>
          <p:cNvPr id="25" name="TextBox 24"/>
          <p:cNvSpPr txBox="1"/>
          <p:nvPr/>
        </p:nvSpPr>
        <p:spPr>
          <a:xfrm>
            <a:off x="5389842" y="2701064"/>
            <a:ext cx="859466" cy="307777"/>
          </a:xfrm>
          <a:prstGeom prst="rect">
            <a:avLst/>
          </a:prstGeom>
          <a:noFill/>
        </p:spPr>
        <p:txBody>
          <a:bodyPr wrap="none" rtlCol="0">
            <a:spAutoFit/>
          </a:bodyPr>
          <a:lstStyle/>
          <a:p>
            <a:r>
              <a:rPr lang="en-US" sz="1400" dirty="0" err="1" smtClean="0"/>
              <a:t>Hastelloy</a:t>
            </a:r>
            <a:endParaRPr lang="en-US" sz="1400" dirty="0"/>
          </a:p>
        </p:txBody>
      </p:sp>
      <p:sp>
        <p:nvSpPr>
          <p:cNvPr id="54" name="Rectangle 53"/>
          <p:cNvSpPr/>
          <p:nvPr/>
        </p:nvSpPr>
        <p:spPr>
          <a:xfrm>
            <a:off x="1527073" y="2793729"/>
            <a:ext cx="641522" cy="307777"/>
          </a:xfrm>
          <a:prstGeom prst="rect">
            <a:avLst/>
          </a:prstGeom>
        </p:spPr>
        <p:txBody>
          <a:bodyPr wrap="none">
            <a:spAutoFit/>
          </a:bodyPr>
          <a:lstStyle/>
          <a:p>
            <a:r>
              <a:rPr lang="en-US" sz="1400" b="1" dirty="0" smtClean="0">
                <a:solidFill>
                  <a:srgbClr val="FFFF00"/>
                </a:solidFill>
              </a:rPr>
              <a:t>Nb</a:t>
            </a:r>
            <a:r>
              <a:rPr lang="en-US" sz="1400" b="1" baseline="-25000" dirty="0" smtClean="0">
                <a:solidFill>
                  <a:srgbClr val="FFFF00"/>
                </a:solidFill>
              </a:rPr>
              <a:t>3</a:t>
            </a:r>
            <a:r>
              <a:rPr lang="en-US" sz="1400" b="1" dirty="0" smtClean="0">
                <a:solidFill>
                  <a:srgbClr val="FFFF00"/>
                </a:solidFill>
              </a:rPr>
              <a:t>Sn</a:t>
            </a:r>
            <a:endParaRPr lang="en-US" sz="1400" b="1" dirty="0">
              <a:solidFill>
                <a:srgbClr val="FFFF00"/>
              </a:solidFill>
            </a:endParaRPr>
          </a:p>
        </p:txBody>
      </p:sp>
      <p:sp>
        <p:nvSpPr>
          <p:cNvPr id="55" name="Rectangle 54"/>
          <p:cNvSpPr/>
          <p:nvPr/>
        </p:nvSpPr>
        <p:spPr>
          <a:xfrm>
            <a:off x="1995807" y="3134388"/>
            <a:ext cx="375424" cy="307777"/>
          </a:xfrm>
          <a:prstGeom prst="rect">
            <a:avLst/>
          </a:prstGeom>
        </p:spPr>
        <p:txBody>
          <a:bodyPr wrap="none">
            <a:spAutoFit/>
          </a:bodyPr>
          <a:lstStyle/>
          <a:p>
            <a:r>
              <a:rPr lang="en-US" sz="1400" dirty="0"/>
              <a:t>Cu</a:t>
            </a:r>
          </a:p>
        </p:txBody>
      </p:sp>
      <p:sp>
        <p:nvSpPr>
          <p:cNvPr id="56" name="Rectangle 55"/>
          <p:cNvSpPr/>
          <p:nvPr/>
        </p:nvSpPr>
        <p:spPr>
          <a:xfrm>
            <a:off x="5165089" y="1124390"/>
            <a:ext cx="2292044" cy="338554"/>
          </a:xfrm>
          <a:prstGeom prst="rect">
            <a:avLst/>
          </a:prstGeom>
        </p:spPr>
        <p:txBody>
          <a:bodyPr wrap="square">
            <a:spAutoFit/>
          </a:bodyPr>
          <a:lstStyle/>
          <a:p>
            <a:r>
              <a:rPr lang="en-US" sz="1600" dirty="0" smtClean="0"/>
              <a:t>- adiabatic approximation </a:t>
            </a:r>
            <a:endParaRPr lang="en-US" sz="1600" dirty="0"/>
          </a:p>
        </p:txBody>
      </p:sp>
      <mc:AlternateContent xmlns:mc="http://schemas.openxmlformats.org/markup-compatibility/2006" xmlns:a14="http://schemas.microsoft.com/office/drawing/2010/main">
        <mc:Choice Requires="a14">
          <p:sp>
            <p:nvSpPr>
              <p:cNvPr id="57" name="TextBox 56"/>
              <p:cNvSpPr txBox="1"/>
              <p:nvPr/>
            </p:nvSpPr>
            <p:spPr>
              <a:xfrm>
                <a:off x="3602392" y="3779587"/>
                <a:ext cx="4772202" cy="125047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400" b="0" i="1" smtClean="0">
                          <a:latin typeface="Cambria Math"/>
                        </a:rPr>
                        <m:t>𝑟</m:t>
                      </m:r>
                      <m:r>
                        <a:rPr lang="en-US" sz="1400" b="0" i="1" smtClean="0">
                          <a:latin typeface="Cambria Math"/>
                        </a:rPr>
                        <m:t>=</m:t>
                      </m:r>
                      <m:f>
                        <m:fPr>
                          <m:ctrlPr>
                            <a:rPr lang="en-US" sz="1400" b="0" i="1" smtClean="0">
                              <a:latin typeface="Cambria Math"/>
                            </a:rPr>
                          </m:ctrlPr>
                        </m:fPr>
                        <m:num>
                          <m:sSub>
                            <m:sSubPr>
                              <m:ctrlPr>
                                <a:rPr lang="en-US" sz="1400" b="0" i="1" smtClean="0">
                                  <a:latin typeface="Cambria Math"/>
                                </a:rPr>
                              </m:ctrlPr>
                            </m:sSubPr>
                            <m:e>
                              <m:r>
                                <a:rPr lang="en-US" sz="1400" b="0" i="1" smtClean="0">
                                  <a:latin typeface="Cambria Math"/>
                                </a:rPr>
                                <m:t>𝑑</m:t>
                              </m:r>
                            </m:e>
                            <m:sub>
                              <m:r>
                                <a:rPr lang="en-US" sz="1400" b="0" i="1" smtClean="0">
                                  <a:latin typeface="Cambria Math"/>
                                </a:rPr>
                                <m:t>𝐶𝑢</m:t>
                              </m:r>
                            </m:sub>
                          </m:sSub>
                        </m:num>
                        <m:den>
                          <m:sSub>
                            <m:sSubPr>
                              <m:ctrlPr>
                                <a:rPr lang="en-US" sz="1400" b="0" i="1" smtClean="0">
                                  <a:latin typeface="Cambria Math"/>
                                </a:rPr>
                              </m:ctrlPr>
                            </m:sSubPr>
                            <m:e>
                              <m:r>
                                <a:rPr lang="en-US" sz="1400" b="0" i="1" smtClean="0">
                                  <a:latin typeface="Cambria Math"/>
                                </a:rPr>
                                <m:t>𝑑</m:t>
                              </m:r>
                            </m:e>
                            <m:sub>
                              <m:r>
                                <a:rPr lang="en-US" sz="1400" b="0" i="1" smtClean="0">
                                  <a:latin typeface="Cambria Math"/>
                                </a:rPr>
                                <m:t>𝑌𝐵𝐶𝑂</m:t>
                              </m:r>
                            </m:sub>
                          </m:sSub>
                        </m:den>
                      </m:f>
                    </m:oMath>
                  </m:oMathPara>
                </a14:m>
                <a:endParaRPr lang="en-US" sz="1400" b="0" dirty="0" smtClean="0"/>
              </a:p>
              <a:p>
                <a:endParaRPr lang="en-US" sz="1000" dirty="0"/>
              </a:p>
              <a:p>
                <a14:m>
                  <m:oMath xmlns:m="http://schemas.openxmlformats.org/officeDocument/2006/math">
                    <m:r>
                      <a:rPr lang="en-US" sz="1400" b="0" i="1" smtClean="0">
                        <a:latin typeface="Cambria Math"/>
                      </a:rPr>
                      <m:t>𝑐</m:t>
                    </m:r>
                    <m:d>
                      <m:dPr>
                        <m:ctrlPr>
                          <a:rPr lang="en-US" sz="1400" b="0" i="1" smtClean="0">
                            <a:latin typeface="Cambria Math"/>
                          </a:rPr>
                        </m:ctrlPr>
                      </m:dPr>
                      <m:e>
                        <m:r>
                          <a:rPr lang="en-US" sz="1400" b="0" i="1" smtClean="0">
                            <a:latin typeface="Cambria Math"/>
                          </a:rPr>
                          <m:t>𝑇</m:t>
                        </m:r>
                      </m:e>
                    </m:d>
                    <m:r>
                      <a:rPr lang="en-US" sz="1400" b="0" i="1" smtClean="0">
                        <a:latin typeface="Cambria Math"/>
                      </a:rPr>
                      <m:t>=</m:t>
                    </m:r>
                    <m:f>
                      <m:fPr>
                        <m:ctrlPr>
                          <a:rPr lang="en-US" sz="1400" b="0" i="1" smtClean="0">
                            <a:latin typeface="Cambria Math"/>
                          </a:rPr>
                        </m:ctrlPr>
                      </m:fPr>
                      <m:num>
                        <m:sSub>
                          <m:sSubPr>
                            <m:ctrlPr>
                              <a:rPr lang="en-US" sz="1400" b="0" i="1" smtClean="0">
                                <a:latin typeface="Cambria Math"/>
                              </a:rPr>
                            </m:ctrlPr>
                          </m:sSubPr>
                          <m:e>
                            <m:r>
                              <a:rPr lang="en-US" sz="1400" b="0" i="1" smtClean="0">
                                <a:latin typeface="Cambria Math"/>
                              </a:rPr>
                              <m:t>𝑐</m:t>
                            </m:r>
                          </m:e>
                          <m:sub>
                            <m:r>
                              <a:rPr lang="en-US" sz="1400" b="0" i="1" smtClean="0">
                                <a:latin typeface="Cambria Math"/>
                              </a:rPr>
                              <m:t>𝐶𝑢</m:t>
                            </m:r>
                          </m:sub>
                        </m:sSub>
                        <m:sSub>
                          <m:sSubPr>
                            <m:ctrlPr>
                              <a:rPr lang="en-US" sz="1400" b="0" i="1" smtClean="0">
                                <a:latin typeface="Cambria Math"/>
                              </a:rPr>
                            </m:ctrlPr>
                          </m:sSubPr>
                          <m:e>
                            <m:r>
                              <a:rPr lang="en-US" sz="1400" b="0" i="1" smtClean="0">
                                <a:latin typeface="Cambria Math"/>
                              </a:rPr>
                              <m:t>𝑑</m:t>
                            </m:r>
                          </m:e>
                          <m:sub>
                            <m:r>
                              <a:rPr lang="en-US" sz="1400" b="0" i="1" smtClean="0">
                                <a:latin typeface="Cambria Math"/>
                              </a:rPr>
                              <m:t>𝐶𝑢</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𝑐</m:t>
                            </m:r>
                          </m:e>
                          <m:sub>
                            <m:r>
                              <a:rPr lang="en-US" sz="1400" b="0" i="1" smtClean="0">
                                <a:latin typeface="Cambria Math"/>
                              </a:rPr>
                              <m:t>𝐻</m:t>
                            </m:r>
                          </m:sub>
                        </m:sSub>
                        <m:sSub>
                          <m:sSubPr>
                            <m:ctrlPr>
                              <a:rPr lang="en-US" sz="1400" b="0" i="1" smtClean="0">
                                <a:latin typeface="Cambria Math"/>
                              </a:rPr>
                            </m:ctrlPr>
                          </m:sSubPr>
                          <m:e>
                            <m:r>
                              <a:rPr lang="en-US" sz="1400" b="0" i="1" smtClean="0">
                                <a:latin typeface="Cambria Math"/>
                              </a:rPr>
                              <m:t>𝑑</m:t>
                            </m:r>
                          </m:e>
                          <m:sub>
                            <m:r>
                              <a:rPr lang="en-US" sz="1400" b="0" i="1" smtClean="0">
                                <a:latin typeface="Cambria Math"/>
                              </a:rPr>
                              <m:t>𝐻</m:t>
                            </m:r>
                          </m:sub>
                        </m:sSub>
                      </m:num>
                      <m:den>
                        <m:sSub>
                          <m:sSubPr>
                            <m:ctrlPr>
                              <a:rPr lang="en-US" sz="1400" b="0" i="1" smtClean="0">
                                <a:latin typeface="Cambria Math"/>
                              </a:rPr>
                            </m:ctrlPr>
                          </m:sSubPr>
                          <m:e>
                            <m:r>
                              <a:rPr lang="en-US" sz="1400" b="0" i="1" smtClean="0">
                                <a:latin typeface="Cambria Math"/>
                              </a:rPr>
                              <m:t>𝑑</m:t>
                            </m:r>
                          </m:e>
                          <m:sub>
                            <m:r>
                              <a:rPr lang="en-US" sz="1400" b="0" i="1" smtClean="0">
                                <a:latin typeface="Cambria Math"/>
                              </a:rPr>
                              <m:t>𝐶𝑢</m:t>
                            </m:r>
                          </m:sub>
                        </m:sSub>
                        <m:r>
                          <a:rPr lang="en-US" sz="1400" b="0" i="1" smtClean="0">
                            <a:latin typeface="Cambria Math"/>
                          </a:rPr>
                          <m:t>+</m:t>
                        </m:r>
                        <m:sSub>
                          <m:sSubPr>
                            <m:ctrlPr>
                              <a:rPr lang="en-US" sz="1400" b="0" i="1" smtClean="0">
                                <a:latin typeface="Cambria Math"/>
                              </a:rPr>
                            </m:ctrlPr>
                          </m:sSubPr>
                          <m:e>
                            <m:r>
                              <a:rPr lang="en-US" sz="1400" b="0" i="1" smtClean="0">
                                <a:latin typeface="Cambria Math"/>
                              </a:rPr>
                              <m:t>𝑑</m:t>
                            </m:r>
                          </m:e>
                          <m:sub>
                            <m:r>
                              <a:rPr lang="en-US" sz="1400" b="0" i="1" smtClean="0">
                                <a:latin typeface="Cambria Math"/>
                              </a:rPr>
                              <m:t>𝐻</m:t>
                            </m:r>
                          </m:sub>
                        </m:sSub>
                      </m:den>
                    </m:f>
                  </m:oMath>
                </a14:m>
                <a:r>
                  <a:rPr lang="en-US" sz="1400" dirty="0" smtClean="0"/>
                  <a:t>,      </a:t>
                </a:r>
                <a14:m>
                  <m:oMath xmlns:m="http://schemas.openxmlformats.org/officeDocument/2006/math">
                    <m:r>
                      <a:rPr lang="en-US" sz="1400" i="1">
                        <a:latin typeface="Cambria Math"/>
                        <a:ea typeface="Cambria Math"/>
                      </a:rPr>
                      <m:t>𝜌</m:t>
                    </m:r>
                    <m:d>
                      <m:dPr>
                        <m:ctrlPr>
                          <a:rPr lang="en-US" sz="1400" i="1">
                            <a:latin typeface="Cambria Math"/>
                            <a:ea typeface="Cambria Math"/>
                          </a:rPr>
                        </m:ctrlPr>
                      </m:dPr>
                      <m:e>
                        <m:r>
                          <a:rPr lang="en-US" sz="1400" i="1">
                            <a:latin typeface="Cambria Math"/>
                            <a:ea typeface="Cambria Math"/>
                          </a:rPr>
                          <m:t>𝑇</m:t>
                        </m:r>
                      </m:e>
                    </m:d>
                    <m:r>
                      <a:rPr lang="en-US" sz="1400" i="1">
                        <a:latin typeface="Cambria Math"/>
                        <a:ea typeface="Cambria Math"/>
                      </a:rPr>
                      <m:t>=</m:t>
                    </m:r>
                    <m:f>
                      <m:fPr>
                        <m:ctrlPr>
                          <a:rPr lang="en-US" sz="1400" i="1" smtClean="0">
                            <a:latin typeface="Cambria Math"/>
                            <a:ea typeface="Cambria Math"/>
                          </a:rPr>
                        </m:ctrlPr>
                      </m:fPr>
                      <m:num>
                        <m:sSub>
                          <m:sSubPr>
                            <m:ctrlPr>
                              <a:rPr lang="en-US" sz="1400" i="1" smtClean="0">
                                <a:latin typeface="Cambria Math"/>
                                <a:ea typeface="Cambria Math"/>
                              </a:rPr>
                            </m:ctrlPr>
                          </m:sSubPr>
                          <m:e>
                            <m:r>
                              <a:rPr lang="en-US" sz="1400" i="1" smtClean="0">
                                <a:latin typeface="Cambria Math"/>
                                <a:ea typeface="Cambria Math"/>
                              </a:rPr>
                              <m:t>𝜌</m:t>
                            </m:r>
                          </m:e>
                          <m:sub>
                            <m:r>
                              <a:rPr lang="en-US" sz="1400" b="0" i="1" smtClean="0">
                                <a:latin typeface="Cambria Math"/>
                                <a:ea typeface="Cambria Math"/>
                              </a:rPr>
                              <m:t>𝑆𝑡</m:t>
                            </m:r>
                          </m:sub>
                        </m:sSub>
                        <m:r>
                          <a:rPr lang="en-US" sz="1400" b="0" i="1" smtClean="0">
                            <a:latin typeface="Cambria Math"/>
                            <a:ea typeface="Cambria Math"/>
                          </a:rPr>
                          <m:t>(</m:t>
                        </m:r>
                        <m:r>
                          <a:rPr lang="en-US" sz="1400" b="0" i="1" smtClean="0">
                            <a:latin typeface="Cambria Math"/>
                            <a:ea typeface="Cambria Math"/>
                          </a:rPr>
                          <m:t>𝑇</m:t>
                        </m:r>
                        <m:r>
                          <a:rPr lang="en-US" sz="1400" b="0" i="1" smtClean="0">
                            <a:latin typeface="Cambria Math"/>
                            <a:ea typeface="Cambria Math"/>
                          </a:rPr>
                          <m:t>)</m:t>
                        </m:r>
                        <m:sSub>
                          <m:sSubPr>
                            <m:ctrlPr>
                              <a:rPr lang="en-US" sz="1400" b="0" i="1" smtClean="0">
                                <a:latin typeface="Cambria Math"/>
                                <a:ea typeface="Cambria Math"/>
                              </a:rPr>
                            </m:ctrlPr>
                          </m:sSubPr>
                          <m:e>
                            <m:r>
                              <a:rPr lang="en-US" sz="1400" b="0" i="1" smtClean="0">
                                <a:latin typeface="Cambria Math"/>
                                <a:ea typeface="Cambria Math"/>
                              </a:rPr>
                              <m:t>𝜌</m:t>
                            </m:r>
                          </m:e>
                          <m:sub>
                            <m:r>
                              <a:rPr lang="en-US" sz="1400" b="0" i="1" smtClean="0">
                                <a:latin typeface="Cambria Math"/>
                                <a:ea typeface="Cambria Math"/>
                              </a:rPr>
                              <m:t>𝑌𝐵𝐶𝑂</m:t>
                            </m:r>
                          </m:sub>
                        </m:sSub>
                        <m:r>
                          <a:rPr lang="en-US" sz="1400" b="0" i="1" smtClean="0">
                            <a:latin typeface="Cambria Math"/>
                            <a:ea typeface="Cambria Math"/>
                          </a:rPr>
                          <m:t>(</m:t>
                        </m:r>
                        <m:r>
                          <a:rPr lang="en-US" sz="1400" b="0" i="1" smtClean="0">
                            <a:latin typeface="Cambria Math"/>
                            <a:ea typeface="Cambria Math"/>
                          </a:rPr>
                          <m:t>𝑇</m:t>
                        </m:r>
                        <m:r>
                          <a:rPr lang="en-US" sz="1400" b="0" i="1" smtClean="0">
                            <a:latin typeface="Cambria Math"/>
                            <a:ea typeface="Cambria Math"/>
                          </a:rPr>
                          <m:t>)(</m:t>
                        </m:r>
                        <m:sSub>
                          <m:sSubPr>
                            <m:ctrlPr>
                              <a:rPr lang="en-US" sz="1400" b="0" i="1" smtClean="0">
                                <a:latin typeface="Cambria Math"/>
                                <a:ea typeface="Cambria Math"/>
                              </a:rPr>
                            </m:ctrlPr>
                          </m:sSubPr>
                          <m:e>
                            <m:r>
                              <a:rPr lang="en-US" sz="1400" b="0" i="1" smtClean="0">
                                <a:latin typeface="Cambria Math"/>
                                <a:ea typeface="Cambria Math"/>
                              </a:rPr>
                              <m:t>𝑑</m:t>
                            </m:r>
                          </m:e>
                          <m:sub>
                            <m:r>
                              <a:rPr lang="en-US" sz="1400" b="0" i="1" smtClean="0">
                                <a:latin typeface="Cambria Math"/>
                                <a:ea typeface="Cambria Math"/>
                              </a:rPr>
                              <m:t>𝑌𝐵𝐶𝑂</m:t>
                            </m:r>
                          </m:sub>
                        </m:sSub>
                        <m:r>
                          <a:rPr lang="en-US" sz="1400" b="0" i="1" smtClean="0">
                            <a:latin typeface="Cambria Math"/>
                            <a:ea typeface="Cambria Math"/>
                          </a:rPr>
                          <m:t>+</m:t>
                        </m:r>
                        <m:sSub>
                          <m:sSubPr>
                            <m:ctrlPr>
                              <a:rPr lang="en-US" sz="1400" b="0" i="1" smtClean="0">
                                <a:latin typeface="Cambria Math"/>
                                <a:ea typeface="Cambria Math"/>
                              </a:rPr>
                            </m:ctrlPr>
                          </m:sSubPr>
                          <m:e>
                            <m:r>
                              <a:rPr lang="en-US" sz="1400" b="0" i="1" smtClean="0">
                                <a:latin typeface="Cambria Math"/>
                                <a:ea typeface="Cambria Math"/>
                              </a:rPr>
                              <m:t>𝑑</m:t>
                            </m:r>
                          </m:e>
                          <m:sub>
                            <m:r>
                              <a:rPr lang="en-US" sz="1400" b="0" i="1" smtClean="0">
                                <a:latin typeface="Cambria Math"/>
                                <a:ea typeface="Cambria Math"/>
                              </a:rPr>
                              <m:t>𝑆𝑡</m:t>
                            </m:r>
                          </m:sub>
                        </m:sSub>
                        <m:r>
                          <a:rPr lang="en-US" sz="1400" b="0" i="1" smtClean="0">
                            <a:latin typeface="Cambria Math"/>
                            <a:ea typeface="Cambria Math"/>
                          </a:rPr>
                          <m:t>)</m:t>
                        </m:r>
                      </m:num>
                      <m:den>
                        <m:sSub>
                          <m:sSubPr>
                            <m:ctrlPr>
                              <a:rPr lang="en-US" sz="1400" i="1">
                                <a:latin typeface="Cambria Math"/>
                                <a:ea typeface="Cambria Math"/>
                              </a:rPr>
                            </m:ctrlPr>
                          </m:sSubPr>
                          <m:e>
                            <m:sSub>
                              <m:sSubPr>
                                <m:ctrlPr>
                                  <a:rPr lang="en-US" sz="1400" i="1">
                                    <a:latin typeface="Cambria Math"/>
                                    <a:ea typeface="Cambria Math"/>
                                  </a:rPr>
                                </m:ctrlPr>
                              </m:sSubPr>
                              <m:e>
                                <m:r>
                                  <a:rPr lang="en-US" sz="1400" i="1">
                                    <a:latin typeface="Cambria Math"/>
                                    <a:ea typeface="Cambria Math"/>
                                  </a:rPr>
                                  <m:t>𝜌</m:t>
                                </m:r>
                              </m:e>
                              <m:sub>
                                <m:r>
                                  <a:rPr lang="en-US" sz="1400" b="0" i="1" smtClean="0">
                                    <a:latin typeface="Cambria Math"/>
                                    <a:ea typeface="Cambria Math"/>
                                  </a:rPr>
                                  <m:t>𝑆𝑡</m:t>
                                </m:r>
                              </m:sub>
                            </m:sSub>
                            <m:r>
                              <a:rPr lang="en-US" sz="1400" i="1">
                                <a:latin typeface="Cambria Math"/>
                                <a:ea typeface="Cambria Math"/>
                              </a:rPr>
                              <m:t>(</m:t>
                            </m:r>
                            <m:r>
                              <a:rPr lang="en-US" sz="1400" i="1">
                                <a:latin typeface="Cambria Math"/>
                                <a:ea typeface="Cambria Math"/>
                              </a:rPr>
                              <m:t>𝑇</m:t>
                            </m:r>
                            <m:r>
                              <a:rPr lang="en-US" sz="1400" i="1">
                                <a:latin typeface="Cambria Math"/>
                                <a:ea typeface="Cambria Math"/>
                              </a:rPr>
                              <m:t>)</m:t>
                            </m:r>
                            <m:r>
                              <a:rPr lang="en-US" sz="1400" i="1">
                                <a:latin typeface="Cambria Math"/>
                                <a:ea typeface="Cambria Math"/>
                              </a:rPr>
                              <m:t>𝑑</m:t>
                            </m:r>
                          </m:e>
                          <m:sub>
                            <m:r>
                              <a:rPr lang="en-US" sz="1400" i="1">
                                <a:latin typeface="Cambria Math"/>
                                <a:ea typeface="Cambria Math"/>
                              </a:rPr>
                              <m:t>𝑌𝐵𝐶𝑂</m:t>
                            </m:r>
                          </m:sub>
                        </m:sSub>
                        <m:r>
                          <a:rPr lang="en-US" sz="1400" i="1">
                            <a:latin typeface="Cambria Math"/>
                            <a:ea typeface="Cambria Math"/>
                          </a:rPr>
                          <m:t>+</m:t>
                        </m:r>
                        <m:sSub>
                          <m:sSubPr>
                            <m:ctrlPr>
                              <a:rPr lang="en-US" sz="1400" i="1" smtClean="0">
                                <a:latin typeface="Cambria Math"/>
                                <a:ea typeface="Cambria Math"/>
                              </a:rPr>
                            </m:ctrlPr>
                          </m:sSubPr>
                          <m:e>
                            <m:r>
                              <a:rPr lang="en-US" sz="1400" i="1" smtClean="0">
                                <a:latin typeface="Cambria Math"/>
                                <a:ea typeface="Cambria Math"/>
                              </a:rPr>
                              <m:t>𝜌</m:t>
                            </m:r>
                          </m:e>
                          <m:sub>
                            <m:r>
                              <a:rPr lang="en-US" sz="1400" b="0" i="1" smtClean="0">
                                <a:latin typeface="Cambria Math"/>
                                <a:ea typeface="Cambria Math"/>
                              </a:rPr>
                              <m:t>𝑌𝐵𝐶𝑂</m:t>
                            </m:r>
                          </m:sub>
                        </m:sSub>
                        <m:r>
                          <a:rPr lang="en-US" sz="1400" b="0" i="1" smtClean="0">
                            <a:latin typeface="Cambria Math"/>
                            <a:ea typeface="Cambria Math"/>
                          </a:rPr>
                          <m:t>(</m:t>
                        </m:r>
                        <m:r>
                          <a:rPr lang="en-US" sz="1400" b="0" i="1" smtClean="0">
                            <a:latin typeface="Cambria Math"/>
                            <a:ea typeface="Cambria Math"/>
                          </a:rPr>
                          <m:t>𝑇</m:t>
                        </m:r>
                        <m:r>
                          <a:rPr lang="en-US" sz="1400" b="0" i="1" smtClean="0">
                            <a:latin typeface="Cambria Math"/>
                            <a:ea typeface="Cambria Math"/>
                          </a:rPr>
                          <m:t>)</m:t>
                        </m:r>
                        <m:sSub>
                          <m:sSubPr>
                            <m:ctrlPr>
                              <a:rPr lang="en-US" sz="1400" i="1" smtClean="0">
                                <a:latin typeface="Cambria Math"/>
                                <a:ea typeface="Cambria Math"/>
                              </a:rPr>
                            </m:ctrlPr>
                          </m:sSubPr>
                          <m:e>
                            <m:r>
                              <a:rPr lang="en-US" sz="1400" b="0" i="1" smtClean="0">
                                <a:latin typeface="Cambria Math"/>
                                <a:ea typeface="Cambria Math"/>
                              </a:rPr>
                              <m:t>𝑑</m:t>
                            </m:r>
                          </m:e>
                          <m:sub>
                            <m:r>
                              <a:rPr lang="en-US" sz="1400" b="0" i="1" smtClean="0">
                                <a:latin typeface="Cambria Math"/>
                                <a:ea typeface="Cambria Math"/>
                              </a:rPr>
                              <m:t>𝑆𝑡</m:t>
                            </m:r>
                          </m:sub>
                        </m:sSub>
                        <m:r>
                          <a:rPr lang="en-US" sz="1400" b="0" i="1" smtClean="0">
                            <a:latin typeface="Cambria Math"/>
                            <a:ea typeface="Cambria Math"/>
                          </a:rPr>
                          <m:t> </m:t>
                        </m:r>
                      </m:den>
                    </m:f>
                  </m:oMath>
                </a14:m>
                <a:endParaRPr lang="en-US" sz="1400" dirty="0" smtClean="0"/>
              </a:p>
              <a:p>
                <a:endParaRPr lang="en-US" sz="1400" dirty="0" smtClean="0"/>
              </a:p>
            </p:txBody>
          </p:sp>
        </mc:Choice>
        <mc:Fallback xmlns="">
          <p:sp>
            <p:nvSpPr>
              <p:cNvPr id="57" name="TextBox 56"/>
              <p:cNvSpPr txBox="1">
                <a:spLocks noRot="1" noChangeAspect="1" noMove="1" noResize="1" noEditPoints="1" noAdjustHandles="1" noChangeArrowheads="1" noChangeShapeType="1" noTextEdit="1"/>
              </p:cNvSpPr>
              <p:nvPr/>
            </p:nvSpPr>
            <p:spPr>
              <a:xfrm>
                <a:off x="3602392" y="3779587"/>
                <a:ext cx="4772202" cy="1250471"/>
              </a:xfrm>
              <a:prstGeom prst="rect">
                <a:avLst/>
              </a:prstGeom>
              <a:blipFill rotWithShape="1">
                <a:blip r:embed="rId5"/>
                <a:stretch>
                  <a:fillRect/>
                </a:stretch>
              </a:blipFill>
            </p:spPr>
            <p:txBody>
              <a:bodyPr/>
              <a:lstStyle/>
              <a:p>
                <a:r>
                  <a:rPr lang="en-US">
                    <a:noFill/>
                  </a:rPr>
                  <a:t> </a:t>
                </a:r>
              </a:p>
            </p:txBody>
          </p:sp>
        </mc:Fallback>
      </mc:AlternateContent>
      <p:sp>
        <p:nvSpPr>
          <p:cNvPr id="61" name="Rectangle 60"/>
          <p:cNvSpPr/>
          <p:nvPr/>
        </p:nvSpPr>
        <p:spPr>
          <a:xfrm>
            <a:off x="225632" y="5698206"/>
            <a:ext cx="3244883" cy="584775"/>
          </a:xfrm>
          <a:prstGeom prst="rect">
            <a:avLst/>
          </a:prstGeom>
        </p:spPr>
        <p:txBody>
          <a:bodyPr wrap="square">
            <a:spAutoFit/>
          </a:bodyPr>
          <a:lstStyle/>
          <a:p>
            <a:pPr marL="285750" indent="-285750">
              <a:buFont typeface="Wingdings" panose="05000000000000000000" pitchFamily="2" charset="2"/>
              <a:buChar char="Ø"/>
            </a:pPr>
            <a:r>
              <a:rPr lang="en-US" sz="1600" dirty="0" smtClean="0"/>
              <a:t>At quench at </a:t>
            </a:r>
            <a:r>
              <a:rPr lang="en-US" sz="1600" i="1" dirty="0" err="1" smtClean="0"/>
              <a:t>T</a:t>
            </a:r>
            <a:r>
              <a:rPr lang="en-US" sz="1600" i="1" baseline="-25000" dirty="0" err="1" smtClean="0"/>
              <a:t>cs</a:t>
            </a:r>
            <a:r>
              <a:rPr lang="en-US" sz="1600" i="1" dirty="0" smtClean="0"/>
              <a:t>=T</a:t>
            </a:r>
            <a:r>
              <a:rPr lang="en-US" sz="1600" i="1" baseline="-25000" dirty="0" smtClean="0"/>
              <a:t>c</a:t>
            </a:r>
            <a:r>
              <a:rPr lang="en-US" sz="1600" i="1" dirty="0" smtClean="0"/>
              <a:t>(B)</a:t>
            </a:r>
            <a:r>
              <a:rPr lang="en-US" sz="1600" dirty="0" smtClean="0"/>
              <a:t> all </a:t>
            </a:r>
            <a:r>
              <a:rPr lang="en-US" sz="1600" dirty="0"/>
              <a:t>current switches into the stabilizer</a:t>
            </a:r>
          </a:p>
        </p:txBody>
      </p:sp>
      <mc:AlternateContent xmlns:mc="http://schemas.openxmlformats.org/markup-compatibility/2006" xmlns:a14="http://schemas.microsoft.com/office/drawing/2010/main">
        <mc:Choice Requires="a14">
          <p:sp>
            <p:nvSpPr>
              <p:cNvPr id="62" name="TextBox 61"/>
              <p:cNvSpPr txBox="1"/>
              <p:nvPr/>
            </p:nvSpPr>
            <p:spPr>
              <a:xfrm>
                <a:off x="3450684" y="4882341"/>
                <a:ext cx="5599674" cy="486095"/>
              </a:xfrm>
              <a:prstGeom prst="rect">
                <a:avLst/>
              </a:prstGeom>
              <a:noFill/>
            </p:spPr>
            <p:txBody>
              <a:bodyPr wrap="none" rtlCol="0">
                <a:spAutoFit/>
              </a:bodyPr>
              <a:lstStyle/>
              <a:p>
                <a14:m>
                  <m:oMath xmlns:m="http://schemas.openxmlformats.org/officeDocument/2006/math">
                    <m:sSub>
                      <m:sSubPr>
                        <m:ctrlPr>
                          <a:rPr lang="en-US" sz="1400" i="1" smtClean="0">
                            <a:latin typeface="Cambria Math"/>
                            <a:ea typeface="Cambria Math"/>
                          </a:rPr>
                        </m:ctrlPr>
                      </m:sSubPr>
                      <m:e>
                        <m:r>
                          <m:rPr>
                            <m:nor/>
                          </m:rPr>
                          <a:rPr lang="en-US" sz="1400" dirty="0"/>
                          <m:t>where</m:t>
                        </m:r>
                        <m:r>
                          <m:rPr>
                            <m:nor/>
                          </m:rPr>
                          <a:rPr lang="en-US" sz="1400" dirty="0"/>
                          <m:t>: </m:t>
                        </m:r>
                        <m:r>
                          <a:rPr lang="en-US" sz="1400" i="1">
                            <a:latin typeface="Cambria Math"/>
                            <a:ea typeface="Cambria Math"/>
                          </a:rPr>
                          <m:t>𝜌</m:t>
                        </m:r>
                      </m:e>
                      <m:sub>
                        <m:r>
                          <a:rPr lang="en-US" sz="1400" i="1">
                            <a:latin typeface="Cambria Math"/>
                            <a:ea typeface="Cambria Math"/>
                          </a:rPr>
                          <m:t>𝑌𝐵𝐶𝑂</m:t>
                        </m:r>
                      </m:sub>
                    </m:sSub>
                    <m:d>
                      <m:dPr>
                        <m:ctrlPr>
                          <a:rPr lang="en-US" sz="1400" i="1">
                            <a:latin typeface="Cambria Math"/>
                            <a:ea typeface="Cambria Math"/>
                          </a:rPr>
                        </m:ctrlPr>
                      </m:dPr>
                      <m:e>
                        <m:r>
                          <a:rPr lang="en-US" sz="1400" i="1">
                            <a:latin typeface="Cambria Math"/>
                            <a:ea typeface="Cambria Math"/>
                          </a:rPr>
                          <m:t>𝑇</m:t>
                        </m:r>
                      </m:e>
                    </m:d>
                    <m:r>
                      <a:rPr lang="en-US" sz="1400" b="0" i="1" smtClean="0">
                        <a:latin typeface="Cambria Math"/>
                        <a:ea typeface="Cambria Math"/>
                      </a:rPr>
                      <m:t>=</m:t>
                    </m:r>
                    <m:f>
                      <m:fPr>
                        <m:ctrlPr>
                          <a:rPr lang="en-US" sz="1400" b="0" i="1" smtClean="0">
                            <a:latin typeface="Cambria Math"/>
                          </a:rPr>
                        </m:ctrlPr>
                      </m:fPr>
                      <m:num>
                        <m:sSub>
                          <m:sSubPr>
                            <m:ctrlPr>
                              <a:rPr lang="en-US" sz="1400" i="1">
                                <a:latin typeface="Cambria Math"/>
                              </a:rPr>
                            </m:ctrlPr>
                          </m:sSubPr>
                          <m:e>
                            <m:r>
                              <a:rPr lang="en-US" sz="1400" i="1">
                                <a:latin typeface="Cambria Math"/>
                              </a:rPr>
                              <m:t>𝐸</m:t>
                            </m:r>
                          </m:e>
                          <m:sub>
                            <m:r>
                              <a:rPr lang="en-US" sz="1400" i="1">
                                <a:latin typeface="Cambria Math"/>
                              </a:rPr>
                              <m:t>0</m:t>
                            </m:r>
                          </m:sub>
                        </m:sSub>
                        <m:sSub>
                          <m:sSubPr>
                            <m:ctrlPr>
                              <a:rPr lang="en-US" sz="1400" i="1" smtClean="0">
                                <a:latin typeface="Cambria Math"/>
                              </a:rPr>
                            </m:ctrlPr>
                          </m:sSubPr>
                          <m:e>
                            <m:r>
                              <a:rPr lang="en-US" sz="1400" b="0" i="1" smtClean="0">
                                <a:latin typeface="Cambria Math"/>
                              </a:rPr>
                              <m:t>𝑤𝑑</m:t>
                            </m:r>
                          </m:e>
                          <m:sub>
                            <m:r>
                              <a:rPr lang="en-US" sz="1400" b="0" i="1" smtClean="0">
                                <a:latin typeface="Cambria Math"/>
                              </a:rPr>
                              <m:t>𝑌𝐵𝐶𝑂</m:t>
                            </m:r>
                          </m:sub>
                        </m:sSub>
                      </m:num>
                      <m:den>
                        <m:sSub>
                          <m:sSubPr>
                            <m:ctrlPr>
                              <a:rPr lang="en-US" sz="1400" b="0" i="1" smtClean="0">
                                <a:latin typeface="Cambria Math"/>
                              </a:rPr>
                            </m:ctrlPr>
                          </m:sSubPr>
                          <m:e>
                            <m:r>
                              <a:rPr lang="en-US" sz="1400" b="0" i="1" smtClean="0">
                                <a:latin typeface="Cambria Math"/>
                              </a:rPr>
                              <m:t>𝐼</m:t>
                            </m:r>
                          </m:e>
                          <m:sub>
                            <m:r>
                              <a:rPr lang="en-US" sz="1400" b="0" i="1" smtClean="0">
                                <a:latin typeface="Cambria Math"/>
                              </a:rPr>
                              <m:t>𝑐</m:t>
                            </m:r>
                          </m:sub>
                        </m:sSub>
                        <m:r>
                          <a:rPr lang="en-US" sz="1400" b="0" i="1" smtClean="0">
                            <a:latin typeface="Cambria Math"/>
                          </a:rPr>
                          <m:t>(</m:t>
                        </m:r>
                        <m:r>
                          <a:rPr lang="en-US" sz="1400" b="0" i="1" smtClean="0">
                            <a:latin typeface="Cambria Math"/>
                          </a:rPr>
                          <m:t>𝑇</m:t>
                        </m:r>
                        <m:r>
                          <a:rPr lang="en-US" sz="1400" b="0" i="1" smtClean="0">
                            <a:latin typeface="Cambria Math"/>
                          </a:rPr>
                          <m:t>)</m:t>
                        </m:r>
                      </m:den>
                    </m:f>
                    <m:sSub>
                      <m:sSubPr>
                        <m:ctrlPr>
                          <a:rPr lang="en-US" sz="1400" b="0" i="1" smtClean="0">
                            <a:latin typeface="Cambria Math"/>
                          </a:rPr>
                        </m:ctrlPr>
                      </m:sSubPr>
                      <m:e>
                        <m:r>
                          <a:rPr lang="en-US" sz="1400" b="0" i="1" smtClean="0">
                            <a:latin typeface="Cambria Math"/>
                          </a:rPr>
                          <m:t>𝐸</m:t>
                        </m:r>
                      </m:e>
                      <m:sub>
                        <m:r>
                          <a:rPr lang="en-US" sz="1400" b="0" i="1" smtClean="0">
                            <a:latin typeface="Cambria Math"/>
                          </a:rPr>
                          <m:t>0</m:t>
                        </m:r>
                      </m:sub>
                    </m:sSub>
                    <m:sSup>
                      <m:sSupPr>
                        <m:ctrlPr>
                          <a:rPr lang="en-US" sz="1400" i="1">
                            <a:latin typeface="Cambria Math"/>
                          </a:rPr>
                        </m:ctrlPr>
                      </m:sSupPr>
                      <m:e>
                        <m:d>
                          <m:dPr>
                            <m:ctrlPr>
                              <a:rPr lang="en-US" sz="1400" i="1">
                                <a:latin typeface="Cambria Math"/>
                              </a:rPr>
                            </m:ctrlPr>
                          </m:dPr>
                          <m:e>
                            <m:f>
                              <m:fPr>
                                <m:ctrlPr>
                                  <a:rPr lang="en-US" sz="1400" i="1">
                                    <a:latin typeface="Cambria Math"/>
                                  </a:rPr>
                                </m:ctrlPr>
                              </m:fPr>
                              <m:num>
                                <m:r>
                                  <a:rPr lang="en-US" sz="1400" b="0" i="1" smtClean="0">
                                    <a:latin typeface="Cambria Math"/>
                                  </a:rPr>
                                  <m:t>𝐼</m:t>
                                </m:r>
                              </m:num>
                              <m:den>
                                <m:sSub>
                                  <m:sSubPr>
                                    <m:ctrlPr>
                                      <a:rPr lang="en-US" sz="1400" i="1">
                                        <a:latin typeface="Cambria Math"/>
                                      </a:rPr>
                                    </m:ctrlPr>
                                  </m:sSubPr>
                                  <m:e>
                                    <m:r>
                                      <a:rPr lang="en-US" sz="1400" b="0" i="1" smtClean="0">
                                        <a:latin typeface="Cambria Math"/>
                                      </a:rPr>
                                      <m:t>𝐼</m:t>
                                    </m:r>
                                  </m:e>
                                  <m:sub>
                                    <m:r>
                                      <a:rPr lang="en-US" sz="1400" i="1">
                                        <a:latin typeface="Cambria Math"/>
                                      </a:rPr>
                                      <m:t>𝑐</m:t>
                                    </m:r>
                                  </m:sub>
                                </m:sSub>
                                <m:r>
                                  <a:rPr lang="en-US" sz="1400" i="1">
                                    <a:latin typeface="Cambria Math"/>
                                  </a:rPr>
                                  <m:t>(</m:t>
                                </m:r>
                                <m:r>
                                  <a:rPr lang="en-US" sz="1400" i="1">
                                    <a:latin typeface="Cambria Math"/>
                                  </a:rPr>
                                  <m:t>𝑇</m:t>
                                </m:r>
                                <m:r>
                                  <a:rPr lang="en-US" sz="1400" i="1">
                                    <a:latin typeface="Cambria Math"/>
                                  </a:rPr>
                                  <m:t>)</m:t>
                                </m:r>
                              </m:den>
                            </m:f>
                          </m:e>
                        </m:d>
                      </m:e>
                      <m:sup>
                        <m:r>
                          <a:rPr lang="en-US" sz="1400" b="0" i="1" smtClean="0">
                            <a:latin typeface="Cambria Math"/>
                          </a:rPr>
                          <m:t>𝑛</m:t>
                        </m:r>
                        <m:r>
                          <a:rPr lang="en-US" sz="1400" b="0" i="1" smtClean="0">
                            <a:latin typeface="Cambria Math"/>
                          </a:rPr>
                          <m:t>−1</m:t>
                        </m:r>
                      </m:sup>
                    </m:sSup>
                  </m:oMath>
                </a14:m>
                <a:r>
                  <a:rPr lang="en-US" sz="1400" dirty="0" smtClean="0"/>
                  <a:t>, and </a:t>
                </a:r>
                <a14:m>
                  <m:oMath xmlns:m="http://schemas.openxmlformats.org/officeDocument/2006/math">
                    <m:sSub>
                      <m:sSubPr>
                        <m:ctrlPr>
                          <a:rPr lang="en-US" sz="1400" i="1" dirty="0" smtClean="0">
                            <a:latin typeface="Cambria Math"/>
                          </a:rPr>
                        </m:ctrlPr>
                      </m:sSubPr>
                      <m:e>
                        <m:r>
                          <a:rPr lang="en-US" sz="1400" b="0" i="1" dirty="0" smtClean="0">
                            <a:latin typeface="Cambria Math"/>
                          </a:rPr>
                          <m:t>𝐼</m:t>
                        </m:r>
                      </m:e>
                      <m:sub>
                        <m:r>
                          <a:rPr lang="en-US" sz="1400" b="0" i="1" dirty="0" smtClean="0">
                            <a:latin typeface="Cambria Math"/>
                          </a:rPr>
                          <m:t>𝑐</m:t>
                        </m:r>
                      </m:sub>
                    </m:sSub>
                    <m:d>
                      <m:dPr>
                        <m:ctrlPr>
                          <a:rPr lang="en-US" sz="1400" b="0" i="1" dirty="0" smtClean="0">
                            <a:latin typeface="Cambria Math"/>
                          </a:rPr>
                        </m:ctrlPr>
                      </m:dPr>
                      <m:e>
                        <m:r>
                          <a:rPr lang="en-US" sz="1400" b="0" i="1" dirty="0" smtClean="0">
                            <a:latin typeface="Cambria Math"/>
                          </a:rPr>
                          <m:t>𝑇</m:t>
                        </m:r>
                      </m:e>
                    </m:d>
                    <m:r>
                      <a:rPr lang="en-US" sz="1400" b="0" i="1" dirty="0" smtClean="0">
                        <a:latin typeface="Cambria Math"/>
                      </a:rPr>
                      <m:t>=</m:t>
                    </m:r>
                    <m:sSub>
                      <m:sSubPr>
                        <m:ctrlPr>
                          <a:rPr lang="en-US" sz="1400" b="0" i="1" dirty="0" smtClean="0">
                            <a:latin typeface="Cambria Math"/>
                          </a:rPr>
                        </m:ctrlPr>
                      </m:sSubPr>
                      <m:e>
                        <m:r>
                          <a:rPr lang="en-US" sz="1400" b="0" i="1" dirty="0" smtClean="0">
                            <a:latin typeface="Cambria Math"/>
                          </a:rPr>
                          <m:t>𝐼</m:t>
                        </m:r>
                      </m:e>
                      <m:sub>
                        <m:r>
                          <a:rPr lang="en-US" sz="1400" b="0" i="1" dirty="0" smtClean="0">
                            <a:latin typeface="Cambria Math"/>
                          </a:rPr>
                          <m:t>𝑐</m:t>
                        </m:r>
                        <m:r>
                          <a:rPr lang="en-US" sz="1400" b="0" i="1" dirty="0" smtClean="0">
                            <a:latin typeface="Cambria Math"/>
                          </a:rPr>
                          <m:t>0</m:t>
                        </m:r>
                      </m:sub>
                    </m:sSub>
                    <m:d>
                      <m:dPr>
                        <m:ctrlPr>
                          <a:rPr lang="en-US" sz="1400" b="0" i="1" dirty="0" smtClean="0">
                            <a:latin typeface="Cambria Math"/>
                          </a:rPr>
                        </m:ctrlPr>
                      </m:dPr>
                      <m:e>
                        <m:r>
                          <a:rPr lang="en-US" sz="1400" b="0" i="1" dirty="0" smtClean="0">
                            <a:latin typeface="Cambria Math"/>
                          </a:rPr>
                          <m:t>1−</m:t>
                        </m:r>
                        <m:sSup>
                          <m:sSupPr>
                            <m:ctrlPr>
                              <a:rPr lang="en-US" sz="1400" b="0" i="1" dirty="0" smtClean="0">
                                <a:latin typeface="Cambria Math"/>
                              </a:rPr>
                            </m:ctrlPr>
                          </m:sSupPr>
                          <m:e>
                            <m:d>
                              <m:dPr>
                                <m:ctrlPr>
                                  <a:rPr lang="en-US" sz="1400" i="1" dirty="0" smtClean="0">
                                    <a:latin typeface="Cambria Math"/>
                                  </a:rPr>
                                </m:ctrlPr>
                              </m:dPr>
                              <m:e>
                                <m:f>
                                  <m:fPr>
                                    <m:ctrlPr>
                                      <a:rPr lang="en-US" sz="1400" i="1" dirty="0">
                                        <a:latin typeface="Cambria Math"/>
                                      </a:rPr>
                                    </m:ctrlPr>
                                  </m:fPr>
                                  <m:num>
                                    <m:r>
                                      <a:rPr lang="en-US" sz="1400" b="0" i="1" dirty="0" smtClean="0">
                                        <a:latin typeface="Cambria Math"/>
                                      </a:rPr>
                                      <m:t>𝑇</m:t>
                                    </m:r>
                                  </m:num>
                                  <m:den>
                                    <m:sSub>
                                      <m:sSubPr>
                                        <m:ctrlPr>
                                          <a:rPr lang="en-US" sz="1400" i="1" dirty="0" smtClean="0">
                                            <a:latin typeface="Cambria Math"/>
                                          </a:rPr>
                                        </m:ctrlPr>
                                      </m:sSubPr>
                                      <m:e>
                                        <m:r>
                                          <a:rPr lang="en-US" sz="1400" b="0" i="1" dirty="0" smtClean="0">
                                            <a:latin typeface="Cambria Math"/>
                                          </a:rPr>
                                          <m:t>𝑇</m:t>
                                        </m:r>
                                      </m:e>
                                      <m:sub>
                                        <m:r>
                                          <a:rPr lang="en-US" sz="1400" b="0" i="1" dirty="0" smtClean="0">
                                            <a:latin typeface="Cambria Math"/>
                                          </a:rPr>
                                          <m:t>𝑐</m:t>
                                        </m:r>
                                      </m:sub>
                                    </m:sSub>
                                  </m:den>
                                </m:f>
                              </m:e>
                            </m:d>
                          </m:e>
                          <m:sup>
                            <m:r>
                              <a:rPr lang="en-US" sz="1400" b="0" i="1" dirty="0" smtClean="0">
                                <a:latin typeface="Cambria Math"/>
                              </a:rPr>
                              <m:t>1.7</m:t>
                            </m:r>
                          </m:sup>
                        </m:sSup>
                      </m:e>
                    </m:d>
                  </m:oMath>
                </a14:m>
                <a:endParaRPr lang="en-US" sz="1400" dirty="0"/>
              </a:p>
            </p:txBody>
          </p:sp>
        </mc:Choice>
        <mc:Fallback xmlns="">
          <p:sp>
            <p:nvSpPr>
              <p:cNvPr id="62" name="TextBox 61"/>
              <p:cNvSpPr txBox="1">
                <a:spLocks noRot="1" noChangeAspect="1" noMove="1" noResize="1" noEditPoints="1" noAdjustHandles="1" noChangeArrowheads="1" noChangeShapeType="1" noTextEdit="1"/>
              </p:cNvSpPr>
              <p:nvPr/>
            </p:nvSpPr>
            <p:spPr>
              <a:xfrm>
                <a:off x="3450684" y="4882341"/>
                <a:ext cx="5599674" cy="486095"/>
              </a:xfrm>
              <a:prstGeom prst="rect">
                <a:avLst/>
              </a:prstGeom>
              <a:blipFill rotWithShape="1">
                <a:blip r:embed="rId6"/>
                <a:stretch>
                  <a:fillRect b="-1250"/>
                </a:stretch>
              </a:blipFill>
            </p:spPr>
            <p:txBody>
              <a:bodyPr/>
              <a:lstStyle/>
              <a:p>
                <a:r>
                  <a:rPr lang="en-US">
                    <a:noFill/>
                  </a:rPr>
                  <a:t> </a:t>
                </a:r>
              </a:p>
            </p:txBody>
          </p:sp>
        </mc:Fallback>
      </mc:AlternateContent>
      <p:cxnSp>
        <p:nvCxnSpPr>
          <p:cNvPr id="64" name="Straight Arrow Connector 63"/>
          <p:cNvCxnSpPr/>
          <p:nvPr/>
        </p:nvCxnSpPr>
        <p:spPr>
          <a:xfrm>
            <a:off x="4370192" y="3427230"/>
            <a:ext cx="295024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3498579" y="5714373"/>
            <a:ext cx="5233816" cy="584775"/>
          </a:xfrm>
          <a:prstGeom prst="rect">
            <a:avLst/>
          </a:prstGeom>
        </p:spPr>
        <p:txBody>
          <a:bodyPr wrap="square">
            <a:spAutoFit/>
          </a:bodyPr>
          <a:lstStyle/>
          <a:p>
            <a:pPr marL="285750" indent="-285750">
              <a:buFont typeface="Wingdings" panose="05000000000000000000" pitchFamily="2" charset="2"/>
              <a:buChar char="Ø"/>
            </a:pPr>
            <a:r>
              <a:rPr lang="en-US" sz="1600" dirty="0" smtClean="0"/>
              <a:t>Current is shared between superconductor and stabilizer (in parallel) across the entire temperature range</a:t>
            </a:r>
            <a:endParaRPr lang="en-US" sz="1600" dirty="0"/>
          </a:p>
        </p:txBody>
      </p:sp>
      <p:sp>
        <p:nvSpPr>
          <p:cNvPr id="67" name="TextBox 66"/>
          <p:cNvSpPr txBox="1"/>
          <p:nvPr/>
        </p:nvSpPr>
        <p:spPr>
          <a:xfrm>
            <a:off x="5675587" y="3394403"/>
            <a:ext cx="312906" cy="307777"/>
          </a:xfrm>
          <a:prstGeom prst="rect">
            <a:avLst/>
          </a:prstGeom>
          <a:noFill/>
        </p:spPr>
        <p:txBody>
          <a:bodyPr wrap="none" rtlCol="0">
            <a:spAutoFit/>
          </a:bodyPr>
          <a:lstStyle/>
          <a:p>
            <a:r>
              <a:rPr lang="en-US" sz="1400" dirty="0" smtClean="0"/>
              <a:t>w</a:t>
            </a:r>
            <a:endParaRPr lang="en-US" sz="1400" dirty="0"/>
          </a:p>
        </p:txBody>
      </p:sp>
      <p:sp>
        <p:nvSpPr>
          <p:cNvPr id="76" name="TextBox 75"/>
          <p:cNvSpPr txBox="1"/>
          <p:nvPr/>
        </p:nvSpPr>
        <p:spPr>
          <a:xfrm>
            <a:off x="2594110" y="1649965"/>
            <a:ext cx="4863022" cy="307777"/>
          </a:xfrm>
          <a:prstGeom prst="rect">
            <a:avLst/>
          </a:prstGeom>
          <a:noFill/>
        </p:spPr>
        <p:txBody>
          <a:bodyPr wrap="square" rtlCol="0">
            <a:spAutoFit/>
          </a:bodyPr>
          <a:lstStyle/>
          <a:p>
            <a:r>
              <a:rPr lang="en-US" sz="1400" i="1" dirty="0" smtClean="0">
                <a:solidFill>
                  <a:srgbClr val="0070C0"/>
                </a:solidFill>
              </a:rPr>
              <a:t>N.M</a:t>
            </a:r>
            <a:r>
              <a:rPr lang="en-US" sz="1400" i="1" dirty="0">
                <a:solidFill>
                  <a:srgbClr val="0070C0"/>
                </a:solidFill>
              </a:rPr>
              <a:t>. Wilson, </a:t>
            </a:r>
            <a:r>
              <a:rPr lang="en-US" sz="1400" i="1" dirty="0" smtClean="0">
                <a:solidFill>
                  <a:srgbClr val="0070C0"/>
                </a:solidFill>
              </a:rPr>
              <a:t>“Superconducting</a:t>
            </a:r>
            <a:r>
              <a:rPr lang="en-US" sz="1400" i="1" dirty="0">
                <a:solidFill>
                  <a:srgbClr val="0070C0"/>
                </a:solidFill>
              </a:rPr>
              <a:t> </a:t>
            </a:r>
            <a:r>
              <a:rPr lang="en-US" sz="1400" i="1" dirty="0" smtClean="0">
                <a:solidFill>
                  <a:srgbClr val="0070C0"/>
                </a:solidFill>
              </a:rPr>
              <a:t>Magnets</a:t>
            </a:r>
            <a:r>
              <a:rPr lang="en-US" sz="1400" i="1" dirty="0">
                <a:solidFill>
                  <a:srgbClr val="0070C0"/>
                </a:solidFill>
              </a:rPr>
              <a:t>”, Plenum Press, 1983. </a:t>
            </a:r>
          </a:p>
        </p:txBody>
      </p:sp>
      <p:sp>
        <p:nvSpPr>
          <p:cNvPr id="77" name="TextBox 76"/>
          <p:cNvSpPr txBox="1"/>
          <p:nvPr/>
        </p:nvSpPr>
        <p:spPr>
          <a:xfrm>
            <a:off x="2057400" y="838200"/>
            <a:ext cx="734496" cy="276999"/>
          </a:xfrm>
          <a:prstGeom prst="rect">
            <a:avLst/>
          </a:prstGeom>
          <a:noFill/>
        </p:spPr>
        <p:txBody>
          <a:bodyPr wrap="none" rtlCol="0">
            <a:spAutoFit/>
          </a:bodyPr>
          <a:lstStyle/>
          <a:p>
            <a:r>
              <a:rPr lang="en-US" sz="1200" b="1" dirty="0" smtClean="0">
                <a:solidFill>
                  <a:srgbClr val="FF0000"/>
                </a:solidFill>
              </a:rPr>
              <a:t>Hot spot</a:t>
            </a:r>
            <a:endParaRPr lang="en-US" sz="1200" b="1" dirty="0">
              <a:solidFill>
                <a:srgbClr val="FF0000"/>
              </a:solidFill>
            </a:endParaRPr>
          </a:p>
        </p:txBody>
      </p:sp>
      <p:sp>
        <p:nvSpPr>
          <p:cNvPr id="78" name="Rectangle 77"/>
          <p:cNvSpPr/>
          <p:nvPr/>
        </p:nvSpPr>
        <p:spPr>
          <a:xfrm>
            <a:off x="4348645" y="2436305"/>
            <a:ext cx="76933" cy="86391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7225885" y="2436305"/>
            <a:ext cx="94555" cy="86391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 name="Rectangle 4"/>
              <p:cNvSpPr/>
              <p:nvPr/>
            </p:nvSpPr>
            <p:spPr>
              <a:xfrm>
                <a:off x="4588494" y="3762005"/>
                <a:ext cx="2799997" cy="54091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latin typeface="Cambria Math"/>
                              <a:ea typeface="Cambria Math"/>
                            </a:rPr>
                          </m:ctrlPr>
                        </m:sSubPr>
                        <m:e>
                          <m:r>
                            <a:rPr lang="en-US" sz="1400" i="1" dirty="0" smtClean="0">
                              <a:latin typeface="Cambria Math"/>
                              <a:ea typeface="Cambria Math"/>
                            </a:rPr>
                            <m:t>𝜌</m:t>
                          </m:r>
                        </m:e>
                        <m:sub>
                          <m:r>
                            <a:rPr lang="en-US" sz="1400" b="0" i="1" dirty="0" smtClean="0">
                              <a:latin typeface="Cambria Math"/>
                              <a:ea typeface="Cambria Math"/>
                            </a:rPr>
                            <m:t>𝑆𝑡</m:t>
                          </m:r>
                        </m:sub>
                      </m:sSub>
                      <m:d>
                        <m:dPr>
                          <m:ctrlPr>
                            <a:rPr lang="en-US" sz="1400" i="1">
                              <a:latin typeface="Cambria Math"/>
                              <a:ea typeface="Cambria Math"/>
                            </a:rPr>
                          </m:ctrlPr>
                        </m:dPr>
                        <m:e>
                          <m:r>
                            <a:rPr lang="en-US" sz="1400" i="1">
                              <a:latin typeface="Cambria Math"/>
                              <a:ea typeface="Cambria Math"/>
                            </a:rPr>
                            <m:t>𝑇</m:t>
                          </m:r>
                        </m:e>
                      </m:d>
                      <m:r>
                        <a:rPr lang="en-US" sz="1400" i="1">
                          <a:latin typeface="Cambria Math"/>
                          <a:ea typeface="Cambria Math"/>
                        </a:rPr>
                        <m:t>=</m:t>
                      </m:r>
                      <m:f>
                        <m:fPr>
                          <m:ctrlPr>
                            <a:rPr lang="en-US" sz="1400" i="1">
                              <a:latin typeface="Cambria Math"/>
                              <a:ea typeface="Cambria Math"/>
                            </a:rPr>
                          </m:ctrlPr>
                        </m:fPr>
                        <m:num>
                          <m:sSub>
                            <m:sSubPr>
                              <m:ctrlPr>
                                <a:rPr lang="en-US" sz="1400" i="1">
                                  <a:latin typeface="Cambria Math"/>
                                  <a:ea typeface="Cambria Math"/>
                                </a:rPr>
                              </m:ctrlPr>
                            </m:sSubPr>
                            <m:e>
                              <m:r>
                                <a:rPr lang="en-US" sz="1400" i="1">
                                  <a:latin typeface="Cambria Math"/>
                                  <a:ea typeface="Cambria Math"/>
                                </a:rPr>
                                <m:t>𝜌</m:t>
                              </m:r>
                            </m:e>
                            <m:sub>
                              <m:r>
                                <a:rPr lang="en-US" sz="1400" i="1">
                                  <a:latin typeface="Cambria Math"/>
                                  <a:ea typeface="Cambria Math"/>
                                </a:rPr>
                                <m:t>𝐶𝑢</m:t>
                              </m:r>
                            </m:sub>
                          </m:sSub>
                          <m:r>
                            <a:rPr lang="en-US" sz="1400" i="1">
                              <a:latin typeface="Cambria Math"/>
                              <a:ea typeface="Cambria Math"/>
                            </a:rPr>
                            <m:t>(</m:t>
                          </m:r>
                          <m:r>
                            <a:rPr lang="en-US" sz="1400" i="1">
                              <a:latin typeface="Cambria Math"/>
                              <a:ea typeface="Cambria Math"/>
                            </a:rPr>
                            <m:t>𝑇</m:t>
                          </m:r>
                          <m:r>
                            <a:rPr lang="en-US" sz="1400" i="1">
                              <a:latin typeface="Cambria Math"/>
                              <a:ea typeface="Cambria Math"/>
                            </a:rPr>
                            <m:t>)</m:t>
                          </m:r>
                          <m:sSub>
                            <m:sSubPr>
                              <m:ctrlPr>
                                <a:rPr lang="en-US" sz="1400" i="1">
                                  <a:latin typeface="Cambria Math"/>
                                  <a:ea typeface="Cambria Math"/>
                                </a:rPr>
                              </m:ctrlPr>
                            </m:sSubPr>
                            <m:e>
                              <m:r>
                                <a:rPr lang="en-US" sz="1400" i="1">
                                  <a:latin typeface="Cambria Math"/>
                                  <a:ea typeface="Cambria Math"/>
                                </a:rPr>
                                <m:t>𝜌</m:t>
                              </m:r>
                            </m:e>
                            <m:sub>
                              <m:r>
                                <a:rPr lang="en-US" sz="1400" b="0" i="1" smtClean="0">
                                  <a:latin typeface="Cambria Math"/>
                                  <a:ea typeface="Cambria Math"/>
                                </a:rPr>
                                <m:t>𝐻</m:t>
                              </m:r>
                            </m:sub>
                          </m:sSub>
                          <m:r>
                            <a:rPr lang="en-US" sz="1400" i="1">
                              <a:latin typeface="Cambria Math"/>
                              <a:ea typeface="Cambria Math"/>
                            </a:rPr>
                            <m:t>(</m:t>
                          </m:r>
                          <m:r>
                            <a:rPr lang="en-US" sz="1400" i="1">
                              <a:latin typeface="Cambria Math"/>
                              <a:ea typeface="Cambria Math"/>
                            </a:rPr>
                            <m:t>𝑇</m:t>
                          </m:r>
                          <m:r>
                            <a:rPr lang="en-US" sz="1400" i="1">
                              <a:latin typeface="Cambria Math"/>
                              <a:ea typeface="Cambria Math"/>
                            </a:rPr>
                            <m:t>)(</m:t>
                          </m:r>
                          <m:sSub>
                            <m:sSubPr>
                              <m:ctrlPr>
                                <a:rPr lang="en-US" sz="1400" i="1">
                                  <a:latin typeface="Cambria Math"/>
                                  <a:ea typeface="Cambria Math"/>
                                </a:rPr>
                              </m:ctrlPr>
                            </m:sSubPr>
                            <m:e>
                              <m:r>
                                <a:rPr lang="en-US" sz="1400" i="1">
                                  <a:latin typeface="Cambria Math"/>
                                  <a:ea typeface="Cambria Math"/>
                                </a:rPr>
                                <m:t>𝑑</m:t>
                              </m:r>
                            </m:e>
                            <m:sub>
                              <m:r>
                                <a:rPr lang="en-US" sz="1400" b="0" i="1" smtClean="0">
                                  <a:latin typeface="Cambria Math"/>
                                  <a:ea typeface="Cambria Math"/>
                                </a:rPr>
                                <m:t>𝐻</m:t>
                              </m:r>
                            </m:sub>
                          </m:sSub>
                          <m:r>
                            <a:rPr lang="en-US" sz="1400" i="1">
                              <a:latin typeface="Cambria Math"/>
                              <a:ea typeface="Cambria Math"/>
                            </a:rPr>
                            <m:t>+</m:t>
                          </m:r>
                          <m:sSub>
                            <m:sSubPr>
                              <m:ctrlPr>
                                <a:rPr lang="en-US" sz="1400" i="1">
                                  <a:latin typeface="Cambria Math"/>
                                  <a:ea typeface="Cambria Math"/>
                                </a:rPr>
                              </m:ctrlPr>
                            </m:sSubPr>
                            <m:e>
                              <m:r>
                                <a:rPr lang="en-US" sz="1400" i="1">
                                  <a:latin typeface="Cambria Math"/>
                                  <a:ea typeface="Cambria Math"/>
                                </a:rPr>
                                <m:t>𝑑</m:t>
                              </m:r>
                            </m:e>
                            <m:sub>
                              <m:r>
                                <a:rPr lang="en-US" sz="1400" i="1">
                                  <a:latin typeface="Cambria Math"/>
                                  <a:ea typeface="Cambria Math"/>
                                </a:rPr>
                                <m:t>𝐶𝑢</m:t>
                              </m:r>
                            </m:sub>
                          </m:sSub>
                          <m:r>
                            <a:rPr lang="en-US" sz="1400" i="1">
                              <a:latin typeface="Cambria Math"/>
                              <a:ea typeface="Cambria Math"/>
                            </a:rPr>
                            <m:t>)</m:t>
                          </m:r>
                        </m:num>
                        <m:den>
                          <m:sSub>
                            <m:sSubPr>
                              <m:ctrlPr>
                                <a:rPr lang="en-US" sz="1400" i="1">
                                  <a:latin typeface="Cambria Math"/>
                                  <a:ea typeface="Cambria Math"/>
                                </a:rPr>
                              </m:ctrlPr>
                            </m:sSubPr>
                            <m:e>
                              <m:sSub>
                                <m:sSubPr>
                                  <m:ctrlPr>
                                    <a:rPr lang="en-US" sz="1400" i="1">
                                      <a:latin typeface="Cambria Math"/>
                                      <a:ea typeface="Cambria Math"/>
                                    </a:rPr>
                                  </m:ctrlPr>
                                </m:sSubPr>
                                <m:e>
                                  <m:r>
                                    <a:rPr lang="en-US" sz="1400" i="1">
                                      <a:latin typeface="Cambria Math"/>
                                      <a:ea typeface="Cambria Math"/>
                                    </a:rPr>
                                    <m:t>𝜌</m:t>
                                  </m:r>
                                </m:e>
                                <m:sub>
                                  <m:r>
                                    <a:rPr lang="en-US" sz="1400" i="1">
                                      <a:latin typeface="Cambria Math"/>
                                      <a:ea typeface="Cambria Math"/>
                                    </a:rPr>
                                    <m:t>𝐶𝑢</m:t>
                                  </m:r>
                                </m:sub>
                              </m:sSub>
                              <m:r>
                                <a:rPr lang="en-US" sz="1400" i="1">
                                  <a:latin typeface="Cambria Math"/>
                                  <a:ea typeface="Cambria Math"/>
                                </a:rPr>
                                <m:t>(</m:t>
                              </m:r>
                              <m:r>
                                <a:rPr lang="en-US" sz="1400" i="1">
                                  <a:latin typeface="Cambria Math"/>
                                  <a:ea typeface="Cambria Math"/>
                                </a:rPr>
                                <m:t>𝑇</m:t>
                              </m:r>
                              <m:r>
                                <a:rPr lang="en-US" sz="1400" i="1">
                                  <a:latin typeface="Cambria Math"/>
                                  <a:ea typeface="Cambria Math"/>
                                </a:rPr>
                                <m:t>)</m:t>
                              </m:r>
                              <m:r>
                                <a:rPr lang="en-US" sz="1400" i="1">
                                  <a:latin typeface="Cambria Math"/>
                                  <a:ea typeface="Cambria Math"/>
                                </a:rPr>
                                <m:t>𝑑</m:t>
                              </m:r>
                            </m:e>
                            <m:sub>
                              <m:r>
                                <a:rPr lang="en-US" sz="1400" b="0" i="1" smtClean="0">
                                  <a:latin typeface="Cambria Math"/>
                                  <a:ea typeface="Cambria Math"/>
                                </a:rPr>
                                <m:t>𝐻</m:t>
                              </m:r>
                            </m:sub>
                          </m:sSub>
                          <m:r>
                            <a:rPr lang="en-US" sz="1400" i="1">
                              <a:latin typeface="Cambria Math"/>
                              <a:ea typeface="Cambria Math"/>
                            </a:rPr>
                            <m:t>+</m:t>
                          </m:r>
                          <m:sSub>
                            <m:sSubPr>
                              <m:ctrlPr>
                                <a:rPr lang="en-US" sz="1400" i="1">
                                  <a:latin typeface="Cambria Math"/>
                                  <a:ea typeface="Cambria Math"/>
                                </a:rPr>
                              </m:ctrlPr>
                            </m:sSubPr>
                            <m:e>
                              <m:r>
                                <a:rPr lang="en-US" sz="1400" i="1">
                                  <a:latin typeface="Cambria Math"/>
                                  <a:ea typeface="Cambria Math"/>
                                </a:rPr>
                                <m:t>𝜌</m:t>
                              </m:r>
                            </m:e>
                            <m:sub>
                              <m:r>
                                <a:rPr lang="en-US" sz="1400" b="0" i="1" smtClean="0">
                                  <a:latin typeface="Cambria Math"/>
                                  <a:ea typeface="Cambria Math"/>
                                </a:rPr>
                                <m:t>𝐻</m:t>
                              </m:r>
                            </m:sub>
                          </m:sSub>
                          <m:r>
                            <a:rPr lang="en-US" sz="1400" i="1">
                              <a:latin typeface="Cambria Math"/>
                              <a:ea typeface="Cambria Math"/>
                            </a:rPr>
                            <m:t>(</m:t>
                          </m:r>
                          <m:r>
                            <a:rPr lang="en-US" sz="1400" i="1">
                              <a:latin typeface="Cambria Math"/>
                              <a:ea typeface="Cambria Math"/>
                            </a:rPr>
                            <m:t>𝑇</m:t>
                          </m:r>
                          <m:r>
                            <a:rPr lang="en-US" sz="1400" i="1">
                              <a:latin typeface="Cambria Math"/>
                              <a:ea typeface="Cambria Math"/>
                            </a:rPr>
                            <m:t>)</m:t>
                          </m:r>
                          <m:sSub>
                            <m:sSubPr>
                              <m:ctrlPr>
                                <a:rPr lang="en-US" sz="1400" i="1">
                                  <a:latin typeface="Cambria Math"/>
                                  <a:ea typeface="Cambria Math"/>
                                </a:rPr>
                              </m:ctrlPr>
                            </m:sSubPr>
                            <m:e>
                              <m:r>
                                <a:rPr lang="en-US" sz="1400" i="1">
                                  <a:latin typeface="Cambria Math"/>
                                  <a:ea typeface="Cambria Math"/>
                                </a:rPr>
                                <m:t>𝑑</m:t>
                              </m:r>
                            </m:e>
                            <m:sub>
                              <m:r>
                                <a:rPr lang="en-US" sz="1400" i="1">
                                  <a:latin typeface="Cambria Math"/>
                                  <a:ea typeface="Cambria Math"/>
                                </a:rPr>
                                <m:t>𝐶𝑢</m:t>
                              </m:r>
                            </m:sub>
                          </m:sSub>
                          <m:r>
                            <a:rPr lang="en-US" sz="1400" i="1">
                              <a:latin typeface="Cambria Math"/>
                              <a:ea typeface="Cambria Math"/>
                            </a:rPr>
                            <m:t> </m:t>
                          </m:r>
                        </m:den>
                      </m:f>
                    </m:oMath>
                  </m:oMathPara>
                </a14:m>
                <a:endParaRPr lang="en-US" sz="1400" dirty="0"/>
              </a:p>
            </p:txBody>
          </p:sp>
        </mc:Choice>
        <mc:Fallback xmlns="">
          <p:sp>
            <p:nvSpPr>
              <p:cNvPr id="5" name="Rectangle 4"/>
              <p:cNvSpPr>
                <a:spLocks noRot="1" noChangeAspect="1" noMove="1" noResize="1" noEditPoints="1" noAdjustHandles="1" noChangeArrowheads="1" noChangeShapeType="1" noTextEdit="1"/>
              </p:cNvSpPr>
              <p:nvPr/>
            </p:nvSpPr>
            <p:spPr>
              <a:xfrm>
                <a:off x="4588494" y="3762005"/>
                <a:ext cx="2799997" cy="540917"/>
              </a:xfrm>
              <a:prstGeom prst="rect">
                <a:avLst/>
              </a:prstGeom>
              <a:blipFill rotWithShape="1">
                <a:blip r:embed="rId7"/>
                <a:stretch>
                  <a:fillRect b="-4494"/>
                </a:stretch>
              </a:blipFill>
            </p:spPr>
            <p:txBody>
              <a:bodyPr/>
              <a:lstStyle/>
              <a:p>
                <a:r>
                  <a:rPr lang="en-US">
                    <a:noFill/>
                  </a:rPr>
                  <a:t> </a:t>
                </a:r>
              </a:p>
            </p:txBody>
          </p:sp>
        </mc:Fallback>
      </mc:AlternateContent>
      <p:sp>
        <p:nvSpPr>
          <p:cNvPr id="6" name="TextBox 5"/>
          <p:cNvSpPr txBox="1"/>
          <p:nvPr/>
        </p:nvSpPr>
        <p:spPr>
          <a:xfrm>
            <a:off x="4903853" y="5362035"/>
            <a:ext cx="4121065" cy="307777"/>
          </a:xfrm>
          <a:prstGeom prst="rect">
            <a:avLst/>
          </a:prstGeom>
          <a:noFill/>
        </p:spPr>
        <p:txBody>
          <a:bodyPr wrap="none" rtlCol="0">
            <a:spAutoFit/>
          </a:bodyPr>
          <a:lstStyle/>
          <a:p>
            <a:r>
              <a:rPr lang="en-US" sz="1400" i="1" dirty="0" smtClean="0">
                <a:solidFill>
                  <a:schemeClr val="accent1">
                    <a:lumMod val="75000"/>
                  </a:schemeClr>
                </a:solidFill>
              </a:rPr>
              <a:t>A.A.R. </a:t>
            </a:r>
            <a:r>
              <a:rPr lang="en-US" sz="1400" i="1" dirty="0" err="1" smtClean="0">
                <a:solidFill>
                  <a:schemeClr val="accent1">
                    <a:lumMod val="75000"/>
                  </a:schemeClr>
                </a:solidFill>
              </a:rPr>
              <a:t>Fernades</a:t>
            </a:r>
            <a:r>
              <a:rPr lang="en-US" sz="1400" i="1" dirty="0" smtClean="0">
                <a:solidFill>
                  <a:schemeClr val="accent1">
                    <a:lumMod val="75000"/>
                  </a:schemeClr>
                </a:solidFill>
              </a:rPr>
              <a:t> et al., Appl. Phys. Lett 61, 3181 (1992)</a:t>
            </a:r>
          </a:p>
        </p:txBody>
      </p:sp>
      <p:sp>
        <p:nvSpPr>
          <p:cNvPr id="7" name="TextBox 6"/>
          <p:cNvSpPr txBox="1"/>
          <p:nvPr/>
        </p:nvSpPr>
        <p:spPr>
          <a:xfrm>
            <a:off x="8783260" y="4860781"/>
            <a:ext cx="287258" cy="338554"/>
          </a:xfrm>
          <a:prstGeom prst="rect">
            <a:avLst/>
          </a:prstGeom>
          <a:noFill/>
        </p:spPr>
        <p:txBody>
          <a:bodyPr wrap="none" rtlCol="0">
            <a:spAutoFit/>
          </a:bodyPr>
          <a:lstStyle/>
          <a:p>
            <a:r>
              <a:rPr lang="en-US" sz="1600" dirty="0" smtClean="0"/>
              <a:t>*</a:t>
            </a:r>
            <a:endParaRPr lang="en-US" sz="1600" dirty="0"/>
          </a:p>
        </p:txBody>
      </p:sp>
      <p:sp>
        <p:nvSpPr>
          <p:cNvPr id="34" name="TextBox 33"/>
          <p:cNvSpPr txBox="1"/>
          <p:nvPr/>
        </p:nvSpPr>
        <p:spPr>
          <a:xfrm>
            <a:off x="4799169" y="5355634"/>
            <a:ext cx="274434" cy="307777"/>
          </a:xfrm>
          <a:prstGeom prst="rect">
            <a:avLst/>
          </a:prstGeom>
          <a:noFill/>
        </p:spPr>
        <p:txBody>
          <a:bodyPr wrap="none" rtlCol="0">
            <a:spAutoFit/>
          </a:bodyPr>
          <a:lstStyle/>
          <a:p>
            <a:r>
              <a:rPr lang="en-US" sz="1400" dirty="0" smtClean="0"/>
              <a:t>*</a:t>
            </a:r>
            <a:endParaRPr lang="en-US" sz="1400" dirty="0"/>
          </a:p>
        </p:txBody>
      </p:sp>
      <p:sp>
        <p:nvSpPr>
          <p:cNvPr id="27" name="TextBox 26"/>
          <p:cNvSpPr txBox="1"/>
          <p:nvPr/>
        </p:nvSpPr>
        <p:spPr>
          <a:xfrm>
            <a:off x="5628609" y="2367912"/>
            <a:ext cx="460900" cy="307777"/>
          </a:xfrm>
          <a:prstGeom prst="rect">
            <a:avLst/>
          </a:prstGeom>
          <a:noFill/>
        </p:spPr>
        <p:txBody>
          <a:bodyPr wrap="square" rtlCol="0">
            <a:spAutoFit/>
          </a:bodyPr>
          <a:lstStyle/>
          <a:p>
            <a:r>
              <a:rPr lang="en-US" sz="1400" dirty="0" smtClean="0"/>
              <a:t>Cu </a:t>
            </a:r>
            <a:endParaRPr lang="en-US" sz="1400" dirty="0"/>
          </a:p>
        </p:txBody>
      </p:sp>
      <p:sp>
        <p:nvSpPr>
          <p:cNvPr id="18" name="TextBox 17"/>
          <p:cNvSpPr txBox="1"/>
          <p:nvPr/>
        </p:nvSpPr>
        <p:spPr>
          <a:xfrm>
            <a:off x="4370192" y="2520635"/>
            <a:ext cx="593689" cy="307777"/>
          </a:xfrm>
          <a:prstGeom prst="rect">
            <a:avLst/>
          </a:prstGeom>
          <a:noFill/>
        </p:spPr>
        <p:txBody>
          <a:bodyPr wrap="none" rtlCol="0">
            <a:spAutoFit/>
          </a:bodyPr>
          <a:lstStyle/>
          <a:p>
            <a:r>
              <a:rPr lang="en-US" sz="1400" b="1" dirty="0" smtClean="0">
                <a:solidFill>
                  <a:srgbClr val="FFFF00"/>
                </a:solidFill>
              </a:rPr>
              <a:t>YBCO</a:t>
            </a:r>
            <a:endParaRPr lang="en-US" sz="1400" b="1" dirty="0">
              <a:solidFill>
                <a:srgbClr val="FFFF00"/>
              </a:solidFill>
            </a:endParaRPr>
          </a:p>
        </p:txBody>
      </p:sp>
      <p:sp>
        <p:nvSpPr>
          <p:cNvPr id="39" name="TextBox 38"/>
          <p:cNvSpPr txBox="1"/>
          <p:nvPr/>
        </p:nvSpPr>
        <p:spPr>
          <a:xfrm>
            <a:off x="7519717" y="2163580"/>
            <a:ext cx="931665" cy="307777"/>
          </a:xfrm>
          <a:prstGeom prst="rect">
            <a:avLst/>
          </a:prstGeom>
          <a:noFill/>
        </p:spPr>
        <p:txBody>
          <a:bodyPr wrap="none" rtlCol="0">
            <a:spAutoFit/>
          </a:bodyPr>
          <a:lstStyle/>
          <a:p>
            <a:r>
              <a:rPr lang="en-US" sz="1400" dirty="0" smtClean="0"/>
              <a:t>w = 4 mm</a:t>
            </a:r>
            <a:endParaRPr lang="en-US" sz="1400" dirty="0"/>
          </a:p>
        </p:txBody>
      </p:sp>
      <mc:AlternateContent xmlns:mc="http://schemas.openxmlformats.org/markup-compatibility/2006" xmlns:a14="http://schemas.microsoft.com/office/drawing/2010/main">
        <mc:Choice Requires="a14">
          <p:sp>
            <p:nvSpPr>
              <p:cNvPr id="41" name="Rectangle 40"/>
              <p:cNvSpPr/>
              <p:nvPr/>
            </p:nvSpPr>
            <p:spPr>
              <a:xfrm>
                <a:off x="7484186" y="2358407"/>
                <a:ext cx="1442703"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rPr>
                          </m:ctrlPr>
                        </m:sSubPr>
                        <m:e>
                          <m:r>
                            <a:rPr lang="en-US" sz="1400" i="1">
                              <a:latin typeface="Cambria Math"/>
                            </a:rPr>
                            <m:t>𝑑</m:t>
                          </m:r>
                        </m:e>
                        <m:sub>
                          <m:r>
                            <a:rPr lang="en-US" sz="1400" i="1">
                              <a:latin typeface="Cambria Math"/>
                            </a:rPr>
                            <m:t>𝑌𝐵𝐶𝑂</m:t>
                          </m:r>
                        </m:sub>
                      </m:sSub>
                      <m:r>
                        <a:rPr lang="en-US" sz="1400" b="0" i="1" smtClean="0">
                          <a:latin typeface="Cambria Math"/>
                        </a:rPr>
                        <m:t>=1.3 </m:t>
                      </m:r>
                      <m:r>
                        <a:rPr lang="en-US" sz="1400" i="1" dirty="0">
                          <a:latin typeface="Cambria Math"/>
                          <a:ea typeface="Cambria Math"/>
                        </a:rPr>
                        <m:t>𝜇</m:t>
                      </m:r>
                      <m:r>
                        <a:rPr lang="en-US" sz="1400" i="1">
                          <a:latin typeface="Cambria Math"/>
                        </a:rPr>
                        <m:t>𝑚</m:t>
                      </m:r>
                    </m:oMath>
                  </m:oMathPara>
                </a14:m>
                <a:endParaRPr lang="en-US" sz="1400" dirty="0"/>
              </a:p>
            </p:txBody>
          </p:sp>
        </mc:Choice>
        <mc:Fallback xmlns="">
          <p:sp>
            <p:nvSpPr>
              <p:cNvPr id="41" name="Rectangle 40"/>
              <p:cNvSpPr>
                <a:spLocks noRot="1" noChangeAspect="1" noMove="1" noResize="1" noEditPoints="1" noAdjustHandles="1" noChangeArrowheads="1" noChangeShapeType="1" noTextEdit="1"/>
              </p:cNvSpPr>
              <p:nvPr/>
            </p:nvSpPr>
            <p:spPr>
              <a:xfrm>
                <a:off x="7484186" y="2358407"/>
                <a:ext cx="1442703" cy="307777"/>
              </a:xfrm>
              <a:prstGeom prst="rect">
                <a:avLst/>
              </a:prstGeom>
              <a:blipFill rotWithShape="1">
                <a:blip r:embed="rId8"/>
                <a:stretch>
                  <a:fillRect b="-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Rectangle 41"/>
              <p:cNvSpPr/>
              <p:nvPr/>
            </p:nvSpPr>
            <p:spPr>
              <a:xfrm>
                <a:off x="7505182" y="2579608"/>
                <a:ext cx="1067856" cy="307777"/>
              </a:xfrm>
              <a:prstGeom prst="rect">
                <a:avLst/>
              </a:prstGeom>
            </p:spPr>
            <p:txBody>
              <a:bodyPr wrap="none">
                <a:spAutoFit/>
              </a:bodyPr>
              <a:lstStyle/>
              <a:p>
                <a14:m>
                  <m:oMath xmlns:m="http://schemas.openxmlformats.org/officeDocument/2006/math">
                    <m:sSub>
                      <m:sSubPr>
                        <m:ctrlPr>
                          <a:rPr lang="en-US" sz="1400" i="1">
                            <a:latin typeface="Cambria Math"/>
                          </a:rPr>
                        </m:ctrlPr>
                      </m:sSubPr>
                      <m:e>
                        <m:r>
                          <a:rPr lang="en-US" sz="1400" i="1">
                            <a:latin typeface="Cambria Math"/>
                          </a:rPr>
                          <m:t>𝑑</m:t>
                        </m:r>
                      </m:e>
                      <m:sub>
                        <m:r>
                          <a:rPr lang="en-US" sz="1400" i="1">
                            <a:latin typeface="Cambria Math"/>
                          </a:rPr>
                          <m:t>𝐶𝑢</m:t>
                        </m:r>
                      </m:sub>
                    </m:sSub>
                  </m:oMath>
                </a14:m>
                <a:r>
                  <a:rPr lang="en-US" sz="1400" dirty="0" smtClean="0"/>
                  <a:t>= 40 </a:t>
                </a:r>
                <a14:m>
                  <m:oMath xmlns:m="http://schemas.openxmlformats.org/officeDocument/2006/math">
                    <m:r>
                      <a:rPr lang="en-US" sz="1400" i="1" dirty="0">
                        <a:latin typeface="Cambria Math"/>
                        <a:ea typeface="Cambria Math"/>
                      </a:rPr>
                      <m:t>𝜇</m:t>
                    </m:r>
                    <m:r>
                      <a:rPr lang="en-US" sz="1400" i="1">
                        <a:latin typeface="Cambria Math"/>
                      </a:rPr>
                      <m:t>𝑚</m:t>
                    </m:r>
                  </m:oMath>
                </a14:m>
                <a:endParaRPr lang="en-US" sz="1400" dirty="0"/>
              </a:p>
            </p:txBody>
          </p:sp>
        </mc:Choice>
        <mc:Fallback xmlns="">
          <p:sp>
            <p:nvSpPr>
              <p:cNvPr id="42" name="Rectangle 41"/>
              <p:cNvSpPr>
                <a:spLocks noRot="1" noChangeAspect="1" noMove="1" noResize="1" noEditPoints="1" noAdjustHandles="1" noChangeArrowheads="1" noChangeShapeType="1" noTextEdit="1"/>
              </p:cNvSpPr>
              <p:nvPr/>
            </p:nvSpPr>
            <p:spPr>
              <a:xfrm>
                <a:off x="7505182" y="2579608"/>
                <a:ext cx="1067856" cy="307777"/>
              </a:xfrm>
              <a:prstGeom prst="rect">
                <a:avLst/>
              </a:prstGeom>
              <a:blipFill rotWithShape="1">
                <a:blip r:embed="rId9"/>
                <a:stretch>
                  <a:fillRect t="-1961"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Rectangle 42"/>
              <p:cNvSpPr/>
              <p:nvPr/>
            </p:nvSpPr>
            <p:spPr>
              <a:xfrm>
                <a:off x="7484186" y="2828412"/>
                <a:ext cx="1162498"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rPr>
                          </m:ctrlPr>
                        </m:sSubPr>
                        <m:e>
                          <m:r>
                            <a:rPr lang="en-US" sz="1400" i="1">
                              <a:latin typeface="Cambria Math"/>
                            </a:rPr>
                            <m:t>𝑑</m:t>
                          </m:r>
                        </m:e>
                        <m:sub>
                          <m:r>
                            <a:rPr lang="en-US" sz="1400" b="0" i="1" smtClean="0">
                              <a:latin typeface="Cambria Math"/>
                            </a:rPr>
                            <m:t>𝐻</m:t>
                          </m:r>
                        </m:sub>
                      </m:sSub>
                      <m:r>
                        <a:rPr lang="en-US" sz="1400" b="0" i="1" smtClean="0">
                          <a:latin typeface="Cambria Math"/>
                        </a:rPr>
                        <m:t>=50 </m:t>
                      </m:r>
                      <m:r>
                        <a:rPr lang="en-US" sz="1400" b="0" i="1" dirty="0" smtClean="0">
                          <a:latin typeface="Cambria Math"/>
                          <a:ea typeface="Cambria Math"/>
                        </a:rPr>
                        <m:t>𝜇</m:t>
                      </m:r>
                      <m:r>
                        <a:rPr lang="en-US" sz="1400" b="0" i="1" smtClean="0">
                          <a:latin typeface="Cambria Math"/>
                        </a:rPr>
                        <m:t>𝑚</m:t>
                      </m:r>
                    </m:oMath>
                  </m:oMathPara>
                </a14:m>
                <a:endParaRPr lang="en-US" sz="1400" dirty="0"/>
              </a:p>
            </p:txBody>
          </p:sp>
        </mc:Choice>
        <mc:Fallback xmlns="">
          <p:sp>
            <p:nvSpPr>
              <p:cNvPr id="43" name="Rectangle 42"/>
              <p:cNvSpPr>
                <a:spLocks noRot="1" noChangeAspect="1" noMove="1" noResize="1" noEditPoints="1" noAdjustHandles="1" noChangeArrowheads="1" noChangeShapeType="1" noTextEdit="1"/>
              </p:cNvSpPr>
              <p:nvPr/>
            </p:nvSpPr>
            <p:spPr>
              <a:xfrm>
                <a:off x="7484186" y="2828412"/>
                <a:ext cx="1162498" cy="307777"/>
              </a:xfrm>
              <a:prstGeom prst="rect">
                <a:avLst/>
              </a:prstGeom>
              <a:blipFill rotWithShape="1">
                <a:blip r:embed="rId10"/>
                <a:stretch>
                  <a:fillRect b="-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Rectangle 43"/>
              <p:cNvSpPr/>
              <p:nvPr/>
            </p:nvSpPr>
            <p:spPr>
              <a:xfrm>
                <a:off x="7505182" y="3073370"/>
                <a:ext cx="148790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dirty="0" smtClean="0">
                              <a:latin typeface="Cambria Math"/>
                              <a:ea typeface="Cambria Math"/>
                            </a:rPr>
                          </m:ctrlPr>
                        </m:sSubPr>
                        <m:e>
                          <m:r>
                            <a:rPr lang="en-US" sz="1400" b="0" i="1" dirty="0" smtClean="0">
                              <a:latin typeface="Cambria Math"/>
                              <a:ea typeface="Cambria Math"/>
                            </a:rPr>
                            <m:t>𝑇</m:t>
                          </m:r>
                        </m:e>
                        <m:sub>
                          <m:r>
                            <a:rPr lang="en-US" sz="1400" b="0" i="1" dirty="0" smtClean="0">
                              <a:latin typeface="Cambria Math"/>
                              <a:ea typeface="Cambria Math"/>
                            </a:rPr>
                            <m:t>𝑐</m:t>
                          </m:r>
                        </m:sub>
                      </m:sSub>
                      <m:d>
                        <m:dPr>
                          <m:ctrlPr>
                            <a:rPr lang="en-US" sz="1400" b="0" i="1" dirty="0" smtClean="0">
                              <a:latin typeface="Cambria Math"/>
                              <a:ea typeface="Cambria Math"/>
                            </a:rPr>
                          </m:ctrlPr>
                        </m:dPr>
                        <m:e>
                          <m:r>
                            <a:rPr lang="en-US" sz="1400" b="0" i="1" dirty="0" smtClean="0">
                              <a:latin typeface="Cambria Math"/>
                              <a:ea typeface="Cambria Math"/>
                            </a:rPr>
                            <m:t>15 </m:t>
                          </m:r>
                          <m:r>
                            <a:rPr lang="en-US" sz="1400" b="0" i="1" dirty="0" smtClean="0">
                              <a:latin typeface="Cambria Math"/>
                              <a:ea typeface="Cambria Math"/>
                            </a:rPr>
                            <m:t>𝑇</m:t>
                          </m:r>
                        </m:e>
                      </m:d>
                      <m:r>
                        <a:rPr lang="en-US" sz="1400" b="0" i="1" dirty="0" smtClean="0">
                          <a:latin typeface="Cambria Math"/>
                          <a:ea typeface="Cambria Math"/>
                        </a:rPr>
                        <m:t>=65 </m:t>
                      </m:r>
                      <m:r>
                        <a:rPr lang="en-US" sz="1400" b="0" i="1" dirty="0" smtClean="0">
                          <a:latin typeface="Cambria Math"/>
                          <a:ea typeface="Cambria Math"/>
                        </a:rPr>
                        <m:t>𝐾</m:t>
                      </m:r>
                    </m:oMath>
                  </m:oMathPara>
                </a14:m>
                <a:endParaRPr lang="en-US" sz="1400" dirty="0" smtClean="0"/>
              </a:p>
            </p:txBody>
          </p:sp>
        </mc:Choice>
        <mc:Fallback xmlns="">
          <p:sp>
            <p:nvSpPr>
              <p:cNvPr id="44" name="Rectangle 43"/>
              <p:cNvSpPr>
                <a:spLocks noRot="1" noChangeAspect="1" noMove="1" noResize="1" noEditPoints="1" noAdjustHandles="1" noChangeArrowheads="1" noChangeShapeType="1" noTextEdit="1"/>
              </p:cNvSpPr>
              <p:nvPr/>
            </p:nvSpPr>
            <p:spPr>
              <a:xfrm>
                <a:off x="7505182" y="3073370"/>
                <a:ext cx="1487907" cy="307777"/>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5" name="Rectangle 44"/>
              <p:cNvSpPr/>
              <p:nvPr/>
            </p:nvSpPr>
            <p:spPr>
              <a:xfrm>
                <a:off x="7568507" y="3549151"/>
                <a:ext cx="1205651" cy="307777"/>
              </a:xfrm>
              <a:prstGeom prst="rect">
                <a:avLst/>
              </a:prstGeom>
            </p:spPr>
            <p:txBody>
              <a:bodyPr wrap="none">
                <a:spAutoFit/>
              </a:bodyPr>
              <a:lstStyle/>
              <a:p>
                <a14:m>
                  <m:oMath xmlns:m="http://schemas.openxmlformats.org/officeDocument/2006/math">
                    <m:sSub>
                      <m:sSubPr>
                        <m:ctrlPr>
                          <a:rPr lang="en-US" sz="1400" i="1" dirty="0" smtClean="0">
                            <a:latin typeface="Cambria Math"/>
                            <a:ea typeface="Cambria Math"/>
                          </a:rPr>
                        </m:ctrlPr>
                      </m:sSubPr>
                      <m:e>
                        <m:r>
                          <a:rPr lang="en-US" sz="1400" b="0" i="1" dirty="0" smtClean="0">
                            <a:latin typeface="Cambria Math"/>
                            <a:ea typeface="Cambria Math"/>
                          </a:rPr>
                          <m:t>𝐸</m:t>
                        </m:r>
                      </m:e>
                      <m:sub>
                        <m:r>
                          <a:rPr lang="en-US" sz="1400" b="0" i="1" dirty="0" smtClean="0">
                            <a:latin typeface="Cambria Math"/>
                            <a:ea typeface="Cambria Math"/>
                          </a:rPr>
                          <m:t>0</m:t>
                        </m:r>
                      </m:sub>
                    </m:sSub>
                    <m:r>
                      <a:rPr lang="en-US" sz="1400" b="0" i="1" dirty="0" smtClean="0">
                        <a:latin typeface="Cambria Math"/>
                        <a:ea typeface="Cambria Math"/>
                      </a:rPr>
                      <m:t>=</m:t>
                    </m:r>
                  </m:oMath>
                </a14:m>
                <a:r>
                  <a:rPr lang="en-US" sz="1400" dirty="0" smtClean="0"/>
                  <a:t> 1 </a:t>
                </a:r>
                <a14:m>
                  <m:oMath xmlns:m="http://schemas.openxmlformats.org/officeDocument/2006/math">
                    <m:r>
                      <a:rPr lang="en-US" sz="1400" i="1" dirty="0">
                        <a:latin typeface="Cambria Math"/>
                        <a:ea typeface="Cambria Math"/>
                      </a:rPr>
                      <m:t>𝜇</m:t>
                    </m:r>
                  </m:oMath>
                </a14:m>
                <a:r>
                  <a:rPr lang="en-US" sz="1400" dirty="0" smtClean="0"/>
                  <a:t>V/cm</a:t>
                </a:r>
                <a:endParaRPr lang="en-US" sz="1400" dirty="0"/>
              </a:p>
            </p:txBody>
          </p:sp>
        </mc:Choice>
        <mc:Fallback>
          <p:sp>
            <p:nvSpPr>
              <p:cNvPr id="45" name="Rectangle 44"/>
              <p:cNvSpPr>
                <a:spLocks noRot="1" noChangeAspect="1" noMove="1" noResize="1" noEditPoints="1" noAdjustHandles="1" noChangeArrowheads="1" noChangeShapeType="1" noTextEdit="1"/>
              </p:cNvSpPr>
              <p:nvPr/>
            </p:nvSpPr>
            <p:spPr>
              <a:xfrm>
                <a:off x="7568507" y="3549151"/>
                <a:ext cx="1205651" cy="307777"/>
              </a:xfrm>
              <a:prstGeom prst="rect">
                <a:avLst/>
              </a:prstGeom>
              <a:blipFill rotWithShape="1">
                <a:blip r:embed="rId12"/>
                <a:stretch>
                  <a:fillRect t="-1961" b="-17647"/>
                </a:stretch>
              </a:blipFill>
            </p:spPr>
            <p:txBody>
              <a:bodyPr/>
              <a:lstStyle/>
              <a:p>
                <a:r>
                  <a:rPr lang="en-US">
                    <a:noFill/>
                  </a:rPr>
                  <a:t> </a:t>
                </a:r>
              </a:p>
            </p:txBody>
          </p:sp>
        </mc:Fallback>
      </mc:AlternateContent>
      <p:sp>
        <p:nvSpPr>
          <p:cNvPr id="9" name="Rectangle 8"/>
          <p:cNvSpPr/>
          <p:nvPr/>
        </p:nvSpPr>
        <p:spPr>
          <a:xfrm>
            <a:off x="7533670" y="3300219"/>
            <a:ext cx="1018933" cy="307777"/>
          </a:xfrm>
          <a:prstGeom prst="rect">
            <a:avLst/>
          </a:prstGeom>
        </p:spPr>
        <p:txBody>
          <a:bodyPr wrap="none">
            <a:spAutoFit/>
          </a:bodyPr>
          <a:lstStyle/>
          <a:p>
            <a:r>
              <a:rPr lang="en-US" sz="1200" dirty="0" err="1" smtClean="0">
                <a:latin typeface="Cambria Math" panose="02040503050406030204" pitchFamily="18" charset="0"/>
                <a:ea typeface="Cambria Math" panose="02040503050406030204" pitchFamily="18" charset="0"/>
              </a:rPr>
              <a:t>RRR</a:t>
            </a:r>
            <a:r>
              <a:rPr lang="en-US" sz="1400" baseline="-25000" dirty="0" err="1" smtClean="0">
                <a:latin typeface="Cambria Math" panose="02040503050406030204" pitchFamily="18" charset="0"/>
                <a:ea typeface="Cambria Math" panose="02040503050406030204" pitchFamily="18" charset="0"/>
              </a:rPr>
              <a:t>Cu</a:t>
            </a:r>
            <a:r>
              <a:rPr lang="en-US" sz="1400" dirty="0" smtClean="0">
                <a:latin typeface="Cambria Math" panose="02040503050406030204" pitchFamily="18" charset="0"/>
                <a:ea typeface="Cambria Math" panose="02040503050406030204" pitchFamily="18" charset="0"/>
              </a:rPr>
              <a:t> = 25</a:t>
            </a:r>
            <a:endParaRPr lang="en-US" sz="1400" dirty="0">
              <a:latin typeface="Cambria Math" panose="02040503050406030204" pitchFamily="18" charset="0"/>
              <a:ea typeface="Cambria Math" panose="02040503050406030204" pitchFamily="18" charset="0"/>
            </a:endParaRPr>
          </a:p>
        </p:txBody>
      </p:sp>
      <p:sp>
        <p:nvSpPr>
          <p:cNvPr id="14" name="TextBox 13"/>
          <p:cNvSpPr txBox="1"/>
          <p:nvPr/>
        </p:nvSpPr>
        <p:spPr>
          <a:xfrm>
            <a:off x="225632" y="2485952"/>
            <a:ext cx="644728" cy="307777"/>
          </a:xfrm>
          <a:prstGeom prst="rect">
            <a:avLst/>
          </a:prstGeom>
          <a:noFill/>
        </p:spPr>
        <p:txBody>
          <a:bodyPr wrap="none" rtlCol="0">
            <a:spAutoFit/>
          </a:bodyPr>
          <a:lstStyle/>
          <a:p>
            <a:r>
              <a:rPr lang="en-US" sz="1400" dirty="0" smtClean="0">
                <a:ea typeface="Cambria Math" panose="02040503050406030204" pitchFamily="18" charset="0"/>
              </a:rPr>
              <a:t>r = 1.2</a:t>
            </a:r>
            <a:endParaRPr lang="en-US" sz="1400" dirty="0">
              <a:ea typeface="Cambria Math" panose="02040503050406030204" pitchFamily="18" charset="0"/>
            </a:endParaRPr>
          </a:p>
        </p:txBody>
      </p:sp>
      <p:sp>
        <p:nvSpPr>
          <p:cNvPr id="49" name="TextBox 48"/>
          <p:cNvSpPr txBox="1"/>
          <p:nvPr/>
        </p:nvSpPr>
        <p:spPr>
          <a:xfrm>
            <a:off x="192666" y="2243467"/>
            <a:ext cx="1002197" cy="307777"/>
          </a:xfrm>
          <a:prstGeom prst="rect">
            <a:avLst/>
          </a:prstGeom>
          <a:noFill/>
        </p:spPr>
        <p:txBody>
          <a:bodyPr wrap="none" rtlCol="0">
            <a:spAutoFit/>
          </a:bodyPr>
          <a:lstStyle/>
          <a:p>
            <a:r>
              <a:rPr lang="en-US" sz="1400" dirty="0" smtClean="0">
                <a:ea typeface="Cambria Math" panose="02040503050406030204" pitchFamily="18" charset="0"/>
              </a:rPr>
              <a:t>d = 0.8 mm</a:t>
            </a:r>
            <a:endParaRPr lang="en-US" sz="1400" dirty="0">
              <a:ea typeface="Cambria Math" panose="02040503050406030204" pitchFamily="18" charset="0"/>
            </a:endParaRPr>
          </a:p>
        </p:txBody>
      </p:sp>
      <mc:AlternateContent xmlns:mc="http://schemas.openxmlformats.org/markup-compatibility/2006">
        <mc:Choice xmlns:a14="http://schemas.microsoft.com/office/drawing/2010/main" Requires="a14">
          <p:sp>
            <p:nvSpPr>
              <p:cNvPr id="50" name="Rectangle 49"/>
              <p:cNvSpPr/>
              <p:nvPr/>
            </p:nvSpPr>
            <p:spPr>
              <a:xfrm>
                <a:off x="7576684" y="3791298"/>
                <a:ext cx="763607"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400" i="1" dirty="0" smtClean="0">
                          <a:latin typeface="Cambria Math"/>
                          <a:ea typeface="Cambria Math"/>
                        </a:rPr>
                        <m:t>𝑛</m:t>
                      </m:r>
                      <m:r>
                        <a:rPr lang="en-US" sz="1400" b="0" i="1" dirty="0" smtClean="0">
                          <a:latin typeface="Cambria Math"/>
                          <a:ea typeface="Cambria Math"/>
                        </a:rPr>
                        <m:t>=30</m:t>
                      </m:r>
                    </m:oMath>
                  </m:oMathPara>
                </a14:m>
                <a:endParaRPr lang="en-US" sz="1400" dirty="0"/>
              </a:p>
            </p:txBody>
          </p:sp>
        </mc:Choice>
        <mc:Fallback>
          <p:sp>
            <p:nvSpPr>
              <p:cNvPr id="50" name="Rectangle 49"/>
              <p:cNvSpPr>
                <a:spLocks noRot="1" noChangeAspect="1" noMove="1" noResize="1" noEditPoints="1" noAdjustHandles="1" noChangeArrowheads="1" noChangeShapeType="1" noTextEdit="1"/>
              </p:cNvSpPr>
              <p:nvPr/>
            </p:nvSpPr>
            <p:spPr>
              <a:xfrm>
                <a:off x="7576684" y="3791298"/>
                <a:ext cx="763607" cy="307777"/>
              </a:xfrm>
              <a:prstGeom prst="rect">
                <a:avLst/>
              </a:prstGeom>
              <a:blipFill rotWithShape="1">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74376902"/>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39821</TotalTime>
  <Words>4254</Words>
  <Application>Microsoft Office PowerPoint</Application>
  <PresentationFormat>On-screen Show (4:3)</PresentationFormat>
  <Paragraphs>373</Paragraphs>
  <Slides>36</Slides>
  <Notes>4</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Custom Design</vt:lpstr>
      <vt:lpstr>Quench detection and protection for HTS accelerator magnets</vt:lpstr>
      <vt:lpstr>Outline</vt:lpstr>
      <vt:lpstr>Magnet prospective using HTS conductor </vt:lpstr>
      <vt:lpstr>Disturbance spectra and stability margin</vt:lpstr>
      <vt:lpstr>Temperature dependence of Je</vt:lpstr>
      <vt:lpstr>LTS vs HTS conductor</vt:lpstr>
      <vt:lpstr>So why would an HTS magnet quench?</vt:lpstr>
      <vt:lpstr>Current decay and energy extraction</vt:lpstr>
      <vt:lpstr>Hot spot temperature and time margin</vt:lpstr>
      <vt:lpstr>Simulation 1: over-heating</vt:lpstr>
      <vt:lpstr>Simulation 2: over-critical current</vt:lpstr>
      <vt:lpstr>Quench propagation studies</vt:lpstr>
      <vt:lpstr>Quench propagation: LTS vs HTS</vt:lpstr>
      <vt:lpstr>Do we have enough sensitivity to detect a quench? </vt:lpstr>
      <vt:lpstr>So, what can be done?</vt:lpstr>
      <vt:lpstr>Conductor modification</vt:lpstr>
      <vt:lpstr>Adding thicker (or different) stabilizer</vt:lpstr>
      <vt:lpstr>Improving heat transfer</vt:lpstr>
      <vt:lpstr>Interfacial resistance</vt:lpstr>
      <vt:lpstr>New detection techniques </vt:lpstr>
      <vt:lpstr>Optical techniques</vt:lpstr>
      <vt:lpstr>Passive acoustic sensing</vt:lpstr>
      <vt:lpstr>Example of passive AE quench detection</vt:lpstr>
      <vt:lpstr>Active (heat-specific) acoustic detection</vt:lpstr>
      <vt:lpstr>Acoustic detection of a propagating hot zone using “Doppler” effect</vt:lpstr>
      <vt:lpstr>Protection methods</vt:lpstr>
      <vt:lpstr>Passive protection: non-insulated coils</vt:lpstr>
      <vt:lpstr>Active protection: surface heaters</vt:lpstr>
      <vt:lpstr>Heater delay vs current and temperature margin</vt:lpstr>
      <vt:lpstr>Active protection: bulk heating using coupling losses (CLIQ)</vt:lpstr>
      <vt:lpstr>AC loss in REBCO tape and protection?</vt:lpstr>
      <vt:lpstr>Detection + protection using split conductor</vt:lpstr>
      <vt:lpstr>Split conductor for detection… </vt:lpstr>
      <vt:lpstr>…quench location sensor…</vt:lpstr>
      <vt:lpstr>…and protection</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Maxim Martchevskii</dc:creator>
  <cp:lastModifiedBy>Maxim Martchevskii</cp:lastModifiedBy>
  <cp:revision>488</cp:revision>
  <dcterms:created xsi:type="dcterms:W3CDTF">2015-02-18T18:38:36Z</dcterms:created>
  <dcterms:modified xsi:type="dcterms:W3CDTF">2015-09-11T00:01:29Z</dcterms:modified>
</cp:coreProperties>
</file>