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844" r:id="rId2"/>
    <p:sldId id="948" r:id="rId3"/>
    <p:sldId id="926" r:id="rId4"/>
    <p:sldId id="949" r:id="rId5"/>
    <p:sldId id="888" r:id="rId6"/>
    <p:sldId id="927" r:id="rId7"/>
    <p:sldId id="950" r:id="rId8"/>
    <p:sldId id="928" r:id="rId9"/>
    <p:sldId id="929" r:id="rId10"/>
    <p:sldId id="931" r:id="rId11"/>
    <p:sldId id="951" r:id="rId12"/>
    <p:sldId id="945" r:id="rId13"/>
    <p:sldId id="933" r:id="rId14"/>
    <p:sldId id="932" r:id="rId15"/>
    <p:sldId id="944" r:id="rId16"/>
    <p:sldId id="947" r:id="rId17"/>
    <p:sldId id="952" r:id="rId18"/>
    <p:sldId id="934" r:id="rId19"/>
    <p:sldId id="954" r:id="rId20"/>
    <p:sldId id="935" r:id="rId21"/>
    <p:sldId id="936" r:id="rId22"/>
    <p:sldId id="937" r:id="rId23"/>
    <p:sldId id="938" r:id="rId24"/>
    <p:sldId id="939" r:id="rId25"/>
    <p:sldId id="940" r:id="rId26"/>
    <p:sldId id="953" r:id="rId27"/>
    <p:sldId id="941" r:id="rId28"/>
    <p:sldId id="942" r:id="rId29"/>
    <p:sldId id="943" r:id="rId30"/>
    <p:sldId id="914" r:id="rId31"/>
    <p:sldId id="915" r:id="rId32"/>
    <p:sldId id="955" r:id="rId33"/>
    <p:sldId id="956" r:id="rId3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FF66"/>
    <a:srgbClr val="FF9999"/>
    <a:srgbClr val="FC16F1"/>
    <a:srgbClr val="16F7FC"/>
    <a:srgbClr val="FFFFCC"/>
    <a:srgbClr val="0000FF"/>
    <a:srgbClr val="99CCFF"/>
    <a:srgbClr val="6699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9843" autoAdjust="0"/>
  </p:normalViewPr>
  <p:slideViewPr>
    <p:cSldViewPr>
      <p:cViewPr>
        <p:scale>
          <a:sx n="80" d="100"/>
          <a:sy n="80" d="100"/>
        </p:scale>
        <p:origin x="1478" y="2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0DF9965-AC3D-4668-9F29-A06AE0CBCEDF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57B78F0-E85D-4288-9071-97097C09D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9108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11CA5BF-8096-4D7D-8F4A-8738D1BFEA44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E42200E-7FCB-4BE3-AFCC-675D12505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185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212B6-17AF-4CA4-8739-56A3DA062402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2DACF-D31A-4A2B-AF6E-DF4A214356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15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252EC-225C-463E-A255-CAC909416644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297B-E79F-4950-9E9E-1F5FA63BF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3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DD682-1740-4D7C-B945-587F904183C2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707FF-FA94-41E1-BC31-84889D94D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39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B6A19-DFE9-4CC7-8328-5BD957D23943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9618-0066-4C85-A5DC-17D681F19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05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3426B-EE55-46A9-A864-0306623BE5EE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A1503-25F5-4B67-A920-5EBBBDF12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941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980D2-B19D-4834-8FEF-ED18EE729F6B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8A625-EF93-4BD4-B51C-D1134C0DF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82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A778E-CD7C-462F-B25E-99C8C4262B02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39809-8CDF-47B1-A4F9-88791F61F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31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DC804-F288-4DC7-A471-ED31FBBE0AEC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CA1F8-08E8-4249-8C24-2373269967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14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74A04-7518-4BD1-93E4-FC77694077CB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B6C22-83F9-4870-8358-B575FFFCB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918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A016F-B8DD-44A2-AA14-58CA1E025FB8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589CC-EF24-4B7B-9E60-6A1C415753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05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BD6D3-F3E6-4BB2-A688-B70125654D4B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03AB0-5026-422A-B76D-778450923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8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0D44AE-106F-4470-8EEC-4EF6B090FC90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073B82-AC97-4D7E-982B-8D258C5B3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hyperlink" Target="http://cdsweb.cern.ch/search?of=hd&amp;f=970__a&amp;p=000036397MMD#begin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w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37.t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doc.utwente.nl/96069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8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0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>
                  <a:alpha val="73725"/>
                </a:srgbClr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4" name="Picture 17" descr="icon-lhc-pho-1999-63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733256"/>
            <a:ext cx="1047419" cy="10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508" y="6093296"/>
            <a:ext cx="1495996" cy="67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154922" y="548680"/>
            <a:ext cx="6657437" cy="17281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eaLnBrk="0" hangingPunct="0">
              <a:defRPr sz="24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  <a:lvl2pPr algn="ctr" eaLnBrk="0" hangingPunct="0">
              <a:defRPr sz="4400"/>
            </a:lvl2pPr>
            <a:lvl3pPr algn="ctr" eaLnBrk="0" hangingPunct="0">
              <a:defRPr sz="4400"/>
            </a:lvl3pPr>
            <a:lvl4pPr algn="ctr" eaLnBrk="0" hangingPunct="0">
              <a:defRPr sz="4400"/>
            </a:lvl4pPr>
            <a:lvl5pPr algn="ctr" eaLnBrk="0" hangingPunct="0"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pPr algn="ctr"/>
            <a:r>
              <a:rPr lang="en-GB" sz="3600" dirty="0" smtClean="0"/>
              <a:t>Optimisation of</a:t>
            </a:r>
          </a:p>
          <a:p>
            <a:pPr algn="ctr"/>
            <a:r>
              <a:rPr lang="en-GB" sz="3600" dirty="0" smtClean="0"/>
              <a:t>CLIQ for HTS</a:t>
            </a:r>
            <a:endParaRPr lang="en-GB" sz="36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118411" y="4725144"/>
            <a:ext cx="6458601" cy="2031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hangingPunct="0">
              <a:defRPr sz="24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  <a:lvl2pPr algn="ctr" eaLnBrk="0" hangingPunct="0">
              <a:defRPr sz="4400"/>
            </a:lvl2pPr>
            <a:lvl3pPr algn="ctr" eaLnBrk="0" hangingPunct="0">
              <a:defRPr sz="4400"/>
            </a:lvl3pPr>
            <a:lvl4pPr algn="ctr" eaLnBrk="0" hangingPunct="0">
              <a:defRPr sz="4400"/>
            </a:lvl4pPr>
            <a:lvl5pPr algn="ctr" eaLnBrk="0" hangingPunct="0"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en-US" sz="2000" dirty="0" smtClean="0"/>
              <a:t>Emmanuele Ravaioli (CERN, </a:t>
            </a:r>
            <a:r>
              <a:rPr lang="en-US" sz="2000" dirty="0"/>
              <a:t>University of </a:t>
            </a:r>
            <a:r>
              <a:rPr lang="en-US" sz="2000" dirty="0" err="1"/>
              <a:t>Twente</a:t>
            </a:r>
            <a:r>
              <a:rPr lang="en-US" sz="2000" dirty="0" smtClean="0"/>
              <a:t>)</a:t>
            </a:r>
          </a:p>
          <a:p>
            <a:r>
              <a:rPr lang="en-US" sz="2000" dirty="0" err="1" smtClean="0"/>
              <a:t>Jeroen</a:t>
            </a:r>
            <a:r>
              <a:rPr lang="en-US" sz="2000" dirty="0" smtClean="0"/>
              <a:t> Van </a:t>
            </a:r>
            <a:r>
              <a:rPr lang="en-US" sz="2000" dirty="0" err="1" smtClean="0"/>
              <a:t>Nugteren</a:t>
            </a:r>
            <a:r>
              <a:rPr lang="en-US" sz="2000" dirty="0" smtClean="0"/>
              <a:t> </a:t>
            </a:r>
            <a:r>
              <a:rPr lang="en-US" sz="2000" dirty="0"/>
              <a:t>(CERN, University of </a:t>
            </a:r>
            <a:r>
              <a:rPr lang="en-US" sz="2000" dirty="0" err="1"/>
              <a:t>Twente</a:t>
            </a:r>
            <a:r>
              <a:rPr lang="en-US" sz="2000" dirty="0"/>
              <a:t>) </a:t>
            </a:r>
          </a:p>
          <a:p>
            <a:endParaRPr lang="en-US" sz="2000" dirty="0"/>
          </a:p>
          <a:p>
            <a:r>
              <a:rPr lang="en-US" sz="2000" dirty="0" smtClean="0"/>
              <a:t>Thanks to H.H.J. ten Kate, G. Kirby and A.P. Verweij</a:t>
            </a:r>
            <a:endParaRPr lang="en-US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80837" y="4221088"/>
            <a:ext cx="2527267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hangingPunct="0">
              <a:defRPr sz="36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  <a:lvl2pPr algn="ctr" eaLnBrk="0" hangingPunct="0">
              <a:defRPr sz="4400"/>
            </a:lvl2pPr>
            <a:lvl3pPr algn="ctr" eaLnBrk="0" hangingPunct="0">
              <a:defRPr sz="4400"/>
            </a:lvl3pPr>
            <a:lvl4pPr algn="ctr" eaLnBrk="0" hangingPunct="0">
              <a:defRPr sz="4400"/>
            </a:lvl4pPr>
            <a:lvl5pPr algn="ctr" eaLnBrk="0" hangingPunct="0"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en-US" sz="2000" dirty="0" smtClean="0"/>
              <a:t>11 September 2015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1490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78F25DAE-9760-4EA7-A0F3-3A7A435D4643}" type="slidenum">
              <a:rPr lang="en-US">
                <a:latin typeface="+mj-lt"/>
                <a:cs typeface="Times New Roman" pitchFamily="18" charset="0"/>
              </a:rPr>
              <a:t>10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6200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Transitory losses in HTS conductors</a:t>
            </a:r>
            <a:endParaRPr lang="en-US" sz="2800" dirty="0"/>
          </a:p>
        </p:txBody>
      </p:sp>
      <p:sp>
        <p:nvSpPr>
          <p:cNvPr id="38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8862" y="2107259"/>
            <a:ext cx="8985332" cy="126000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Inter-filament coupling loss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: Usually features an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ideal time constant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for heating up the superconductor very effectively with a CLIQ discharge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…but not present in tapes, by definition! (if </a:t>
            </a:r>
            <a:r>
              <a:rPr lang="en-US" sz="2400" b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not striated)</a:t>
            </a:r>
            <a:endParaRPr lang="en-GB" sz="24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3199" y="3465144"/>
            <a:ext cx="8985332" cy="126000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Inter-strand or inter-tape </a:t>
            </a:r>
            <a:r>
              <a:rPr lang="en-US" sz="2400" b="1" u="sng" dirty="0">
                <a:solidFill>
                  <a:schemeClr val="tx1"/>
                </a:solidFill>
                <a:cs typeface="Times New Roman" pitchFamily="18" charset="0"/>
              </a:rPr>
              <a:t>coupling </a:t>
            </a:r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losses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: Whilst often higher in amplitude, they are typically too slow for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heating up the 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coil in &lt;20 </a:t>
            </a:r>
            <a:r>
              <a:rPr lang="en-US" sz="2400" dirty="0" err="1" smtClean="0">
                <a:solidFill>
                  <a:schemeClr val="tx1"/>
                </a:solidFill>
                <a:cs typeface="Times New Roman" pitchFamily="18" charset="0"/>
              </a:rPr>
              <a:t>ms</a:t>
            </a: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Too slow</a:t>
            </a:r>
            <a:endParaRPr lang="en-GB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4725" y="737125"/>
            <a:ext cx="8985332" cy="126000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The target of a CLIQ-based protection system is generating enough transitory losses to transfer most of the coil to normal state 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 10-20 </a:t>
            </a:r>
            <a:r>
              <a:rPr lang="en-GB" sz="2400" b="1" u="sng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ms</a:t>
            </a:r>
            <a:endParaRPr lang="en-GB" sz="2400" b="1" u="sng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Hence, “fast” losses are needed</a:t>
            </a:r>
            <a:endParaRPr lang="en-GB" sz="24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2468" y="4864917"/>
            <a:ext cx="8985332" cy="1701281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Hysteresis losses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(intentionally unspecific term here):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No time constant involved, potential for effective mechanism, but the amplitude of the oscillating field must be high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To measure and/or model on a case-by-case basis</a:t>
            </a:r>
            <a:endParaRPr lang="en-GB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74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4000" dirty="0"/>
              <a:t>CLIQ optimization (valid for any magnet)</a:t>
            </a:r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11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1561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95736" y="4437112"/>
            <a:ext cx="1872208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139951" y="4437112"/>
            <a:ext cx="1253931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436096" y="4437112"/>
            <a:ext cx="2062933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541242" y="4437112"/>
            <a:ext cx="1526557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75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Some rules of thumb for CLIQ power and energy deposition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12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1996" y="1620287"/>
            <a:ext cx="4495698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U</a:t>
            </a:r>
            <a:r>
              <a:rPr lang="en-GB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6302" y="4140955"/>
            <a:ext cx="4495698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independent of C</a:t>
            </a:r>
            <a:endParaRPr lang="en-GB" sz="2400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6302" y="2208411"/>
            <a:ext cx="4495698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N</a:t>
            </a:r>
            <a:r>
              <a:rPr lang="en-GB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6302" y="2796535"/>
            <a:ext cx="4495698" cy="122850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1/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L</a:t>
            </a:r>
            <a:r>
              <a:rPr lang="en-GB" sz="2400" baseline="-25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eq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L</a:t>
            </a:r>
            <a:r>
              <a:rPr lang="en-GB" sz="2400" baseline="-25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eq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can be reduced by 10+ times   by optimizing the discharge circuit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6302" y="725512"/>
            <a:ext cx="4495698" cy="778863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Coupling losses per unit volume are proportional to (dB/</a:t>
            </a:r>
            <a:r>
              <a:rPr lang="en-GB" sz="24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)^2</a:t>
            </a:r>
            <a:endParaRPr lang="en-GB" sz="2400" b="1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6302" y="5317151"/>
            <a:ext cx="8997294" cy="514163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 any case, the total energy delivered to the coil is &lt; 0.5 N</a:t>
            </a:r>
            <a:r>
              <a:rPr lang="en-GB" sz="2400" b="1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C U</a:t>
            </a:r>
            <a:r>
              <a:rPr lang="en-GB" sz="2400" b="1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^2</a:t>
            </a:r>
            <a:endParaRPr lang="en-GB" sz="2400" b="1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716017" y="725512"/>
            <a:ext cx="4362254" cy="778863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Hysteresis losses per unit volume are dependent on </a:t>
            </a:r>
            <a:r>
              <a:rPr lang="el-GR" sz="2400" b="1" dirty="0">
                <a:solidFill>
                  <a:schemeClr val="tx1"/>
                </a:solidFill>
                <a:cs typeface="Times New Roman" pitchFamily="18" charset="0"/>
              </a:rPr>
              <a:t>Δ</a:t>
            </a:r>
            <a:r>
              <a:rPr lang="en-GB" sz="2400" b="1" dirty="0" smtClean="0">
                <a:solidFill>
                  <a:schemeClr val="tx1"/>
                </a:solidFill>
                <a:cs typeface="Times New Roman" pitchFamily="18" charset="0"/>
              </a:rPr>
              <a:t>B (</a:t>
            </a:r>
            <a:r>
              <a:rPr lang="el-GR" sz="2400" b="1" dirty="0" smtClean="0">
                <a:solidFill>
                  <a:schemeClr val="tx1"/>
                </a:solidFill>
                <a:cs typeface="Times New Roman" pitchFamily="18" charset="0"/>
              </a:rPr>
              <a:t>α</a:t>
            </a:r>
            <a:r>
              <a:rPr lang="en-US" sz="2400" b="1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l-GR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Δ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B^3?)</a:t>
            </a:r>
            <a:endParaRPr lang="en-GB" sz="2400" b="1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716094" y="1620287"/>
            <a:ext cx="4357502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l-GR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Δ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B is proportional to U</a:t>
            </a:r>
            <a:r>
              <a:rPr lang="en-GB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710400" y="4140955"/>
            <a:ext cx="4357502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l-GR" sz="2400" dirty="0" smtClean="0">
                <a:solidFill>
                  <a:schemeClr val="tx1"/>
                </a:solidFill>
                <a:cs typeface="Times New Roman" pitchFamily="18" charset="0"/>
              </a:rPr>
              <a:t>Δ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B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C^0.5</a:t>
            </a:r>
            <a:endParaRPr lang="en-GB" sz="2400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710400" y="2208411"/>
            <a:ext cx="4357502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l-GR" sz="2400" dirty="0" smtClean="0">
                <a:solidFill>
                  <a:schemeClr val="tx1"/>
                </a:solidFill>
                <a:cs typeface="Times New Roman" pitchFamily="18" charset="0"/>
              </a:rPr>
              <a:t>Δ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B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(N</a:t>
            </a:r>
            <a:r>
              <a:rPr lang="en-GB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)^0.5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710400" y="2796535"/>
            <a:ext cx="4357502" cy="122850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l-GR" sz="2400" dirty="0" smtClean="0">
                <a:solidFill>
                  <a:schemeClr val="tx1"/>
                </a:solidFill>
                <a:cs typeface="Times New Roman" pitchFamily="18" charset="0"/>
              </a:rPr>
              <a:t>Δ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B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(1/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L</a:t>
            </a:r>
            <a:r>
              <a:rPr lang="en-GB" sz="2400" baseline="-25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eq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)^0.5 and 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L</a:t>
            </a:r>
            <a:r>
              <a:rPr lang="en-GB" sz="2400" baseline="-25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eq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can be reduced by 10+ by optimizing the discharge circuit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76302" y="4729079"/>
            <a:ext cx="4495698" cy="47216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distribution can be optimi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z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ed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710400" y="4729079"/>
            <a:ext cx="4357298" cy="47216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l-GR" sz="2400" dirty="0">
                <a:solidFill>
                  <a:schemeClr val="tx1"/>
                </a:solidFill>
                <a:cs typeface="Times New Roman" pitchFamily="18" charset="0"/>
              </a:rPr>
              <a:t>Δ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B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distribution can be optimi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z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ed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76302" y="5947229"/>
            <a:ext cx="8997294" cy="722131"/>
          </a:xfrm>
          <a:prstGeom prst="roundRect">
            <a:avLst>
              <a:gd name="adj" fmla="val 5478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typically introduces up to </a:t>
            </a:r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dB/dt~10</a:t>
            </a:r>
            <a:r>
              <a:rPr lang="en-GB" sz="2400" b="1" baseline="30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2</a:t>
            </a:r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-10</a:t>
            </a:r>
            <a:r>
              <a:rPr lang="en-GB" sz="2400" b="1" baseline="30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3</a:t>
            </a:r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T/s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</a:t>
            </a:r>
            <a:r>
              <a:rPr lang="el-GR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Δ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B~10</a:t>
            </a:r>
            <a:r>
              <a:rPr lang="en-US" sz="2400" b="1" baseline="30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-1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-10</a:t>
            </a:r>
            <a:r>
              <a:rPr lang="en-US" sz="2400" b="1" baseline="30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T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and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orientation very different 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from the field lines when powering in DC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44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Example of CLIQ optimization (Dipole geometry)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13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996" y="681608"/>
            <a:ext cx="8991600" cy="596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2905" y="631201"/>
            <a:ext cx="4318801" cy="32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581" y="631201"/>
            <a:ext cx="4318801" cy="32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3" t="5667" r="20566" b="11140"/>
          <a:stretch/>
        </p:blipFill>
        <p:spPr>
          <a:xfrm>
            <a:off x="6354224" y="3861328"/>
            <a:ext cx="2520000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3" t="5705" r="18395" b="9841"/>
          <a:stretch/>
        </p:blipFill>
        <p:spPr>
          <a:xfrm>
            <a:off x="3218823" y="3861328"/>
            <a:ext cx="2586316" cy="252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2" t="3471" r="19680" b="12076"/>
          <a:stretch/>
        </p:blipFill>
        <p:spPr>
          <a:xfrm>
            <a:off x="216495" y="3861328"/>
            <a:ext cx="2520000" cy="2520000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3131840" y="692696"/>
            <a:ext cx="2952328" cy="5777392"/>
          </a:xfrm>
          <a:prstGeom prst="roundRect">
            <a:avLst>
              <a:gd name="adj" fmla="val 7720"/>
            </a:avLst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631201"/>
            <a:ext cx="4318801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10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Example of CLIQ optimization (Block-coil geometry)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14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996" y="681608"/>
            <a:ext cx="8991600" cy="596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2905" y="631201"/>
            <a:ext cx="4318801" cy="3239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581" y="631201"/>
            <a:ext cx="4318801" cy="32399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631201"/>
            <a:ext cx="4318801" cy="3239999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6084168" y="692696"/>
            <a:ext cx="2952328" cy="5777392"/>
          </a:xfrm>
          <a:prstGeom prst="roundRect">
            <a:avLst>
              <a:gd name="adj" fmla="val 7720"/>
            </a:avLst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5" t="17316" r="23615" b="23000"/>
          <a:stretch/>
        </p:blipFill>
        <p:spPr>
          <a:xfrm>
            <a:off x="3427697" y="4090595"/>
            <a:ext cx="2225997" cy="1764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9" t="17198" r="23710" b="23118"/>
          <a:stretch/>
        </p:blipFill>
        <p:spPr>
          <a:xfrm>
            <a:off x="6411803" y="4090595"/>
            <a:ext cx="2225997" cy="176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4" t="17080" r="22659" b="23237"/>
          <a:stretch/>
        </p:blipFill>
        <p:spPr>
          <a:xfrm>
            <a:off x="342500" y="4090595"/>
            <a:ext cx="2267990" cy="17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44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7011984" y="692584"/>
            <a:ext cx="2132016" cy="3924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682981"/>
            <a:ext cx="2833182" cy="21254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992" y="682981"/>
            <a:ext cx="2833180" cy="212547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9" r="2719"/>
          <a:stretch/>
        </p:blipFill>
        <p:spPr>
          <a:xfrm>
            <a:off x="4716017" y="682981"/>
            <a:ext cx="2464658" cy="212547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949" y="682981"/>
            <a:ext cx="1589524" cy="212547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893" y="2636911"/>
            <a:ext cx="2487163" cy="198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046" y="2636911"/>
            <a:ext cx="2451608" cy="19800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32221" y="4653136"/>
            <a:ext cx="1362933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Quadrupole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222283" y="4653136"/>
            <a:ext cx="84631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Dipole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265803" y="4653136"/>
            <a:ext cx="119639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Block coil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446880" y="4653136"/>
            <a:ext cx="119639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Solenoid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Optimizing CLIQ – Different magnet geometries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532440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15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-27112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- CLIQ                                                                                                     PhD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defense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- U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niversity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of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Twente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- 19 June 2015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6531" y="2636911"/>
            <a:ext cx="1907469" cy="19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19980" y="2636911"/>
            <a:ext cx="2450919" cy="1980000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1613287" y="5157192"/>
            <a:ext cx="2958713" cy="1404046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Subdividing the coil in multiple sections</a:t>
            </a:r>
            <a:endParaRPr lang="en-GB" sz="2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767046" y="5157192"/>
            <a:ext cx="4320732" cy="1404046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Introducing opposite current changes in </a:t>
            </a:r>
            <a:r>
              <a:rPr lang="en-US" sz="2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coil </a:t>
            </a:r>
            <a:r>
              <a:rPr lang="en-US" sz="2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sections 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that are physically </a:t>
            </a:r>
            <a:r>
              <a:rPr lang="en-US" sz="2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adjacent</a:t>
            </a:r>
            <a:endParaRPr lang="en-GB" sz="2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0066" y="5157192"/>
            <a:ext cx="1294145" cy="1404046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Golden rules</a:t>
            </a:r>
            <a:endParaRPr lang="en-GB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39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4" grpId="0" animBg="1"/>
      <p:bldP spid="25" grpId="0" animBg="1"/>
      <p:bldP spid="26" grpId="0" animBg="1"/>
      <p:bldP spid="27" grpId="0" animBg="1"/>
      <p:bldP spid="30" grpId="0" animBg="1"/>
      <p:bldP spid="31" grpId="0" animBg="1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This looks beautiful… but where’s the catch?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16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1996" y="1699832"/>
            <a:ext cx="4495698" cy="85697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Addition of CLIQ units</a:t>
            </a:r>
            <a:endParaRPr lang="en-GB" sz="2400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6302" y="2636912"/>
            <a:ext cx="4495698" cy="1376246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Optimization of the discharge circuit (positioning of CLIQ leads, order of the coil sections, 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etc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6302" y="719449"/>
            <a:ext cx="4495698" cy="876294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Increase of U</a:t>
            </a:r>
            <a:r>
              <a:rPr lang="en-GB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endParaRPr lang="en-GB" sz="2400" baseline="-25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716017" y="719449"/>
            <a:ext cx="4362254" cy="876294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Increase of peak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voltages to ground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in the circuit (&lt;1 kV?)</a:t>
            </a:r>
            <a:endParaRPr lang="en-GB" sz="2400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716094" y="1699832"/>
            <a:ext cx="4357502" cy="85697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Needs additional CLIQ </a:t>
            </a:r>
            <a:r>
              <a:rPr lang="en-US" sz="2400" b="1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terminals</a:t>
            </a:r>
            <a:endParaRPr lang="en-GB" sz="2400" b="1" u="sng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710400" y="2636912"/>
            <a:ext cx="4357502" cy="1376246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Typically requires addition of CLIQ terminals </a:t>
            </a:r>
            <a:r>
              <a:rPr lang="en-US" sz="2400" b="1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between magnet layers</a:t>
            </a:r>
            <a:r>
              <a:rPr lang="en-US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(less obvious to manufacture)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107" y="4077072"/>
            <a:ext cx="8991600" cy="1513818"/>
          </a:xfrm>
          <a:prstGeom prst="roundRect">
            <a:avLst>
              <a:gd name="adj" fmla="val 5478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400" b="1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No real bottleneck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for increasing dB/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introduced with CLIQ by 10+ times, i.e. </a:t>
            </a:r>
            <a:r>
              <a:rPr lang="en-GB" sz="2400" b="1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increasing coupling loss by 100+ times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with respect to present CLIQ systems achieving very good performance on LTS coils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492137" y="5693719"/>
            <a:ext cx="3556987" cy="87248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…providing the rules of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the game don’t change! →</a:t>
            </a:r>
          </a:p>
        </p:txBody>
      </p:sp>
    </p:spTree>
    <p:extLst>
      <p:ext uri="{BB962C8B-B14F-4D97-AF65-F5344CB8AC3E}">
        <p14:creationId xmlns:p14="http://schemas.microsoft.com/office/powerpoint/2010/main" val="76613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8" grpId="0" animBg="1"/>
      <p:bldP spid="19" grpId="0" animBg="1"/>
      <p:bldP spid="23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/>
            <a:r>
              <a:rPr lang="en-GB" sz="4000" dirty="0" smtClean="0"/>
              <a:t>Possible game changers</a:t>
            </a:r>
            <a:endParaRPr lang="en-US" sz="40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17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06274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77052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67910" y="4437112"/>
            <a:ext cx="1368152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398728" y="4437112"/>
            <a:ext cx="2062933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524328" y="4437112"/>
            <a:ext cx="154347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24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Game changers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18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1996" y="2997688"/>
            <a:ext cx="8991600" cy="64807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If 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filaments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are not present, no inter-filament coupling loss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81996" y="681430"/>
            <a:ext cx="8991600" cy="90000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If filaments are present, but matrix has 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high transverse resistivity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, compensate with longer filament twist-pitch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81996" y="1653260"/>
            <a:ext cx="8991600" cy="127259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If filaments are present, but matrix has 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low transverse resistivity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, not possible to compensate with shorter filament twist-pitch (IFCL time constant too large), compensate with filament-matrix barrier (?)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1996" y="3717590"/>
            <a:ext cx="8991600" cy="90000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If very low/high 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hysteresis losses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are generated for a given </a:t>
            </a:r>
            <a:r>
              <a:rPr lang="el-GR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Δ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B, performance can change dramatically (you’ll see an example soon)</a:t>
            </a:r>
            <a:endParaRPr lang="en-GB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6" y="5661248"/>
            <a:ext cx="8991600" cy="90000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Use a different type of CLIQ system based on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(see last part of the presentation)</a:t>
            </a:r>
            <a:endParaRPr lang="en-GB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7504" y="4689420"/>
            <a:ext cx="8991600" cy="90000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If current density depends on the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magnetic-field direction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, the transition to the normal state can be achieved with smart field-changes</a:t>
            </a:r>
            <a:endParaRPr lang="en-GB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92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/>
            <a:r>
              <a:rPr lang="en-GB" sz="4000" dirty="0"/>
              <a:t>First study case of CLIQ on HTS</a:t>
            </a:r>
          </a:p>
          <a:p>
            <a:pPr algn="ctr"/>
            <a:r>
              <a:rPr lang="en-GB" sz="4000" dirty="0"/>
              <a:t>(</a:t>
            </a:r>
            <a:r>
              <a:rPr lang="en-GB" sz="4000" dirty="0" err="1"/>
              <a:t>Ravaioli</a:t>
            </a:r>
            <a:r>
              <a:rPr lang="en-GB" sz="4000" dirty="0"/>
              <a:t> </a:t>
            </a:r>
            <a:r>
              <a:rPr lang="en-GB" sz="4000" dirty="0" smtClean="0"/>
              <a:t>&amp; Van </a:t>
            </a:r>
            <a:r>
              <a:rPr lang="en-GB" sz="4000" dirty="0" err="1"/>
              <a:t>Nugteren</a:t>
            </a:r>
            <a:r>
              <a:rPr lang="en-GB" sz="4000" dirty="0"/>
              <a:t>)</a:t>
            </a:r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19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1561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95736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95936" y="4437112"/>
            <a:ext cx="1296144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364089" y="4437112"/>
            <a:ext cx="2084040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b="1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b="1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524328" y="4437112"/>
            <a:ext cx="154347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56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631" y="673723"/>
            <a:ext cx="7244738" cy="3115317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76200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Before we begin..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763688" y="3284984"/>
            <a:ext cx="5616624" cy="936104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32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 am not an expert of HTS!</a:t>
            </a:r>
            <a:endParaRPr lang="en-GB" sz="32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11561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195736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995936" y="4437112"/>
            <a:ext cx="1296144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385195" y="4437112"/>
            <a:ext cx="2062933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u="sng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u="sng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524328" y="4437112"/>
            <a:ext cx="154347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80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Study case: 7 T block-coil dipole insert, YBCO </a:t>
            </a:r>
            <a:r>
              <a:rPr lang="en-US" sz="2800" dirty="0" err="1" smtClean="0"/>
              <a:t>Roebel</a:t>
            </a:r>
            <a:r>
              <a:rPr lang="en-US" sz="2800" dirty="0" smtClean="0"/>
              <a:t> cable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20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8" t="5507" r="5789" b="2211"/>
          <a:stretch/>
        </p:blipFill>
        <p:spPr>
          <a:xfrm>
            <a:off x="3474063" y="779878"/>
            <a:ext cx="5599533" cy="431964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5796136" y="5733256"/>
            <a:ext cx="3241956" cy="85042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jointly performed by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E.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J. Van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1996" y="765544"/>
            <a:ext cx="3265868" cy="5818136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,sans-serif"/>
              </a:rPr>
              <a:t>Block-coil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,sans-serif"/>
              </a:rPr>
              <a:t>4 layers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,sans-serif"/>
              </a:rPr>
              <a:t>R=25 </a:t>
            </a:r>
            <a:r>
              <a:rPr lang="en-GB" sz="2400" dirty="0">
                <a:solidFill>
                  <a:schemeClr val="tx1"/>
                </a:solidFill>
                <a:latin typeface="Calibri,sans-serif"/>
              </a:rPr>
              <a:t>mm </a:t>
            </a:r>
            <a:r>
              <a:rPr lang="en-GB" sz="2400" dirty="0" smtClean="0">
                <a:solidFill>
                  <a:schemeClr val="tx1"/>
                </a:solidFill>
                <a:latin typeface="Calibri,sans-serif"/>
              </a:rPr>
              <a:t>aperture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,sans-serif"/>
              </a:rPr>
              <a:t>5 meter long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chemeClr val="tx1"/>
              </a:solidFill>
              <a:latin typeface="Calibri,sans-serif"/>
            </a:endParaRP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,sans-serif"/>
              </a:rPr>
              <a:t>Nom current 4880 A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,sans-serif"/>
              </a:rPr>
              <a:t>Peak dipole field ~7 T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,sans-serif"/>
              </a:rPr>
              <a:t>Background field 13 T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,sans-serif"/>
              </a:rPr>
              <a:t>Insulation 0.1 mm</a:t>
            </a:r>
            <a:endParaRPr lang="en-GB" sz="2400" dirty="0">
              <a:solidFill>
                <a:schemeClr val="tx1"/>
              </a:solidFill>
            </a:endParaRP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chemeClr val="tx1"/>
              </a:solidFill>
              <a:latin typeface="Calibri,sans-serif"/>
            </a:endParaRP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  <a:latin typeface="Calibri,sans-serif"/>
              </a:rPr>
              <a:t>YBCO</a:t>
            </a:r>
            <a:r>
              <a:rPr lang="fr-FR" sz="2400" dirty="0">
                <a:solidFill>
                  <a:schemeClr val="tx1"/>
                </a:solidFill>
                <a:latin typeface="Calibri,sans-serif"/>
              </a:rPr>
              <a:t>, </a:t>
            </a:r>
            <a:r>
              <a:rPr lang="fr-FR" sz="2400" dirty="0" err="1">
                <a:solidFill>
                  <a:schemeClr val="tx1"/>
                </a:solidFill>
                <a:latin typeface="Calibri,sans-serif"/>
              </a:rPr>
              <a:t>Roebel</a:t>
            </a:r>
            <a:r>
              <a:rPr lang="fr-FR" sz="2400" dirty="0">
                <a:solidFill>
                  <a:schemeClr val="tx1"/>
                </a:solidFill>
                <a:latin typeface="Calibri,sans-serif"/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  <a:latin typeface="Calibri,sans-serif"/>
              </a:rPr>
              <a:t>cable</a:t>
            </a:r>
            <a:endParaRPr lang="fr-FR" sz="2400" dirty="0" smtClean="0">
              <a:solidFill>
                <a:schemeClr val="tx1"/>
              </a:solidFill>
              <a:latin typeface="Calibri,sans-serif"/>
            </a:endParaRP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  <a:latin typeface="Calibri,sans-serif"/>
              </a:rPr>
              <a:t>15 tapes</a:t>
            </a:r>
            <a:endParaRPr lang="fr-FR" sz="2400" dirty="0" smtClean="0">
              <a:solidFill>
                <a:schemeClr val="tx1"/>
              </a:solidFill>
              <a:latin typeface="Calibri,sans-serif"/>
            </a:endParaRP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  <a:latin typeface="Calibri,sans-serif"/>
              </a:rPr>
              <a:t>12x0.8 mm^2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  <a:latin typeface="Calibri,sans-serif"/>
              </a:rPr>
              <a:t>Je=400 A/mm^2</a:t>
            </a:r>
          </a:p>
        </p:txBody>
      </p:sp>
    </p:spTree>
    <p:extLst>
      <p:ext uri="{BB962C8B-B14F-4D97-AF65-F5344CB8AC3E}">
        <p14:creationId xmlns:p14="http://schemas.microsoft.com/office/powerpoint/2010/main" val="400314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Current and magnetic-field changes introduced by CLIQ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21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5908" y="5733256"/>
            <a:ext cx="3241956" cy="85042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jointly performed by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E.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J. Van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0" y="692696"/>
            <a:ext cx="4511250" cy="33843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347" y="692696"/>
            <a:ext cx="4511249" cy="3384375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395536" y="4198164"/>
            <a:ext cx="4104456" cy="1449412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Only </a:t>
            </a:r>
            <a:r>
              <a:rPr lang="en-US" sz="20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1 CLIQ unit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2 CLIQ terminals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U</a:t>
            </a:r>
            <a:r>
              <a:rPr lang="en-US" sz="20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=1 kV (±500 V to ground)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 varying between 1 and 128 mF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355976" y="4198164"/>
            <a:ext cx="4104456" cy="1449412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r>
              <a:rPr lang="en-US" sz="20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configuration optimized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to maximize the </a:t>
            </a:r>
            <a:r>
              <a:rPr lang="en-US" sz="20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magnetic-field changes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in the direction </a:t>
            </a:r>
            <a:r>
              <a:rPr lang="en-US" sz="20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perpendicular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to the cable broad faces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16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667677"/>
            <a:ext cx="6840760" cy="5519921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Magnetic-field changes introduced by CLIQ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22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5908" y="5733256"/>
            <a:ext cx="3241956" cy="85042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jointly performed by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E.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J. Van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24128" y="2276872"/>
            <a:ext cx="72008" cy="100811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ounded Rectangle 8"/>
          <p:cNvSpPr/>
          <p:nvPr/>
        </p:nvSpPr>
        <p:spPr>
          <a:xfrm>
            <a:off x="7817030" y="5105100"/>
            <a:ext cx="1219436" cy="1449412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1 CLIQ unit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U</a:t>
            </a:r>
            <a:r>
              <a:rPr lang="en-US" sz="20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=1 kV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C=10 mF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7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Temperature profile in two adjacent tapes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23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5908" y="5733256"/>
            <a:ext cx="3241956" cy="85042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jointly performed by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E.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J. Van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4031226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7817030" y="5105100"/>
            <a:ext cx="1219436" cy="1449412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1 CLIQ unit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U</a:t>
            </a:r>
            <a:r>
              <a:rPr lang="en-US" sz="20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=1 kV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C=10 mF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91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Deposited loss (</a:t>
            </a:r>
            <a:r>
              <a:rPr lang="en-US" sz="2800" dirty="0" err="1" smtClean="0"/>
              <a:t>Hysteresis+Ohmic</a:t>
            </a:r>
            <a:r>
              <a:rPr lang="en-US" sz="2800" dirty="0" smtClean="0"/>
              <a:t>) and Temperature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24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5908" y="5733256"/>
            <a:ext cx="3241956" cy="85042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jointly performed by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E.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J. Van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419872" y="4810823"/>
            <a:ext cx="3241956" cy="1772857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With reasonable charging voltage and capacitance, this HTS coil can be effectively quenched by 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</a:t>
            </a:r>
            <a:r>
              <a:rPr lang="en-US" sz="20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 &lt;20 </a:t>
            </a:r>
            <a:r>
              <a:rPr lang="en-US" sz="2000" b="1" u="sng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ms</a:t>
            </a:r>
            <a:endParaRPr lang="en-GB" sz="2000" b="1" u="sng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0" y="1340768"/>
            <a:ext cx="4511249" cy="33843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347" y="1340768"/>
            <a:ext cx="4511249" cy="3384375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6733836" y="5229200"/>
            <a:ext cx="2304256" cy="1354480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...with only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1 CLIQ unit and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 CLIQ terminals!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05908" y="4797151"/>
            <a:ext cx="3241956" cy="850425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U</a:t>
            </a:r>
            <a:r>
              <a:rPr lang="en-US" sz="20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=1 kV (±500 V to ground)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 between 1 and 128 mF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86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Next steps to conclude the analysis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25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9512" y="764704"/>
            <a:ext cx="8784976" cy="73400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the interaction between stacked cables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9512" y="1652296"/>
            <a:ext cx="8784976" cy="73400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Run similar simulations for tapes in different locations of the coil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79512" y="2541768"/>
            <a:ext cx="8784976" cy="1045176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Complete electro-thermal simulation</a:t>
            </a:r>
          </a:p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(Loss → Temperature </a:t>
            </a:r>
            <a:r>
              <a:rPr lang="en-GB" sz="2400" dirty="0" smtClean="0">
                <a:solidFill>
                  <a:schemeClr val="tx1"/>
                </a:solidFill>
                <a:cs typeface="Times New Roman" pitchFamily="18" charset="0"/>
              </a:rPr>
              <a:t>→ Quench → Resistance → Magnet discharge)</a:t>
            </a:r>
            <a:endParaRPr lang="en-GB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9512" y="3742408"/>
            <a:ext cx="8784976" cy="73400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the effect of losses on the differential inductance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79512" y="5373216"/>
            <a:ext cx="8784976" cy="982736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For LTS, all steps done and model</a:t>
            </a:r>
            <a:r>
              <a:rPr lang="en-GB" sz="24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GB" sz="2400" dirty="0" smtClean="0">
                <a:solidFill>
                  <a:schemeClr val="tx1"/>
                </a:solidFill>
                <a:cs typeface="Times New Roman" pitchFamily="18" charset="0"/>
              </a:rPr>
              <a:t>validated</a:t>
            </a:r>
            <a:endParaRPr lang="en-GB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b="1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or HTS, some work is still needed…</a:t>
            </a:r>
          </a:p>
        </p:txBody>
      </p:sp>
    </p:spTree>
    <p:extLst>
      <p:ext uri="{BB962C8B-B14F-4D97-AF65-F5344CB8AC3E}">
        <p14:creationId xmlns:p14="http://schemas.microsoft.com/office/powerpoint/2010/main" val="75235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/>
            <a:r>
              <a:rPr lang="en-GB" sz="4000" dirty="0"/>
              <a:t>CLIQ with </a:t>
            </a:r>
            <a:r>
              <a:rPr lang="en-GB" sz="4000" dirty="0" smtClean="0"/>
              <a:t>external excitation coils</a:t>
            </a:r>
            <a:endParaRPr lang="en-GB" sz="40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26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1055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85616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80756" y="4437112"/>
            <a:ext cx="1224136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271840" y="4437112"/>
            <a:ext cx="2016224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355013" y="4437112"/>
            <a:ext cx="1712787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5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CLIQ with external excitation coils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27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81608"/>
            <a:ext cx="3337876" cy="18602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339080"/>
            <a:ext cx="4201972" cy="2377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389" y="4217958"/>
            <a:ext cx="3600400" cy="24514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4217958"/>
            <a:ext cx="3600400" cy="2451402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4860032" y="609600"/>
            <a:ext cx="4176464" cy="72948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or internal to the coil, or between layers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72668" y="3861048"/>
            <a:ext cx="3623269" cy="35691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Solenoid coil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701954" y="3861048"/>
            <a:ext cx="3623269" cy="35691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Multipole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coil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81996" y="2621952"/>
            <a:ext cx="4386392" cy="109508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Advantages: 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Galvanically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separated from the coil, High voltages can be introduced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534226" y="908720"/>
            <a:ext cx="934162" cy="1424014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Tested in 2013 on LTS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5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CLIQ with external excitation coils – Multi-Solenoid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28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274" y="841744"/>
            <a:ext cx="3951206" cy="20366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6" y="836712"/>
            <a:ext cx="3618522" cy="20416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88024" y="764704"/>
            <a:ext cx="4285572" cy="2232248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00" y="3206307"/>
            <a:ext cx="8100392" cy="334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8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CLIQ </a:t>
            </a:r>
            <a:r>
              <a:rPr lang="en-US" sz="2800" dirty="0"/>
              <a:t>with Multi-Solenoid excitation coil</a:t>
            </a:r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29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140968"/>
            <a:ext cx="4511249" cy="33843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0968"/>
            <a:ext cx="4511249" cy="33843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6" y="779116"/>
            <a:ext cx="5328592" cy="2197528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5654062" y="1628800"/>
            <a:ext cx="3241956" cy="1424014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high energy deposition achieved in effective “inductive heating stations”</a:t>
            </a:r>
          </a:p>
          <a:p>
            <a:pPr algn="ctr"/>
            <a:r>
              <a:rPr lang="en-GB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(~J/cm^3 in &lt;20 </a:t>
            </a:r>
            <a:r>
              <a:rPr lang="en-GB" sz="20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ms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  <a:endParaRPr lang="en-GB" sz="20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440000" y="5868000"/>
            <a:ext cx="288032" cy="28803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ounded Rectangle 9"/>
          <p:cNvSpPr/>
          <p:nvPr/>
        </p:nvSpPr>
        <p:spPr>
          <a:xfrm>
            <a:off x="6372200" y="44624"/>
            <a:ext cx="2714144" cy="1152128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 my humble opinion, this seems a subject for a very interesting PhD..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94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HTS – Challenges for effective quench protection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3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547664" y="908720"/>
            <a:ext cx="5976663" cy="1057365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low normal-zone propagation velocity (~cm/s): bad for detection, bad for protection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535253" y="2060847"/>
            <a:ext cx="5976663" cy="1057365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high margin to quench (~J/cm^3):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good for stability, bad for protection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971599" y="3577214"/>
            <a:ext cx="7272808" cy="636985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Slower quench detection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971599" y="4335822"/>
            <a:ext cx="7272808" cy="636985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Faster rise of the hot-spot temperature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971599" y="5089383"/>
            <a:ext cx="7272808" cy="112097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Less homogeneous transition to the normal state: Thermal stress (?), Less uniform coil-to-ground voltages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00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Conclusion and outlook</a:t>
            </a:r>
            <a:endParaRPr lang="en-US" sz="2800" dirty="0"/>
          </a:p>
        </p:txBody>
      </p:sp>
      <p:sp>
        <p:nvSpPr>
          <p:cNvPr id="59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30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2580" y="692696"/>
            <a:ext cx="5900057" cy="648072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CLIQ: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Mature technology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for LTS magnets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580" y="1412776"/>
            <a:ext cx="5900057" cy="937169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Optimization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methods presented (U</a:t>
            </a:r>
            <a:r>
              <a:rPr lang="en-US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, N</a:t>
            </a:r>
            <a:r>
              <a:rPr lang="en-US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, terminal positioning, C, excitation coils)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12580" y="2420889"/>
            <a:ext cx="5900057" cy="1296143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With inter-filament coupling loss, increasing the </a:t>
            </a:r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CLIQ power deposition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by </a:t>
            </a:r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100+ times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with respect to present systems are </a:t>
            </a:r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within reach</a:t>
            </a:r>
            <a:endParaRPr lang="en-GB" sz="2400" b="1" u="sng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12580" y="3789040"/>
            <a:ext cx="5900057" cy="1043871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>
                <a:solidFill>
                  <a:schemeClr val="tx1"/>
                </a:solidFill>
                <a:cs typeface="Times New Roman" pitchFamily="18" charset="0"/>
              </a:rPr>
              <a:t>Different loss mechanisms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 (particularly in cables) could be game changers (either way..)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11560" y="4929015"/>
            <a:ext cx="5901112" cy="1757297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Way to go: Collaborations between experts of CLIQ protection and AC losses in 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HTS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(loss measurements, modeling, CLIQ optimization, circuit simulations,…)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020764" y="31973"/>
            <a:ext cx="2063845" cy="1152128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promising!</a:t>
            </a:r>
            <a:endParaRPr lang="en-GB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75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700808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larendon Light" pitchFamily="18" charset="0"/>
              </a:rPr>
              <a:t>QUESTIONS?</a:t>
            </a:r>
            <a:endParaRPr lang="en-GB" sz="5400" dirty="0">
              <a:latin typeface="Clarendon Light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5877272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spc="300" smtClean="0">
                <a:latin typeface="Clarendon Light" pitchFamily="18" charset="0"/>
              </a:rPr>
              <a:t>Emmanuele.Ravaioli@cern.ch</a:t>
            </a:r>
            <a:endParaRPr lang="en-GB" sz="2000" spc="300" dirty="0">
              <a:latin typeface="Clarendon Light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6309320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larendon Light"/>
              </a:rPr>
              <a:t>My PhD thesis can be downloaded here   </a:t>
            </a:r>
            <a:r>
              <a:rPr lang="it-IT" sz="2000" dirty="0" smtClean="0">
                <a:latin typeface="Clarendon Light"/>
                <a:hlinkClick r:id="rId2"/>
              </a:rPr>
              <a:t>http</a:t>
            </a:r>
            <a:r>
              <a:rPr lang="it-IT" sz="2000" dirty="0">
                <a:latin typeface="Clarendon Light"/>
                <a:hlinkClick r:id="rId2"/>
              </a:rPr>
              <a:t>://</a:t>
            </a:r>
            <a:r>
              <a:rPr lang="it-IT" sz="2000" dirty="0" smtClean="0">
                <a:latin typeface="Clarendon Light"/>
                <a:hlinkClick r:id="rId2"/>
              </a:rPr>
              <a:t>doc.utwente.nl/96069/</a:t>
            </a:r>
            <a:r>
              <a:rPr lang="it-IT" sz="2000" dirty="0" smtClean="0">
                <a:latin typeface="Clarendon Light"/>
              </a:rPr>
              <a:t> </a:t>
            </a:r>
            <a:r>
              <a:rPr lang="en-GB" sz="2000" dirty="0" smtClean="0">
                <a:latin typeface="Clarendon Light"/>
              </a:rPr>
              <a:t> </a:t>
            </a:r>
            <a:endParaRPr lang="en-GB" sz="2000" dirty="0">
              <a:latin typeface="Clarendon Light"/>
            </a:endParaRPr>
          </a:p>
        </p:txBody>
      </p:sp>
    </p:spTree>
    <p:extLst>
      <p:ext uri="{BB962C8B-B14F-4D97-AF65-F5344CB8AC3E}">
        <p14:creationId xmlns:p14="http://schemas.microsoft.com/office/powerpoint/2010/main" val="259836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78F25DAE-9760-4EA7-A0F3-3A7A435D4643}" type="slidenum">
              <a:rPr lang="en-US">
                <a:latin typeface="+mj-lt"/>
                <a:cs typeface="Times New Roman" pitchFamily="18" charset="0"/>
              </a:rPr>
              <a:t>32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6200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Multi-filamentary wires/strand: inter-filament coupling loss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6" y="780928"/>
            <a:ext cx="5734455" cy="5800199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747524"/>
            <a:ext cx="4355976" cy="104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rc 3"/>
          <p:cNvSpPr/>
          <p:nvPr/>
        </p:nvSpPr>
        <p:spPr>
          <a:xfrm rot="20589048">
            <a:off x="1691680" y="1340768"/>
            <a:ext cx="2736304" cy="4680520"/>
          </a:xfrm>
          <a:prstGeom prst="arc">
            <a:avLst>
              <a:gd name="adj1" fmla="val 16213264"/>
              <a:gd name="adj2" fmla="val 5159219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Arc 14"/>
          <p:cNvSpPr/>
          <p:nvPr/>
        </p:nvSpPr>
        <p:spPr>
          <a:xfrm rot="10129617">
            <a:off x="1678328" y="1247598"/>
            <a:ext cx="2736304" cy="4713894"/>
          </a:xfrm>
          <a:prstGeom prst="arc">
            <a:avLst>
              <a:gd name="adj1" fmla="val 16030331"/>
              <a:gd name="adj2" fmla="val 4821646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Arc 16"/>
          <p:cNvSpPr/>
          <p:nvPr/>
        </p:nvSpPr>
        <p:spPr>
          <a:xfrm rot="12282524">
            <a:off x="2589778" y="3074777"/>
            <a:ext cx="1356158" cy="1386248"/>
          </a:xfrm>
          <a:prstGeom prst="arc">
            <a:avLst>
              <a:gd name="adj1" fmla="val 18334032"/>
              <a:gd name="adj2" fmla="val 3031508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Arc 17"/>
          <p:cNvSpPr/>
          <p:nvPr/>
        </p:nvSpPr>
        <p:spPr>
          <a:xfrm rot="14905189">
            <a:off x="1526693" y="1265946"/>
            <a:ext cx="2736304" cy="4602871"/>
          </a:xfrm>
          <a:prstGeom prst="arc">
            <a:avLst>
              <a:gd name="adj1" fmla="val 16213264"/>
              <a:gd name="adj2" fmla="val 4821646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Arc 18"/>
          <p:cNvSpPr/>
          <p:nvPr/>
        </p:nvSpPr>
        <p:spPr>
          <a:xfrm rot="3941175">
            <a:off x="1298474" y="1006419"/>
            <a:ext cx="2736304" cy="4602871"/>
          </a:xfrm>
          <a:prstGeom prst="arc">
            <a:avLst>
              <a:gd name="adj1" fmla="val 16213264"/>
              <a:gd name="adj2" fmla="val 4821646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Arc 19"/>
          <p:cNvSpPr/>
          <p:nvPr/>
        </p:nvSpPr>
        <p:spPr>
          <a:xfrm rot="10633210">
            <a:off x="474563" y="1112691"/>
            <a:ext cx="3598810" cy="5117808"/>
          </a:xfrm>
          <a:prstGeom prst="arc">
            <a:avLst>
              <a:gd name="adj1" fmla="val 15105957"/>
              <a:gd name="adj2" fmla="val 6401003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Arc 21"/>
          <p:cNvSpPr/>
          <p:nvPr/>
        </p:nvSpPr>
        <p:spPr>
          <a:xfrm rot="21407713">
            <a:off x="1402966" y="1127310"/>
            <a:ext cx="4108612" cy="4896114"/>
          </a:xfrm>
          <a:prstGeom prst="arc">
            <a:avLst>
              <a:gd name="adj1" fmla="val 15694688"/>
              <a:gd name="adj2" fmla="val 5913588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 24"/>
          <p:cNvSpPr/>
          <p:nvPr/>
        </p:nvSpPr>
        <p:spPr>
          <a:xfrm>
            <a:off x="1756499" y="5459658"/>
            <a:ext cx="253603" cy="25360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/>
          <p:cNvSpPr txBox="1"/>
          <p:nvPr/>
        </p:nvSpPr>
        <p:spPr>
          <a:xfrm>
            <a:off x="2809200" y="5980521"/>
            <a:ext cx="1613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+mj-lt"/>
              </a:rPr>
              <a:t>Cu or Ag</a:t>
            </a:r>
            <a:endParaRPr lang="it-IT" sz="32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1680" y="5659793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+mj-lt"/>
              </a:rPr>
              <a:t>SC</a:t>
            </a:r>
            <a:endParaRPr lang="it-IT" sz="3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9" name="Arc 28"/>
          <p:cNvSpPr/>
          <p:nvPr/>
        </p:nvSpPr>
        <p:spPr>
          <a:xfrm rot="1642572">
            <a:off x="1936675" y="2843908"/>
            <a:ext cx="1517438" cy="1388869"/>
          </a:xfrm>
          <a:prstGeom prst="arc">
            <a:avLst>
              <a:gd name="adj1" fmla="val 18084961"/>
              <a:gd name="adj2" fmla="val 2643719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1980644" y="5582142"/>
            <a:ext cx="253603" cy="25360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2463403" y="5793678"/>
            <a:ext cx="253603" cy="25360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 31"/>
          <p:cNvSpPr/>
          <p:nvPr/>
        </p:nvSpPr>
        <p:spPr>
          <a:xfrm>
            <a:off x="2224636" y="5673021"/>
            <a:ext cx="253603" cy="25360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/>
          <p:cNvSpPr/>
          <p:nvPr/>
        </p:nvSpPr>
        <p:spPr>
          <a:xfrm>
            <a:off x="1971033" y="5305701"/>
            <a:ext cx="253603" cy="25360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 33"/>
          <p:cNvSpPr/>
          <p:nvPr/>
        </p:nvSpPr>
        <p:spPr>
          <a:xfrm>
            <a:off x="3059832" y="2975470"/>
            <a:ext cx="253603" cy="253603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 34"/>
          <p:cNvSpPr/>
          <p:nvPr/>
        </p:nvSpPr>
        <p:spPr>
          <a:xfrm>
            <a:off x="2662213" y="4111501"/>
            <a:ext cx="253603" cy="253603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 35"/>
          <p:cNvSpPr/>
          <p:nvPr/>
        </p:nvSpPr>
        <p:spPr>
          <a:xfrm>
            <a:off x="2105484" y="1372979"/>
            <a:ext cx="253603" cy="253603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 36"/>
          <p:cNvSpPr/>
          <p:nvPr/>
        </p:nvSpPr>
        <p:spPr>
          <a:xfrm>
            <a:off x="3670325" y="5680997"/>
            <a:ext cx="253603" cy="253603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 38"/>
          <p:cNvSpPr/>
          <p:nvPr/>
        </p:nvSpPr>
        <p:spPr>
          <a:xfrm>
            <a:off x="4644495" y="2204864"/>
            <a:ext cx="253603" cy="253603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 39"/>
          <p:cNvSpPr/>
          <p:nvPr/>
        </p:nvSpPr>
        <p:spPr>
          <a:xfrm>
            <a:off x="764815" y="4397576"/>
            <a:ext cx="253603" cy="253603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 40"/>
          <p:cNvSpPr/>
          <p:nvPr/>
        </p:nvSpPr>
        <p:spPr>
          <a:xfrm>
            <a:off x="2734221" y="1231181"/>
            <a:ext cx="253603" cy="253603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 41"/>
          <p:cNvSpPr/>
          <p:nvPr/>
        </p:nvSpPr>
        <p:spPr>
          <a:xfrm>
            <a:off x="3094261" y="5744478"/>
            <a:ext cx="253603" cy="253603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Rounded Rectangle 42"/>
          <p:cNvSpPr/>
          <p:nvPr/>
        </p:nvSpPr>
        <p:spPr>
          <a:xfrm>
            <a:off x="5979043" y="1844824"/>
            <a:ext cx="3100136" cy="1566996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Same physics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as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inter-filament coupling loss in LTS, but different material properties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>
            <p:extLst/>
          </p:nvPr>
        </p:nvGraphicFramePr>
        <p:xfrm>
          <a:off x="6118225" y="3473450"/>
          <a:ext cx="2820988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5" imgW="1701720" imgH="507960" progId="Equation.3">
                  <p:embed/>
                </p:oleObj>
              </mc:Choice>
              <mc:Fallback>
                <p:oleObj name="Equation" r:id="rId5" imgW="17017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8225" y="3473450"/>
                        <a:ext cx="2820988" cy="7540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/>
          </p:nvPr>
        </p:nvGraphicFramePr>
        <p:xfrm>
          <a:off x="6433137" y="4215370"/>
          <a:ext cx="2273703" cy="715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7" imgW="1447560" imgH="507960" progId="Equation.3">
                  <p:embed/>
                </p:oleObj>
              </mc:Choice>
              <mc:Fallback>
                <p:oleObj name="Equation" r:id="rId7" imgW="14475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3137" y="4215370"/>
                        <a:ext cx="2273703" cy="71551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ounded Rectangle 48"/>
          <p:cNvSpPr/>
          <p:nvPr/>
        </p:nvSpPr>
        <p:spPr>
          <a:xfrm>
            <a:off x="5966556" y="5030356"/>
            <a:ext cx="3100136" cy="1566996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Filament twist-pitch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effective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transverse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resistivity of the matrix 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are the key parameters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92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5" grpId="0" animBg="1"/>
      <p:bldP spid="15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2" grpId="0" animBg="1"/>
      <p:bldP spid="22" grpId="1" animBg="1"/>
      <p:bldP spid="25" grpId="0" animBg="1"/>
      <p:bldP spid="26" grpId="0"/>
      <p:bldP spid="28" grpId="0"/>
      <p:bldP spid="29" grpId="0" animBg="1"/>
      <p:bldP spid="29" grpId="1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78F25DAE-9760-4EA7-A0F3-3A7A435D4643}" type="slidenum">
              <a:rPr lang="en-US">
                <a:latin typeface="+mj-lt"/>
                <a:cs typeface="Times New Roman" pitchFamily="18" charset="0"/>
              </a:rPr>
              <a:t>33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6200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Hysteresis loss</a:t>
            </a:r>
            <a:endParaRPr lang="en-US" sz="2800" dirty="0"/>
          </a:p>
        </p:txBody>
      </p:sp>
      <p:sp>
        <p:nvSpPr>
          <p:cNvPr id="38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12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/>
            <a:r>
              <a:rPr lang="en-GB" sz="4000" dirty="0" smtClean="0"/>
              <a:t>What is CLIQ</a:t>
            </a:r>
            <a:endParaRPr lang="en-US" sz="40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4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1561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95736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95936" y="4437112"/>
            <a:ext cx="1296144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385195" y="4437112"/>
            <a:ext cx="2062933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524328" y="4437112"/>
            <a:ext cx="154347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72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CLIQ – Coupling-Loss Induced Quench system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5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58" name="Pentagon 57"/>
          <p:cNvSpPr/>
          <p:nvPr/>
        </p:nvSpPr>
        <p:spPr>
          <a:xfrm rot="5400000">
            <a:off x="6843402" y="-422891"/>
            <a:ext cx="1108808" cy="3339996"/>
          </a:xfrm>
          <a:prstGeom prst="homePlate">
            <a:avLst>
              <a:gd name="adj" fmla="val 1971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Current change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9" name="Pentagon 58"/>
          <p:cNvSpPr/>
          <p:nvPr/>
        </p:nvSpPr>
        <p:spPr>
          <a:xfrm rot="5400000">
            <a:off x="6756579" y="912256"/>
            <a:ext cx="1282447" cy="3339991"/>
          </a:xfrm>
          <a:prstGeom prst="homePlate">
            <a:avLst>
              <a:gd name="adj" fmla="val 2445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Magnetic </a:t>
            </a:r>
            <a:r>
              <a:rPr lang="en-GB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field change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0" name="Pentagon 59"/>
          <p:cNvSpPr/>
          <p:nvPr/>
        </p:nvSpPr>
        <p:spPr>
          <a:xfrm rot="5400000">
            <a:off x="6800447" y="2274378"/>
            <a:ext cx="1194708" cy="3339991"/>
          </a:xfrm>
          <a:prstGeom prst="homePlate">
            <a:avLst>
              <a:gd name="adj" fmla="val 2931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Transitory losses (Heat</a:t>
            </a:r>
            <a:r>
              <a:rPr lang="en-GB" sz="28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5727809" y="5877273"/>
            <a:ext cx="3382886" cy="720079"/>
          </a:xfrm>
          <a:prstGeom prst="round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QUENCH</a:t>
            </a:r>
            <a:endParaRPr lang="en-US" sz="32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2" name="Pentagon 61"/>
          <p:cNvSpPr/>
          <p:nvPr/>
        </p:nvSpPr>
        <p:spPr>
          <a:xfrm rot="5400000">
            <a:off x="6867847" y="3533303"/>
            <a:ext cx="1059913" cy="3339991"/>
          </a:xfrm>
          <a:prstGeom prst="homePlate">
            <a:avLst>
              <a:gd name="adj" fmla="val 1862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Temperature rise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37926"/>
            <a:ext cx="5184576" cy="591774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64" name="Straight Connector 63"/>
          <p:cNvCxnSpPr/>
          <p:nvPr/>
        </p:nvCxnSpPr>
        <p:spPr>
          <a:xfrm>
            <a:off x="2766221" y="5949280"/>
            <a:ext cx="2093811" cy="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395536" y="5932150"/>
            <a:ext cx="1616242" cy="1713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Lightning Bolt 65"/>
          <p:cNvSpPr/>
          <p:nvPr/>
        </p:nvSpPr>
        <p:spPr>
          <a:xfrm flipH="1">
            <a:off x="1470077" y="5357545"/>
            <a:ext cx="437627" cy="447719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67" name="Lightning Bolt 66"/>
          <p:cNvSpPr/>
          <p:nvPr/>
        </p:nvSpPr>
        <p:spPr>
          <a:xfrm flipH="1">
            <a:off x="4278389" y="5429553"/>
            <a:ext cx="437627" cy="447719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pic>
        <p:nvPicPr>
          <p:cNvPr id="6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63649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011440" y="5373216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299810" y="2714053"/>
            <a:ext cx="0" cy="3379243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ircular Arrow 70"/>
          <p:cNvSpPr/>
          <p:nvPr/>
        </p:nvSpPr>
        <p:spPr>
          <a:xfrm flipH="1">
            <a:off x="525840" y="5766722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2" name="Circular Arrow 71"/>
          <p:cNvSpPr/>
          <p:nvPr/>
        </p:nvSpPr>
        <p:spPr>
          <a:xfrm flipH="1">
            <a:off x="899592" y="5766722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3" name="Circular Arrow 72"/>
          <p:cNvSpPr/>
          <p:nvPr/>
        </p:nvSpPr>
        <p:spPr>
          <a:xfrm flipH="1">
            <a:off x="1251350" y="5766722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4" name="Circular Arrow 73"/>
          <p:cNvSpPr/>
          <p:nvPr/>
        </p:nvSpPr>
        <p:spPr>
          <a:xfrm>
            <a:off x="2974112" y="573325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5" name="Circular Arrow 74"/>
          <p:cNvSpPr/>
          <p:nvPr/>
        </p:nvSpPr>
        <p:spPr>
          <a:xfrm>
            <a:off x="3347864" y="573325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6" name="Circular Arrow 75"/>
          <p:cNvSpPr/>
          <p:nvPr/>
        </p:nvSpPr>
        <p:spPr>
          <a:xfrm>
            <a:off x="3699622" y="573325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2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65427" y="4326779"/>
            <a:ext cx="1008112" cy="508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0223" y="5216453"/>
            <a:ext cx="588126" cy="143139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2623" y="5229200"/>
            <a:ext cx="588126" cy="143139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3834" y="5229200"/>
            <a:ext cx="588126" cy="143139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99592" y="5229200"/>
            <a:ext cx="588126" cy="143139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5576" y="5229200"/>
            <a:ext cx="588126" cy="143139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11560" y="5229200"/>
            <a:ext cx="588126" cy="1431393"/>
          </a:xfrm>
          <a:prstGeom prst="rect">
            <a:avLst/>
          </a:prstGeom>
        </p:spPr>
      </p:pic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7438058" y="44624"/>
            <a:ext cx="1670446" cy="705112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Patent EP13174323.9</a:t>
            </a:r>
            <a:endParaRPr lang="en-GB" sz="20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29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6" grpId="0" animBg="1"/>
      <p:bldP spid="67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What CLIQ offers…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6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1996" y="3861048"/>
            <a:ext cx="8985332" cy="929443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of complex interdependent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electro-magnetic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thermal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effects, on very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different scales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(filaments, strands, tapes, cables, main circuit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5728" y="3212976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…and what it requires</a:t>
            </a:r>
            <a:endParaRPr lang="en-US" sz="2800" dirty="0"/>
          </a:p>
        </p:txBody>
      </p:sp>
      <p:sp>
        <p:nvSpPr>
          <p:cNvPr id="13" name="Rounded Rectangle 12"/>
          <p:cNvSpPr/>
          <p:nvPr/>
        </p:nvSpPr>
        <p:spPr>
          <a:xfrm>
            <a:off x="78862" y="764704"/>
            <a:ext cx="8985332" cy="1249733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different mechanism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for depositing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heat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in superconductors with respect to QH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(in multi-filamentary LTS strands, this mechanism is very effective)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3199" y="2179267"/>
            <a:ext cx="8985332" cy="921269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An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electrically robust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system, mainly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to the coil, hardly interfering with the coil winding technology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4489" y="4941168"/>
            <a:ext cx="8985332" cy="736527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Additional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terminals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connected to the coil to protect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4489" y="5877272"/>
            <a:ext cx="8985332" cy="736527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…and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“fast” transitory losses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!! (i.e. with small time constant)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75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1" grpId="0" animBg="1"/>
      <p:bldP spid="15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/>
            <a:r>
              <a:rPr lang="en-GB" sz="4000" dirty="0" smtClean="0"/>
              <a:t>AC loss in HTS</a:t>
            </a:r>
            <a:endParaRPr lang="en-US" sz="40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7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1561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95736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95936" y="4437112"/>
            <a:ext cx="1296144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385195" y="4437112"/>
            <a:ext cx="2062933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524328" y="4437112"/>
            <a:ext cx="154347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4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HTS strands/tapes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8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8" y="764704"/>
            <a:ext cx="3461324" cy="35010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516" y="764704"/>
            <a:ext cx="5292080" cy="3905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715" y="3389519"/>
            <a:ext cx="3466882" cy="3171829"/>
          </a:xfrm>
          <a:prstGeom prst="rect">
            <a:avLst/>
          </a:prstGeom>
        </p:spPr>
      </p:pic>
      <p:sp>
        <p:nvSpPr>
          <p:cNvPr id="37" name="Rounded Rectangle 36"/>
          <p:cNvSpPr/>
          <p:nvPr/>
        </p:nvSpPr>
        <p:spPr>
          <a:xfrm>
            <a:off x="105908" y="4221088"/>
            <a:ext cx="3461324" cy="72008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B-2212 strand (Ag matrix)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5612272" y="2669439"/>
            <a:ext cx="3461324" cy="72008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MgB</a:t>
            </a:r>
            <a:r>
              <a:rPr lang="en-US" sz="2400" baseline="-25000" dirty="0" smtClean="0">
                <a:solidFill>
                  <a:schemeClr val="tx1"/>
                </a:solidFill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strand (Cu matrix)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4594068" y="1172818"/>
            <a:ext cx="3461324" cy="72008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YBCO tape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05908" y="5517232"/>
            <a:ext cx="4671310" cy="99444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Figures and information from Luisa Chiesa’s plenary talk at ASC 2014</a:t>
            </a:r>
            <a:endParaRPr lang="en-GB" sz="20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27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HTS cables (Slide from Luisa Chiesa’s talk at ASC2014)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9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29" y="712761"/>
            <a:ext cx="7864742" cy="588459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274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42610</TotalTime>
  <Words>1904</Words>
  <Application>Microsoft Office PowerPoint</Application>
  <PresentationFormat>On-screen Show (4:3)</PresentationFormat>
  <Paragraphs>306</Paragraphs>
  <Slides>33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Calibri,sans-serif</vt:lpstr>
      <vt:lpstr>Clarendon Light</vt:lpstr>
      <vt:lpstr>Times New Roman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Emmanuele</dc:creator>
  <cp:lastModifiedBy>Emmanuele</cp:lastModifiedBy>
  <cp:revision>2882</cp:revision>
  <cp:lastPrinted>2013-05-14T15:30:07Z</cp:lastPrinted>
  <dcterms:created xsi:type="dcterms:W3CDTF">2010-01-06T09:56:26Z</dcterms:created>
  <dcterms:modified xsi:type="dcterms:W3CDTF">2015-09-10T23:19:31Z</dcterms:modified>
</cp:coreProperties>
</file>