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300" r:id="rId2"/>
    <p:sldId id="557" r:id="rId3"/>
    <p:sldId id="696" r:id="rId4"/>
    <p:sldId id="676" r:id="rId5"/>
    <p:sldId id="711" r:id="rId6"/>
    <p:sldId id="728" r:id="rId7"/>
    <p:sldId id="697" r:id="rId8"/>
    <p:sldId id="704" r:id="rId9"/>
    <p:sldId id="726" r:id="rId10"/>
    <p:sldId id="705" r:id="rId11"/>
    <p:sldId id="707" r:id="rId12"/>
    <p:sldId id="727" r:id="rId13"/>
    <p:sldId id="564" r:id="rId14"/>
    <p:sldId id="723" r:id="rId15"/>
    <p:sldId id="725" r:id="rId16"/>
    <p:sldId id="724" r:id="rId17"/>
    <p:sldId id="690" r:id="rId18"/>
    <p:sldId id="729" r:id="rId19"/>
    <p:sldId id="733" r:id="rId20"/>
    <p:sldId id="734" r:id="rId21"/>
    <p:sldId id="732" r:id="rId22"/>
    <p:sldId id="735" r:id="rId23"/>
    <p:sldId id="730" r:id="rId24"/>
    <p:sldId id="731" r:id="rId25"/>
  </p:sldIdLst>
  <p:sldSz cx="9144000" cy="6858000" type="screen4x3"/>
  <p:notesSz cx="7038975" cy="9185275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006600"/>
    <a:srgbClr val="FFCC99"/>
    <a:srgbClr val="990099"/>
    <a:srgbClr val="66FF99"/>
    <a:srgbClr val="CC6600"/>
    <a:srgbClr val="339933"/>
    <a:srgbClr val="003300"/>
    <a:srgbClr val="FFFF00"/>
    <a:srgbClr val="99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71" autoAdjust="0"/>
  </p:normalViewPr>
  <p:slideViewPr>
    <p:cSldViewPr>
      <p:cViewPr varScale="1">
        <p:scale>
          <a:sx n="105" d="100"/>
          <a:sy n="105" d="100"/>
        </p:scale>
        <p:origin x="-108" y="-14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8694"/>
    </p:cViewPr>
  </p:sorterViewPr>
  <p:notesViewPr>
    <p:cSldViewPr>
      <p:cViewPr varScale="1">
        <p:scale>
          <a:sx n="56" d="100"/>
          <a:sy n="56" d="100"/>
        </p:scale>
        <p:origin x="-2802" y="-78"/>
      </p:cViewPr>
      <p:guideLst>
        <p:guide orient="horz" pos="2892"/>
        <p:guide pos="22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026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87688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t" anchorCtr="0" compatLnSpc="1">
            <a:prstTxWarp prst="textNoShape">
              <a:avLst/>
            </a:prstTxWarp>
          </a:bodyPr>
          <a:lstStyle>
            <a:lvl1pPr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5" name="Rectangle 1027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14788" y="0"/>
            <a:ext cx="3011487" cy="454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t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6" name="Rectangle 102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50300"/>
            <a:ext cx="3087688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b" anchorCtr="0" compatLnSpc="1">
            <a:prstTxWarp prst="textNoShape">
              <a:avLst/>
            </a:prstTxWarp>
          </a:bodyPr>
          <a:lstStyle>
            <a:lvl1pPr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13317" name="Rectangle 1029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14788" y="8750300"/>
            <a:ext cx="3011487" cy="450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79" tIns="45041" rIns="90079" bIns="45041" numCol="1" anchor="b" anchorCtr="0" compatLnSpc="1">
            <a:prstTxWarp prst="textNoShape">
              <a:avLst/>
            </a:prstTxWarp>
          </a:bodyPr>
          <a:lstStyle>
            <a:lvl1pPr algn="r" defTabSz="898525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88F3D323-BC65-46F4-B113-6FAD214123B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33917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7800" y="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604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55588" y="688975"/>
            <a:ext cx="6524625" cy="48926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63550" y="5810250"/>
            <a:ext cx="6099175" cy="268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noProof="0" smtClean="0"/>
              <a:t>Click to edit Master text styles</a:t>
            </a:r>
          </a:p>
          <a:p>
            <a:pPr lvl="1"/>
            <a:r>
              <a:rPr lang="en-US" altLang="en-US" noProof="0" smtClean="0"/>
              <a:t>Second level</a:t>
            </a:r>
          </a:p>
          <a:p>
            <a:pPr lvl="2"/>
            <a:r>
              <a:rPr lang="en-US" altLang="en-US" noProof="0" smtClean="0"/>
              <a:t>Third level</a:t>
            </a:r>
          </a:p>
          <a:p>
            <a:pPr lvl="3"/>
            <a:r>
              <a:rPr lang="en-US" altLang="en-US" noProof="0" smtClean="0"/>
              <a:t>Fourth level</a:t>
            </a:r>
          </a:p>
          <a:p>
            <a:pPr lvl="4"/>
            <a:r>
              <a:rPr lang="en-US" altLang="en-US" noProof="0" smtClean="0"/>
              <a:t>Fifth level</a:t>
            </a:r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2490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/>
            </a:lvl1pPr>
          </a:lstStyle>
          <a:p>
            <a:pPr>
              <a:defRPr/>
            </a:pPr>
            <a:endParaRPr lang="en-US" altLang="en-US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7800" y="8724900"/>
            <a:ext cx="3051175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340" tIns="45669" rIns="91340" bIns="45669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/>
            </a:lvl1pPr>
          </a:lstStyle>
          <a:p>
            <a:pPr>
              <a:defRPr/>
            </a:pPr>
            <a:fld id="{B598D87F-C099-4034-BCE8-E0614B1AD974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855940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20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6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A4EB262D-C7F6-4318-A120-4EAFBEF2F561}" type="slidenum">
              <a:rPr lang="en-US" altLang="en-US" smtClean="0"/>
              <a:pPr/>
              <a:t>1</a:t>
            </a:fld>
            <a:endParaRPr lang="en-US" altLang="en-US" smtClean="0"/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7691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548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00850" y="90488"/>
            <a:ext cx="2036763" cy="60055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90488"/>
            <a:ext cx="5962650" cy="60055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091160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48775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6861186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0488"/>
            <a:ext cx="6094413" cy="8080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</p:spTree>
    <p:extLst>
      <p:ext uri="{BB962C8B-B14F-4D97-AF65-F5344CB8AC3E}">
        <p14:creationId xmlns:p14="http://schemas.microsoft.com/office/powerpoint/2010/main" val="3300031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792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101742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530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44931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383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099848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84464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98475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oleObject" Target="../embeddings/Microsoft_Word_97_-_2003_Document1.doc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43200" y="90488"/>
            <a:ext cx="6094413" cy="808037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Line 8"/>
          <p:cNvSpPr>
            <a:spLocks noChangeShapeType="1"/>
          </p:cNvSpPr>
          <p:nvPr/>
        </p:nvSpPr>
        <p:spPr bwMode="auto">
          <a:xfrm flipV="1">
            <a:off x="1662113" y="1068388"/>
            <a:ext cx="7496175" cy="0"/>
          </a:xfrm>
          <a:prstGeom prst="line">
            <a:avLst/>
          </a:prstGeom>
          <a:noFill/>
          <a:ln w="12700">
            <a:solidFill>
              <a:schemeClr val="bg2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29" name="Text Box 14"/>
          <p:cNvSpPr txBox="1">
            <a:spLocks noChangeArrowheads="1"/>
          </p:cNvSpPr>
          <p:nvPr/>
        </p:nvSpPr>
        <p:spPr bwMode="auto">
          <a:xfrm>
            <a:off x="44450" y="6605588"/>
            <a:ext cx="9067800" cy="1846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0" tIns="0" r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50000"/>
              </a:spcBef>
              <a:defRPr/>
            </a:pPr>
            <a:r>
              <a:rPr lang="en-US" altLang="en-US" sz="1200" b="1" dirty="0" smtClean="0">
                <a:solidFill>
                  <a:schemeClr val="accent1">
                    <a:lumMod val="50000"/>
                  </a:schemeClr>
                </a:solidFill>
                <a:latin typeface="Comic Sans MS" pitchFamily="66" charset="0"/>
              </a:rPr>
              <a:t>Protection Experience and HTS Magnets at BNL     </a:t>
            </a:r>
            <a:r>
              <a:rPr lang="en-US" altLang="en-US" sz="1200" b="1" dirty="0" smtClean="0">
                <a:solidFill>
                  <a:srgbClr val="993300"/>
                </a:solidFill>
                <a:latin typeface="Comic Sans MS" pitchFamily="66" charset="0"/>
              </a:rPr>
              <a:t>Ramesh Gupta</a:t>
            </a:r>
            <a:r>
              <a:rPr lang="en-US" altLang="en-US" sz="1200" b="1" baseline="0" dirty="0" smtClean="0">
                <a:solidFill>
                  <a:srgbClr val="993300"/>
                </a:solidFill>
                <a:latin typeface="Comic Sans MS" pitchFamily="66" charset="0"/>
              </a:rPr>
              <a:t>    </a:t>
            </a:r>
            <a:r>
              <a:rPr lang="en-US" altLang="en-US" sz="1200" b="1" baseline="0" dirty="0" smtClean="0">
                <a:solidFill>
                  <a:schemeClr val="accent2"/>
                </a:solidFill>
                <a:latin typeface="Comic Sans MS" pitchFamily="66" charset="0"/>
              </a:rPr>
              <a:t>WAMHTS-3, Lyon, France</a:t>
            </a:r>
            <a:r>
              <a:rPr lang="en-US" altLang="en-US" sz="1200" b="1" dirty="0" smtClean="0">
                <a:solidFill>
                  <a:schemeClr val="accent2"/>
                </a:solidFill>
                <a:latin typeface="Comic Sans MS" pitchFamily="66" charset="0"/>
              </a:rPr>
              <a:t>      </a:t>
            </a:r>
            <a:r>
              <a:rPr lang="en-US" altLang="en-US" sz="1200" b="1" dirty="0" smtClean="0">
                <a:solidFill>
                  <a:srgbClr val="FF0000"/>
                </a:solidFill>
                <a:latin typeface="Comic Sans MS" pitchFamily="66" charset="0"/>
              </a:rPr>
              <a:t>9/11/15       </a:t>
            </a:r>
            <a:fld id="{D50CF7C9-9B04-4466-AC4B-65F046D16CE1}" type="slidenum">
              <a:rPr lang="en-US" altLang="en-US" sz="1200" b="1" smtClean="0">
                <a:latin typeface="Comic Sans MS" pitchFamily="66" charset="0"/>
              </a:rPr>
              <a:pPr>
                <a:spcBef>
                  <a:spcPct val="50000"/>
                </a:spcBef>
                <a:defRPr/>
              </a:pPr>
              <a:t>‹#›</a:t>
            </a:fld>
            <a:r>
              <a:rPr lang="en-US" altLang="en-US" sz="1200" b="1" dirty="0" smtClean="0">
                <a:latin typeface="Comic Sans MS" pitchFamily="66" charset="0"/>
              </a:rPr>
              <a:t> </a:t>
            </a:r>
            <a:endParaRPr lang="en-US" altLang="en-US" sz="1200" dirty="0" smtClean="0"/>
          </a:p>
        </p:txBody>
      </p:sp>
      <p:graphicFrame>
        <p:nvGraphicFramePr>
          <p:cNvPr id="1030" name="Object 20"/>
          <p:cNvGraphicFramePr>
            <a:graphicFrameLocks noChangeAspect="1"/>
          </p:cNvGraphicFramePr>
          <p:nvPr/>
        </p:nvGraphicFramePr>
        <p:xfrm>
          <a:off x="90488" y="0"/>
          <a:ext cx="1943100" cy="722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24" name="Document" r:id="rId17" imgW="1943100" imgH="723900" progId="Word.Document.8">
                  <p:embed/>
                </p:oleObj>
              </mc:Choice>
              <mc:Fallback>
                <p:oleObj name="Document" r:id="rId17" imgW="1943100" imgH="723900" progId="Word.Document.8">
                  <p:embed/>
                  <p:pic>
                    <p:nvPicPr>
                      <p:cNvPr id="0" name="Picture 34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488" y="0"/>
                        <a:ext cx="1943100" cy="7223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bg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FF00FF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31" name="Text Box 21"/>
          <p:cNvSpPr txBox="1">
            <a:spLocks noChangeArrowheads="1"/>
          </p:cNvSpPr>
          <p:nvPr/>
        </p:nvSpPr>
        <p:spPr bwMode="auto">
          <a:xfrm>
            <a:off x="44450" y="665163"/>
            <a:ext cx="2127250" cy="484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FF00FF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70000"/>
              </a:lnSpc>
              <a:defRPr/>
            </a:pPr>
            <a:r>
              <a:rPr lang="en-US" altLang="en-US" sz="1600" b="1" smtClean="0">
                <a:solidFill>
                  <a:srgbClr val="CC0000"/>
                </a:solidFill>
                <a:latin typeface="Arial" charset="0"/>
              </a:rPr>
              <a:t>Superconducting </a:t>
            </a:r>
          </a:p>
          <a:p>
            <a:pPr>
              <a:lnSpc>
                <a:spcPct val="70000"/>
              </a:lnSpc>
              <a:defRPr/>
            </a:pPr>
            <a:r>
              <a:rPr lang="en-US" altLang="en-US" sz="1600" b="1" smtClean="0">
                <a:solidFill>
                  <a:schemeClr val="bg2"/>
                </a:solidFill>
                <a:latin typeface="Arial" charset="0"/>
              </a:rPr>
              <a:t>Magnet Division</a:t>
            </a:r>
            <a:endParaRPr lang="en-US" altLang="en-US" b="1" smtClean="0">
              <a:solidFill>
                <a:srgbClr val="CC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accent2"/>
          </a:solidFill>
          <a:latin typeface="Comic Sans MS" pitchFamily="66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10" Type="http://schemas.openxmlformats.org/officeDocument/2006/relationships/image" Target="../media/image40.png"/><Relationship Id="rId4" Type="http://schemas.openxmlformats.org/officeDocument/2006/relationships/image" Target="../media/image34.png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1026"/>
          <p:cNvSpPr>
            <a:spLocks noGrp="1" noChangeArrowheads="1"/>
          </p:cNvSpPr>
          <p:nvPr>
            <p:ph type="title"/>
          </p:nvPr>
        </p:nvSpPr>
        <p:spPr>
          <a:xfrm>
            <a:off x="223265" y="1143000"/>
            <a:ext cx="8686800" cy="2057400"/>
          </a:xfrm>
        </p:spPr>
        <p:txBody>
          <a:bodyPr anchor="ctr" anchorCtr="1"/>
          <a:lstStyle/>
          <a:p>
            <a:pPr>
              <a:lnSpc>
                <a:spcPct val="150000"/>
              </a:lnSpc>
            </a:pPr>
            <a:r>
              <a:rPr lang="en-US" altLang="en-US" sz="4400" dirty="0" smtClean="0"/>
              <a:t>Protection Experience and HTS Magnets at BNL</a:t>
            </a:r>
            <a:endParaRPr lang="en-US" altLang="en-US" sz="4400" dirty="0" smtClean="0">
              <a:solidFill>
                <a:srgbClr val="006600"/>
              </a:solidFill>
            </a:endParaRPr>
          </a:p>
        </p:txBody>
      </p:sp>
      <p:sp>
        <p:nvSpPr>
          <p:cNvPr id="2051" name="Text Box 1032"/>
          <p:cNvSpPr txBox="1">
            <a:spLocks noChangeArrowheads="1"/>
          </p:cNvSpPr>
          <p:nvPr/>
        </p:nvSpPr>
        <p:spPr bwMode="auto">
          <a:xfrm>
            <a:off x="399907" y="3352800"/>
            <a:ext cx="8311135" cy="13480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bg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buFontTx/>
              <a:buNone/>
            </a:pPr>
            <a:r>
              <a:rPr lang="en-US" altLang="en-US" sz="2400" dirty="0" smtClean="0">
                <a:solidFill>
                  <a:srgbClr val="CC6600"/>
                </a:solidFill>
              </a:rPr>
              <a:t>Ramesh Gupta </a:t>
            </a:r>
          </a:p>
          <a:p>
            <a:pPr algn="ctr">
              <a:buFontTx/>
              <a:buNone/>
            </a:pPr>
            <a:r>
              <a:rPr lang="en-US" altLang="en-US" sz="2400" dirty="0" smtClean="0"/>
              <a:t>Brookhaven </a:t>
            </a:r>
            <a:r>
              <a:rPr lang="en-US" altLang="en-US" sz="2400" dirty="0"/>
              <a:t>National Laboratory</a:t>
            </a:r>
          </a:p>
          <a:p>
            <a:pPr algn="ctr">
              <a:buFontTx/>
              <a:buNone/>
            </a:pPr>
            <a:r>
              <a:rPr lang="en-US" altLang="en-US" sz="2400" dirty="0" smtClean="0">
                <a:solidFill>
                  <a:schemeClr val="accent2"/>
                </a:solidFill>
              </a:rPr>
              <a:t>September 11, 2015</a:t>
            </a:r>
            <a:endParaRPr lang="en-US" altLang="en-US" sz="2400" dirty="0">
              <a:solidFill>
                <a:schemeClr val="accent2"/>
              </a:solidFill>
            </a:endParaRPr>
          </a:p>
        </p:txBody>
      </p:sp>
      <p:pic>
        <p:nvPicPr>
          <p:cNvPr id="9523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5181600"/>
            <a:ext cx="7204964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5181600"/>
            <a:ext cx="1500610" cy="11887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5236" name="Picture 4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1"/>
          <a:stretch/>
        </p:blipFill>
        <p:spPr bwMode="auto">
          <a:xfrm>
            <a:off x="3566160" y="6035040"/>
            <a:ext cx="3080627" cy="365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5187" y="76200"/>
            <a:ext cx="6780213" cy="900112"/>
          </a:xfrm>
        </p:spPr>
        <p:txBody>
          <a:bodyPr/>
          <a:lstStyle/>
          <a:p>
            <a:r>
              <a:rPr lang="en-US" sz="2800" dirty="0" smtClean="0">
                <a:solidFill>
                  <a:srgbClr val="C00000"/>
                </a:solidFill>
              </a:rPr>
              <a:t>(a) Vacuum Leak</a:t>
            </a:r>
            <a:br>
              <a:rPr lang="en-US" sz="2800" dirty="0" smtClean="0">
                <a:solidFill>
                  <a:srgbClr val="C00000"/>
                </a:solidFill>
              </a:rPr>
            </a:br>
            <a:r>
              <a:rPr lang="en-US" sz="2400" dirty="0" smtClean="0"/>
              <a:t>Operational Accident Near Design Current</a:t>
            </a:r>
            <a:endParaRPr lang="en-US" sz="2400" dirty="0"/>
          </a:p>
        </p:txBody>
      </p:sp>
      <p:pic>
        <p:nvPicPr>
          <p:cNvPr id="261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188719"/>
            <a:ext cx="8229600" cy="52511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217679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175A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447800"/>
            <a:ext cx="79861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185A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28800" y="1188719"/>
            <a:ext cx="326608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Design: 210 A in SP Coils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3600" y="3460348"/>
            <a:ext cx="3200399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CC"/>
                </a:solidFill>
              </a:rPr>
              <a:t>Ringing in power supply made situation worse</a:t>
            </a:r>
            <a:endParaRPr lang="en-US" sz="2000" b="1" dirty="0">
              <a:solidFill>
                <a:srgbClr val="0000CC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4648200"/>
            <a:ext cx="8691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9</a:t>
            </a:r>
            <a:r>
              <a:rPr lang="en-US" sz="2000" b="1" dirty="0" smtClean="0">
                <a:solidFill>
                  <a:srgbClr val="FF0000"/>
                </a:solidFill>
              </a:rPr>
              <a:t>0mV</a:t>
            </a:r>
            <a:endParaRPr lang="en-US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9530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 r="37411"/>
          <a:stretch>
            <a:fillRect/>
          </a:stretch>
        </p:blipFill>
        <p:spPr bwMode="auto">
          <a:xfrm>
            <a:off x="152400" y="457200"/>
            <a:ext cx="8720345" cy="207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 r="37411"/>
          <a:stretch>
            <a:fillRect/>
          </a:stretch>
        </p:blipFill>
        <p:spPr bwMode="auto">
          <a:xfrm>
            <a:off x="152400" y="4537390"/>
            <a:ext cx="8720273" cy="207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 r="37411"/>
          <a:stretch>
            <a:fillRect/>
          </a:stretch>
        </p:blipFill>
        <p:spPr bwMode="auto">
          <a:xfrm>
            <a:off x="152303" y="2482438"/>
            <a:ext cx="8720370" cy="207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50461" y="76200"/>
            <a:ext cx="6622283" cy="685800"/>
          </a:xfrm>
        </p:spPr>
        <p:txBody>
          <a:bodyPr/>
          <a:lstStyle/>
          <a:p>
            <a:r>
              <a:rPr lang="en-US" dirty="0" smtClean="0"/>
              <a:t>(b) Event Near Short Sample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-5400000">
            <a:off x="302622" y="1139279"/>
            <a:ext cx="14029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0000FF"/>
                </a:solidFill>
              </a:rPr>
              <a:t>Current (A)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-5400000">
            <a:off x="408920" y="3032334"/>
            <a:ext cx="1629485" cy="7017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FF"/>
                </a:solidFill>
              </a:rPr>
              <a:t>Coil Voltages</a:t>
            </a:r>
          </a:p>
          <a:p>
            <a:pPr algn="ctr"/>
            <a:r>
              <a:rPr lang="en-US" sz="1800" b="1" dirty="0" smtClean="0">
                <a:solidFill>
                  <a:srgbClr val="0000FF"/>
                </a:solidFill>
              </a:rPr>
              <a:t> (mV)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10" name="Striped Right Arrow 9"/>
          <p:cNvSpPr/>
          <p:nvPr/>
        </p:nvSpPr>
        <p:spPr bwMode="auto">
          <a:xfrm rot="5400000">
            <a:off x="1640862" y="3633046"/>
            <a:ext cx="2057400" cy="838200"/>
          </a:xfrm>
          <a:prstGeom prst="stripedRightArrow">
            <a:avLst/>
          </a:prstGeom>
          <a:solidFill>
            <a:schemeClr val="bg1"/>
          </a:solidFill>
          <a:ln w="9525" cap="flat" cmpd="sng" algn="ctr">
            <a:solidFill>
              <a:schemeClr val="accent2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 rot="-5400000">
            <a:off x="2192432" y="3852090"/>
            <a:ext cx="9542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Zoom</a:t>
            </a:r>
            <a:endParaRPr lang="en-US" sz="2000" b="1" dirty="0">
              <a:solidFill>
                <a:srgbClr val="0000FF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887471" y="4869004"/>
            <a:ext cx="187904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008000"/>
                </a:solidFill>
              </a:rPr>
              <a:t>Slow logger:</a:t>
            </a:r>
          </a:p>
          <a:p>
            <a:r>
              <a:rPr lang="en-US" sz="2000" b="1" dirty="0" smtClean="0">
                <a:solidFill>
                  <a:srgbClr val="008000"/>
                </a:solidFill>
              </a:rPr>
              <a:t>One point/sec</a:t>
            </a:r>
            <a:endParaRPr lang="en-US" sz="2000" b="1" dirty="0">
              <a:solidFill>
                <a:srgbClr val="008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0" y="1323945"/>
            <a:ext cx="13628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Shut-off</a:t>
            </a:r>
            <a:endParaRPr lang="en-US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162800" y="3124200"/>
            <a:ext cx="136287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Shut-off</a:t>
            </a:r>
            <a:endParaRPr lang="en-US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395626" y="5015076"/>
            <a:ext cx="1750800" cy="707886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Events prior </a:t>
            </a:r>
          </a:p>
          <a:p>
            <a:pPr algn="ctr"/>
            <a:r>
              <a:rPr lang="en-US" sz="2000" b="1" dirty="0" smtClean="0"/>
              <a:t>to Shut-off</a:t>
            </a:r>
            <a:endParaRPr lang="en-US" sz="2000" b="1" dirty="0"/>
          </a:p>
        </p:txBody>
      </p:sp>
      <p:sp>
        <p:nvSpPr>
          <p:cNvPr id="15" name="TextBox 14"/>
          <p:cNvSpPr txBox="1"/>
          <p:nvPr/>
        </p:nvSpPr>
        <p:spPr>
          <a:xfrm rot="-5400000">
            <a:off x="463438" y="5057477"/>
            <a:ext cx="1629485" cy="7017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800" b="1" dirty="0" smtClean="0">
                <a:solidFill>
                  <a:srgbClr val="0000FF"/>
                </a:solidFill>
              </a:rPr>
              <a:t>Coil Voltages</a:t>
            </a:r>
          </a:p>
          <a:p>
            <a:pPr algn="ctr"/>
            <a:r>
              <a:rPr lang="en-US" sz="1800" b="1" dirty="0" smtClean="0">
                <a:solidFill>
                  <a:srgbClr val="0000FF"/>
                </a:solidFill>
              </a:rPr>
              <a:t> (mV)</a:t>
            </a:r>
            <a:endParaRPr lang="en-US" sz="1800" b="1" dirty="0">
              <a:solidFill>
                <a:srgbClr val="0000FF"/>
              </a:solidFill>
            </a:endParaRPr>
          </a:p>
        </p:txBody>
      </p:sp>
      <p:sp>
        <p:nvSpPr>
          <p:cNvPr id="16" name="Title 1"/>
          <p:cNvSpPr txBox="1">
            <a:spLocks/>
          </p:cNvSpPr>
          <p:nvPr/>
        </p:nvSpPr>
        <p:spPr bwMode="auto">
          <a:xfrm>
            <a:off x="1429115" y="1442710"/>
            <a:ext cx="5089074" cy="685800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r>
              <a:rPr lang="en-US" sz="2000" kern="0" dirty="0" smtClean="0"/>
              <a:t>ASC Coils were held at 382 A at 50 K</a:t>
            </a:r>
          </a:p>
          <a:p>
            <a:r>
              <a:rPr lang="en-US" sz="2000" kern="0" dirty="0" smtClean="0"/>
              <a:t>(design: 310 A at 38 K)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235251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0595" y="1295400"/>
            <a:ext cx="9052560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182880">
              <a:lnSpc>
                <a:spcPts val="3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b="1" dirty="0" smtClean="0"/>
              <a:t>We had a variety of incidences while operating HTS quadrupole for FRIB</a:t>
            </a:r>
          </a:p>
          <a:p>
            <a:pPr marL="182880" indent="182880">
              <a:lnSpc>
                <a:spcPts val="3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b="1" dirty="0" smtClean="0"/>
              <a:t>No damage or degradation in performance was observed after those events</a:t>
            </a:r>
          </a:p>
          <a:p>
            <a:pPr marL="182880" indent="182880">
              <a:lnSpc>
                <a:spcPts val="3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b="1" dirty="0" smtClean="0"/>
              <a:t>There was  even a local defect in one coil, which didn’t seem to deteriorate </a:t>
            </a:r>
          </a:p>
          <a:p>
            <a:pPr marL="182880" indent="182880">
              <a:lnSpc>
                <a:spcPts val="3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b="1" dirty="0" smtClean="0"/>
              <a:t>The multi-prong approach was able to protect the FRIB HTS coils in all cases</a:t>
            </a:r>
          </a:p>
          <a:p>
            <a:pPr marL="182880" indent="182880">
              <a:lnSpc>
                <a:spcPts val="3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b="1" dirty="0"/>
              <a:t>We also </a:t>
            </a:r>
            <a:r>
              <a:rPr lang="en-US" sz="2000" b="1" dirty="0" smtClean="0"/>
              <a:t>have experience with several </a:t>
            </a:r>
            <a:r>
              <a:rPr lang="en-US" sz="2000" b="1" dirty="0"/>
              <a:t>other HTS magnets (including </a:t>
            </a:r>
            <a:r>
              <a:rPr lang="en-US" sz="2000" b="1" dirty="0" smtClean="0"/>
              <a:t>4K test with high current densities and stored energy in coil, such as those for muon </a:t>
            </a:r>
            <a:r>
              <a:rPr lang="en-US" sz="2000" b="1" dirty="0"/>
              <a:t>collider and </a:t>
            </a:r>
            <a:r>
              <a:rPr lang="en-US" sz="2000" b="1" dirty="0" smtClean="0"/>
              <a:t>SMES). </a:t>
            </a:r>
            <a:r>
              <a:rPr lang="en-US" sz="2000" b="1" dirty="0"/>
              <a:t>There were cases when HTS coils got damaged but </a:t>
            </a:r>
            <a:r>
              <a:rPr lang="en-US" sz="2000" b="1" dirty="0" smtClean="0"/>
              <a:t>none </a:t>
            </a:r>
            <a:r>
              <a:rPr lang="en-US" sz="2000" b="1" dirty="0"/>
              <a:t>due to quench or runaway situation with an active quench </a:t>
            </a:r>
            <a:r>
              <a:rPr lang="en-US" sz="2000" b="1" dirty="0" smtClean="0"/>
              <a:t>protection on</a:t>
            </a:r>
            <a:endParaRPr lang="en-US" sz="2000" b="1" dirty="0"/>
          </a:p>
          <a:p>
            <a:pPr marL="182880" indent="182880">
              <a:lnSpc>
                <a:spcPts val="3000"/>
              </a:lnSpc>
              <a:spcBef>
                <a:spcPts val="1800"/>
              </a:spcBef>
              <a:buFont typeface="Arial" pitchFamily="34" charset="0"/>
              <a:buChar char="•"/>
            </a:pPr>
            <a:r>
              <a:rPr lang="en-US" sz="2000" b="1" dirty="0" smtClean="0"/>
              <a:t>Caveat: Most of these tests, however, were done in a project manner – where the focus was to demonstrate, rather than find out the limits of  the approach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286001" y="152400"/>
            <a:ext cx="6248400" cy="762000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r>
              <a:rPr lang="en-US" altLang="en-US" sz="2800" kern="0" dirty="0" smtClean="0"/>
              <a:t>Summary of Protection Experience</a:t>
            </a:r>
          </a:p>
        </p:txBody>
      </p:sp>
    </p:spTree>
    <p:extLst>
      <p:ext uri="{BB962C8B-B14F-4D97-AF65-F5344CB8AC3E}">
        <p14:creationId xmlns:p14="http://schemas.microsoft.com/office/powerpoint/2010/main" val="85850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286000"/>
            <a:ext cx="8382000" cy="1905000"/>
          </a:xfrm>
        </p:spPr>
        <p:txBody>
          <a:bodyPr/>
          <a:lstStyle/>
          <a:p>
            <a:r>
              <a:rPr lang="en-US" sz="3600" dirty="0" smtClean="0"/>
              <a:t>High Field Magnets for Accelerators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5940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8828" y="228601"/>
            <a:ext cx="6553200" cy="685800"/>
          </a:xfrm>
        </p:spPr>
        <p:txBody>
          <a:bodyPr/>
          <a:lstStyle/>
          <a:p>
            <a:r>
              <a:rPr lang="en-US" sz="2800" dirty="0" smtClean="0"/>
              <a:t>Windings for Lower Magnetization</a:t>
            </a:r>
            <a:endParaRPr lang="en-US" sz="2800" dirty="0"/>
          </a:p>
        </p:txBody>
      </p:sp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46" r="9314" b="10046"/>
          <a:stretch>
            <a:fillRect/>
          </a:stretch>
        </p:blipFill>
        <p:spPr bwMode="auto">
          <a:xfrm>
            <a:off x="5456048" y="2283308"/>
            <a:ext cx="3571875" cy="3649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6799" y="6096000"/>
            <a:ext cx="8871124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accent2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buChar char="•"/>
              <a:defRPr sz="3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buChar char="–"/>
              <a:defRPr sz="28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buChar char="•"/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 b="1" dirty="0" smtClean="0">
                <a:solidFill>
                  <a:srgbClr val="006600"/>
                </a:solidFill>
                <a:latin typeface="Arial" charset="0"/>
              </a:rPr>
              <a:t>Common coil design provides </a:t>
            </a:r>
            <a:r>
              <a:rPr lang="en-US" altLang="en-US" sz="2000" b="1" dirty="0" smtClean="0">
                <a:solidFill>
                  <a:srgbClr val="006600"/>
                </a:solidFill>
                <a:latin typeface="Arial" charset="0"/>
              </a:rPr>
              <a:t>easy </a:t>
            </a:r>
            <a:r>
              <a:rPr lang="en-US" altLang="en-US" sz="2000" b="1" dirty="0" smtClean="0">
                <a:solidFill>
                  <a:srgbClr val="006600"/>
                </a:solidFill>
                <a:latin typeface="Arial" charset="0"/>
              </a:rPr>
              <a:t>segmentation between HTS &amp; LTS</a:t>
            </a:r>
            <a:endParaRPr lang="en-US" altLang="en-US" sz="2000" b="1" dirty="0">
              <a:solidFill>
                <a:srgbClr val="006600"/>
              </a:solidFill>
              <a:latin typeface="Arial" charset="0"/>
            </a:endParaRPr>
          </a:p>
        </p:txBody>
      </p:sp>
      <p:pic>
        <p:nvPicPr>
          <p:cNvPr id="10" name="Picture 65" descr="E:\GARD\coil assy1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9999"/>
          <a:stretch/>
        </p:blipFill>
        <p:spPr bwMode="auto">
          <a:xfrm>
            <a:off x="2018648" y="3271899"/>
            <a:ext cx="2582363" cy="2608020"/>
          </a:xfrm>
          <a:prstGeom prst="rect">
            <a:avLst/>
          </a:prstGeom>
          <a:noFill/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>
            <a:grpSpLocks noChangeAspect="1"/>
          </p:cNvGrpSpPr>
          <p:nvPr/>
        </p:nvGrpSpPr>
        <p:grpSpPr>
          <a:xfrm>
            <a:off x="429497" y="3049311"/>
            <a:ext cx="1219200" cy="2873822"/>
            <a:chOff x="2423159" y="2103120"/>
            <a:chExt cx="1420416" cy="3348112"/>
          </a:xfrm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grpSpPr>
        <p:grpSp>
          <p:nvGrpSpPr>
            <p:cNvPr id="12" name="Group 11"/>
            <p:cNvGrpSpPr>
              <a:grpSpLocks noChangeAspect="1"/>
            </p:cNvGrpSpPr>
            <p:nvPr/>
          </p:nvGrpSpPr>
          <p:grpSpPr>
            <a:xfrm>
              <a:off x="2423159" y="2103120"/>
              <a:ext cx="1420416" cy="3348112"/>
              <a:chOff x="152400" y="1224966"/>
              <a:chExt cx="2249988" cy="5303520"/>
            </a:xfrm>
          </p:grpSpPr>
          <p:pic>
            <p:nvPicPr>
              <p:cNvPr id="15" name="Picture 4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1224966"/>
                <a:ext cx="2249988" cy="1828800"/>
              </a:xfrm>
              <a:prstGeom prst="rect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6" name="Picture 5"/>
              <p:cNvPicPr>
                <a:picLocks noChangeAspect="1" noChangeArrowheads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52400" y="4699686"/>
                <a:ext cx="2249988" cy="1828800"/>
              </a:xfrm>
              <a:prstGeom prst="rect">
                <a:avLst/>
              </a:prstGeom>
              <a:noFill/>
              <a:ln w="9525">
                <a:solidFill>
                  <a:schemeClr val="accent1">
                    <a:lumMod val="75000"/>
                  </a:schemeClr>
                </a:solidFill>
                <a:miter lim="800000"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sp>
          <p:nvSpPr>
            <p:cNvPr id="13" name="AutoShape 22"/>
            <p:cNvSpPr>
              <a:spLocks noChangeAspect="1" noChangeArrowheads="1"/>
            </p:cNvSpPr>
            <p:nvPr/>
          </p:nvSpPr>
          <p:spPr bwMode="auto">
            <a:xfrm>
              <a:off x="2909390" y="2447784"/>
              <a:ext cx="385510" cy="38561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AutoShape 23"/>
            <p:cNvSpPr>
              <a:spLocks noChangeAspect="1" noChangeArrowheads="1"/>
            </p:cNvSpPr>
            <p:nvPr/>
          </p:nvSpPr>
          <p:spPr bwMode="auto">
            <a:xfrm>
              <a:off x="2909390" y="4665039"/>
              <a:ext cx="385510" cy="38561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0 h 21600"/>
                <a:gd name="T4" fmla="*/ 0 w 21600"/>
                <a:gd name="T5" fmla="*/ 0 h 21600"/>
                <a:gd name="T6" fmla="*/ 0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3150 w 21600"/>
                <a:gd name="T25" fmla="*/ 3150 h 21600"/>
                <a:gd name="T26" fmla="*/ 18450 w 21600"/>
                <a:gd name="T27" fmla="*/ 18450 h 2160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400" y="10800"/>
                  </a:moveTo>
                  <a:cubicBezTo>
                    <a:pt x="5400" y="13782"/>
                    <a:pt x="7818" y="16200"/>
                    <a:pt x="10800" y="16200"/>
                  </a:cubicBezTo>
                  <a:cubicBezTo>
                    <a:pt x="13782" y="16200"/>
                    <a:pt x="16200" y="13782"/>
                    <a:pt x="16200" y="10800"/>
                  </a:cubicBezTo>
                  <a:cubicBezTo>
                    <a:pt x="16200" y="7818"/>
                    <a:pt x="13782" y="5400"/>
                    <a:pt x="10800" y="5400"/>
                  </a:cubicBezTo>
                  <a:cubicBezTo>
                    <a:pt x="7818" y="5400"/>
                    <a:pt x="5400" y="7818"/>
                    <a:pt x="5400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solidFill>
                <a:schemeClr val="accent1">
                  <a:lumMod val="75000"/>
                </a:schemeClr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cxnSp>
        <p:nvCxnSpPr>
          <p:cNvPr id="17" name="Straight Arrow Connector 16"/>
          <p:cNvCxnSpPr/>
          <p:nvPr/>
        </p:nvCxnSpPr>
        <p:spPr bwMode="auto">
          <a:xfrm>
            <a:off x="1039097" y="2766360"/>
            <a:ext cx="0" cy="3429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TextBox 17"/>
          <p:cNvSpPr txBox="1"/>
          <p:nvPr/>
        </p:nvSpPr>
        <p:spPr>
          <a:xfrm>
            <a:off x="156798" y="2070131"/>
            <a:ext cx="48768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In 2-in-1 common coil design, conductor in </a:t>
            </a:r>
          </a:p>
          <a:p>
            <a:r>
              <a:rPr lang="en-US" sz="2000" b="1" dirty="0" smtClean="0"/>
              <a:t>HTS coils bends in easy direction</a:t>
            </a:r>
            <a:endParaRPr lang="en-US" sz="2000" b="1" dirty="0"/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4489712" y="2396935"/>
            <a:ext cx="0" cy="1905000"/>
          </a:xfrm>
          <a:prstGeom prst="straightConnector1">
            <a:avLst/>
          </a:prstGeom>
          <a:solidFill>
            <a:schemeClr val="bg1"/>
          </a:solidFill>
          <a:ln w="25400" cap="flat" cmpd="sng" algn="ctr">
            <a:solidFill>
              <a:srgbClr val="990099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126620" y="1216182"/>
            <a:ext cx="8534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Narrow side of the HTS tape aligned perpendicular to the field produces lower magnetization (proportional to the width) and higher critical current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9346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91440"/>
            <a:ext cx="6537960" cy="900112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/>
          <a:lstStyle/>
          <a:p>
            <a:r>
              <a:rPr lang="en-US" sz="2800" dirty="0" smtClean="0">
                <a:solidFill>
                  <a:srgbClr val="000090"/>
                </a:solidFill>
              </a:rPr>
              <a:t>Complementary Nature of BNL and CERN HTS Magnet Programs</a:t>
            </a:r>
            <a:endParaRPr lang="en-US" sz="2800" dirty="0">
              <a:solidFill>
                <a:srgbClr val="000090"/>
              </a:solidFill>
            </a:endParaRPr>
          </a:p>
        </p:txBody>
      </p:sp>
      <p:pic>
        <p:nvPicPr>
          <p:cNvPr id="3" name="Picture 2" descr="Screen Shot 2014-08-18 at 19.11.10.png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874"/>
          <a:stretch/>
        </p:blipFill>
        <p:spPr>
          <a:xfrm>
            <a:off x="75978" y="3957310"/>
            <a:ext cx="2834640" cy="2362200"/>
          </a:xfrm>
          <a:prstGeom prst="rect">
            <a:avLst/>
          </a:prstGeom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56" r="18556" b="12953"/>
          <a:stretch/>
        </p:blipFill>
        <p:spPr bwMode="auto">
          <a:xfrm>
            <a:off x="91249" y="1110132"/>
            <a:ext cx="2828925" cy="2514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920174" y="3565021"/>
            <a:ext cx="6223826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lnSpc>
                <a:spcPts val="2400"/>
              </a:lnSpc>
              <a:spcBef>
                <a:spcPts val="6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2000" b="1" dirty="0" smtClean="0"/>
              <a:t>BNL and CERN are both pursuing </a:t>
            </a:r>
            <a:r>
              <a:rPr lang="en-US" sz="2000" b="1" dirty="0" err="1" smtClean="0"/>
              <a:t>ReBCO</a:t>
            </a:r>
            <a:r>
              <a:rPr lang="en-US" sz="2000" b="1" dirty="0" smtClean="0"/>
              <a:t> technology, but with very different designs</a:t>
            </a:r>
          </a:p>
          <a:p>
            <a:pPr marL="274320" indent="-274320">
              <a:lnSpc>
                <a:spcPts val="2400"/>
              </a:lnSpc>
              <a:spcBef>
                <a:spcPts val="6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2000" b="1" dirty="0" smtClean="0"/>
              <a:t>BNL bends tape in easy direction in ends (allowed by common coil design); CERN bends in hard direction</a:t>
            </a:r>
          </a:p>
          <a:p>
            <a:pPr marL="274320" indent="-274320">
              <a:lnSpc>
                <a:spcPts val="2400"/>
              </a:lnSpc>
              <a:spcBef>
                <a:spcPts val="600"/>
              </a:spcBef>
              <a:buClr>
                <a:srgbClr val="000090"/>
              </a:buClr>
              <a:buFont typeface="Wingdings" charset="2"/>
              <a:buChar char="§"/>
            </a:pPr>
            <a:r>
              <a:rPr lang="en-US" sz="2000" b="1" dirty="0" smtClean="0"/>
              <a:t>BNL is exploring/proposing simple multi-tape (multi-tape for higher current </a:t>
            </a:r>
            <a:r>
              <a:rPr lang="en-US" sz="2000" b="1" dirty="0"/>
              <a:t>and </a:t>
            </a:r>
            <a:r>
              <a:rPr lang="en-US" sz="2000" b="1" dirty="0" smtClean="0"/>
              <a:t>reliability) and striation </a:t>
            </a:r>
            <a:r>
              <a:rPr lang="en-US" sz="2000" b="1" dirty="0"/>
              <a:t>to further reduce </a:t>
            </a:r>
            <a:r>
              <a:rPr lang="en-US" sz="2000" b="1" dirty="0" smtClean="0"/>
              <a:t>magnetization) or CORC cable (since large radii allowed in common coil); CERN is focusing on </a:t>
            </a:r>
            <a:r>
              <a:rPr lang="en-US" sz="2000" b="1" dirty="0" err="1" smtClean="0"/>
              <a:t>Roebel</a:t>
            </a:r>
            <a:r>
              <a:rPr lang="en-US" sz="2000" b="1" dirty="0" smtClean="0"/>
              <a:t> cable (both for &gt; 10 kA current)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7551" y="1279735"/>
            <a:ext cx="1314301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700" b="1" i="1" dirty="0" smtClean="0">
                <a:solidFill>
                  <a:srgbClr val="000090"/>
                </a:solidFill>
              </a:rPr>
              <a:t>BNL Design</a:t>
            </a:r>
            <a:endParaRPr lang="en-US" sz="1700" b="1" i="1" dirty="0">
              <a:solidFill>
                <a:srgbClr val="00009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04702" y="3946237"/>
            <a:ext cx="1092570" cy="523220"/>
          </a:xfrm>
          <a:prstGeom prst="rect">
            <a:avLst/>
          </a:prstGeom>
          <a:noFill/>
        </p:spPr>
        <p:txBody>
          <a:bodyPr wrap="square" lIns="0" tIns="0" rIns="182880" bIns="0" rtlCol="0">
            <a:spAutoFit/>
          </a:bodyPr>
          <a:lstStyle/>
          <a:p>
            <a:r>
              <a:rPr lang="en-US" sz="1700" b="1" i="1" dirty="0" smtClean="0">
                <a:solidFill>
                  <a:srgbClr val="000090"/>
                </a:solidFill>
              </a:rPr>
              <a:t>CERN Design</a:t>
            </a:r>
            <a:endParaRPr lang="en-US" sz="1700" b="1" i="1" dirty="0">
              <a:solidFill>
                <a:srgbClr val="000090"/>
              </a:solidFill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4012" y="2051520"/>
            <a:ext cx="1432560" cy="1432560"/>
          </a:xfrm>
          <a:prstGeom prst="rect">
            <a:avLst/>
          </a:prstGeom>
          <a:noFill/>
          <a:ln w="952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8" r="52000"/>
          <a:stretch/>
        </p:blipFill>
        <p:spPr bwMode="auto">
          <a:xfrm rot="5400000">
            <a:off x="5312687" y="1713448"/>
            <a:ext cx="2286000" cy="12266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833" r="7534"/>
          <a:stretch/>
        </p:blipFill>
        <p:spPr bwMode="auto">
          <a:xfrm>
            <a:off x="3017520" y="1737360"/>
            <a:ext cx="1463040" cy="13488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67" r="16667"/>
          <a:stretch/>
        </p:blipFill>
        <p:spPr bwMode="auto">
          <a:xfrm>
            <a:off x="7039692" y="1070884"/>
            <a:ext cx="1920240" cy="927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9552" y="1627093"/>
            <a:ext cx="914400" cy="221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835600" y="3142228"/>
            <a:ext cx="2197613" cy="413131"/>
            <a:chOff x="2741802" y="6027491"/>
            <a:chExt cx="3201798" cy="601909"/>
          </a:xfrm>
        </p:grpSpPr>
        <p:pic>
          <p:nvPicPr>
            <p:cNvPr id="2053" name="Picture 5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027" t="39356" r="26952" b="3951"/>
            <a:stretch/>
          </p:blipFill>
          <p:spPr bwMode="auto">
            <a:xfrm>
              <a:off x="2743200" y="6355080"/>
              <a:ext cx="3200400" cy="2743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5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" t="-2" r="46029" b="62206"/>
            <a:stretch/>
          </p:blipFill>
          <p:spPr bwMode="auto">
            <a:xfrm>
              <a:off x="2770884" y="6027491"/>
              <a:ext cx="2331720" cy="18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5"/>
            <p:cNvPicPr>
              <a:picLocks noChangeAspect="1" noChangeArrowheads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4172" t="-2" r="1384" b="62205"/>
            <a:stretch/>
          </p:blipFill>
          <p:spPr bwMode="auto">
            <a:xfrm>
              <a:off x="2741802" y="6190181"/>
              <a:ext cx="1920240" cy="1828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8" t="9808" r="59579" b="11304"/>
          <a:stretch/>
        </p:blipFill>
        <p:spPr bwMode="auto">
          <a:xfrm rot="5400000">
            <a:off x="4042964" y="1663898"/>
            <a:ext cx="2286000" cy="13127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3072287" y="1300789"/>
            <a:ext cx="1388522" cy="338554"/>
          </a:xfrm>
          <a:prstGeom prst="rect">
            <a:avLst/>
          </a:prstGeom>
          <a:solidFill>
            <a:srgbClr val="CCFF66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7030A0"/>
                </a:solidFill>
              </a:rPr>
              <a:t>Cable options</a:t>
            </a:r>
            <a:endParaRPr lang="en-US" sz="16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572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99219"/>
            <a:ext cx="6858000" cy="808037"/>
          </a:xfrm>
        </p:spPr>
        <p:txBody>
          <a:bodyPr/>
          <a:lstStyle/>
          <a:p>
            <a:r>
              <a:rPr lang="en-US" sz="3000" dirty="0" smtClean="0"/>
              <a:t>Test of Principle in A Real Magnet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1800" dirty="0" smtClean="0">
                <a:solidFill>
                  <a:srgbClr val="006600"/>
                </a:solidFill>
              </a:rPr>
              <a:t>(measure and compare magnetization in two configurations)</a:t>
            </a:r>
            <a:endParaRPr lang="en-US" sz="1800" dirty="0">
              <a:solidFill>
                <a:srgbClr val="006600"/>
              </a:solidFill>
            </a:endParaRPr>
          </a:p>
        </p:txBody>
      </p:sp>
      <p:pic>
        <p:nvPicPr>
          <p:cNvPr id="8" name="Picture 7" descr="ccm101-k6-bmod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82" r="25234" b="4274"/>
          <a:stretch/>
        </p:blipFill>
        <p:spPr bwMode="auto">
          <a:xfrm>
            <a:off x="228600" y="4495800"/>
            <a:ext cx="2377440" cy="2051176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  <p:pic>
        <p:nvPicPr>
          <p:cNvPr id="9" name="Picture 8" descr="PC29000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86" t="19817" r="7325" b="24357"/>
          <a:stretch/>
        </p:blipFill>
        <p:spPr bwMode="auto">
          <a:xfrm rot="-5400000">
            <a:off x="-225409" y="1624431"/>
            <a:ext cx="3291840" cy="2383821"/>
          </a:xfrm>
          <a:prstGeom prst="rect">
            <a:avLst/>
          </a:prstGeom>
          <a:noFill/>
          <a:ln>
            <a:solidFill>
              <a:schemeClr val="tx1"/>
            </a:solidFill>
          </a:ln>
          <a:extLst/>
        </p:spPr>
      </p:pic>
      <p:sp>
        <p:nvSpPr>
          <p:cNvPr id="5" name="TextBox 4"/>
          <p:cNvSpPr txBox="1"/>
          <p:nvPr/>
        </p:nvSpPr>
        <p:spPr>
          <a:xfrm>
            <a:off x="2667001" y="1143000"/>
            <a:ext cx="6324599" cy="800219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FF00"/>
                </a:solidFill>
              </a:rPr>
              <a:t>BNL Common Coil Dipole with a large </a:t>
            </a:r>
            <a:r>
              <a:rPr lang="en-US" sz="2200" b="1" dirty="0">
                <a:solidFill>
                  <a:srgbClr val="FFFF00"/>
                </a:solidFill>
              </a:rPr>
              <a:t>o</a:t>
            </a:r>
            <a:r>
              <a:rPr lang="en-US" sz="2200" b="1" dirty="0" smtClean="0">
                <a:solidFill>
                  <a:srgbClr val="FFFF00"/>
                </a:solidFill>
              </a:rPr>
              <a:t>pen </a:t>
            </a:r>
            <a:r>
              <a:rPr lang="en-US" sz="2200" b="1" dirty="0">
                <a:solidFill>
                  <a:srgbClr val="FFFF00"/>
                </a:solidFill>
              </a:rPr>
              <a:t>s</a:t>
            </a:r>
            <a:r>
              <a:rPr lang="en-US" sz="2200" b="1" dirty="0" smtClean="0">
                <a:solidFill>
                  <a:srgbClr val="FFFF00"/>
                </a:solidFill>
              </a:rPr>
              <a:t>pace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2000" b="1" dirty="0" smtClean="0"/>
              <a:t>HTS coils can be inserted without opening the magnet</a:t>
            </a:r>
            <a:endParaRPr lang="en-US" sz="2000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3" r="3687"/>
          <a:stretch/>
        </p:blipFill>
        <p:spPr bwMode="auto">
          <a:xfrm>
            <a:off x="6583680" y="3474720"/>
            <a:ext cx="2468880" cy="28533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29"/>
          <a:stretch/>
        </p:blipFill>
        <p:spPr bwMode="auto">
          <a:xfrm>
            <a:off x="2667001" y="2165366"/>
            <a:ext cx="4114800" cy="3468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7162800" y="2165366"/>
            <a:ext cx="1582058" cy="1015663"/>
          </a:xfrm>
          <a:prstGeom prst="rect">
            <a:avLst/>
          </a:prstGeom>
          <a:gradFill>
            <a:gsLst>
              <a:gs pos="0">
                <a:schemeClr val="tx2">
                  <a:lumMod val="10000"/>
                  <a:lumOff val="90000"/>
                </a:schemeClr>
              </a:gs>
              <a:gs pos="100000">
                <a:schemeClr val="bg1"/>
              </a:gs>
            </a:gsLst>
            <a:lin ang="5400000" scaled="0"/>
          </a:gradFill>
          <a:ln>
            <a:solidFill>
              <a:schemeClr val="accent1">
                <a:lumMod val="75000"/>
              </a:schemeClr>
            </a:solidFill>
          </a:ln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141313"/>
                </a:solidFill>
              </a:rPr>
              <a:t>PBL/BNL Phase II STTR</a:t>
            </a:r>
            <a:endParaRPr lang="en-US" sz="2000" dirty="0">
              <a:solidFill>
                <a:srgbClr val="141313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30053" y="5206334"/>
            <a:ext cx="2286001" cy="132343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</a:pPr>
            <a:r>
              <a:rPr lang="en-US" sz="2000" b="1" dirty="0" smtClean="0">
                <a:solidFill>
                  <a:srgbClr val="141313"/>
                </a:solidFill>
              </a:rPr>
              <a:t>Goal: </a:t>
            </a:r>
            <a:r>
              <a:rPr lang="en-US" sz="2000" b="1" dirty="0">
                <a:solidFill>
                  <a:srgbClr val="141313"/>
                </a:solidFill>
              </a:rPr>
              <a:t>M</a:t>
            </a:r>
            <a:r>
              <a:rPr lang="en-US" sz="2000" b="1" dirty="0" smtClean="0">
                <a:solidFill>
                  <a:srgbClr val="141313"/>
                </a:solidFill>
              </a:rPr>
              <a:t>easure magnetization due to HTS coils in two configurations</a:t>
            </a:r>
          </a:p>
        </p:txBody>
      </p:sp>
    </p:spTree>
    <p:extLst>
      <p:ext uri="{BB962C8B-B14F-4D97-AF65-F5344CB8AC3E}">
        <p14:creationId xmlns:p14="http://schemas.microsoft.com/office/powerpoint/2010/main" val="268178804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1" y="90488"/>
            <a:ext cx="5486399" cy="808037"/>
          </a:xfrm>
        </p:spPr>
        <p:txBody>
          <a:bodyPr/>
          <a:lstStyle/>
          <a:p>
            <a:r>
              <a:rPr lang="en-US" sz="5400" dirty="0" smtClean="0"/>
              <a:t>SUMMARY</a:t>
            </a:r>
            <a:endParaRPr lang="en-US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1219200"/>
            <a:ext cx="9067800" cy="52383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74320" indent="-27432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66CC"/>
                </a:solidFill>
              </a:rPr>
              <a:t>Quench protection is a major challenge in HTS magnets. </a:t>
            </a:r>
          </a:p>
          <a:p>
            <a:pPr marL="274320" indent="-27432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C00000"/>
                </a:solidFill>
              </a:rPr>
              <a:t>A multi-prong approach (metallic insulation, sensitive electronics for pre-quench action, inductive energy transfer out of coil and fast energy extraction with electronics that can tolerate high voltage) has worked in a number of R&amp;D magnets tested at BNL.</a:t>
            </a:r>
          </a:p>
          <a:p>
            <a:pPr marL="274320" indent="-27432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b="1" dirty="0"/>
              <a:t>T</a:t>
            </a:r>
            <a:r>
              <a:rPr lang="en-US" sz="2400" b="1" dirty="0" smtClean="0"/>
              <a:t>hese approaches, however, needs to be further tested, expanded, and supplemented by other techniques to provide sufficient protection for large high stored energy magnets.</a:t>
            </a:r>
          </a:p>
          <a:p>
            <a:pPr marL="274320" indent="-27432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en-US" sz="2400" b="1" dirty="0" smtClean="0">
                <a:solidFill>
                  <a:srgbClr val="006600"/>
                </a:solidFill>
              </a:rPr>
              <a:t>With a reliable quench protection system and magnet designs that make </a:t>
            </a:r>
            <a:r>
              <a:rPr lang="en-US" sz="2400" b="1" dirty="0">
                <a:solidFill>
                  <a:srgbClr val="006600"/>
                </a:solidFill>
              </a:rPr>
              <a:t>efficient use of HTS </a:t>
            </a:r>
            <a:r>
              <a:rPr lang="en-US" sz="2400" b="1" dirty="0" smtClean="0">
                <a:solidFill>
                  <a:srgbClr val="006600"/>
                </a:solidFill>
              </a:rPr>
              <a:t>and produce tolerable field errors (such as those discussed in this presentation), there is a potential of making very high field HTS/LTS hybrid accelerator magnets.</a:t>
            </a:r>
            <a:endParaRPr lang="en-US" sz="2400" b="1" dirty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7454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667000"/>
            <a:ext cx="6094413" cy="808037"/>
          </a:xfrm>
        </p:spPr>
        <p:txBody>
          <a:bodyPr/>
          <a:lstStyle/>
          <a:p>
            <a:r>
              <a:rPr lang="en-US" dirty="0" smtClean="0"/>
              <a:t>Backup Slides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21876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0488"/>
            <a:ext cx="7010400" cy="900112"/>
          </a:xfrm>
        </p:spPr>
        <p:txBody>
          <a:bodyPr/>
          <a:lstStyle/>
          <a:p>
            <a:r>
              <a:rPr lang="en-US" sz="2800" dirty="0" smtClean="0"/>
              <a:t>1.Co-winding with Stainless Steel Tape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066800"/>
            <a:ext cx="8991600" cy="55676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Benefits of Stainless Steel (metallic) insulation in HTS coils: </a:t>
            </a:r>
          </a:p>
          <a:p>
            <a:pPr lvl="1" indent="-274320">
              <a:buFont typeface="Wingdings" panose="05000000000000000000" pitchFamily="2" charset="2"/>
              <a:buChar char="Ø"/>
            </a:pPr>
            <a:r>
              <a:rPr lang="en-US" sz="2400" dirty="0" smtClean="0"/>
              <a:t>Radiation resistant (critical for high radiation environment)</a:t>
            </a:r>
          </a:p>
          <a:p>
            <a:pPr lvl="1" indent="-274320">
              <a:buFont typeface="Wingdings" panose="05000000000000000000" pitchFamily="2" charset="2"/>
              <a:buChar char="Ø"/>
            </a:pPr>
            <a:r>
              <a:rPr lang="en-US" sz="2400" dirty="0" smtClean="0"/>
              <a:t>Extra support structure (critical for high field magnets – e.g. SMES)</a:t>
            </a:r>
          </a:p>
          <a:p>
            <a:pPr lvl="1" indent="-274320">
              <a:buFont typeface="Wingdings" panose="05000000000000000000" pitchFamily="2" charset="2"/>
              <a:buChar char="Ø"/>
            </a:pPr>
            <a:r>
              <a:rPr lang="en-US" sz="2400" b="1" dirty="0" smtClean="0">
                <a:solidFill>
                  <a:srgbClr val="C00000"/>
                </a:solidFill>
              </a:rPr>
              <a:t>Quench protection – spread energy (critical for HTS magnets)</a:t>
            </a:r>
          </a:p>
          <a:p>
            <a:pPr lvl="1" indent="-274320">
              <a:buFont typeface="Wingdings" panose="05000000000000000000" pitchFamily="2" charset="2"/>
              <a:buChar char="Ø"/>
            </a:pPr>
            <a:endParaRPr lang="en-US" sz="1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Quench propagation is significantly different between coils wound with traditional insulations (such as </a:t>
            </a:r>
            <a:r>
              <a:rPr lang="en-US" sz="2400" dirty="0" err="1" smtClean="0">
                <a:solidFill>
                  <a:srgbClr val="C00000"/>
                </a:solidFill>
              </a:rPr>
              <a:t>kapton</a:t>
            </a:r>
            <a:r>
              <a:rPr lang="en-US" sz="2400" dirty="0" smtClean="0">
                <a:solidFill>
                  <a:srgbClr val="C00000"/>
                </a:solidFill>
              </a:rPr>
              <a:t>) and wound with </a:t>
            </a:r>
            <a:r>
              <a:rPr lang="en-US" sz="2400" dirty="0" err="1" smtClean="0">
                <a:solidFill>
                  <a:srgbClr val="C00000"/>
                </a:solidFill>
              </a:rPr>
              <a:t>ss</a:t>
            </a:r>
            <a:r>
              <a:rPr lang="en-US" sz="2400" dirty="0" smtClean="0">
                <a:solidFill>
                  <a:srgbClr val="C00000"/>
                </a:solidFill>
              </a:rPr>
              <a:t> tape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SS tape is in between no-insulation and traditional insulation and may be a desired compromise/optimization in some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For R&amp;D magnets, natural surface resistance has been adequate but for machine magnets providing controlled surface may be desired</a:t>
            </a:r>
          </a:p>
          <a:p>
            <a:pPr>
              <a:spcBef>
                <a:spcPts val="1800"/>
              </a:spcBef>
            </a:pPr>
            <a:r>
              <a:rPr lang="en-US" sz="2400" dirty="0">
                <a:solidFill>
                  <a:srgbClr val="006600"/>
                </a:solidFill>
                <a:latin typeface="+mj-lt"/>
              </a:rPr>
              <a:t>BNL has </a:t>
            </a: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used SS </a:t>
            </a:r>
            <a:r>
              <a:rPr lang="en-US" sz="2400" dirty="0">
                <a:solidFill>
                  <a:srgbClr val="006600"/>
                </a:solidFill>
                <a:latin typeface="+mj-lt"/>
              </a:rPr>
              <a:t>insulation in </a:t>
            </a: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many HTS magnet projects with a positive experience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577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8400" y="76200"/>
            <a:ext cx="6094413" cy="900112"/>
          </a:xfrm>
        </p:spPr>
        <p:txBody>
          <a:bodyPr/>
          <a:lstStyle/>
          <a:p>
            <a:r>
              <a:rPr lang="en-US" sz="6600" dirty="0" smtClean="0"/>
              <a:t>Contents</a:t>
            </a:r>
            <a:endParaRPr lang="en-US" sz="6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38" t="3098" r="15109" b="4515"/>
          <a:stretch/>
        </p:blipFill>
        <p:spPr bwMode="auto">
          <a:xfrm>
            <a:off x="7162800" y="4419600"/>
            <a:ext cx="1514675" cy="17113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6989168" cy="5029200"/>
          </a:xfrm>
        </p:spPr>
        <p:txBody>
          <a:bodyPr/>
          <a:lstStyle/>
          <a:p>
            <a:pPr>
              <a:lnSpc>
                <a:spcPct val="150000"/>
              </a:lnSpc>
            </a:pPr>
            <a:r>
              <a:rPr lang="en-US" sz="3600" b="1" dirty="0" smtClean="0"/>
              <a:t>Quench Protection</a:t>
            </a:r>
          </a:p>
          <a:p>
            <a:pPr lvl="1">
              <a:lnSpc>
                <a:spcPct val="150000"/>
              </a:lnSpc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600" dirty="0" smtClean="0"/>
              <a:t> Strategy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3600" dirty="0" smtClean="0"/>
              <a:t> Experience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endParaRPr lang="en-US" sz="3600" dirty="0" smtClean="0"/>
          </a:p>
          <a:p>
            <a:pPr>
              <a:lnSpc>
                <a:spcPct val="150000"/>
              </a:lnSpc>
            </a:pPr>
            <a:r>
              <a:rPr lang="en-US" sz="2400" b="1" dirty="0" smtClean="0"/>
              <a:t>HTS high field magnet program </a:t>
            </a:r>
          </a:p>
          <a:p>
            <a:pPr marL="400050" lvl="1" indent="0">
              <a:spcBef>
                <a:spcPts val="0"/>
              </a:spcBef>
              <a:buNone/>
            </a:pPr>
            <a:r>
              <a:rPr lang="en-US" sz="2400" b="1" dirty="0" smtClean="0"/>
              <a:t>(a brief discussion)</a:t>
            </a:r>
            <a:r>
              <a:rPr lang="en-US" sz="2400" dirty="0" smtClean="0"/>
              <a:t> 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dirty="0" smtClean="0"/>
              <a:t> Based on the </a:t>
            </a:r>
            <a:r>
              <a:rPr lang="en-US" sz="2400" dirty="0" err="1" smtClean="0"/>
              <a:t>ReBCO</a:t>
            </a:r>
            <a:r>
              <a:rPr lang="en-US" sz="2400" dirty="0" smtClean="0"/>
              <a:t> tape(s) </a:t>
            </a:r>
          </a:p>
          <a:p>
            <a:pPr lvl="1">
              <a:spcBef>
                <a:spcPts val="0"/>
              </a:spcBef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smtClean="0"/>
              <a:t>Complementary geometry to European program, thanks to common coil design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en-US" sz="3200" dirty="0" smtClean="0"/>
          </a:p>
          <a:p>
            <a:pPr marL="57150" indent="0">
              <a:lnSpc>
                <a:spcPct val="150000"/>
              </a:lnSpc>
              <a:buNone/>
            </a:pPr>
            <a:endParaRPr lang="en-US" dirty="0" smtClean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1462" y="1717589"/>
            <a:ext cx="2157413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1736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2640227" y="152400"/>
            <a:ext cx="5665573" cy="881062"/>
          </a:xfrm>
        </p:spPr>
        <p:txBody>
          <a:bodyPr/>
          <a:lstStyle/>
          <a:p>
            <a:r>
              <a:rPr lang="en-US" altLang="en-US" sz="3600" dirty="0" smtClean="0"/>
              <a:t>HTS Quad for FRIB</a:t>
            </a:r>
          </a:p>
        </p:txBody>
      </p:sp>
      <p:pic>
        <p:nvPicPr>
          <p:cNvPr id="3379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6" t="22063" r="1112" b="11060"/>
          <a:stretch>
            <a:fillRect/>
          </a:stretch>
        </p:blipFill>
        <p:spPr bwMode="auto">
          <a:xfrm>
            <a:off x="152400" y="1143000"/>
            <a:ext cx="4480560" cy="2764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9535" y="4141857"/>
            <a:ext cx="3048000" cy="707886"/>
          </a:xfrm>
          <a:prstGeom prst="rect">
            <a:avLst/>
          </a:prstGeom>
          <a:gradFill>
            <a:gsLst>
              <a:gs pos="0">
                <a:srgbClr val="66FF99"/>
              </a:gs>
              <a:gs pos="80000">
                <a:schemeClr val="accent1">
                  <a:shade val="93000"/>
                  <a:satMod val="130000"/>
                </a:schemeClr>
              </a:gs>
              <a:gs pos="100000">
                <a:schemeClr val="accent1">
                  <a:shade val="94000"/>
                  <a:satMod val="135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 eaLnBrk="1" hangingPunct="1">
              <a:spcBef>
                <a:spcPct val="0"/>
              </a:spcBef>
              <a:defRPr/>
            </a:pPr>
            <a:r>
              <a:rPr lang="en-US" sz="2000" b="1" dirty="0">
                <a:solidFill>
                  <a:srgbClr val="C00000"/>
                </a:solidFill>
              </a:rPr>
              <a:t>YBCO from two </a:t>
            </a:r>
            <a:r>
              <a:rPr lang="en-US" sz="2000" b="1" dirty="0" smtClean="0">
                <a:solidFill>
                  <a:srgbClr val="C00000"/>
                </a:solidFill>
              </a:rPr>
              <a:t>vendors ASC </a:t>
            </a:r>
            <a:r>
              <a:rPr lang="en-US" sz="2000" b="1" dirty="0">
                <a:solidFill>
                  <a:srgbClr val="C00000"/>
                </a:solidFill>
              </a:rPr>
              <a:t>and </a:t>
            </a:r>
            <a:r>
              <a:rPr lang="en-US" sz="2000" b="1" dirty="0" err="1">
                <a:solidFill>
                  <a:srgbClr val="C00000"/>
                </a:solidFill>
              </a:rPr>
              <a:t>SuperPower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0570" y="2989880"/>
            <a:ext cx="5201030" cy="3126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1"/>
          <p:cNvSpPr txBox="1">
            <a:spLocks/>
          </p:cNvSpPr>
          <p:nvPr/>
        </p:nvSpPr>
        <p:spPr bwMode="auto">
          <a:xfrm>
            <a:off x="5037438" y="2075068"/>
            <a:ext cx="3962400" cy="900112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r>
              <a:rPr lang="en-US" altLang="en-US" sz="2000" kern="0" smtClean="0"/>
              <a:t>Large Temperature Margins</a:t>
            </a:r>
            <a:br>
              <a:rPr lang="en-US" altLang="en-US" sz="2000" kern="0" smtClean="0"/>
            </a:br>
            <a:r>
              <a:rPr lang="en-US" altLang="en-US" sz="2000" kern="0" smtClean="0">
                <a:solidFill>
                  <a:srgbClr val="006600"/>
                </a:solidFill>
              </a:rPr>
              <a:t>(only possible with HTS)</a:t>
            </a:r>
            <a:endParaRPr lang="en-US" altLang="en-US" sz="2000" kern="0" dirty="0" smtClean="0">
              <a:solidFill>
                <a:srgbClr val="0066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252" y="6070598"/>
            <a:ext cx="8773620" cy="461665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spcBef>
                <a:spcPct val="0"/>
              </a:spcBef>
              <a:defRPr/>
            </a:pPr>
            <a:r>
              <a:rPr lang="en-US" sz="2400" b="1" dirty="0" smtClean="0">
                <a:solidFill>
                  <a:srgbClr val="FFFF00"/>
                </a:solidFill>
              </a:rPr>
              <a:t>HTS provides </a:t>
            </a:r>
            <a:r>
              <a:rPr lang="en-US" sz="2400" b="1" dirty="0">
                <a:solidFill>
                  <a:srgbClr val="FFFF00"/>
                </a:solidFill>
              </a:rPr>
              <a:t>robust operation against local and global heat loads</a:t>
            </a:r>
          </a:p>
        </p:txBody>
      </p:sp>
    </p:spTree>
    <p:extLst>
      <p:ext uri="{BB962C8B-B14F-4D97-AF65-F5344CB8AC3E}">
        <p14:creationId xmlns:p14="http://schemas.microsoft.com/office/powerpoint/2010/main" val="3029386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90488"/>
            <a:ext cx="6704013" cy="900112"/>
          </a:xfrm>
        </p:spPr>
        <p:txBody>
          <a:bodyPr/>
          <a:lstStyle/>
          <a:p>
            <a:r>
              <a:rPr lang="en-US" sz="2800" dirty="0" smtClean="0"/>
              <a:t>Snap Shot of the Event in ASC Coils</a:t>
            </a:r>
            <a:br>
              <a:rPr lang="en-US" sz="2800" dirty="0" smtClean="0"/>
            </a:br>
            <a:r>
              <a:rPr lang="en-US" sz="2800" dirty="0" smtClean="0"/>
              <a:t>(individual and difference voltages)</a:t>
            </a:r>
            <a:endParaRPr lang="en-US" sz="2800" dirty="0"/>
          </a:p>
        </p:txBody>
      </p:sp>
      <p:grpSp>
        <p:nvGrpSpPr>
          <p:cNvPr id="3" name="Group 2"/>
          <p:cNvGrpSpPr>
            <a:grpSpLocks noChangeAspect="1"/>
          </p:cNvGrpSpPr>
          <p:nvPr/>
        </p:nvGrpSpPr>
        <p:grpSpPr>
          <a:xfrm>
            <a:off x="990600" y="2269684"/>
            <a:ext cx="6416230" cy="4179305"/>
            <a:chOff x="304800" y="1050927"/>
            <a:chExt cx="8544286" cy="5565446"/>
          </a:xfrm>
        </p:grpSpPr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4800" y="1050927"/>
              <a:ext cx="7472779" cy="4800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TextBox 5"/>
            <p:cNvSpPr txBox="1"/>
            <p:nvPr/>
          </p:nvSpPr>
          <p:spPr>
            <a:xfrm rot="16200000">
              <a:off x="7121387" y="3825994"/>
              <a:ext cx="2921336" cy="4918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Difference Voltage</a:t>
              </a:r>
              <a:endParaRPr lang="en-US" sz="1800" b="1" dirty="0"/>
            </a:p>
          </p:txBody>
        </p:sp>
        <p:sp>
          <p:nvSpPr>
            <p:cNvPr id="7" name="Down Arrow 6"/>
            <p:cNvSpPr/>
            <p:nvPr/>
          </p:nvSpPr>
          <p:spPr bwMode="auto">
            <a:xfrm rot="5400000">
              <a:off x="7817428" y="3505200"/>
              <a:ext cx="228600" cy="685800"/>
            </a:xfrm>
            <a:prstGeom prst="downArrow">
              <a:avLst/>
            </a:prstGeom>
            <a:solidFill>
              <a:schemeClr val="bg1"/>
            </a:solidFill>
            <a:ln w="9525" cap="flat" cmpd="sng" algn="ctr">
              <a:solidFill>
                <a:schemeClr val="accent2"/>
              </a:solidFill>
              <a:prstDash val="solid"/>
              <a:round/>
              <a:headEnd type="none" w="med" len="med"/>
              <a:tailEnd type="triangl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600200" y="2094346"/>
              <a:ext cx="2619663" cy="8606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008000"/>
                  </a:solidFill>
                </a:rPr>
                <a:t>Fast data logger</a:t>
              </a:r>
            </a:p>
            <a:p>
              <a:r>
                <a:rPr lang="en-US" sz="1800" b="1" dirty="0" smtClean="0">
                  <a:solidFill>
                    <a:srgbClr val="008000"/>
                  </a:solidFill>
                </a:rPr>
                <a:t>One point/</a:t>
              </a:r>
              <a:r>
                <a:rPr lang="en-US" sz="1800" b="1" dirty="0" err="1" smtClean="0">
                  <a:solidFill>
                    <a:srgbClr val="008000"/>
                  </a:solidFill>
                </a:rPr>
                <a:t>msec</a:t>
              </a:r>
              <a:endParaRPr lang="en-US" sz="1800" b="1" dirty="0">
                <a:solidFill>
                  <a:srgbClr val="008000"/>
                </a:solidFill>
              </a:endParaRPr>
            </a:p>
          </p:txBody>
        </p:sp>
        <p:cxnSp>
          <p:nvCxnSpPr>
            <p:cNvPr id="4" name="Straight Arrow Connector 3"/>
            <p:cNvCxnSpPr/>
            <p:nvPr/>
          </p:nvCxnSpPr>
          <p:spPr bwMode="auto">
            <a:xfrm>
              <a:off x="7495309" y="4708527"/>
              <a:ext cx="0" cy="1387473"/>
            </a:xfrm>
            <a:prstGeom prst="straightConnector1">
              <a:avLst/>
            </a:prstGeom>
            <a:solidFill>
              <a:schemeClr val="bg1"/>
            </a:solidFill>
            <a:ln w="38100" cap="flat" cmpd="sng" algn="ctr">
              <a:solidFill>
                <a:schemeClr val="accent2"/>
              </a:solidFill>
              <a:prstDash val="dash"/>
              <a:round/>
              <a:headEnd type="none" w="med" len="med"/>
              <a:tailEnd type="arrow"/>
            </a:ln>
            <a:effectLst/>
          </p:spPr>
        </p:cxnSp>
        <p:sp>
          <p:nvSpPr>
            <p:cNvPr id="9" name="TextBox 8"/>
            <p:cNvSpPr txBox="1"/>
            <p:nvPr/>
          </p:nvSpPr>
          <p:spPr>
            <a:xfrm>
              <a:off x="7424836" y="6124545"/>
              <a:ext cx="1424250" cy="4918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>
                  <a:solidFill>
                    <a:srgbClr val="0000FF"/>
                  </a:solidFill>
                </a:rPr>
                <a:t>Shut-off</a:t>
              </a:r>
              <a:endParaRPr lang="en-US" sz="1800" b="1" dirty="0">
                <a:solidFill>
                  <a:srgbClr val="0000FF"/>
                </a:solidFill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93960" y="1164205"/>
            <a:ext cx="8987979" cy="90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2400" b="1" dirty="0" smtClean="0"/>
              <a:t>This event appear to be </a:t>
            </a:r>
            <a:r>
              <a:rPr lang="en-US" sz="2400" b="1" dirty="0"/>
              <a:t>a</a:t>
            </a:r>
            <a:r>
              <a:rPr lang="en-US" sz="2400" b="1" dirty="0" smtClean="0"/>
              <a:t> sign of flux jump</a:t>
            </a:r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2400" b="1" dirty="0"/>
              <a:t>E</a:t>
            </a:r>
            <a:r>
              <a:rPr lang="en-US" sz="2400" b="1" dirty="0" smtClean="0"/>
              <a:t>xceeded quench threshold, triggered shutoff &amp; energy extraction</a:t>
            </a:r>
          </a:p>
        </p:txBody>
      </p:sp>
    </p:spTree>
    <p:extLst>
      <p:ext uri="{BB962C8B-B14F-4D97-AF65-F5344CB8AC3E}">
        <p14:creationId xmlns:p14="http://schemas.microsoft.com/office/powerpoint/2010/main" val="388204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90488"/>
            <a:ext cx="6551613" cy="808037"/>
          </a:xfrm>
        </p:spPr>
        <p:txBody>
          <a:bodyPr/>
          <a:lstStyle/>
          <a:p>
            <a:r>
              <a:rPr lang="en-US" sz="2800" dirty="0" smtClean="0"/>
              <a:t>Operation at the High Detection Threshold Voltage</a:t>
            </a:r>
            <a:endParaRPr lang="en-US" sz="2800" dirty="0"/>
          </a:p>
        </p:txBody>
      </p:sp>
      <p:pic>
        <p:nvPicPr>
          <p:cNvPr id="260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89056" y="1905000"/>
            <a:ext cx="8143072" cy="4626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68406" y="1100161"/>
            <a:ext cx="8723194" cy="83099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FF00"/>
                </a:solidFill>
              </a:rPr>
              <a:t>O</a:t>
            </a:r>
            <a:r>
              <a:rPr lang="en-US" sz="2400" b="1" dirty="0" smtClean="0">
                <a:solidFill>
                  <a:srgbClr val="FFFF00"/>
                </a:solidFill>
              </a:rPr>
              <a:t>perated at about two order of magnitude beyond the quench detection threshold (&gt;100 mV instead of &lt; 1mV initially planned)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rot="-5400000">
            <a:off x="6915232" y="4123713"/>
            <a:ext cx="353385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Test temperature: ~67 K</a:t>
            </a:r>
          </a:p>
          <a:p>
            <a:pPr algn="ctr"/>
            <a:r>
              <a:rPr lang="en-US" sz="2000" b="1" dirty="0" smtClean="0"/>
              <a:t>(ASC to 150 Amp; SP to 100A)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506336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99219"/>
            <a:ext cx="6819899" cy="808037"/>
          </a:xfrm>
        </p:spPr>
        <p:txBody>
          <a:bodyPr/>
          <a:lstStyle/>
          <a:p>
            <a:r>
              <a:rPr lang="en-US" sz="2400" dirty="0" smtClean="0"/>
              <a:t>Design Technique to Reduce Magnetization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1066800"/>
            <a:ext cx="8991600" cy="1968855"/>
          </a:xfrm>
        </p:spPr>
        <p:txBody>
          <a:bodyPr/>
          <a:lstStyle/>
          <a:p>
            <a:pPr marL="0" indent="0">
              <a:spcBef>
                <a:spcPts val="600"/>
              </a:spcBef>
              <a:buNone/>
            </a:pPr>
            <a:r>
              <a:rPr lang="en-US" sz="2000" b="1" u="sng" dirty="0" smtClean="0">
                <a:solidFill>
                  <a:srgbClr val="006600"/>
                </a:solidFill>
              </a:rPr>
              <a:t>Design Technique to Reduce Magnetization Effects: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6600"/>
                </a:solidFill>
              </a:rPr>
              <a:t>Align the tape conductor (thickness few </a:t>
            </a:r>
            <a:r>
              <a:rPr lang="en-US" sz="2000" dirty="0" smtClean="0">
                <a:solidFill>
                  <a:srgbClr val="006600"/>
                </a:solidFill>
                <a:latin typeface="Symbol" panose="05050102010706020507" pitchFamily="18" charset="2"/>
              </a:rPr>
              <a:t>m</a:t>
            </a:r>
            <a:r>
              <a:rPr lang="en-US" sz="2000" dirty="0" smtClean="0">
                <a:solidFill>
                  <a:srgbClr val="006600"/>
                </a:solidFill>
              </a:rPr>
              <a:t>m) such that primarily the </a:t>
            </a:r>
          </a:p>
          <a:p>
            <a:pPr marL="857250" lvl="2" indent="0">
              <a:spcBef>
                <a:spcPts val="600"/>
              </a:spcBef>
              <a:buNone/>
            </a:pPr>
            <a:r>
              <a:rPr lang="en-US" sz="2000" b="1" i="1" dirty="0" smtClean="0">
                <a:solidFill>
                  <a:srgbClr val="006600"/>
                </a:solidFill>
              </a:rPr>
              <a:t>“</a:t>
            </a:r>
            <a:r>
              <a:rPr lang="en-US" sz="2000" b="1" i="1" u="sng" dirty="0" smtClean="0">
                <a:solidFill>
                  <a:srgbClr val="006600"/>
                </a:solidFill>
              </a:rPr>
              <a:t>narrow side sees the perpendicular field</a:t>
            </a:r>
            <a:r>
              <a:rPr lang="en-US" sz="2000" b="1" i="1" dirty="0" smtClean="0">
                <a:solidFill>
                  <a:srgbClr val="006600"/>
                </a:solidFill>
              </a:rPr>
              <a:t> </a:t>
            </a:r>
            <a:r>
              <a:rPr lang="en-US" sz="2000" dirty="0" smtClean="0">
                <a:solidFill>
                  <a:srgbClr val="006600"/>
                </a:solidFill>
              </a:rPr>
              <a:t>”</a:t>
            </a:r>
          </a:p>
          <a:p>
            <a:pPr>
              <a:spcBef>
                <a:spcPts val="600"/>
              </a:spcBef>
            </a:pPr>
            <a:r>
              <a:rPr lang="en-US" sz="2000" dirty="0" smtClean="0">
                <a:solidFill>
                  <a:srgbClr val="006600"/>
                </a:solidFill>
              </a:rPr>
              <a:t>It</a:t>
            </a:r>
            <a:r>
              <a:rPr lang="en-US" sz="2000" dirty="0">
                <a:solidFill>
                  <a:srgbClr val="006600"/>
                </a:solidFill>
              </a:rPr>
              <a:t> </a:t>
            </a:r>
            <a:r>
              <a:rPr lang="en-US" sz="2000" dirty="0" smtClean="0">
                <a:solidFill>
                  <a:srgbClr val="006600"/>
                </a:solidFill>
              </a:rPr>
              <a:t>is possible to align HTS tape to a good extent in </a:t>
            </a:r>
            <a:r>
              <a:rPr lang="en-US" sz="2000" b="1" u="sng" dirty="0" smtClean="0">
                <a:solidFill>
                  <a:srgbClr val="006600"/>
                </a:solidFill>
              </a:rPr>
              <a:t>hybrid designs </a:t>
            </a:r>
          </a:p>
          <a:p>
            <a:pPr marL="914400" lvl="2" indent="0">
              <a:spcBef>
                <a:spcPts val="600"/>
              </a:spcBef>
              <a:buNone/>
            </a:pPr>
            <a:r>
              <a:rPr lang="en-US" sz="2000" b="1" i="1" dirty="0" smtClean="0">
                <a:solidFill>
                  <a:srgbClr val="006600"/>
                </a:solidFill>
              </a:rPr>
              <a:t>“by carefully designing the coil (both HTS and LTS conductor blocks)”</a:t>
            </a:r>
            <a:endParaRPr lang="en-US" sz="2000" b="1" i="1" dirty="0">
              <a:solidFill>
                <a:srgbClr val="00660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83" r="-8683"/>
          <a:stretch/>
        </p:blipFill>
        <p:spPr bwMode="auto">
          <a:xfrm>
            <a:off x="91440" y="3200400"/>
            <a:ext cx="4388160" cy="32918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4191000" y="3035655"/>
            <a:ext cx="4876799" cy="3508653"/>
            <a:chOff x="3168274" y="3907966"/>
            <a:chExt cx="5566727" cy="3508653"/>
          </a:xfrm>
        </p:grpSpPr>
        <p:sp>
          <p:nvSpPr>
            <p:cNvPr id="9" name="TextBox 8"/>
            <p:cNvSpPr txBox="1"/>
            <p:nvPr/>
          </p:nvSpPr>
          <p:spPr>
            <a:xfrm>
              <a:off x="3168274" y="3907966"/>
              <a:ext cx="5566727" cy="3508653"/>
            </a:xfrm>
            <a:prstGeom prst="rect">
              <a:avLst/>
            </a:prstGeom>
            <a:ln w="25400">
              <a:solidFill>
                <a:srgbClr val="FF0000"/>
              </a:solidFill>
            </a:ln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sz="2000" b="1" dirty="0" smtClean="0">
                  <a:solidFill>
                    <a:srgbClr val="FFFF00"/>
                  </a:solidFill>
                </a:rPr>
                <a:t>Effective filament size of 12 mm reduces </a:t>
              </a:r>
            </a:p>
            <a:p>
              <a:pPr>
                <a:lnSpc>
                  <a:spcPct val="150000"/>
                </a:lnSpc>
              </a:pPr>
              <a:r>
                <a:rPr lang="en-US" sz="2000" b="1" dirty="0" smtClean="0">
                  <a:solidFill>
                    <a:srgbClr val="FFFF00"/>
                  </a:solidFill>
                </a:rPr>
                <a:t>           to a few mm in an ideal design</a:t>
              </a:r>
            </a:p>
            <a:p>
              <a:pPr>
                <a:lnSpc>
                  <a:spcPct val="150000"/>
                </a:lnSpc>
              </a:pPr>
              <a:endParaRPr lang="en-US" sz="2000" b="1" dirty="0">
                <a:solidFill>
                  <a:srgbClr val="FFFF00"/>
                </a:solidFill>
                <a:latin typeface="+mj-lt"/>
              </a:endParaRPr>
            </a:p>
            <a:p>
              <a:pPr>
                <a:lnSpc>
                  <a:spcPct val="150000"/>
                </a:lnSpc>
              </a:pPr>
              <a:r>
                <a:rPr lang="en-US" sz="2000" b="1" dirty="0" smtClean="0">
                  <a:solidFill>
                    <a:srgbClr val="00FF00"/>
                  </a:solidFill>
                  <a:latin typeface="+mj-lt"/>
                </a:rPr>
                <a:t>Magnetization in an actual magnet will depend on </a:t>
              </a:r>
              <a:r>
                <a:rPr lang="en-US" sz="2000" b="1" dirty="0">
                  <a:solidFill>
                    <a:srgbClr val="00FF00"/>
                  </a:solidFill>
                  <a:latin typeface="+mj-lt"/>
                </a:rPr>
                <a:t>the </a:t>
              </a:r>
              <a:r>
                <a:rPr lang="en-US" sz="2000" b="1" dirty="0" smtClean="0">
                  <a:solidFill>
                    <a:srgbClr val="00FF00"/>
                  </a:solidFill>
                  <a:latin typeface="+mj-lt"/>
                </a:rPr>
                <a:t>level of optimization and on how things work in real world (beyond computations) </a:t>
              </a:r>
            </a:p>
          </p:txBody>
        </p:sp>
        <p:sp>
          <p:nvSpPr>
            <p:cNvPr id="10" name="Striped Right Arrow 9"/>
            <p:cNvSpPr/>
            <p:nvPr/>
          </p:nvSpPr>
          <p:spPr bwMode="auto">
            <a:xfrm>
              <a:off x="3429214" y="4606111"/>
              <a:ext cx="533400" cy="249360"/>
            </a:xfrm>
            <a:prstGeom prst="stripedRightArrow">
              <a:avLst/>
            </a:prstGeom>
            <a:solidFill>
              <a:schemeClr val="bg1"/>
            </a:solidFill>
            <a:ln w="9525" cap="flat" cmpd="sng" algn="ctr">
              <a:solidFill>
                <a:srgbClr val="FF00FF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1921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99219"/>
            <a:ext cx="7010399" cy="891381"/>
          </a:xfrm>
        </p:spPr>
        <p:txBody>
          <a:bodyPr/>
          <a:lstStyle/>
          <a:p>
            <a:r>
              <a:rPr lang="en-US" sz="2800" dirty="0" smtClean="0"/>
              <a:t>Another Major Benefit of the Aligned Tape Design (conductor efficiency)</a:t>
            </a:r>
            <a:endParaRPr lang="en-US" sz="2800" dirty="0"/>
          </a:p>
        </p:txBody>
      </p:sp>
      <p:pic>
        <p:nvPicPr>
          <p:cNvPr id="1105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1066800"/>
            <a:ext cx="7315200" cy="5468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52400" y="1752600"/>
            <a:ext cx="1955279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u="sng" dirty="0" smtClean="0">
                <a:solidFill>
                  <a:srgbClr val="0070C0"/>
                </a:solidFill>
              </a:rPr>
              <a:t>Courtesy</a:t>
            </a:r>
            <a:r>
              <a:rPr lang="en-US" sz="2000" b="1" dirty="0" smtClean="0">
                <a:solidFill>
                  <a:srgbClr val="0070C0"/>
                </a:solidFill>
              </a:rPr>
              <a:t>:</a:t>
            </a:r>
          </a:p>
          <a:p>
            <a:r>
              <a:rPr lang="en-US" sz="2000" b="1" dirty="0" smtClean="0">
                <a:solidFill>
                  <a:srgbClr val="0070C0"/>
                </a:solidFill>
              </a:rPr>
              <a:t>J. Van </a:t>
            </a:r>
            <a:r>
              <a:rPr lang="en-US" sz="2000" b="1" dirty="0" err="1" smtClean="0">
                <a:solidFill>
                  <a:srgbClr val="0070C0"/>
                </a:solidFill>
              </a:rPr>
              <a:t>Nugteren</a:t>
            </a:r>
            <a:endParaRPr lang="en-US" sz="2000" b="1" dirty="0" smtClean="0">
              <a:solidFill>
                <a:srgbClr val="0070C0"/>
              </a:solidFill>
            </a:endParaRPr>
          </a:p>
          <a:p>
            <a:r>
              <a:rPr lang="en-US" sz="2000" b="1" dirty="0" smtClean="0">
                <a:solidFill>
                  <a:srgbClr val="0070C0"/>
                </a:solidFill>
              </a:rPr>
              <a:t>CERN</a:t>
            </a:r>
          </a:p>
        </p:txBody>
      </p:sp>
    </p:spTree>
    <p:extLst>
      <p:ext uri="{BB962C8B-B14F-4D97-AF65-F5344CB8AC3E}">
        <p14:creationId xmlns:p14="http://schemas.microsoft.com/office/powerpoint/2010/main" val="3480601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33600" y="152401"/>
            <a:ext cx="6781800" cy="609599"/>
          </a:xfrm>
        </p:spPr>
        <p:txBody>
          <a:bodyPr/>
          <a:lstStyle/>
          <a:p>
            <a:r>
              <a:rPr lang="en-US" sz="2800" b="1" dirty="0" smtClean="0"/>
              <a:t>Quench </a:t>
            </a:r>
            <a:r>
              <a:rPr lang="en-US" sz="2800" b="1" dirty="0"/>
              <a:t>Protection </a:t>
            </a:r>
            <a:r>
              <a:rPr lang="en-US" sz="2800" b="1" dirty="0" smtClean="0"/>
              <a:t>Strategy at BNL</a:t>
            </a:r>
            <a:endParaRPr lang="en-US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6553200"/>
            <a:ext cx="184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7070" y="1143000"/>
            <a:ext cx="8991600" cy="31239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</a:pPr>
            <a:r>
              <a:rPr lang="en-US" sz="2600" b="1" dirty="0" smtClean="0">
                <a:solidFill>
                  <a:prstClr val="black"/>
                </a:solidFill>
                <a:latin typeface="Calibri"/>
              </a:rPr>
              <a:t>BNL has relied on a multi-prong approach for quench protection in a large number of HTS coils/magnets built and tested to date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Stainless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steel (metallic) turn-to-turn insulation to spread energy after </a:t>
            </a: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the quench</a:t>
            </a:r>
            <a:endParaRPr lang="en-US" sz="2000" dirty="0">
              <a:solidFill>
                <a:prstClr val="black"/>
              </a:solidFill>
              <a:latin typeface="Calibri"/>
            </a:endParaRP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Inductively coupled copper disks to transfer energy instantaneously out of HTS coils, heat up coils and reduce current to provide extra margin at a critical time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/>
              </a:rPr>
              <a:t>Sensitive electronics to detect resistive voltage quickly at the pre-quench phase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prstClr val="black"/>
                </a:solidFill>
                <a:latin typeface="Calibri"/>
                <a:ea typeface="+mn-ea"/>
                <a:cs typeface="+mn-cs"/>
              </a:rPr>
              <a:t> Fast energy extraction with electronics that can tolerate high voltage stand-off</a:t>
            </a:r>
          </a:p>
          <a:p>
            <a:pPr marL="274320" indent="-274320" fontAlgn="auto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2000" dirty="0" smtClean="0">
                <a:solidFill>
                  <a:prstClr val="black"/>
                </a:solidFill>
                <a:latin typeface="Calibri"/>
              </a:rPr>
              <a:t> Quench heaters (used in LTS magnets, not yet implemented in HTS magnets)</a:t>
            </a:r>
            <a:endParaRPr lang="en-US" sz="2000" dirty="0" smtClean="0">
              <a:solidFill>
                <a:prstClr val="black"/>
              </a:solidFill>
              <a:latin typeface="Calibri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1897" y="4568273"/>
            <a:ext cx="243746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75" t="3487" r="24637" b="14878"/>
          <a:stretch/>
        </p:blipFill>
        <p:spPr bwMode="auto">
          <a:xfrm>
            <a:off x="7543800" y="4575453"/>
            <a:ext cx="123337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4587766"/>
            <a:ext cx="2158668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4571909"/>
            <a:ext cx="1856527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972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90488"/>
            <a:ext cx="7010400" cy="900112"/>
          </a:xfrm>
        </p:spPr>
        <p:txBody>
          <a:bodyPr/>
          <a:lstStyle/>
          <a:p>
            <a:r>
              <a:rPr lang="en-US" sz="2800" dirty="0" smtClean="0"/>
              <a:t>1.Co-winding with Stainless Steel Tape</a:t>
            </a:r>
            <a:endParaRPr lang="en-US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76200" y="1600200"/>
            <a:ext cx="8991600" cy="39426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SS </a:t>
            </a:r>
            <a:r>
              <a:rPr lang="en-US" sz="2400" dirty="0">
                <a:solidFill>
                  <a:srgbClr val="C00000"/>
                </a:solidFill>
              </a:rPr>
              <a:t>tape is in between no-insulation and traditional insulation and may be a desired compromise/optimization in some cases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Quench </a:t>
            </a:r>
            <a:r>
              <a:rPr lang="en-US" sz="2400" dirty="0" smtClean="0">
                <a:solidFill>
                  <a:srgbClr val="C00000"/>
                </a:solidFill>
              </a:rPr>
              <a:t>propagation is significantly different between coils wound with traditional insulations (such as kapton) and wound with </a:t>
            </a:r>
            <a:r>
              <a:rPr lang="en-US" sz="2400" dirty="0" err="1" smtClean="0">
                <a:solidFill>
                  <a:srgbClr val="C00000"/>
                </a:solidFill>
              </a:rPr>
              <a:t>ss</a:t>
            </a:r>
            <a:r>
              <a:rPr lang="en-US" sz="2400" dirty="0" smtClean="0">
                <a:solidFill>
                  <a:srgbClr val="C00000"/>
                </a:solidFill>
              </a:rPr>
              <a:t> tape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In case of quench, it spread </a:t>
            </a:r>
            <a:r>
              <a:rPr lang="en-US" sz="2400" dirty="0">
                <a:solidFill>
                  <a:srgbClr val="C00000"/>
                </a:solidFill>
              </a:rPr>
              <a:t>faster in transverse direction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By spreading energy, it may also partially act as quench heaters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 smtClean="0">
              <a:solidFill>
                <a:srgbClr val="C00000"/>
              </a:solidFill>
            </a:endParaRPr>
          </a:p>
          <a:p>
            <a:pPr>
              <a:spcBef>
                <a:spcPts val="1800"/>
              </a:spcBef>
            </a:pPr>
            <a:r>
              <a:rPr lang="en-US" sz="2400" dirty="0">
                <a:solidFill>
                  <a:srgbClr val="006600"/>
                </a:solidFill>
                <a:latin typeface="+mj-lt"/>
              </a:rPr>
              <a:t>BNL has </a:t>
            </a: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used SS </a:t>
            </a:r>
            <a:r>
              <a:rPr lang="en-US" sz="2400" dirty="0">
                <a:solidFill>
                  <a:srgbClr val="006600"/>
                </a:solidFill>
                <a:latin typeface="+mj-lt"/>
              </a:rPr>
              <a:t>insulation in </a:t>
            </a:r>
            <a:r>
              <a:rPr lang="en-US" sz="2400" dirty="0" smtClean="0">
                <a:solidFill>
                  <a:srgbClr val="006600"/>
                </a:solidFill>
                <a:latin typeface="+mj-lt"/>
              </a:rPr>
              <a:t>many HTS magnet projects with a positive experience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2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90488"/>
            <a:ext cx="6705600" cy="900112"/>
          </a:xfrm>
        </p:spPr>
        <p:txBody>
          <a:bodyPr/>
          <a:lstStyle/>
          <a:p>
            <a:r>
              <a:rPr lang="en-US" sz="2800" dirty="0" smtClean="0"/>
              <a:t>2a. Inductively-coupled Copper Discs between the Double Pancakes</a:t>
            </a:r>
            <a:endParaRPr lang="en-US" sz="2800" dirty="0"/>
          </a:p>
        </p:txBody>
      </p:sp>
      <p:pic>
        <p:nvPicPr>
          <p:cNvPr id="11" name="Picture 10" descr="E:\arpa-e\pic\WP_20140131_004.jpg"/>
          <p:cNvPicPr/>
          <p:nvPr/>
        </p:nvPicPr>
        <p:blipFill rotWithShape="1">
          <a:blip r:embed="rId2" cstate="print"/>
          <a:srcRect l="2" r="2"/>
          <a:stretch/>
        </p:blipFill>
        <p:spPr bwMode="auto">
          <a:xfrm>
            <a:off x="5181600" y="3302473"/>
            <a:ext cx="3657600" cy="33394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5" name="Picture 9" descr="E:\arpa-e\pic\WP_20130724_006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833" r="11665"/>
          <a:stretch/>
        </p:blipFill>
        <p:spPr bwMode="auto">
          <a:xfrm>
            <a:off x="5212080" y="1167527"/>
            <a:ext cx="2103120" cy="2059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68880" y="1156894"/>
            <a:ext cx="2651760" cy="22437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16" descr="E:\arpa-e\pic\WP_20140206_018.jpg"/>
          <p:cNvPicPr>
            <a:picLocks noChangeAspect="1"/>
          </p:cNvPicPr>
          <p:nvPr/>
        </p:nvPicPr>
        <p:blipFill rotWithShape="1">
          <a:blip r:embed="rId5" cstate="print"/>
          <a:srcRect l="62663" t="4716" r="15336" b="49009"/>
          <a:stretch/>
        </p:blipFill>
        <p:spPr bwMode="auto">
          <a:xfrm>
            <a:off x="2468880" y="3474720"/>
            <a:ext cx="2651760" cy="313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0" y="1219200"/>
            <a:ext cx="2590800" cy="49675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2400" dirty="0" smtClean="0"/>
              <a:t>Copper discs </a:t>
            </a:r>
            <a:r>
              <a:rPr lang="en-US" sz="2400" dirty="0" smtClean="0"/>
              <a:t>are used for providing </a:t>
            </a:r>
            <a:r>
              <a:rPr lang="en-US" sz="2400" dirty="0" smtClean="0"/>
              <a:t>uniform cooling across </a:t>
            </a:r>
            <a:r>
              <a:rPr lang="en-US" sz="2400" dirty="0" smtClean="0"/>
              <a:t>coils to reduce </a:t>
            </a:r>
            <a:r>
              <a:rPr lang="en-US" sz="2400" dirty="0" smtClean="0"/>
              <a:t>thermal </a:t>
            </a:r>
            <a:r>
              <a:rPr lang="en-US" sz="2400" dirty="0" smtClean="0"/>
              <a:t>strain during cooldown</a:t>
            </a:r>
            <a:endParaRPr lang="en-US" sz="2400" dirty="0" smtClean="0"/>
          </a:p>
          <a:p>
            <a:pPr marL="182880" indent="-182880">
              <a:buFont typeface="Arial" panose="020B0604020202020204" pitchFamily="34" charset="0"/>
              <a:buChar char="•"/>
            </a:pPr>
            <a:r>
              <a:rPr lang="en-US" sz="2400" dirty="0" smtClean="0"/>
              <a:t>They are</a:t>
            </a:r>
            <a:r>
              <a:rPr lang="en-US" sz="2400" dirty="0"/>
              <a:t> coupled</a:t>
            </a:r>
            <a:r>
              <a:rPr lang="en-US" sz="2400" dirty="0" smtClean="0"/>
              <a:t> inductively to </a:t>
            </a:r>
            <a:r>
              <a:rPr lang="en-US" sz="2400" dirty="0" smtClean="0"/>
              <a:t>the coils </a:t>
            </a:r>
            <a:r>
              <a:rPr lang="en-US" sz="2400" dirty="0" smtClean="0"/>
              <a:t>which helps in fast energy </a:t>
            </a:r>
            <a:r>
              <a:rPr lang="en-US" sz="2400" dirty="0" smtClean="0"/>
              <a:t>extraction</a:t>
            </a:r>
            <a:endParaRPr 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7411995" y="1219200"/>
            <a:ext cx="1676400" cy="193899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High Field Solenoid for SMES (details at MT-24)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5594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7169" y="1065566"/>
            <a:ext cx="4623750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57093" y="1120066"/>
            <a:ext cx="3071576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/>
          <a:srcRect r="28181"/>
          <a:stretch>
            <a:fillRect/>
          </a:stretch>
        </p:blipFill>
        <p:spPr bwMode="auto">
          <a:xfrm>
            <a:off x="6364973" y="3553150"/>
            <a:ext cx="2682569" cy="29663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2276194" y="228600"/>
            <a:ext cx="6640023" cy="523220"/>
          </a:xfrm>
          <a:prstGeom prst="rect">
            <a:avLst/>
          </a:prstGeom>
          <a:solidFill>
            <a:srgbClr val="FFFF00"/>
          </a:solidFill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2800" b="1" dirty="0" smtClean="0">
                <a:solidFill>
                  <a:schemeClr val="accent2"/>
                </a:solidFill>
                <a:latin typeface="Calibri"/>
                <a:ea typeface="+mn-ea"/>
                <a:cs typeface="+mn-cs"/>
              </a:rPr>
              <a:t>2b. Copper Disc for Initial Energy Extraction</a:t>
            </a:r>
            <a:endParaRPr lang="en-US" sz="2800" b="1" dirty="0">
              <a:solidFill>
                <a:schemeClr val="accent2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31619" y="1122521"/>
            <a:ext cx="1996397" cy="1200329"/>
          </a:xfrm>
          <a:prstGeom prst="rect">
            <a:avLst/>
          </a:prstGeom>
          <a:solidFill>
            <a:srgbClr val="FFCC99"/>
          </a:soli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C6600"/>
                </a:solidFill>
              </a:rPr>
              <a:t>Cu discs between the pancakes are inductively coupled to them </a:t>
            </a:r>
            <a:endParaRPr lang="en-US" b="1" dirty="0">
              <a:solidFill>
                <a:srgbClr val="CC66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162800" y="5181600"/>
            <a:ext cx="1828799" cy="707886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Most action 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in milliseconds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5" t="33037" r="60406" b="10324"/>
          <a:stretch>
            <a:fillRect/>
          </a:stretch>
        </p:blipFill>
        <p:spPr bwMode="auto">
          <a:xfrm>
            <a:off x="1828800" y="2103120"/>
            <a:ext cx="1348430" cy="1931356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/>
          <p:cNvSpPr txBox="1"/>
          <p:nvPr/>
        </p:nvSpPr>
        <p:spPr>
          <a:xfrm>
            <a:off x="33433" y="4826712"/>
            <a:ext cx="6331540" cy="1692771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FFFF00"/>
                </a:solidFill>
              </a:rPr>
              <a:t>When the current is brought down, it is first transferred to copper discs (fast drop) before the L/R decay.  This 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FFFF00"/>
                </a:solidFill>
              </a:rPr>
              <a:t>(a) removes significant energy quickly, (b) warms up copper discs and HTS coils (like quench heater) and </a:t>
            </a:r>
          </a:p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FFFF00"/>
                </a:solidFill>
              </a:rPr>
              <a:t>(c) gives extra current margin to coil at a critical time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0" y="3200400"/>
            <a:ext cx="1295400" cy="147732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1" dirty="0" smtClean="0">
                <a:solidFill>
                  <a:srgbClr val="C00000"/>
                </a:solidFill>
                <a:latin typeface="Calibri"/>
              </a:rPr>
              <a:t>12 pancake</a:t>
            </a:r>
            <a:r>
              <a:rPr lang="en-US" sz="1800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 test at 4 K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sz="1800" b="1" dirty="0" smtClean="0">
                <a:solidFill>
                  <a:srgbClr val="C00000"/>
                </a:solidFill>
                <a:latin typeface="Calibri"/>
                <a:ea typeface="+mn-ea"/>
                <a:cs typeface="+mn-cs"/>
              </a:rPr>
              <a:t>(~12 T, ~120 kJ, 100 mm)</a:t>
            </a:r>
            <a:endParaRPr lang="en-US" sz="1800" b="1" dirty="0">
              <a:solidFill>
                <a:srgbClr val="C00000"/>
              </a:solidFill>
              <a:latin typeface="Calibri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948485" y="1337299"/>
            <a:ext cx="1143000" cy="1015663"/>
          </a:xfrm>
          <a:prstGeom prst="rect">
            <a:avLst/>
          </a:prstGeom>
          <a:solidFill>
            <a:srgbClr val="FFFF00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>
              <a:spcBef>
                <a:spcPts val="0"/>
              </a:spcBef>
            </a:pPr>
            <a:r>
              <a:rPr lang="en-US" sz="2000" b="1" dirty="0" smtClean="0">
                <a:solidFill>
                  <a:srgbClr val="C00000"/>
                </a:solidFill>
              </a:rPr>
              <a:t>~ half energy removed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718448" y="1583520"/>
            <a:ext cx="4443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66CC"/>
                </a:solidFill>
              </a:rPr>
              <a:t>I</a:t>
            </a:r>
            <a:r>
              <a:rPr lang="en-US" sz="2800" b="1" baseline="30000" dirty="0" smtClean="0">
                <a:solidFill>
                  <a:srgbClr val="0066CC"/>
                </a:solidFill>
              </a:rPr>
              <a:t>2</a:t>
            </a:r>
            <a:endParaRPr lang="en-US" sz="2800" b="1" baseline="30000" dirty="0">
              <a:solidFill>
                <a:srgbClr val="0066CC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20961" y="4139119"/>
            <a:ext cx="444352" cy="52322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66CC"/>
                </a:solidFill>
              </a:rPr>
              <a:t>I</a:t>
            </a:r>
            <a:r>
              <a:rPr lang="en-US" sz="2800" b="1" baseline="30000" dirty="0" smtClean="0">
                <a:solidFill>
                  <a:srgbClr val="0066CC"/>
                </a:solidFill>
              </a:rPr>
              <a:t>2</a:t>
            </a:r>
            <a:endParaRPr lang="en-US" sz="2800" b="1" baseline="30000" dirty="0">
              <a:solidFill>
                <a:srgbClr val="0066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820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0318" y="1157322"/>
            <a:ext cx="471028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 In HTS, there is a long pre-quench phase during which the coil can be safely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operated with </a:t>
            </a: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a small </a:t>
            </a:r>
            <a:r>
              <a:rPr lang="en-US" sz="2000" b="1" dirty="0">
                <a:solidFill>
                  <a:prstClr val="black"/>
                </a:solidFill>
                <a:latin typeface="Calibri"/>
              </a:rPr>
              <a:t>resistive voltage.</a:t>
            </a:r>
            <a:endParaRPr lang="en-US" sz="2000" b="1" dirty="0" smtClean="0">
              <a:solidFill>
                <a:prstClr val="black"/>
              </a:solidFill>
              <a:latin typeface="Calibri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dirty="0" smtClean="0">
                <a:solidFill>
                  <a:prstClr val="black"/>
                </a:solidFill>
                <a:latin typeface="Calibri"/>
              </a:rPr>
              <a:t> We detect this pre-quench phase and initiate our quench protection action during that time.</a:t>
            </a: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i="1" dirty="0" smtClean="0">
                <a:solidFill>
                  <a:srgbClr val="339933"/>
                </a:solidFill>
                <a:latin typeface="Calibri"/>
              </a:rPr>
              <a:t> This requires detecting small resistive voltage in presence of large noise and inductive voltage.</a:t>
            </a:r>
            <a:endParaRPr lang="en-US" sz="2000" b="1" i="1" dirty="0" smtClean="0">
              <a:solidFill>
                <a:schemeClr val="accent2"/>
              </a:solidFill>
              <a:latin typeface="Calibri"/>
            </a:endParaRPr>
          </a:p>
          <a:p>
            <a:pPr fontAlgn="auto">
              <a:spcBef>
                <a:spcPts val="12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2000" b="1" i="1" dirty="0">
                <a:solidFill>
                  <a:schemeClr val="accent2"/>
                </a:solidFill>
                <a:latin typeface="Calibri"/>
              </a:rPr>
              <a:t> </a:t>
            </a:r>
            <a:r>
              <a:rPr lang="en-US" sz="2000" b="1" i="1" dirty="0" smtClean="0">
                <a:solidFill>
                  <a:schemeClr val="accent2"/>
                </a:solidFill>
                <a:latin typeface="Calibri"/>
              </a:rPr>
              <a:t>This is accomplished with the modern hardware and software where we made significant progress.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547782" y="987413"/>
            <a:ext cx="4504777" cy="2925974"/>
            <a:chOff x="4663440" y="3696479"/>
            <a:chExt cx="4504777" cy="2925974"/>
          </a:xfrm>
        </p:grpSpPr>
        <p:pic>
          <p:nvPicPr>
            <p:cNvPr id="5" name="Picture 2"/>
            <p:cNvPicPr>
              <a:picLocks noChangeAspect="1" noChangeArrowheads="1"/>
            </p:cNvPicPr>
            <p:nvPr/>
          </p:nvPicPr>
          <p:blipFill rotWithShape="1">
            <a:blip r:embed="rId2" cstate="print"/>
            <a:srcRect l="-735" r="2205"/>
            <a:stretch/>
          </p:blipFill>
          <p:spPr bwMode="auto">
            <a:xfrm>
              <a:off x="4663440" y="4114800"/>
              <a:ext cx="4504777" cy="25076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76875" y="3696479"/>
              <a:ext cx="3067050" cy="48736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cxnSp>
          <p:nvCxnSpPr>
            <p:cNvPr id="23" name="Straight Connector 22"/>
            <p:cNvCxnSpPr/>
            <p:nvPr/>
          </p:nvCxnSpPr>
          <p:spPr>
            <a:xfrm>
              <a:off x="5181600" y="4876800"/>
              <a:ext cx="3733800" cy="0"/>
            </a:xfrm>
            <a:prstGeom prst="line">
              <a:avLst/>
            </a:prstGeom>
            <a:ln w="254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TextBox 24"/>
            <p:cNvSpPr txBox="1"/>
            <p:nvPr/>
          </p:nvSpPr>
          <p:spPr>
            <a:xfrm>
              <a:off x="6663011" y="4698071"/>
              <a:ext cx="1066800" cy="52322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1F497D"/>
                  </a:solidFill>
                  <a:latin typeface="Calibri"/>
                  <a:ea typeface="+mn-ea"/>
                  <a:cs typeface="+mn-cs"/>
                </a:rPr>
                <a:t>Pre-quench phase</a:t>
              </a:r>
              <a:endParaRPr lang="en-US" sz="1400" dirty="0">
                <a:solidFill>
                  <a:srgbClr val="1F497D"/>
                </a:solidFill>
                <a:latin typeface="Calibri"/>
                <a:ea typeface="+mn-ea"/>
                <a:cs typeface="+mn-cs"/>
              </a:endParaRPr>
            </a:p>
          </p:txBody>
        </p:sp>
        <p:cxnSp>
          <p:nvCxnSpPr>
            <p:cNvPr id="26" name="Straight Arrow Connector 25"/>
            <p:cNvCxnSpPr/>
            <p:nvPr/>
          </p:nvCxnSpPr>
          <p:spPr>
            <a:xfrm>
              <a:off x="7425011" y="5002871"/>
              <a:ext cx="533400" cy="6096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/>
            <p:cNvCxnSpPr/>
            <p:nvPr/>
          </p:nvCxnSpPr>
          <p:spPr>
            <a:xfrm>
              <a:off x="7425011" y="5002871"/>
              <a:ext cx="76200" cy="762000"/>
            </a:xfrm>
            <a:prstGeom prst="straightConnector1">
              <a:avLst/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8" name="Picture 1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880" y="3931920"/>
            <a:ext cx="4343776" cy="2606266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19" name="Title 1"/>
          <p:cNvSpPr>
            <a:spLocks noGrp="1"/>
          </p:cNvSpPr>
          <p:nvPr>
            <p:ph type="title"/>
          </p:nvPr>
        </p:nvSpPr>
        <p:spPr>
          <a:xfrm>
            <a:off x="2133600" y="90488"/>
            <a:ext cx="6925224" cy="808037"/>
          </a:xfrm>
        </p:spPr>
        <p:txBody>
          <a:bodyPr/>
          <a:lstStyle/>
          <a:p>
            <a:r>
              <a:rPr lang="en-US" sz="2800" dirty="0" smtClean="0"/>
              <a:t>3.Detection </a:t>
            </a:r>
            <a:r>
              <a:rPr lang="en-US" sz="2800" dirty="0"/>
              <a:t>of the Pre-quench </a:t>
            </a:r>
            <a:r>
              <a:rPr lang="en-US" sz="2800" dirty="0" smtClean="0"/>
              <a:t>Phase</a:t>
            </a:r>
            <a:endParaRPr lang="en-US" sz="2800" dirty="0"/>
          </a:p>
        </p:txBody>
      </p:sp>
      <p:pic>
        <p:nvPicPr>
          <p:cNvPr id="20" name="Picture 192" descr="E:\arpa-e\pic\WP_20140414_005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605" t="18894" r="8730" b="14235"/>
          <a:stretch/>
        </p:blipFill>
        <p:spPr bwMode="auto">
          <a:xfrm rot="-5400000">
            <a:off x="2934822" y="4747443"/>
            <a:ext cx="1203320" cy="2144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091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9800" y="76200"/>
            <a:ext cx="6806444" cy="808037"/>
          </a:xfrm>
        </p:spPr>
        <p:txBody>
          <a:bodyPr/>
          <a:lstStyle/>
          <a:p>
            <a:r>
              <a:rPr lang="en-US" sz="2600" dirty="0" smtClean="0"/>
              <a:t>3. &amp; 4. Advanced Quench Protection Electronics with High Isolation Voltage </a:t>
            </a:r>
            <a:endParaRPr lang="en-US" sz="2600" dirty="0"/>
          </a:p>
        </p:txBody>
      </p:sp>
      <p:pic>
        <p:nvPicPr>
          <p:cNvPr id="256002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097280"/>
            <a:ext cx="8021811" cy="4529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76200" y="5619134"/>
            <a:ext cx="8940044" cy="954107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marL="274320" indent="-274320">
              <a:spcBef>
                <a:spcPts val="0"/>
              </a:spcBef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FFFF00"/>
                </a:solidFill>
              </a:rPr>
              <a:t>Detect </a:t>
            </a:r>
            <a:r>
              <a:rPr lang="en-US" sz="2800" b="1" dirty="0">
                <a:solidFill>
                  <a:srgbClr val="FFFF00"/>
                </a:solidFill>
              </a:rPr>
              <a:t>onset of the pre-quench phase at &lt; 1mV  </a:t>
            </a:r>
          </a:p>
          <a:p>
            <a:pPr marL="274320" indent="-274320">
              <a:spcBef>
                <a:spcPts val="0"/>
              </a:spcBef>
              <a:buFont typeface="+mj-lt"/>
              <a:buAutoNum type="arabicPeriod" startAt="3"/>
            </a:pPr>
            <a:r>
              <a:rPr lang="en-US" sz="2800" b="1" dirty="0" smtClean="0">
                <a:solidFill>
                  <a:srgbClr val="FFFF00"/>
                </a:solidFill>
              </a:rPr>
              <a:t>Fast energy extraction with high isolation voltage &gt; 1kV</a:t>
            </a:r>
          </a:p>
        </p:txBody>
      </p:sp>
    </p:spTree>
    <p:extLst>
      <p:ext uri="{BB962C8B-B14F-4D97-AF65-F5344CB8AC3E}">
        <p14:creationId xmlns:p14="http://schemas.microsoft.com/office/powerpoint/2010/main" val="415921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>
          <a:xfrm>
            <a:off x="228600" y="1143000"/>
            <a:ext cx="8610600" cy="2514600"/>
          </a:xfrm>
          <a:solidFill>
            <a:schemeClr val="bg1"/>
          </a:solidFill>
          <a:ln>
            <a:noFill/>
          </a:ln>
        </p:spPr>
        <p:txBody>
          <a:bodyPr/>
          <a:lstStyle/>
          <a:p>
            <a:pPr algn="l">
              <a:lnSpc>
                <a:spcPct val="150000"/>
              </a:lnSpc>
            </a:pPr>
            <a:r>
              <a:rPr lang="en-US" altLang="en-US" sz="3600" dirty="0" smtClean="0">
                <a:solidFill>
                  <a:srgbClr val="C00000"/>
                </a:solidFill>
              </a:rPr>
              <a:t>(a) Accident – A Real </a:t>
            </a:r>
            <a:r>
              <a:rPr lang="en-US" altLang="en-US" sz="3600" dirty="0">
                <a:solidFill>
                  <a:srgbClr val="C00000"/>
                </a:solidFill>
              </a:rPr>
              <a:t>L</a:t>
            </a:r>
            <a:r>
              <a:rPr lang="en-US" altLang="en-US" sz="3600" dirty="0" smtClean="0">
                <a:solidFill>
                  <a:srgbClr val="C00000"/>
                </a:solidFill>
              </a:rPr>
              <a:t>ife experience</a:t>
            </a:r>
            <a:r>
              <a:rPr lang="en-US" altLang="en-US" sz="3600" dirty="0" smtClean="0">
                <a:solidFill>
                  <a:srgbClr val="FF0000"/>
                </a:solidFill>
              </a:rPr>
              <a:t/>
            </a:r>
            <a:br>
              <a:rPr lang="en-US" altLang="en-US" sz="3600" dirty="0" smtClean="0">
                <a:solidFill>
                  <a:srgbClr val="FF0000"/>
                </a:solidFill>
              </a:rPr>
            </a:br>
            <a:r>
              <a:rPr lang="en-US" altLang="en-US" sz="3600" dirty="0" smtClean="0">
                <a:solidFill>
                  <a:srgbClr val="7030A0"/>
                </a:solidFill>
              </a:rPr>
              <a:t>(b) Event Near Short Sample</a:t>
            </a:r>
            <a:br>
              <a:rPr lang="en-US" altLang="en-US" sz="3600" dirty="0" smtClean="0">
                <a:solidFill>
                  <a:srgbClr val="7030A0"/>
                </a:solidFill>
              </a:rPr>
            </a:br>
            <a:r>
              <a:rPr lang="en-US" altLang="en-US" sz="3600" dirty="0" smtClean="0">
                <a:solidFill>
                  <a:srgbClr val="006600"/>
                </a:solidFill>
              </a:rPr>
              <a:t>(c) Operation at High </a:t>
            </a:r>
            <a:r>
              <a:rPr lang="en-US" altLang="en-US" sz="3600" dirty="0">
                <a:solidFill>
                  <a:srgbClr val="006600"/>
                </a:solidFill>
              </a:rPr>
              <a:t>T</a:t>
            </a:r>
            <a:r>
              <a:rPr lang="en-US" altLang="en-US" sz="3600" dirty="0" smtClean="0">
                <a:solidFill>
                  <a:srgbClr val="006600"/>
                </a:solidFill>
              </a:rPr>
              <a:t>hreshold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099560" y="5486400"/>
            <a:ext cx="48920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FRIB: Facility for Rare Isotope Beams (under construction in Michigan, USA)</a:t>
            </a:r>
            <a:endParaRPr lang="en-US" sz="2000" b="1" dirty="0"/>
          </a:p>
        </p:txBody>
      </p:sp>
      <p:sp>
        <p:nvSpPr>
          <p:cNvPr id="6" name="Title 1"/>
          <p:cNvSpPr txBox="1">
            <a:spLocks/>
          </p:cNvSpPr>
          <p:nvPr/>
        </p:nvSpPr>
        <p:spPr bwMode="auto">
          <a:xfrm>
            <a:off x="2644754" y="76200"/>
            <a:ext cx="5665573" cy="914400"/>
          </a:xfrm>
          <a:prstGeom prst="rect">
            <a:avLst/>
          </a:prstGeom>
          <a:solidFill>
            <a:srgbClr val="FFFF99"/>
          </a:solidFill>
          <a:ln w="9525">
            <a:solidFill>
              <a:srgbClr val="CC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accent2"/>
                </a:solidFill>
                <a:latin typeface="Comic Sans MS" pitchFamily="66" charset="0"/>
              </a:defRPr>
            </a:lvl9pPr>
          </a:lstStyle>
          <a:p>
            <a:r>
              <a:rPr lang="en-US" altLang="en-US" sz="2800" kern="0" dirty="0"/>
              <a:t>Protection Experience in </a:t>
            </a:r>
            <a:br>
              <a:rPr lang="en-US" altLang="en-US" sz="2800" kern="0" dirty="0"/>
            </a:br>
            <a:r>
              <a:rPr lang="en-US" altLang="en-US" sz="2800" kern="0" dirty="0"/>
              <a:t>HTS Quad for </a:t>
            </a:r>
            <a:r>
              <a:rPr lang="en-US" altLang="en-US" sz="2800" kern="0" dirty="0" smtClean="0"/>
              <a:t>FRIB</a:t>
            </a: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76" t="22063" r="1112" b="11060"/>
          <a:stretch>
            <a:fillRect/>
          </a:stretch>
        </p:blipFill>
        <p:spPr bwMode="auto">
          <a:xfrm>
            <a:off x="304800" y="4267200"/>
            <a:ext cx="3360353" cy="207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4457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Comic Sans MS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bg1"/>
        </a:solidFill>
        <a:ln w="9525" cap="flat" cmpd="sng" algn="ctr">
          <a:solidFill>
            <a:srgbClr val="FF00FF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en-US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4235</TotalTime>
  <Words>1420</Words>
  <Application>Microsoft Office PowerPoint</Application>
  <PresentationFormat>On-screen Show (4:3)</PresentationFormat>
  <Paragraphs>147</Paragraphs>
  <Slides>24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6" baseType="lpstr">
      <vt:lpstr>Office Theme</vt:lpstr>
      <vt:lpstr>Document</vt:lpstr>
      <vt:lpstr>Protection Experience and HTS Magnets at BNL</vt:lpstr>
      <vt:lpstr>Contents</vt:lpstr>
      <vt:lpstr>Quench Protection Strategy at BNL</vt:lpstr>
      <vt:lpstr>1.Co-winding with Stainless Steel Tape</vt:lpstr>
      <vt:lpstr>2a. Inductively-coupled Copper Discs between the Double Pancakes</vt:lpstr>
      <vt:lpstr>PowerPoint Presentation</vt:lpstr>
      <vt:lpstr>3.Detection of the Pre-quench Phase</vt:lpstr>
      <vt:lpstr>3. &amp; 4. Advanced Quench Protection Electronics with High Isolation Voltage </vt:lpstr>
      <vt:lpstr>(a) Accident – A Real Life experience (b) Event Near Short Sample (c) Operation at High Threshold</vt:lpstr>
      <vt:lpstr>(a) Vacuum Leak Operational Accident Near Design Current</vt:lpstr>
      <vt:lpstr>(b) Event Near Short Sample</vt:lpstr>
      <vt:lpstr>PowerPoint Presentation</vt:lpstr>
      <vt:lpstr>High Field Magnets for Accelerators</vt:lpstr>
      <vt:lpstr>Windings for Lower Magnetization</vt:lpstr>
      <vt:lpstr>Complementary Nature of BNL and CERN HTS Magnet Programs</vt:lpstr>
      <vt:lpstr>Test of Principle in A Real Magnet (measure and compare magnetization in two configurations)</vt:lpstr>
      <vt:lpstr>SUMMARY</vt:lpstr>
      <vt:lpstr>Backup Slides</vt:lpstr>
      <vt:lpstr>1.Co-winding with Stainless Steel Tape</vt:lpstr>
      <vt:lpstr>HTS Quad for FRIB</vt:lpstr>
      <vt:lpstr>Snap Shot of the Event in ASC Coils (individual and difference voltages)</vt:lpstr>
      <vt:lpstr>Operation at the High Detection Threshold Voltage</vt:lpstr>
      <vt:lpstr>Design Technique to Reduce Magnetization</vt:lpstr>
      <vt:lpstr>Another Major Benefit of the Aligned Tape Design (conductor efficiency)</vt:lpstr>
    </vt:vector>
  </TitlesOfParts>
  <Company>Brookhaven National Lab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Superconducting Magnets for  Future Colliders and Storage Rings</dc:title>
  <dc:creator>Ramesh Gupta</dc:creator>
  <cp:lastModifiedBy>Gupta, Ramesh C</cp:lastModifiedBy>
  <cp:revision>456</cp:revision>
  <cp:lastPrinted>2000-06-15T00:45:54Z</cp:lastPrinted>
  <dcterms:created xsi:type="dcterms:W3CDTF">2000-03-21T21:15:42Z</dcterms:created>
  <dcterms:modified xsi:type="dcterms:W3CDTF">2015-09-10T20:55:55Z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3</vt:i4>
  </property>
  <property fmtid="{D5CDD505-2E9C-101B-9397-08002B2CF9AE}" pid="6" name="ScreenUsage">
    <vt:i4>2</vt:i4>
  </property>
  <property fmtid="{D5CDD505-2E9C-101B-9397-08002B2CF9AE}" pid="7" name="MailAddress">
    <vt:lpwstr>gupta@bnl.gov</vt:lpwstr>
  </property>
  <property fmtid="{D5CDD505-2E9C-101B-9397-08002B2CF9AE}" pid="8" name="HomePage">
    <vt:lpwstr>http://magnets.rhic.bnl.gov/gupta/</vt:lpwstr>
  </property>
  <property fmtid="{D5CDD505-2E9C-101B-9397-08002B2CF9AE}" pid="9" name="Other">
    <vt:lpwstr>Presented at the US Particle Accelerator School, at Stony Brook, NY in June 2000.</vt:lpwstr>
  </property>
  <property fmtid="{D5CDD505-2E9C-101B-9397-08002B2CF9AE}" pid="10" name="DownloadOriginal">
    <vt:bool>true</vt:bool>
  </property>
  <property fmtid="{D5CDD505-2E9C-101B-9397-08002B2CF9AE}" pid="11" name="DownloadIEButton">
    <vt:bool>true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1</vt:i4>
  </property>
  <property fmtid="{D5CDD505-2E9C-101B-9397-08002B2CF9AE}" pid="19" name="ShowNotes">
    <vt:bool>false</vt:bool>
  </property>
  <property fmtid="{D5CDD505-2E9C-101B-9397-08002B2CF9AE}" pid="20" name="NavBtnPos">
    <vt:i4>3</vt:i4>
  </property>
  <property fmtid="{D5CDD505-2E9C-101B-9397-08002B2CF9AE}" pid="21" name="OutputDir">
    <vt:lpwstr>I:\Talks</vt:lpwstr>
  </property>
</Properties>
</file>