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3" r:id="rId3"/>
    <p:sldId id="310" r:id="rId4"/>
    <p:sldId id="307" r:id="rId5"/>
    <p:sldId id="299" r:id="rId6"/>
    <p:sldId id="276" r:id="rId7"/>
    <p:sldId id="274" r:id="rId8"/>
    <p:sldId id="311" r:id="rId9"/>
    <p:sldId id="296" r:id="rId10"/>
    <p:sldId id="303" r:id="rId11"/>
    <p:sldId id="301" r:id="rId12"/>
    <p:sldId id="308" r:id="rId13"/>
    <p:sldId id="309" r:id="rId14"/>
    <p:sldId id="313" r:id="rId15"/>
    <p:sldId id="298" r:id="rId16"/>
    <p:sldId id="30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1868" autoAdjust="0"/>
  </p:normalViewPr>
  <p:slideViewPr>
    <p:cSldViewPr>
      <p:cViewPr varScale="1">
        <p:scale>
          <a:sx n="57" d="100"/>
          <a:sy n="57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1C6A6-21B2-4785-A993-C230A2BC1203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00958-6BC7-426E-ABF0-1482948E1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825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633AE-B3E2-4C35-8AE0-8190445C270B}" type="datetimeFigureOut">
              <a:rPr lang="en-US" smtClean="0"/>
              <a:t>1/21/2016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57358-248D-46AB-B577-37B4C85D4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78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0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831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21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39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1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66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06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91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84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86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974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57358-248D-46AB-B577-37B4C85D48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07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72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F02B5-997B-416C-BF05-8E87C2BEB8AF}" type="datetime1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4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23A55DB-16B5-479E-9ADA-96A4AF7187DA}" type="datetime1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0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A0DBFD-4CC3-4606-AD09-9DDB21E7F07C}" type="datetime1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9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EFFEE6B-7042-445E-9838-47F3F3673AC5}" type="datetime1">
              <a:rPr lang="en-US" smtClean="0"/>
              <a:t>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C24FE-0756-4FAB-801E-BB24879A6DF5}" type="datetime1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1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95C102-2801-4B5B-BD2A-41078D60F330}" type="datetime1">
              <a:rPr lang="en-US" smtClean="0"/>
              <a:t>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804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4F3E4D-D2A0-4BBD-A58F-C88694CCC11F}" type="datetime1">
              <a:rPr lang="en-US" smtClean="0"/>
              <a:t>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86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CB8F12A-9EF7-41FD-A6A6-CB07B6FB252A}" type="datetime1">
              <a:rPr lang="en-US" smtClean="0"/>
              <a:t>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54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E2C6D9-CA75-4840-A9AA-41196BCC14A9}" type="datetime1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4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DACF8A-AF00-47A5-A3F2-0BEE53118A13}" type="datetime1">
              <a:rPr lang="en-US" smtClean="0"/>
              <a:t>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A0A7BE-9C16-4554-A5A5-E1DE7DD3A0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42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659115" y="2315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8EF959E-835D-4195-8F56-C2E4D2C2DBF3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458518"/>
            <a:ext cx="1325556" cy="36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mpoat\Pictures\Japan Poster pic\DOE_logo_hi-res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6468768"/>
            <a:ext cx="1981200" cy="33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mpoat\Pictures\Japan Poster pic\BNL_LOGO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6442690"/>
            <a:ext cx="1271588" cy="422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poat\Pictures\ACAT 2016\ACAT_Logo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31" y="6436435"/>
            <a:ext cx="973769" cy="384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881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088/1742-6596/664/4/04203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88/1742-6596/664/4/04203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381000"/>
            <a:ext cx="9067800" cy="4114799"/>
          </a:xfrm>
        </p:spPr>
        <p:txBody>
          <a:bodyPr>
            <a:normAutofit/>
          </a:bodyPr>
          <a:lstStyle/>
          <a:p>
            <a:r>
              <a:rPr lang="en-US" b="1" dirty="0" smtClean="0"/>
              <a:t>Performance and Advanced Data Placement Techniques with </a:t>
            </a:r>
            <a:r>
              <a:rPr lang="en-US" b="1" dirty="0" err="1" smtClean="0"/>
              <a:t>Ceph’s</a:t>
            </a:r>
            <a:r>
              <a:rPr lang="en-US" b="1" dirty="0" smtClean="0"/>
              <a:t> Distributed Storage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5562600"/>
            <a:ext cx="9144000" cy="365125"/>
          </a:xfrm>
        </p:spPr>
        <p:txBody>
          <a:bodyPr/>
          <a:lstStyle/>
          <a:p>
            <a:pPr algn="ctr"/>
            <a:r>
              <a:rPr lang="en-US" dirty="0" smtClean="0"/>
              <a:t>by Michael </a:t>
            </a:r>
            <a:r>
              <a:rPr lang="en-US" dirty="0" err="1" smtClean="0"/>
              <a:t>Poat</a:t>
            </a:r>
            <a:r>
              <a:rPr lang="en-US" dirty="0"/>
              <a:t> </a:t>
            </a:r>
            <a:r>
              <a:rPr lang="en-US" dirty="0" smtClean="0"/>
              <a:t>&amp; Dr. Jerome </a:t>
            </a:r>
            <a:r>
              <a:rPr lang="en-US" dirty="0" err="1" smtClean="0"/>
              <a:t>Lauret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4045914"/>
            <a:ext cx="3657600" cy="936839"/>
          </a:xfrm>
          <a:prstGeom prst="rect">
            <a:avLst/>
          </a:prstGeom>
        </p:spPr>
      </p:pic>
      <p:pic>
        <p:nvPicPr>
          <p:cNvPr id="2050" name="Picture 2" descr="C:\Users\mpoat\Pictures\ACAT 2016\ACAT_Logo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657600"/>
            <a:ext cx="172402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78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Primary Affinity with SSD OSDs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Replace 1 HDD OSD per node with </a:t>
            </a:r>
            <a:r>
              <a:rPr lang="en-US" sz="1800" dirty="0"/>
              <a:t>1</a:t>
            </a:r>
            <a:r>
              <a:rPr lang="en-US" sz="1800" dirty="0" smtClean="0"/>
              <a:t> SSD drive.</a:t>
            </a:r>
          </a:p>
          <a:p>
            <a:r>
              <a:rPr lang="en-US" sz="1800" dirty="0" smtClean="0"/>
              <a:t>Set the primary affinity on the SSDs to 1.0 </a:t>
            </a:r>
            <a:br>
              <a:rPr lang="en-US" sz="1800" dirty="0" smtClean="0"/>
            </a:br>
            <a:r>
              <a:rPr lang="en-US" sz="1800" dirty="0" smtClean="0"/>
              <a:t>while all other OSDs are set to 0.0</a:t>
            </a:r>
          </a:p>
          <a:p>
            <a:pPr lvl="1"/>
            <a:r>
              <a:rPr lang="en-US" sz="1400" dirty="0" smtClean="0"/>
              <a:t>Theory is that the SSD OSDs will be accessed 100% </a:t>
            </a:r>
            <a:br>
              <a:rPr lang="en-US" sz="1400" dirty="0" smtClean="0"/>
            </a:br>
            <a:r>
              <a:rPr lang="en-US" sz="1400" dirty="0" smtClean="0"/>
              <a:t>for initial writes and HDD OSDs will be accessed 0%</a:t>
            </a:r>
          </a:p>
          <a:p>
            <a:pPr lvl="1"/>
            <a:r>
              <a:rPr lang="en-US" sz="1400" dirty="0" smtClean="0"/>
              <a:t>If Primary Affinity is set to 1.0 on SSD OSDs &amp;</a:t>
            </a:r>
            <a:br>
              <a:rPr lang="en-US" sz="1400" dirty="0" smtClean="0"/>
            </a:br>
            <a:r>
              <a:rPr lang="en-US" sz="1400" dirty="0" smtClean="0"/>
              <a:t> 0.5 on HDD OSDs: </a:t>
            </a:r>
            <a:r>
              <a:rPr lang="en-US" sz="1400" dirty="0"/>
              <a:t> </a:t>
            </a:r>
            <a:r>
              <a:rPr lang="en-US" sz="1400" dirty="0" smtClean="0"/>
              <a:t>SSD should be accessed 75% </a:t>
            </a:r>
            <a:br>
              <a:rPr lang="en-US" sz="1400" dirty="0" smtClean="0"/>
            </a:br>
            <a:r>
              <a:rPr lang="en-US" sz="1400" dirty="0" smtClean="0"/>
              <a:t>and HDD will be access 25%</a:t>
            </a:r>
          </a:p>
          <a:p>
            <a:r>
              <a:rPr lang="en-US" sz="1800" dirty="0" smtClean="0"/>
              <a:t>After testing multiple PA configurations</a:t>
            </a:r>
            <a:br>
              <a:rPr lang="en-US" sz="1800" dirty="0" smtClean="0"/>
            </a:br>
            <a:r>
              <a:rPr lang="en-US" sz="1800" dirty="0" smtClean="0"/>
              <a:t> the performance was unchanged </a:t>
            </a:r>
          </a:p>
          <a:p>
            <a:endParaRPr lang="en-US" sz="1800" dirty="0" smtClean="0"/>
          </a:p>
          <a:p>
            <a:r>
              <a:rPr lang="en-US" sz="1800" dirty="0" smtClean="0"/>
              <a:t>Each OSD has individual weights per drive </a:t>
            </a:r>
            <a:br>
              <a:rPr lang="en-US" sz="1800" dirty="0" smtClean="0"/>
            </a:br>
            <a:r>
              <a:rPr lang="en-US" sz="1800" dirty="0" smtClean="0"/>
              <a:t>(determines the fill ratio)</a:t>
            </a:r>
          </a:p>
          <a:p>
            <a:pPr lvl="1"/>
            <a:r>
              <a:rPr lang="en-US" sz="1400" dirty="0" smtClean="0"/>
              <a:t>OSD weights are taken into account when using PA</a:t>
            </a:r>
            <a:br>
              <a:rPr lang="en-US" sz="1400" dirty="0" smtClean="0"/>
            </a:br>
            <a:r>
              <a:rPr lang="en-US" sz="1400" dirty="0" smtClean="0"/>
              <a:t> and may cause a skew in the expected performance</a:t>
            </a:r>
          </a:p>
          <a:p>
            <a:pPr lvl="1"/>
            <a:r>
              <a:rPr lang="en-US" sz="1400" dirty="0" smtClean="0"/>
              <a:t>STAR’s </a:t>
            </a:r>
            <a:r>
              <a:rPr lang="en-US" sz="1400" dirty="0" err="1" smtClean="0"/>
              <a:t>Ceph</a:t>
            </a:r>
            <a:r>
              <a:rPr lang="en-US" sz="1400" dirty="0" smtClean="0"/>
              <a:t> cluster (2TB HDD &amp; 1TB SSD – 2:1 fill ratio)</a:t>
            </a:r>
          </a:p>
          <a:p>
            <a:r>
              <a:rPr lang="en-US" sz="1800" dirty="0" smtClean="0"/>
              <a:t>Possible explanation</a:t>
            </a:r>
          </a:p>
          <a:p>
            <a:pPr lvl="1"/>
            <a:r>
              <a:rPr lang="en-US" sz="1400" dirty="0" smtClean="0"/>
              <a:t>The SSDs may be finished but still waiting for the HDD </a:t>
            </a:r>
            <a:br>
              <a:rPr lang="en-US" sz="1400" dirty="0" smtClean="0"/>
            </a:br>
            <a:r>
              <a:rPr lang="en-US" sz="1400" dirty="0" smtClean="0"/>
              <a:t>to sync causing no performance gain.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4099" name="Picture 3" descr="C:\Users\mpoat\Downloads\2_client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0"/>
            <a:ext cx="3048000" cy="250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mpoat\Pictures\ACAT 2016\cephfs_1x10_PA20OSDvsStoc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571" y="1447800"/>
            <a:ext cx="334962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44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Mount </a:t>
            </a:r>
            <a:r>
              <a:rPr lang="en-US" dirty="0" err="1" smtClean="0"/>
              <a:t>Ceph</a:t>
            </a:r>
            <a:r>
              <a:rPr lang="en-US" dirty="0" smtClean="0"/>
              <a:t> OSD Journals on SSD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Ceph</a:t>
            </a:r>
            <a:r>
              <a:rPr lang="en-US" sz="1800" dirty="0" smtClean="0"/>
              <a:t> OSDs writes twice to the disks (not simultaneously), first to the journal and second to the filesystem (with the XFS filesystem format).</a:t>
            </a:r>
          </a:p>
          <a:p>
            <a:r>
              <a:rPr lang="en-US" sz="1800" dirty="0" smtClean="0"/>
              <a:t>Lots of I/O would cause lots of journal operations (and small IO, possibly becoming random with process concurrency) </a:t>
            </a:r>
          </a:p>
          <a:p>
            <a:r>
              <a:rPr lang="en-US" sz="1800" dirty="0" smtClean="0"/>
              <a:t>Test: All nodes have their journal operation set </a:t>
            </a:r>
            <a:br>
              <a:rPr lang="en-US" sz="1800" dirty="0" smtClean="0"/>
            </a:br>
            <a:r>
              <a:rPr lang="en-US" sz="1800" dirty="0" smtClean="0"/>
              <a:t>to occur on SSDs, all other IOs to HDD</a:t>
            </a:r>
            <a:br>
              <a:rPr lang="en-US" sz="1800" dirty="0" smtClean="0"/>
            </a:br>
            <a:endParaRPr lang="en-US" sz="1800" dirty="0" smtClean="0"/>
          </a:p>
          <a:p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6482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Results</a:t>
            </a:r>
            <a:r>
              <a:rPr lang="en-US" sz="1600" b="1" dirty="0"/>
              <a:t> </a:t>
            </a:r>
            <a:endParaRPr lang="en-US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No performance gain seen with the OSD journals mounted on SSD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We know </a:t>
            </a:r>
            <a:r>
              <a:rPr lang="en-US" sz="1600" dirty="0" err="1" smtClean="0"/>
              <a:t>Ceph</a:t>
            </a:r>
            <a:r>
              <a:rPr lang="en-US" sz="1600" dirty="0" smtClean="0"/>
              <a:t> performs journal operations using D_SYNC and O_DIRECT – this should however not influence IO over multiple threads (and the random access caused by  concurrency)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10 processes for 10 clients (100 simultaneous writes) may not be enough to see a difference</a:t>
            </a:r>
          </a:p>
        </p:txBody>
      </p:sp>
      <p:pic>
        <p:nvPicPr>
          <p:cNvPr id="5123" name="Picture 3" descr="C:\Users\mpoat\Pictures\ACAT 2016\cephfs_10x10_20SSD_Journ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43200"/>
            <a:ext cx="356139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poat\Downloads\ssd-journals-red-ss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0"/>
            <a:ext cx="179173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7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Cache Tiering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Cache teiring is configured where a small pool of </a:t>
            </a:r>
            <a:br>
              <a:rPr lang="en-US" sz="1600" dirty="0" smtClean="0"/>
            </a:br>
            <a:r>
              <a:rPr lang="en-US" sz="1600" dirty="0" smtClean="0"/>
              <a:t>fast drives (SSD) is overlaid on top of a larger </a:t>
            </a:r>
            <a:br>
              <a:rPr lang="en-US" sz="1600" dirty="0" smtClean="0"/>
            </a:br>
            <a:r>
              <a:rPr lang="en-US" sz="1600" dirty="0" smtClean="0"/>
              <a:t>slower pool (HDD)</a:t>
            </a:r>
            <a:endParaRPr lang="en-US" sz="1600" dirty="0"/>
          </a:p>
          <a:p>
            <a:r>
              <a:rPr lang="en-US" sz="1600" dirty="0" smtClean="0"/>
              <a:t>A cache </a:t>
            </a:r>
            <a:r>
              <a:rPr lang="en-US" sz="1600" dirty="0" err="1" smtClean="0"/>
              <a:t>tiering</a:t>
            </a:r>
            <a:r>
              <a:rPr lang="en-US" sz="1600" dirty="0" smtClean="0"/>
              <a:t>  storage pool is represented as one </a:t>
            </a:r>
            <a:br>
              <a:rPr lang="en-US" sz="1600" dirty="0" smtClean="0"/>
            </a:br>
            <a:r>
              <a:rPr lang="en-US" sz="1600" dirty="0" smtClean="0"/>
              <a:t>storage pool to the user</a:t>
            </a:r>
          </a:p>
          <a:p>
            <a:r>
              <a:rPr lang="en-US" sz="1600" dirty="0" smtClean="0"/>
              <a:t>The client will write into the fast pool, as the pool </a:t>
            </a:r>
            <a:br>
              <a:rPr lang="en-US" sz="1600" dirty="0" smtClean="0"/>
            </a:br>
            <a:r>
              <a:rPr lang="en-US" sz="1600" dirty="0" smtClean="0"/>
              <a:t>begins to fill to a specified percentage the fast pool </a:t>
            </a:r>
            <a:br>
              <a:rPr lang="en-US" sz="1600" dirty="0" smtClean="0"/>
            </a:br>
            <a:r>
              <a:rPr lang="en-US" sz="1600" dirty="0" smtClean="0"/>
              <a:t>will release cold data (old data/ data not accessed often)</a:t>
            </a:r>
          </a:p>
          <a:p>
            <a:r>
              <a:rPr lang="en-US" sz="1600" dirty="0" smtClean="0"/>
              <a:t>Cache </a:t>
            </a:r>
            <a:r>
              <a:rPr lang="en-US" sz="1600" dirty="0" err="1" smtClean="0"/>
              <a:t>tiering</a:t>
            </a:r>
            <a:r>
              <a:rPr lang="en-US" sz="1600" dirty="0" smtClean="0"/>
              <a:t> is not implemented in </a:t>
            </a:r>
            <a:r>
              <a:rPr lang="en-US" sz="1600" dirty="0" err="1" smtClean="0"/>
              <a:t>CephFS</a:t>
            </a:r>
            <a:r>
              <a:rPr lang="en-US" sz="1600" dirty="0" smtClean="0"/>
              <a:t> yet, </a:t>
            </a:r>
            <a:br>
              <a:rPr lang="en-US" sz="1600" dirty="0" smtClean="0"/>
            </a:br>
            <a:r>
              <a:rPr lang="en-US" sz="1600" dirty="0" smtClean="0"/>
              <a:t>however the speed gain should be seen in a “only SSD” / “only HDD” </a:t>
            </a:r>
            <a:r>
              <a:rPr lang="en-US" sz="1600" dirty="0" err="1" smtClean="0"/>
              <a:t>CephFS</a:t>
            </a:r>
            <a:r>
              <a:rPr lang="en-US" sz="1600" dirty="0" smtClean="0"/>
              <a:t> storage comparison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pic>
        <p:nvPicPr>
          <p:cNvPr id="4099" name="Picture 3" descr="C:\Users\mpoat\Pictures\ACAT 2016\cache_tier_cu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1078841"/>
            <a:ext cx="3100171" cy="247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mpoat\Pictures\ACAT 2016\iozone_into_CephF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962400"/>
            <a:ext cx="5063236" cy="22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6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dirty="0" smtClean="0"/>
              <a:t>Use of SSD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171732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We have obtained a few different models </a:t>
            </a:r>
            <a:br>
              <a:rPr lang="en-US" sz="1600" dirty="0" smtClean="0"/>
            </a:br>
            <a:r>
              <a:rPr lang="en-US" sz="1600" dirty="0" smtClean="0"/>
              <a:t>of SSD drives (4 x 1TB Crucial M550, </a:t>
            </a:r>
            <a:br>
              <a:rPr lang="en-US" sz="1600" dirty="0" smtClean="0"/>
            </a:br>
            <a:r>
              <a:rPr lang="en-US" sz="1600" dirty="0" smtClean="0"/>
              <a:t>20 x 1TB </a:t>
            </a:r>
            <a:r>
              <a:rPr lang="en-US" sz="1600" dirty="0" err="1" smtClean="0"/>
              <a:t>Mushkin</a:t>
            </a:r>
            <a:r>
              <a:rPr lang="en-US" sz="1600" dirty="0" smtClean="0"/>
              <a:t> MKNSSDRE1TB</a:t>
            </a:r>
            <a:r>
              <a:rPr lang="en-US" sz="1600" dirty="0"/>
              <a:t>, </a:t>
            </a:r>
            <a:r>
              <a:rPr lang="en-US" sz="1600" dirty="0" smtClean="0"/>
              <a:t>&amp;</a:t>
            </a:r>
            <a:br>
              <a:rPr lang="en-US" sz="1600" dirty="0" smtClean="0"/>
            </a:br>
            <a:r>
              <a:rPr lang="en-US" sz="1600" dirty="0" smtClean="0"/>
              <a:t>4 </a:t>
            </a:r>
            <a:r>
              <a:rPr lang="en-US" sz="1600" dirty="0"/>
              <a:t>x 480GB </a:t>
            </a:r>
            <a:r>
              <a:rPr lang="en-US" sz="1600" dirty="0" err="1"/>
              <a:t>Mushkin</a:t>
            </a:r>
            <a:r>
              <a:rPr lang="en-US" sz="1600" dirty="0"/>
              <a:t> MKNSSDCR480GB-DX)</a:t>
            </a:r>
            <a:endParaRPr lang="en-US" sz="1600" dirty="0" smtClean="0"/>
          </a:p>
          <a:p>
            <a:r>
              <a:rPr lang="en-US" sz="1600" dirty="0" err="1" smtClean="0"/>
              <a:t>Iozone</a:t>
            </a:r>
            <a:r>
              <a:rPr lang="en-US" sz="1600" dirty="0" smtClean="0"/>
              <a:t> test were performed to define</a:t>
            </a:r>
            <a:br>
              <a:rPr lang="en-US" sz="1600" dirty="0" smtClean="0"/>
            </a:br>
            <a:r>
              <a:rPr lang="en-US" sz="1600" dirty="0" smtClean="0"/>
              <a:t>raw performance of drives</a:t>
            </a:r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154100"/>
              </p:ext>
            </p:extLst>
          </p:nvPr>
        </p:nvGraphicFramePr>
        <p:xfrm>
          <a:off x="4438651" y="1295400"/>
          <a:ext cx="4648200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75360"/>
                <a:gridCol w="944880"/>
                <a:gridCol w="944880"/>
                <a:gridCol w="868680"/>
              </a:tblGrid>
              <a:tr h="25192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Drive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Write MB/s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Read MB/s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IOPS</a:t>
                      </a:r>
                      <a:r>
                        <a:rPr lang="en-US" sz="1200" baseline="0" dirty="0" smtClean="0"/>
                        <a:t> Write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IOPS</a:t>
                      </a:r>
                      <a:r>
                        <a:rPr lang="en-US" sz="1200" baseline="0" dirty="0" smtClean="0"/>
                        <a:t> Read</a:t>
                      </a:r>
                      <a:endParaRPr lang="en-US" sz="1200" b="1" dirty="0"/>
                    </a:p>
                  </a:txBody>
                  <a:tcPr/>
                </a:tc>
              </a:tr>
              <a:tr h="41987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Crucial M550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500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550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80,000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90,000</a:t>
                      </a:r>
                      <a:endParaRPr lang="en-US" sz="1200" dirty="0"/>
                    </a:p>
                  </a:txBody>
                  <a:tcPr/>
                </a:tc>
              </a:tr>
              <a:tr h="34989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Mushkin</a:t>
                      </a:r>
                      <a:r>
                        <a:rPr lang="en-US" sz="1200" dirty="0" smtClean="0"/>
                        <a:t> </a:t>
                      </a:r>
                      <a:br>
                        <a:rPr lang="en-US" sz="1200" dirty="0" smtClean="0"/>
                      </a:br>
                      <a:r>
                        <a:rPr lang="en-US" sz="700" dirty="0" smtClean="0"/>
                        <a:t>MKNSSDRE1TB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460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560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76,000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74,000</a:t>
                      </a:r>
                      <a:endParaRPr lang="en-US" sz="1200" dirty="0"/>
                    </a:p>
                  </a:txBody>
                  <a:tcPr/>
                </a:tc>
              </a:tr>
              <a:tr h="3498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Mushkin</a:t>
                      </a:r>
                      <a:r>
                        <a:rPr lang="en-US" sz="700" dirty="0" smtClean="0"/>
                        <a:t/>
                      </a:r>
                      <a:br>
                        <a:rPr lang="en-US" sz="700" dirty="0" smtClean="0"/>
                      </a:br>
                      <a:r>
                        <a:rPr lang="en-US" sz="700" dirty="0" smtClean="0"/>
                        <a:t>MKNSSDCR480GB-D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42,000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42,000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67200" y="838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Manufacture Spec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3771615"/>
            <a:ext cx="4114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1024KB Records </a:t>
            </a:r>
            <a:r>
              <a:rPr lang="en-US" sz="1600" b="1" dirty="0" err="1" smtClean="0"/>
              <a:t>Iozone</a:t>
            </a:r>
            <a:r>
              <a:rPr lang="en-US" sz="1600" b="1" dirty="0" smtClean="0"/>
              <a:t> Writes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77648" y="3798586"/>
            <a:ext cx="3985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15 Thread </a:t>
            </a:r>
            <a:r>
              <a:rPr lang="en-US" sz="1600" b="1" dirty="0" err="1" smtClean="0"/>
              <a:t>Iozone</a:t>
            </a:r>
            <a:r>
              <a:rPr lang="en-US" sz="1600" b="1" dirty="0" smtClean="0"/>
              <a:t> Writes</a:t>
            </a:r>
            <a:endParaRPr lang="en-US" sz="1600" b="1" dirty="0"/>
          </a:p>
        </p:txBody>
      </p:sp>
      <p:pic>
        <p:nvPicPr>
          <p:cNvPr id="9" name="Picture 2" descr="C:\Users\mpoat\Pictures\ACAT 2016\Iozone_15Threads_MBS_func_of_chunk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762" y="4156789"/>
            <a:ext cx="3937763" cy="207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2902993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With large block size (1024KB) the SSD </a:t>
            </a:r>
            <a:r>
              <a:rPr lang="en-US" sz="1600" dirty="0" smtClean="0"/>
              <a:t>outperforms </a:t>
            </a:r>
            <a:r>
              <a:rPr lang="en-US" sz="1600" dirty="0"/>
              <a:t>the HDD as the number of </a:t>
            </a:r>
            <a:r>
              <a:rPr lang="en-US" sz="1600" dirty="0" smtClean="0"/>
              <a:t>threads increase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429126" y="2902993"/>
            <a:ext cx="4562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With small IO, even at 15 threads the performance between the drives are the same.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As the chunk size increase the SSD outperforms the HDD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1027" name="Picture 3" descr="C:\Users\mpoat\Pictures\ACAT 2016\Iozone_1024k_increase_SSD_SLIDE-UseOfSS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12" y="4137140"/>
            <a:ext cx="3830622" cy="209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43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dm</a:t>
            </a:r>
            <a:r>
              <a:rPr lang="en-US" dirty="0" smtClean="0"/>
              <a:t>-cache – an alternative to recover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err="1" smtClean="0"/>
              <a:t>dm</a:t>
            </a:r>
            <a:r>
              <a:rPr lang="en-US" sz="1800" dirty="0" smtClean="0"/>
              <a:t>-cache is one </a:t>
            </a:r>
            <a:r>
              <a:rPr lang="en-US" sz="1800" dirty="0"/>
              <a:t>example of </a:t>
            </a:r>
            <a:r>
              <a:rPr lang="en-US" sz="1800" dirty="0" smtClean="0"/>
              <a:t>a </a:t>
            </a:r>
            <a:r>
              <a:rPr lang="en-US" sz="1800" dirty="0"/>
              <a:t>disk </a:t>
            </a:r>
            <a:r>
              <a:rPr lang="en-US" sz="1800" dirty="0" smtClean="0"/>
              <a:t>caching framework which </a:t>
            </a:r>
            <a:r>
              <a:rPr lang="en-US" sz="1800" dirty="0"/>
              <a:t>is not </a:t>
            </a:r>
            <a:r>
              <a:rPr lang="en-US" sz="1800" dirty="0" smtClean="0"/>
              <a:t>part of the </a:t>
            </a:r>
            <a:r>
              <a:rPr lang="en-US" sz="1800" dirty="0" err="1" smtClean="0"/>
              <a:t>Ceph</a:t>
            </a:r>
            <a:r>
              <a:rPr lang="en-US" sz="1800" dirty="0" smtClean="0"/>
              <a:t> features</a:t>
            </a:r>
          </a:p>
          <a:p>
            <a:pPr lvl="1"/>
            <a:r>
              <a:rPr lang="en-US" sz="1600" dirty="0" err="1"/>
              <a:t>d</a:t>
            </a:r>
            <a:r>
              <a:rPr lang="en-US" sz="1600" dirty="0" err="1" smtClean="0"/>
              <a:t>m</a:t>
            </a:r>
            <a:r>
              <a:rPr lang="en-US" sz="1600" dirty="0" smtClean="0"/>
              <a:t>-cache allows a (fast) SSD </a:t>
            </a:r>
            <a:r>
              <a:rPr lang="en-US" sz="1600" dirty="0"/>
              <a:t>drive </a:t>
            </a:r>
            <a:r>
              <a:rPr lang="en-US" sz="1600" dirty="0" smtClean="0"/>
              <a:t>to act as a cache for regular (slower) HDDs.</a:t>
            </a:r>
          </a:p>
          <a:p>
            <a:pPr lvl="1"/>
            <a:r>
              <a:rPr lang="en-US" sz="1600" dirty="0" smtClean="0"/>
              <a:t>The two drives are </a:t>
            </a:r>
            <a:r>
              <a:rPr lang="en-US" sz="1600" dirty="0"/>
              <a:t>paired to act as one </a:t>
            </a:r>
            <a:r>
              <a:rPr lang="en-US" sz="1600" dirty="0" smtClean="0"/>
              <a:t>volume and </a:t>
            </a:r>
            <a:r>
              <a:rPr lang="en-US" sz="1600" dirty="0"/>
              <a:t>will have faster I/O due to the SSD acting as </a:t>
            </a:r>
            <a:r>
              <a:rPr lang="en-US" sz="1600" dirty="0" smtClean="0"/>
              <a:t>cache</a:t>
            </a:r>
            <a:endParaRPr lang="en-US" sz="1600" dirty="0"/>
          </a:p>
          <a:p>
            <a:pPr lvl="1"/>
            <a:r>
              <a:rPr lang="en-US" sz="1600" dirty="0" err="1" smtClean="0"/>
              <a:t>dm</a:t>
            </a:r>
            <a:r>
              <a:rPr lang="en-US" sz="1600" dirty="0" smtClean="0"/>
              <a:t>-cache deploys their </a:t>
            </a:r>
            <a:r>
              <a:rPr lang="en-US" sz="1600" dirty="0"/>
              <a:t>own policy on how/when to write data to the backing HDD</a:t>
            </a:r>
            <a:endParaRPr lang="en-US" sz="1600" dirty="0" smtClean="0"/>
          </a:p>
          <a:p>
            <a:r>
              <a:rPr lang="en-US" sz="1800" dirty="0" smtClean="0"/>
              <a:t>Would circumvent the “affinity” and “weight” </a:t>
            </a:r>
            <a:br>
              <a:rPr lang="en-US" sz="1800" dirty="0" smtClean="0"/>
            </a:br>
            <a:r>
              <a:rPr lang="en-US" sz="1800" dirty="0" smtClean="0"/>
              <a:t>mechanism as </a:t>
            </a:r>
            <a:r>
              <a:rPr lang="en-US" sz="1800" dirty="0" err="1" smtClean="0"/>
              <a:t>Ceph</a:t>
            </a:r>
            <a:r>
              <a:rPr lang="en-US" sz="1800" dirty="0" smtClean="0"/>
              <a:t> would have no ideas of </a:t>
            </a:r>
            <a:br>
              <a:rPr lang="en-US" sz="1800" dirty="0" smtClean="0"/>
            </a:br>
            <a:r>
              <a:rPr lang="en-US" sz="1800" dirty="0" smtClean="0"/>
              <a:t>the presence of SSD </a:t>
            </a:r>
          </a:p>
          <a:p>
            <a:r>
              <a:rPr lang="en-US" sz="1800" dirty="0" smtClean="0"/>
              <a:t>Pro: </a:t>
            </a:r>
            <a:r>
              <a:rPr lang="en-US" sz="1800" dirty="0" err="1" smtClean="0"/>
              <a:t>dm</a:t>
            </a:r>
            <a:r>
              <a:rPr lang="en-US" sz="1800" dirty="0" smtClean="0"/>
              <a:t>-cache </a:t>
            </a:r>
            <a:r>
              <a:rPr lang="en-US" sz="1800" dirty="0" smtClean="0"/>
              <a:t>handles at low level the caching and </a:t>
            </a:r>
            <a:br>
              <a:rPr lang="en-US" sz="1800" dirty="0" smtClean="0"/>
            </a:br>
            <a:r>
              <a:rPr lang="en-US" sz="1800" dirty="0" smtClean="0"/>
              <a:t>migration, </a:t>
            </a:r>
            <a:r>
              <a:rPr lang="en-US" sz="1800" dirty="0" err="1" smtClean="0"/>
              <a:t>Ceph</a:t>
            </a:r>
            <a:r>
              <a:rPr lang="en-US" sz="1800" dirty="0" smtClean="0"/>
              <a:t> IO always goes first to </a:t>
            </a:r>
            <a:r>
              <a:rPr lang="en-US" sz="1800" dirty="0" smtClean="0"/>
              <a:t>SSDs</a:t>
            </a:r>
          </a:p>
          <a:p>
            <a:r>
              <a:rPr lang="en-US" sz="1800" dirty="0" smtClean="0"/>
              <a:t>Cons: if the SSD dies, we lose 3 OSDs 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dm</a:t>
            </a:r>
            <a:r>
              <a:rPr lang="en-US" sz="1800" dirty="0" smtClean="0"/>
              <a:t>-cache has not yet been tested in our cluster If our IO test</a:t>
            </a:r>
            <a:br>
              <a:rPr lang="en-US" sz="1800" dirty="0" smtClean="0"/>
            </a:br>
            <a:r>
              <a:rPr lang="en-US" sz="1800" dirty="0" smtClean="0"/>
              <a:t>results (previous slide) are right, applying the this technique </a:t>
            </a:r>
            <a:br>
              <a:rPr lang="en-US" sz="1800" dirty="0" smtClean="0"/>
            </a:br>
            <a:r>
              <a:rPr lang="en-US" sz="1800" dirty="0" smtClean="0"/>
              <a:t>should create the performance impact / benefit we seek.</a:t>
            </a:r>
            <a:endParaRPr lang="en-US" sz="1800" dirty="0"/>
          </a:p>
        </p:txBody>
      </p:sp>
      <p:pic>
        <p:nvPicPr>
          <p:cNvPr id="1026" name="Picture 2" descr="C:\Users\mpoat\Downloads\dm-cache-red-ss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352800"/>
            <a:ext cx="2461581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69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Cost 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Crucial M550 1TB SSD: $500 per drive</a:t>
            </a:r>
          </a:p>
          <a:p>
            <a:r>
              <a:rPr lang="en-US" sz="1600" dirty="0" err="1" smtClean="0"/>
              <a:t>Mushkin</a:t>
            </a:r>
            <a:r>
              <a:rPr lang="en-US" sz="1600" dirty="0" smtClean="0"/>
              <a:t> 1TB SSD: $270 per drive</a:t>
            </a:r>
          </a:p>
          <a:p>
            <a:r>
              <a:rPr lang="en-US" sz="1600" dirty="0" smtClean="0"/>
              <a:t>Seagate SAS 2TB HDD: $180 per drive</a:t>
            </a:r>
            <a:br>
              <a:rPr lang="en-US" sz="1600" dirty="0" smtClean="0"/>
            </a:br>
            <a:endParaRPr lang="en-US" sz="1600" dirty="0" smtClean="0"/>
          </a:p>
          <a:p>
            <a:pPr marL="0" indent="0">
              <a:buNone/>
            </a:pPr>
            <a:r>
              <a:rPr lang="en-US" sz="1600" b="1" dirty="0" smtClean="0"/>
              <a:t>CRUCIAL:   </a:t>
            </a:r>
            <a:r>
              <a:rPr lang="en-US" sz="1600" dirty="0" smtClean="0"/>
              <a:t>Cost impact ~1:2.1</a:t>
            </a:r>
            <a:br>
              <a:rPr lang="en-US" sz="1600" dirty="0" smtClean="0"/>
            </a:br>
            <a:r>
              <a:rPr lang="en-US" sz="1600" dirty="0" smtClean="0"/>
              <a:t>                     performance increase  ~1:2.5</a:t>
            </a:r>
          </a:p>
          <a:p>
            <a:pPr marL="0" indent="0">
              <a:buNone/>
            </a:pPr>
            <a:r>
              <a:rPr lang="en-US" sz="1600" b="1" dirty="0" smtClean="0"/>
              <a:t>MUSHKIN: </a:t>
            </a:r>
            <a:r>
              <a:rPr lang="en-US" sz="1600" dirty="0" smtClean="0"/>
              <a:t>Cost impact ~1:1.5 </a:t>
            </a:r>
            <a:br>
              <a:rPr lang="en-US" sz="1600" dirty="0" smtClean="0"/>
            </a:br>
            <a:r>
              <a:rPr lang="en-US" sz="1600" dirty="0" smtClean="0"/>
              <a:t>	 performance increase ~1:2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431466"/>
              </p:ext>
            </p:extLst>
          </p:nvPr>
        </p:nvGraphicFramePr>
        <p:xfrm>
          <a:off x="533400" y="3733800"/>
          <a:ext cx="2971800" cy="2568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9165"/>
                <a:gridCol w="508635"/>
                <a:gridCol w="609600"/>
                <a:gridCol w="9144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Size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Cost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Cost per TB</a:t>
                      </a:r>
                      <a:endParaRPr lang="en-US" sz="1200" b="1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Seagate</a:t>
                      </a:r>
                      <a:r>
                        <a:rPr lang="en-US" sz="1200" baseline="0" dirty="0" smtClean="0"/>
                        <a:t> SAS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$90</a:t>
                      </a:r>
                      <a:endParaRPr lang="en-US" sz="1200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Crucial M550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$500</a:t>
                      </a:r>
                      <a:endParaRPr lang="en-US" sz="1200" dirty="0"/>
                    </a:p>
                  </a:txBody>
                  <a:tcPr/>
                </a:tc>
              </a:tr>
              <a:tr h="816114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Mushkin</a:t>
                      </a:r>
                      <a:r>
                        <a:rPr lang="en-US" sz="1200" dirty="0" smtClean="0"/>
                        <a:t/>
                      </a:r>
                      <a:br>
                        <a:rPr lang="en-US" sz="1200" dirty="0" smtClean="0"/>
                      </a:br>
                      <a:r>
                        <a:rPr lang="en-US" sz="700" dirty="0" smtClean="0"/>
                        <a:t>MKNSSDRE1TB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$270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157507"/>
              </p:ext>
            </p:extLst>
          </p:nvPr>
        </p:nvGraphicFramePr>
        <p:xfrm>
          <a:off x="3962399" y="3733800"/>
          <a:ext cx="518160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044"/>
                <a:gridCol w="636756"/>
                <a:gridCol w="838200"/>
                <a:gridCol w="762000"/>
                <a:gridCol w="838200"/>
                <a:gridCol w="914401"/>
              </a:tblGrid>
              <a:tr h="2754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Cumm</a:t>
                      </a:r>
                      <a:r>
                        <a:rPr lang="en-US" sz="1200" b="1" dirty="0" smtClean="0"/>
                        <a:t>.</a:t>
                      </a:r>
                      <a:r>
                        <a:rPr lang="en-US" sz="1200" b="1" baseline="0" dirty="0" smtClean="0"/>
                        <a:t> Size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Cumm</a:t>
                      </a:r>
                      <a:r>
                        <a:rPr lang="en-US" sz="1200" b="1" dirty="0" smtClean="0"/>
                        <a:t>. Cost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Cost per TB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baseline="0" dirty="0" smtClean="0"/>
                        <a:t>Cost % over base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Perf</a:t>
                      </a:r>
                      <a:r>
                        <a:rPr lang="en-US" sz="1200" b="1" baseline="0" dirty="0" smtClean="0"/>
                        <a:t> % over base</a:t>
                      </a:r>
                      <a:endParaRPr lang="en-US" sz="1200" b="1" dirty="0"/>
                    </a:p>
                  </a:txBody>
                  <a:tcPr/>
                </a:tc>
              </a:tr>
              <a:tr h="4288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r>
                        <a:rPr lang="en-US" sz="1200" baseline="0" dirty="0" smtClean="0"/>
                        <a:t> X Seagate SAS</a:t>
                      </a:r>
                    </a:p>
                    <a:p>
                      <a:r>
                        <a:rPr lang="en-US" sz="1200" baseline="0" dirty="0" smtClean="0"/>
                        <a:t>Per node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$720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$90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___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___</a:t>
                      </a:r>
                      <a:endParaRPr lang="en-US" sz="1200" dirty="0"/>
                    </a:p>
                  </a:txBody>
                  <a:tcPr/>
                </a:tc>
              </a:tr>
              <a:tr h="6003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</a:t>
                      </a:r>
                      <a:r>
                        <a:rPr lang="en-US" sz="1200" baseline="0" dirty="0" smtClean="0"/>
                        <a:t> X Seagate SAS &amp; 1 x Crucial SSD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Per node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$1040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$192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160%</a:t>
                      </a:r>
                      <a:endParaRPr lang="en-US" sz="1200" dirty="0"/>
                    </a:p>
                  </a:txBody>
                  <a:tcPr/>
                </a:tc>
              </a:tr>
              <a:tr h="60034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 X Seagate SAS</a:t>
                      </a:r>
                      <a:r>
                        <a:rPr lang="en-US" sz="1200" baseline="0" dirty="0" smtClean="0"/>
                        <a:t> + 1 x </a:t>
                      </a:r>
                      <a:r>
                        <a:rPr lang="en-US" sz="1200" baseline="0" dirty="0" err="1" smtClean="0"/>
                        <a:t>Mushkin</a:t>
                      </a:r>
                      <a:r>
                        <a:rPr lang="en-US" sz="1200" baseline="0" dirty="0" smtClean="0"/>
                        <a:t> SSD</a:t>
                      </a:r>
                    </a:p>
                    <a:p>
                      <a:r>
                        <a:rPr lang="en-US" sz="1200" baseline="0" dirty="0" smtClean="0"/>
                        <a:t>Per node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7TB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$810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$135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100% </a:t>
                      </a:r>
                      <a:endParaRPr lang="en-US" sz="115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C:\Users\mpoat\Pictures\ACAT 2016\Iozone_1024k_thread_scale_LOGARITHMI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3962400" cy="211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What we have learned</a:t>
            </a:r>
          </a:p>
          <a:p>
            <a:r>
              <a:rPr lang="en-US" sz="1600" dirty="0" smtClean="0"/>
              <a:t>The process in which </a:t>
            </a:r>
            <a:r>
              <a:rPr lang="en-US" sz="1600" dirty="0" err="1" smtClean="0"/>
              <a:t>Ceph</a:t>
            </a:r>
            <a:r>
              <a:rPr lang="en-US" sz="1600" dirty="0" smtClean="0"/>
              <a:t> writes to the OSDs brings difficulty when only replacing a portion of slow hardware with faster hardware – asymmetric size increase confusion (battle between weight and affinity)</a:t>
            </a:r>
          </a:p>
          <a:p>
            <a:r>
              <a:rPr lang="en-US" sz="1600" dirty="0" smtClean="0"/>
              <a:t>Journaling could help but in very specific (and large scale concurrency) cases</a:t>
            </a:r>
          </a:p>
          <a:p>
            <a:r>
              <a:rPr lang="en-US" sz="1600" dirty="0" smtClean="0"/>
              <a:t>Not all SSDs fall from the same tree – test carefully first</a:t>
            </a:r>
          </a:p>
          <a:p>
            <a:r>
              <a:rPr lang="en-US" sz="1600" dirty="0" smtClean="0"/>
              <a:t>Cache teiring (composed of SSD pools) may be the only </a:t>
            </a:r>
            <a:r>
              <a:rPr lang="en-US" sz="1600" dirty="0" err="1" smtClean="0"/>
              <a:t>Ceph</a:t>
            </a:r>
            <a:r>
              <a:rPr lang="en-US" sz="1600" dirty="0" smtClean="0"/>
              <a:t> option to see a performance increase – not available in </a:t>
            </a:r>
            <a:r>
              <a:rPr lang="en-US" sz="1600" dirty="0" err="1" smtClean="0"/>
              <a:t>CephFS</a:t>
            </a:r>
            <a:endParaRPr lang="en-US" sz="1600" dirty="0" smtClean="0"/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-cache appears to be a promising solution, combining “cache tier-like” features while providing a POSIX FS to users (</a:t>
            </a:r>
            <a:r>
              <a:rPr lang="en-US" sz="1600" dirty="0" err="1" smtClean="0"/>
              <a:t>CephFS</a:t>
            </a:r>
            <a:r>
              <a:rPr lang="en-US" sz="1600" dirty="0" smtClean="0"/>
              <a:t> on top)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800" b="1" dirty="0" smtClean="0"/>
              <a:t>Outcomes &amp; Future work</a:t>
            </a:r>
          </a:p>
          <a:p>
            <a:r>
              <a:rPr lang="en-US" sz="1600" dirty="0" err="1" smtClean="0"/>
              <a:t>dm</a:t>
            </a:r>
            <a:r>
              <a:rPr lang="en-US" sz="1600" dirty="0" smtClean="0"/>
              <a:t>-cache may be our only solution for performance increase with current hardware allocations. Testing on the way (unfortunately, was not ready for this conference)</a:t>
            </a:r>
          </a:p>
          <a:p>
            <a:r>
              <a:rPr lang="en-US" sz="1600" dirty="0" smtClean="0"/>
              <a:t>Our cluster has been running for ~ 1 year and has served as a successful distributed storage system for our users and has thus far delivered consistent data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0155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Motivation</a:t>
            </a:r>
          </a:p>
          <a:p>
            <a:r>
              <a:rPr lang="en-US" sz="2400" dirty="0" smtClean="0"/>
              <a:t>Previous Work</a:t>
            </a:r>
          </a:p>
          <a:p>
            <a:r>
              <a:rPr lang="en-US" sz="2400" dirty="0" smtClean="0"/>
              <a:t>Architecture of </a:t>
            </a:r>
            <a:r>
              <a:rPr lang="en-US" sz="2400" dirty="0" err="1" smtClean="0"/>
              <a:t>Ceph</a:t>
            </a:r>
            <a:endParaRPr lang="en-US" sz="2400" dirty="0" smtClean="0"/>
          </a:p>
          <a:p>
            <a:r>
              <a:rPr lang="en-US" sz="2400" dirty="0" err="1" smtClean="0"/>
              <a:t>Ceph</a:t>
            </a:r>
            <a:r>
              <a:rPr lang="en-US" sz="2400" dirty="0" smtClean="0"/>
              <a:t> features / capabilities</a:t>
            </a:r>
          </a:p>
          <a:p>
            <a:r>
              <a:rPr lang="en-US" sz="2400" dirty="0" smtClean="0"/>
              <a:t>Testing and applicability </a:t>
            </a:r>
          </a:p>
          <a:p>
            <a:r>
              <a:rPr lang="en-US" sz="2400" dirty="0" smtClean="0"/>
              <a:t>SSDs vs HDDs (w/o </a:t>
            </a:r>
            <a:r>
              <a:rPr lang="en-US" sz="2400" dirty="0" err="1" smtClean="0"/>
              <a:t>Ceph</a:t>
            </a:r>
            <a:r>
              <a:rPr lang="en-US" sz="2400" dirty="0" smtClean="0"/>
              <a:t>), alternative approach</a:t>
            </a:r>
            <a:endParaRPr lang="en-US" sz="2400" dirty="0"/>
          </a:p>
          <a:p>
            <a:r>
              <a:rPr lang="en-US" sz="2400" dirty="0" smtClean="0"/>
              <a:t>Conclusion</a:t>
            </a:r>
            <a:endParaRPr lang="en-US" sz="2000" dirty="0" smtClean="0"/>
          </a:p>
          <a:p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4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STAR has been interested in reusing our online cluster as a multipurpose storage system</a:t>
            </a:r>
          </a:p>
          <a:p>
            <a:pPr lvl="1"/>
            <a:r>
              <a:rPr lang="en-US" sz="1800" dirty="0" smtClean="0"/>
              <a:t>Move some (fast) processing toward online domain requires storage (Online QA, real-time calibration, …)</a:t>
            </a:r>
          </a:p>
          <a:p>
            <a:pPr lvl="1"/>
            <a:r>
              <a:rPr lang="en-US" sz="1800" dirty="0" smtClean="0"/>
              <a:t>Users can store and recover data to a local storage while running jobs – “a”  global space helps share results across processing nodes</a:t>
            </a:r>
          </a:p>
          <a:p>
            <a:pPr lvl="1"/>
            <a:r>
              <a:rPr lang="en-US" sz="1800" dirty="0" smtClean="0"/>
              <a:t>Distributed file system &amp; aggregators exists (</a:t>
            </a:r>
            <a:r>
              <a:rPr lang="en-US" sz="1800" dirty="0" err="1" smtClean="0"/>
              <a:t>Xrootd</a:t>
            </a:r>
            <a:r>
              <a:rPr lang="en-US" sz="1800" dirty="0" smtClean="0"/>
              <a:t>, Object storage, …) – users most familiar with standard FS. </a:t>
            </a:r>
            <a:r>
              <a:rPr lang="en-US" sz="1800" dirty="0"/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2200" dirty="0" err="1" smtClean="0"/>
              <a:t>CephFS</a:t>
            </a:r>
            <a:r>
              <a:rPr lang="en-US" sz="2200" dirty="0" smtClean="0"/>
              <a:t> offers </a:t>
            </a:r>
          </a:p>
          <a:p>
            <a:pPr lvl="1"/>
            <a:r>
              <a:rPr lang="en-US" sz="1800" dirty="0" smtClean="0"/>
              <a:t>A familiar POSIX interface</a:t>
            </a:r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edundancy and shown to be crash tested safe [</a:t>
            </a:r>
            <a:r>
              <a:rPr lang="en-US" sz="1800" dirty="0" smtClean="0">
                <a:hlinkClick r:id="rId2"/>
              </a:rPr>
              <a:t>doi:10.1088/1742-6596/664/4/042031</a:t>
            </a:r>
            <a:r>
              <a:rPr lang="en-US" sz="1800" dirty="0" smtClean="0"/>
              <a:t>]</a:t>
            </a:r>
          </a:p>
          <a:p>
            <a:pPr lvl="1"/>
            <a:r>
              <a:rPr lang="en-US" sz="1800" dirty="0" smtClean="0"/>
              <a:t>Open source software that can be leverage to repurpose older hardware</a:t>
            </a:r>
          </a:p>
          <a:p>
            <a:pPr lvl="1"/>
            <a:r>
              <a:rPr lang="en-US" sz="1800" dirty="0" smtClean="0"/>
              <a:t>An agile and simple architecture that ensures no single point of failure</a:t>
            </a:r>
          </a:p>
        </p:txBody>
      </p:sp>
    </p:spTree>
    <p:extLst>
      <p:ext uri="{BB962C8B-B14F-4D97-AF65-F5344CB8AC3E}">
        <p14:creationId xmlns:p14="http://schemas.microsoft.com/office/powerpoint/2010/main" val="64579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Previous Work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743200"/>
          </a:xfrm>
        </p:spPr>
        <p:txBody>
          <a:bodyPr>
            <a:normAutofit fontScale="85000" lnSpcReduction="20000"/>
          </a:bodyPr>
          <a:lstStyle/>
          <a:p>
            <a:r>
              <a:rPr lang="en-US" sz="1900" dirty="0" smtClean="0"/>
              <a:t>Presented at CHEP 2015</a:t>
            </a:r>
          </a:p>
          <a:p>
            <a:pPr lvl="1"/>
            <a:r>
              <a:rPr lang="en-US" sz="1600" dirty="0" smtClean="0"/>
              <a:t>M. </a:t>
            </a:r>
            <a:r>
              <a:rPr lang="en-US" sz="1600" dirty="0" err="1" smtClean="0"/>
              <a:t>Poat</a:t>
            </a:r>
            <a:r>
              <a:rPr lang="en-US" sz="1600" dirty="0" smtClean="0"/>
              <a:t>, J. </a:t>
            </a:r>
            <a:r>
              <a:rPr lang="en-US" sz="1600" dirty="0" err="1" smtClean="0"/>
              <a:t>Lauret</a:t>
            </a:r>
            <a:r>
              <a:rPr lang="en-US" sz="1600" dirty="0" smtClean="0"/>
              <a:t>, W. Betts – “POSIX </a:t>
            </a:r>
            <a:r>
              <a:rPr lang="en-US" sz="1600" dirty="0"/>
              <a:t>and Object Distributed Storage Systems </a:t>
            </a:r>
            <a:r>
              <a:rPr lang="en-US" sz="1600" dirty="0" smtClean="0"/>
              <a:t>- Performance </a:t>
            </a:r>
            <a:r>
              <a:rPr lang="en-US" sz="1600" dirty="0"/>
              <a:t>Comparison Studies With Real-Life Scenarios in an Experimental Data Taking Context </a:t>
            </a:r>
            <a:r>
              <a:rPr lang="en-US" sz="1600" dirty="0" smtClean="0"/>
              <a:t>Leveraging OpenStack </a:t>
            </a:r>
            <a:r>
              <a:rPr lang="en-US" sz="1600" dirty="0"/>
              <a:t>Swift &amp; </a:t>
            </a:r>
            <a:r>
              <a:rPr lang="en-US" sz="1600" dirty="0" err="1" smtClean="0"/>
              <a:t>Ceph</a:t>
            </a:r>
            <a:r>
              <a:rPr lang="en-US" sz="1600" dirty="0" smtClean="0"/>
              <a:t>” </a:t>
            </a:r>
            <a:r>
              <a:rPr lang="en-US" sz="1600" dirty="0"/>
              <a:t>”, </a:t>
            </a:r>
            <a:r>
              <a:rPr lang="en-US" sz="1600" i="1" dirty="0"/>
              <a:t>J. Phys.: Conf. Ser.</a:t>
            </a:r>
            <a:r>
              <a:rPr lang="en-US" sz="1600" dirty="0"/>
              <a:t> </a:t>
            </a:r>
            <a:r>
              <a:rPr lang="en-US" sz="1600" b="1" dirty="0" smtClean="0"/>
              <a:t>664</a:t>
            </a:r>
            <a:r>
              <a:rPr lang="en-US" sz="1600" dirty="0" smtClean="0"/>
              <a:t> 042031 </a:t>
            </a:r>
            <a:r>
              <a:rPr lang="en-US" sz="1600" dirty="0">
                <a:hlinkClick r:id="rId3"/>
              </a:rPr>
              <a:t>doi:10.1088/1742-6596/664/4/042031</a:t>
            </a:r>
            <a:r>
              <a:rPr lang="en-US" sz="1600" dirty="0" smtClean="0"/>
              <a:t> </a:t>
            </a:r>
            <a:r>
              <a:rPr lang="en-US" sz="1600" dirty="0"/>
              <a:t>(</a:t>
            </a:r>
            <a:r>
              <a:rPr lang="en-US" sz="1600" dirty="0" smtClean="0"/>
              <a:t>2015).</a:t>
            </a:r>
          </a:p>
          <a:p>
            <a:r>
              <a:rPr lang="en-US" sz="1900" dirty="0" smtClean="0"/>
              <a:t>Performance comparison study</a:t>
            </a:r>
          </a:p>
          <a:p>
            <a:pPr lvl="1"/>
            <a:r>
              <a:rPr lang="en-US" sz="1500" dirty="0" smtClean="0"/>
              <a:t>Studied </a:t>
            </a:r>
            <a:r>
              <a:rPr lang="en-US" sz="1500" dirty="0" err="1" smtClean="0"/>
              <a:t>Openstack</a:t>
            </a:r>
            <a:r>
              <a:rPr lang="en-US" sz="1500" dirty="0" smtClean="0"/>
              <a:t> Swift object </a:t>
            </a:r>
            <a:r>
              <a:rPr lang="en-US" sz="1500" dirty="0"/>
              <a:t>s</a:t>
            </a:r>
            <a:r>
              <a:rPr lang="en-US" sz="1500" dirty="0" smtClean="0"/>
              <a:t>torage and </a:t>
            </a:r>
            <a:r>
              <a:rPr lang="en-US" sz="1500" dirty="0" err="1" smtClean="0"/>
              <a:t>Ceph</a:t>
            </a:r>
            <a:r>
              <a:rPr lang="en-US" sz="1500" dirty="0" smtClean="0"/>
              <a:t> </a:t>
            </a:r>
            <a:r>
              <a:rPr lang="en-US" sz="1500" dirty="0" err="1" smtClean="0"/>
              <a:t>Rados</a:t>
            </a:r>
            <a:r>
              <a:rPr lang="en-US" sz="1500" dirty="0" smtClean="0"/>
              <a:t> object storage </a:t>
            </a:r>
          </a:p>
          <a:p>
            <a:pPr lvl="1"/>
            <a:r>
              <a:rPr lang="en-US" sz="1500" dirty="0" smtClean="0"/>
              <a:t>Investigated the </a:t>
            </a:r>
            <a:r>
              <a:rPr lang="en-US" sz="1500" dirty="0"/>
              <a:t>p</a:t>
            </a:r>
            <a:r>
              <a:rPr lang="en-US" sz="1500" dirty="0" smtClean="0"/>
              <a:t>erformance and benefits of the </a:t>
            </a:r>
            <a:r>
              <a:rPr lang="en-US" sz="1500" dirty="0" err="1" smtClean="0"/>
              <a:t>CephFS</a:t>
            </a:r>
            <a:r>
              <a:rPr lang="en-US" sz="1500" dirty="0" smtClean="0"/>
              <a:t> distributed file system </a:t>
            </a:r>
          </a:p>
          <a:p>
            <a:r>
              <a:rPr lang="en-US" sz="1900" dirty="0" err="1" smtClean="0"/>
              <a:t>Ceph</a:t>
            </a:r>
            <a:r>
              <a:rPr lang="en-US" sz="1900" dirty="0" smtClean="0"/>
              <a:t> decreases the risk of single point of failure (no proxy server like Swift) </a:t>
            </a:r>
          </a:p>
          <a:p>
            <a:r>
              <a:rPr lang="en-US" sz="1900" dirty="0" err="1" smtClean="0"/>
              <a:t>CephFS</a:t>
            </a:r>
            <a:r>
              <a:rPr lang="en-US" sz="1900" dirty="0" smtClean="0"/>
              <a:t> outperformed both OpenStack Swift &amp; </a:t>
            </a:r>
            <a:r>
              <a:rPr lang="en-US" sz="1900" dirty="0" err="1" smtClean="0"/>
              <a:t>Ceph</a:t>
            </a:r>
            <a:r>
              <a:rPr lang="en-US" sz="1900" dirty="0" smtClean="0"/>
              <a:t> object </a:t>
            </a:r>
            <a:r>
              <a:rPr lang="en-US" sz="1900" dirty="0" err="1" smtClean="0"/>
              <a:t>storeafe</a:t>
            </a:r>
            <a:r>
              <a:rPr lang="en-US" sz="1900" dirty="0" smtClean="0"/>
              <a:t> due to its striping layer on top and breaking down files into 4MB chunks distributed to nearly all storage nodes simultaneously</a:t>
            </a:r>
          </a:p>
        </p:txBody>
      </p:sp>
      <p:pic>
        <p:nvPicPr>
          <p:cNvPr id="1027" name="Picture 3" descr="C:\Users\mpoat\Pictures\ACAT 2016\Pics_4_slides\cephfs_rados_openstack_1x1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03646"/>
            <a:ext cx="3529723" cy="216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poat\Pictures\ACAT 2016\Pics_4_slides\cephfs_rados_openstack_1x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3902792"/>
            <a:ext cx="3581399" cy="216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9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Issues found (and fixed?) since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6021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Stability</a:t>
            </a:r>
          </a:p>
          <a:p>
            <a:pPr lvl="1"/>
            <a:r>
              <a:rPr lang="en-US" sz="1600" dirty="0" smtClean="0"/>
              <a:t>The STAR </a:t>
            </a:r>
            <a:r>
              <a:rPr lang="en-US" sz="1600" dirty="0" err="1" smtClean="0"/>
              <a:t>Ceph</a:t>
            </a:r>
            <a:r>
              <a:rPr lang="en-US" sz="1600" dirty="0" smtClean="0"/>
              <a:t> cluster has proven to be stable for beyond test use from 5/1/15 – present.</a:t>
            </a:r>
          </a:p>
          <a:p>
            <a:pPr lvl="1"/>
            <a:r>
              <a:rPr lang="en-US" sz="1600" dirty="0" smtClean="0"/>
              <a:t>Survived a “DNS meltdown” – 48/80 OSDs were down due to unstable DNS service. After DNS was restored, OSDs were able to come back in and recovered. No Data was lost.</a:t>
            </a:r>
          </a:p>
          <a:p>
            <a:r>
              <a:rPr lang="en-US" sz="2400" dirty="0" smtClean="0"/>
              <a:t>Identified problems &amp; </a:t>
            </a:r>
            <a:r>
              <a:rPr lang="en-US" sz="2400" dirty="0"/>
              <a:t>l</a:t>
            </a:r>
            <a:r>
              <a:rPr lang="en-US" sz="2400" dirty="0" smtClean="0"/>
              <a:t>essons learned</a:t>
            </a:r>
          </a:p>
          <a:p>
            <a:pPr lvl="1"/>
            <a:r>
              <a:rPr lang="en-US" sz="1600" dirty="0" smtClean="0"/>
              <a:t>Nightly condor jobs are run on the cluster reading OSG software from </a:t>
            </a:r>
            <a:r>
              <a:rPr lang="en-US" sz="1600" dirty="0" err="1" smtClean="0"/>
              <a:t>Ceph</a:t>
            </a:r>
            <a:r>
              <a:rPr lang="en-US" sz="1600" dirty="0" smtClean="0"/>
              <a:t>. Running Kernel 3.10.82 ~1x per month users reporting Jobs fail on one node due to missing OSG software. Kernel 3.18.24 contains latest modules (moral of story, run newest kernel).</a:t>
            </a:r>
          </a:p>
          <a:p>
            <a:pPr lvl="1"/>
            <a:r>
              <a:rPr lang="en-US" sz="1600" dirty="0" smtClean="0"/>
              <a:t>Do not remove 3 OSDs from 3 separate nodes at once from </a:t>
            </a:r>
            <a:r>
              <a:rPr lang="en-US" sz="1600" dirty="0" err="1" smtClean="0"/>
              <a:t>Ceph</a:t>
            </a:r>
            <a:r>
              <a:rPr lang="en-US" sz="1600" dirty="0" smtClean="0"/>
              <a:t>. Probability of data loss ~0.0012%</a:t>
            </a:r>
          </a:p>
          <a:p>
            <a:r>
              <a:rPr lang="en-US" sz="2400" dirty="0" smtClean="0"/>
              <a:t>Experience</a:t>
            </a:r>
          </a:p>
          <a:p>
            <a:pPr lvl="1"/>
            <a:r>
              <a:rPr lang="en-US" sz="1600" dirty="0" smtClean="0"/>
              <a:t>Once running </a:t>
            </a:r>
            <a:r>
              <a:rPr lang="en-US" sz="1600" dirty="0" err="1" smtClean="0"/>
              <a:t>Ceph</a:t>
            </a:r>
            <a:r>
              <a:rPr lang="en-US" sz="1600" dirty="0" smtClean="0"/>
              <a:t> requires little to no daily maintenance.</a:t>
            </a:r>
          </a:p>
          <a:p>
            <a:pPr lvl="1"/>
            <a:r>
              <a:rPr lang="en-US" sz="1600" dirty="0" smtClean="0"/>
              <a:t>If a drive fails, </a:t>
            </a:r>
            <a:r>
              <a:rPr lang="en-US" sz="1600" dirty="0" err="1" smtClean="0"/>
              <a:t>Ceph</a:t>
            </a:r>
            <a:r>
              <a:rPr lang="en-US" sz="1600" dirty="0" smtClean="0"/>
              <a:t> will reshuffle the data to maintain replication 3. The drive can be replaced at earliest convenience.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6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533400" y="838200"/>
            <a:ext cx="8153400" cy="5181600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Ceph</a:t>
            </a:r>
            <a:r>
              <a:rPr lang="en-US" sz="1400" dirty="0" smtClean="0"/>
              <a:t> is composed of three components:</a:t>
            </a:r>
          </a:p>
          <a:p>
            <a:pPr lvl="1"/>
            <a:r>
              <a:rPr lang="en-US" sz="1200" dirty="0" smtClean="0"/>
              <a:t>Storage nodes (host individual OSDs), </a:t>
            </a:r>
            <a:br>
              <a:rPr lang="en-US" sz="1200" dirty="0" smtClean="0"/>
            </a:br>
            <a:r>
              <a:rPr lang="en-US" sz="1200" dirty="0" smtClean="0"/>
              <a:t>Monitor Nodes (Mon), &amp; Metadata Nodes (MDS).</a:t>
            </a:r>
          </a:p>
          <a:p>
            <a:r>
              <a:rPr lang="en-US" sz="1400" dirty="0" err="1" smtClean="0"/>
              <a:t>Ceph</a:t>
            </a:r>
            <a:r>
              <a:rPr lang="en-US" sz="1400" dirty="0" smtClean="0"/>
              <a:t> clients write data directly to the storage nodes</a:t>
            </a:r>
          </a:p>
          <a:p>
            <a:pPr lvl="1"/>
            <a:r>
              <a:rPr lang="en-US" sz="1200" dirty="0" smtClean="0"/>
              <a:t>Many storage systems use a proxy or middleman which</a:t>
            </a:r>
            <a:br>
              <a:rPr lang="en-US" sz="1200" dirty="0" smtClean="0"/>
            </a:br>
            <a:r>
              <a:rPr lang="en-US" sz="1200" dirty="0" smtClean="0"/>
              <a:t>can cause bottlenecks.</a:t>
            </a:r>
          </a:p>
          <a:p>
            <a:r>
              <a:rPr lang="en-US" sz="1400" dirty="0" smtClean="0"/>
              <a:t>The monitors distribute cluster maps to </a:t>
            </a:r>
            <a:br>
              <a:rPr lang="en-US" sz="1400" dirty="0" smtClean="0"/>
            </a:br>
            <a:r>
              <a:rPr lang="en-US" sz="1400" dirty="0" smtClean="0"/>
              <a:t>the clients and storage nodes.</a:t>
            </a:r>
          </a:p>
          <a:p>
            <a:pPr lvl="1"/>
            <a:r>
              <a:rPr lang="en-US" sz="1200" dirty="0" smtClean="0"/>
              <a:t>Cluster map contains the cluster topology comprised five </a:t>
            </a:r>
            <a:br>
              <a:rPr lang="en-US" sz="1200" dirty="0" smtClean="0"/>
            </a:br>
            <a:r>
              <a:rPr lang="en-US" sz="1200" dirty="0" smtClean="0"/>
              <a:t>individual maps (Monitor, OSD, PG, CRUSH, and MDS)</a:t>
            </a:r>
          </a:p>
          <a:p>
            <a:r>
              <a:rPr lang="en-US" sz="1400" dirty="0" smtClean="0"/>
              <a:t>The metadata servers are required for </a:t>
            </a:r>
            <a:r>
              <a:rPr lang="en-US" sz="1400" dirty="0" err="1" smtClean="0"/>
              <a:t>CephFS</a:t>
            </a:r>
            <a:endParaRPr lang="en-US" sz="14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Architecture of </a:t>
            </a:r>
            <a:r>
              <a:rPr lang="en-US" sz="2800" dirty="0" err="1" smtClean="0"/>
              <a:t>Ceph</a:t>
            </a:r>
            <a:endParaRPr lang="en-US" sz="2800" dirty="0"/>
          </a:p>
        </p:txBody>
      </p:sp>
      <p:pic>
        <p:nvPicPr>
          <p:cNvPr id="5123" name="Picture 3" descr="C:\Users\mpoat\Downloads\ceph_diagram2(4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073" y="1066800"/>
            <a:ext cx="3125254" cy="227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9"/>
          <p:cNvSpPr>
            <a:spLocks noGrp="1"/>
          </p:cNvSpPr>
          <p:nvPr>
            <p:ph sz="half" idx="1"/>
          </p:nvPr>
        </p:nvSpPr>
        <p:spPr>
          <a:xfrm>
            <a:off x="533400" y="4038599"/>
            <a:ext cx="4495800" cy="222849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Example: Total 20 Storage nodes. 2 nodes acting as both  </a:t>
            </a:r>
            <a:r>
              <a:rPr lang="en-US" sz="1400" dirty="0" err="1" smtClean="0"/>
              <a:t>Ceph</a:t>
            </a:r>
            <a:r>
              <a:rPr lang="en-US" sz="1400" dirty="0" smtClean="0"/>
              <a:t> clients and storage nodes  (OSD’s) </a:t>
            </a:r>
          </a:p>
          <a:p>
            <a:r>
              <a:rPr lang="en-US" sz="1400" dirty="0"/>
              <a:t>2</a:t>
            </a:r>
            <a:r>
              <a:rPr lang="en-US" sz="1400" dirty="0" smtClean="0"/>
              <a:t>/20 (10%) chance “a” storage node will receive data from that client (but IO is spread)</a:t>
            </a:r>
          </a:p>
          <a:p>
            <a:r>
              <a:rPr lang="en-US" sz="1400" dirty="0" smtClean="0"/>
              <a:t>Replication 3 means 2 more stream of data will be sent =&gt; additional probability of 2/20 * 2 = +20% to receive data</a:t>
            </a:r>
          </a:p>
          <a:p>
            <a:r>
              <a:rPr lang="en-US" sz="1400" dirty="0" smtClean="0"/>
              <a:t>Total data output increases by 20% in this example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3352800"/>
            <a:ext cx="9143999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 smtClean="0"/>
              <a:t>Ceph</a:t>
            </a:r>
            <a:r>
              <a:rPr lang="en-US" sz="2800" dirty="0" smtClean="0"/>
              <a:t> Communications</a:t>
            </a:r>
            <a:endParaRPr lang="en-US" sz="2800" dirty="0"/>
          </a:p>
        </p:txBody>
      </p:sp>
      <p:pic>
        <p:nvPicPr>
          <p:cNvPr id="3075" name="Picture 3" descr="C:\Users\mpoat\Downloads\2_client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86200"/>
            <a:ext cx="3124200" cy="233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35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274638"/>
            <a:ext cx="4692393" cy="911224"/>
          </a:xfrm>
        </p:spPr>
        <p:txBody>
          <a:bodyPr>
            <a:normAutofit/>
          </a:bodyPr>
          <a:lstStyle/>
          <a:p>
            <a:pPr algn="l"/>
            <a:r>
              <a:rPr lang="en-US" sz="3000" dirty="0" smtClean="0"/>
              <a:t>    Production system (</a:t>
            </a:r>
            <a:r>
              <a:rPr lang="el-GR" sz="3000" dirty="0" smtClean="0"/>
              <a:t>β</a:t>
            </a:r>
            <a:r>
              <a:rPr lang="en-US" sz="3000" dirty="0" smtClean="0"/>
              <a:t>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85862"/>
            <a:ext cx="4120893" cy="2790826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20 Dell PowerEdge 2950</a:t>
            </a:r>
          </a:p>
          <a:p>
            <a:r>
              <a:rPr lang="en-US" sz="1600" dirty="0" smtClean="0"/>
              <a:t>6 – </a:t>
            </a:r>
            <a:r>
              <a:rPr lang="en-US" sz="1600" dirty="0"/>
              <a:t>2TB Seagate </a:t>
            </a:r>
            <a:r>
              <a:rPr lang="en-US" sz="1600" dirty="0" smtClean="0"/>
              <a:t>SAS drives</a:t>
            </a:r>
          </a:p>
          <a:p>
            <a:pPr lvl="1"/>
            <a:r>
              <a:rPr lang="en-US" sz="1200" dirty="0" smtClean="0"/>
              <a:t>4 Drives per node used for storage </a:t>
            </a:r>
          </a:p>
          <a:p>
            <a:pPr lvl="1"/>
            <a:r>
              <a:rPr lang="en-US" sz="1200" dirty="0" smtClean="0"/>
              <a:t>XFS File System</a:t>
            </a:r>
            <a:endParaRPr lang="en-US" sz="800" dirty="0" smtClean="0"/>
          </a:p>
          <a:p>
            <a:r>
              <a:rPr lang="en-US" sz="1600" dirty="0" smtClean="0"/>
              <a:t>1 HDD replaced with an SSD (per node)</a:t>
            </a:r>
          </a:p>
          <a:p>
            <a:r>
              <a:rPr lang="en-US" sz="1600" dirty="0" smtClean="0"/>
              <a:t>Intel </a:t>
            </a:r>
            <a:r>
              <a:rPr lang="en-US" sz="1600" dirty="0"/>
              <a:t>Xeon QC E5440 – </a:t>
            </a:r>
            <a:r>
              <a:rPr lang="en-US" sz="1600" dirty="0" smtClean="0"/>
              <a:t>2.83GHZ</a:t>
            </a:r>
          </a:p>
          <a:p>
            <a:r>
              <a:rPr lang="en-US" sz="1600" dirty="0" smtClean="0"/>
              <a:t>Scientific Linux 6.7 x86_64</a:t>
            </a:r>
          </a:p>
          <a:p>
            <a:r>
              <a:rPr lang="en-US" sz="1600" dirty="0"/>
              <a:t>Kernel: </a:t>
            </a:r>
            <a:r>
              <a:rPr lang="en-US" sz="1600" dirty="0" smtClean="0"/>
              <a:t>3.18.24 (needed to mount </a:t>
            </a:r>
            <a:r>
              <a:rPr lang="en-US" sz="1600" dirty="0" err="1" smtClean="0"/>
              <a:t>CephFS</a:t>
            </a:r>
            <a:r>
              <a:rPr lang="en-US" sz="1600" dirty="0" smtClean="0"/>
              <a:t>)</a:t>
            </a:r>
          </a:p>
          <a:p>
            <a:pPr lvl="1"/>
            <a:r>
              <a:rPr lang="en-US" sz="1200" dirty="0" smtClean="0"/>
              <a:t>Kernel: 2.6.32 is the latest version released by SL6</a:t>
            </a:r>
          </a:p>
          <a:p>
            <a:r>
              <a:rPr lang="en-US" sz="1600" dirty="0"/>
              <a:t>1 Gb </a:t>
            </a:r>
            <a:r>
              <a:rPr lang="en-US" sz="1600" dirty="0" smtClean="0"/>
              <a:t>Public Network, 10Gb Private Network</a:t>
            </a:r>
            <a:endParaRPr lang="en-US" sz="1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81000" y="4413851"/>
            <a:ext cx="41910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700" b="1" dirty="0" err="1" smtClean="0"/>
              <a:t>Ceph</a:t>
            </a:r>
            <a:r>
              <a:rPr lang="en-US" sz="1700" b="1" dirty="0" smtClean="0"/>
              <a:t> </a:t>
            </a:r>
          </a:p>
          <a:p>
            <a:r>
              <a:rPr lang="en-US" sz="1600" dirty="0" err="1" smtClean="0"/>
              <a:t>Ceph</a:t>
            </a:r>
            <a:r>
              <a:rPr lang="en-US" sz="1600" dirty="0" smtClean="0"/>
              <a:t> Hammer 0.94.5 (LTS)</a:t>
            </a:r>
          </a:p>
          <a:p>
            <a:r>
              <a:rPr lang="en-US" sz="1600" dirty="0" smtClean="0"/>
              <a:t>80 OSD (20 nodes)</a:t>
            </a:r>
          </a:p>
          <a:p>
            <a:r>
              <a:rPr lang="en-US" sz="1600" dirty="0" smtClean="0"/>
              <a:t>3 Monitor Server &amp; 3 Metadata Servers (failover)</a:t>
            </a:r>
          </a:p>
          <a:p>
            <a:r>
              <a:rPr lang="en-US" sz="1600" dirty="0"/>
              <a:t>Using Replication 3</a:t>
            </a:r>
          </a:p>
          <a:p>
            <a:endParaRPr lang="en-US" sz="16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3810000"/>
            <a:ext cx="410490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    </a:t>
            </a:r>
            <a:r>
              <a:rPr lang="en-US" sz="3200" dirty="0" smtClean="0"/>
              <a:t>Configuration</a:t>
            </a:r>
          </a:p>
        </p:txBody>
      </p:sp>
      <p:pic>
        <p:nvPicPr>
          <p:cNvPr id="3077" name="Picture 5" descr="C:\Users\mpoat\Pictures\Japan Poster pic\configurati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413851"/>
            <a:ext cx="612615" cy="61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692393" y="228600"/>
            <a:ext cx="4070607" cy="862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/>
              <a:t>    </a:t>
            </a:r>
            <a:r>
              <a:rPr lang="en-US" sz="3000" dirty="0" smtClean="0"/>
              <a:t>Monitoring</a:t>
            </a:r>
            <a:endParaRPr lang="en-US" sz="30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01893" y="1402423"/>
            <a:ext cx="0" cy="49507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4692393" y="1457325"/>
            <a:ext cx="4120893" cy="235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/>
          </a:p>
          <a:p>
            <a:r>
              <a:rPr lang="en-US" sz="1600" b="1" dirty="0" err="1" smtClean="0"/>
              <a:t>Icinga</a:t>
            </a:r>
            <a:r>
              <a:rPr lang="en-US" sz="1600" b="1" dirty="0" smtClean="0"/>
              <a:t> </a:t>
            </a:r>
            <a:r>
              <a:rPr lang="en-US" sz="1600" dirty="0"/>
              <a:t>Infrastructure </a:t>
            </a:r>
            <a:r>
              <a:rPr lang="en-US" sz="1600" dirty="0" smtClean="0"/>
              <a:t>monitoring </a:t>
            </a:r>
          </a:p>
          <a:p>
            <a:r>
              <a:rPr lang="en-US" sz="1600" dirty="0" err="1" smtClean="0"/>
              <a:t>Ceph</a:t>
            </a:r>
            <a:r>
              <a:rPr lang="en-US" sz="1600" dirty="0" smtClean="0"/>
              <a:t> specific plugins have been built by the community</a:t>
            </a:r>
          </a:p>
          <a:p>
            <a:r>
              <a:rPr lang="en-US" sz="1600" dirty="0" smtClean="0"/>
              <a:t>Monitoring of  </a:t>
            </a:r>
            <a:r>
              <a:rPr lang="en-US" sz="1600" dirty="0" err="1"/>
              <a:t>Ceph</a:t>
            </a:r>
            <a:r>
              <a:rPr lang="en-US" sz="1600" dirty="0"/>
              <a:t> OSDs, Metadata </a:t>
            </a:r>
            <a:r>
              <a:rPr lang="en-US" sz="1600" dirty="0" smtClean="0"/>
              <a:t>servers, &amp; Monitor servers.</a:t>
            </a:r>
          </a:p>
          <a:p>
            <a:endParaRPr lang="en-US" sz="1600" dirty="0"/>
          </a:p>
        </p:txBody>
      </p:sp>
      <p:pic>
        <p:nvPicPr>
          <p:cNvPr id="3075" name="Picture 3" descr="C:\Users\mpoat\Pictures\Japan Poster pic\Icing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117" y="1204646"/>
            <a:ext cx="1086687" cy="395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933116" y="3962400"/>
            <a:ext cx="4058483" cy="4571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smtClean="0"/>
              <a:t>    </a:t>
            </a:r>
            <a:r>
              <a:rPr lang="en-US" sz="2400" dirty="0" smtClean="0"/>
              <a:t>Configuration Management</a:t>
            </a:r>
            <a:endParaRPr lang="en-US" sz="24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767231" y="4413851"/>
            <a:ext cx="4120893" cy="1862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/>
              <a:t>CFEngine</a:t>
            </a:r>
            <a:r>
              <a:rPr lang="en-US" sz="1600" dirty="0" smtClean="0"/>
              <a:t> Configuration Management Tool</a:t>
            </a:r>
          </a:p>
          <a:p>
            <a:r>
              <a:rPr lang="en-US" sz="1600" dirty="0" smtClean="0"/>
              <a:t>Deploy </a:t>
            </a:r>
            <a:r>
              <a:rPr lang="en-US" sz="1600" dirty="0" err="1" smtClean="0"/>
              <a:t>Ceph</a:t>
            </a:r>
            <a:r>
              <a:rPr lang="en-US" sz="1600" dirty="0" smtClean="0"/>
              <a:t> Packages</a:t>
            </a:r>
          </a:p>
          <a:p>
            <a:r>
              <a:rPr lang="en-US" sz="1600" dirty="0" smtClean="0"/>
              <a:t>Set Configurations</a:t>
            </a:r>
          </a:p>
          <a:p>
            <a:r>
              <a:rPr lang="en-US" sz="1600" dirty="0" smtClean="0"/>
              <a:t>Deploy necessary </a:t>
            </a:r>
            <a:r>
              <a:rPr lang="en-US" sz="1600" dirty="0" err="1" smtClean="0"/>
              <a:t>Ceph</a:t>
            </a:r>
            <a:r>
              <a:rPr lang="en-US" sz="1600" dirty="0" smtClean="0"/>
              <a:t> files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600" dirty="0" smtClean="0"/>
              <a:t>Detect and repair problems</a:t>
            </a:r>
          </a:p>
          <a:p>
            <a:pPr lvl="1"/>
            <a:r>
              <a:rPr lang="en-US" sz="1200" dirty="0" smtClean="0"/>
              <a:t>Configuration drift, OSD service running, etc.</a:t>
            </a:r>
            <a:endParaRPr lang="en-US" sz="1400" dirty="0" smtClean="0"/>
          </a:p>
        </p:txBody>
      </p:sp>
      <p:pic>
        <p:nvPicPr>
          <p:cNvPr id="7171" name="Picture 3" descr="C:\Users\mpoat\Pictures\ACAT 2016\Icinga Ceph Mon_edi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331" y="3276600"/>
            <a:ext cx="348615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poat\Pictures\ACAT 2016\icinga_Ceph_OSD2_edi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949" y="3581400"/>
            <a:ext cx="406717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49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Ceph</a:t>
            </a:r>
            <a:r>
              <a:rPr lang="en-US" dirty="0" smtClean="0"/>
              <a:t> features</a:t>
            </a:r>
            <a:endParaRPr lang="en-US" dirty="0"/>
          </a:p>
        </p:txBody>
      </p:sp>
      <p:pic>
        <p:nvPicPr>
          <p:cNvPr id="8194" name="Picture 2" descr="C:\Users\mpoat\AppData\Local\Microsoft\Windows\Temporary Internet Files\Content.IE5\3ZXBM5BL\Green_checklis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3400"/>
            <a:ext cx="254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6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Data Placement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OSD Pool Mapping</a:t>
            </a:r>
          </a:p>
          <a:p>
            <a:pPr lvl="1"/>
            <a:r>
              <a:rPr lang="en-US" sz="1400" dirty="0" err="1"/>
              <a:t>Ceph</a:t>
            </a:r>
            <a:r>
              <a:rPr lang="en-US" sz="1400" dirty="0"/>
              <a:t> allows you to set specific OSDs to specific storage pools by customizing the CRUSH map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You can modify the placement of data based on redundancy or performance, the combinations are endless.</a:t>
            </a:r>
          </a:p>
          <a:p>
            <a:r>
              <a:rPr lang="en-US" sz="1800" dirty="0"/>
              <a:t>Primary Affinity</a:t>
            </a:r>
          </a:p>
          <a:p>
            <a:pPr lvl="1"/>
            <a:r>
              <a:rPr lang="en-US" sz="1400" dirty="0" smtClean="0"/>
              <a:t>Specify which </a:t>
            </a:r>
            <a:r>
              <a:rPr lang="en-US" sz="1400" dirty="0"/>
              <a:t>OSDs </a:t>
            </a:r>
            <a:r>
              <a:rPr lang="en-US" sz="1400" dirty="0" smtClean="0"/>
              <a:t>will be the primary OSDs when </a:t>
            </a:r>
            <a:r>
              <a:rPr lang="en-US" sz="1400" dirty="0"/>
              <a:t>a client reads/writes </a:t>
            </a:r>
            <a:r>
              <a:rPr lang="en-US" sz="1400" dirty="0" smtClean="0"/>
              <a:t>data. This would ensure the client </a:t>
            </a:r>
            <a:r>
              <a:rPr lang="en-US" sz="1400" dirty="0"/>
              <a:t>always contacts the primary OSD </a:t>
            </a:r>
            <a:r>
              <a:rPr lang="en-US" sz="1400" dirty="0" smtClean="0"/>
              <a:t>as the first OSD in </a:t>
            </a:r>
            <a:r>
              <a:rPr lang="en-US" sz="1400" dirty="0"/>
              <a:t>the acting </a:t>
            </a:r>
            <a:r>
              <a:rPr lang="en-US" sz="1400" dirty="0" smtClean="0"/>
              <a:t>set.</a:t>
            </a:r>
            <a:endParaRPr lang="en-US" sz="1400" dirty="0"/>
          </a:p>
          <a:p>
            <a:r>
              <a:rPr lang="en-US" sz="1800" dirty="0" err="1" smtClean="0"/>
              <a:t>Ceph</a:t>
            </a:r>
            <a:r>
              <a:rPr lang="en-US" sz="1800" dirty="0" smtClean="0"/>
              <a:t> OSD Journals on SSD</a:t>
            </a:r>
          </a:p>
          <a:p>
            <a:pPr lvl="1"/>
            <a:r>
              <a:rPr lang="en-US" sz="1400" dirty="0" smtClean="0"/>
              <a:t>When a client writes into </a:t>
            </a:r>
            <a:r>
              <a:rPr lang="en-US" sz="1400" dirty="0" err="1" smtClean="0"/>
              <a:t>Ceph</a:t>
            </a:r>
            <a:r>
              <a:rPr lang="en-US" sz="1400" dirty="0"/>
              <a:t>,</a:t>
            </a:r>
            <a:r>
              <a:rPr lang="en-US" sz="1400" dirty="0" smtClean="0"/>
              <a:t> </a:t>
            </a:r>
            <a:r>
              <a:rPr lang="en-US" sz="1400" dirty="0" err="1" smtClean="0"/>
              <a:t>Ceph</a:t>
            </a:r>
            <a:r>
              <a:rPr lang="en-US" sz="1400" dirty="0"/>
              <a:t> </a:t>
            </a:r>
            <a:r>
              <a:rPr lang="en-US" sz="1400" dirty="0" smtClean="0"/>
              <a:t>will write </a:t>
            </a:r>
            <a:r>
              <a:rPr lang="en-US" sz="1400" dirty="0"/>
              <a:t>twice, </a:t>
            </a:r>
            <a:r>
              <a:rPr lang="en-US" sz="1400" dirty="0" smtClean="0"/>
              <a:t>first </a:t>
            </a:r>
            <a:r>
              <a:rPr lang="en-US" sz="1400" dirty="0"/>
              <a:t>to the </a:t>
            </a:r>
            <a:r>
              <a:rPr lang="en-US" sz="1400" dirty="0" smtClean="0"/>
              <a:t>OSD journal </a:t>
            </a:r>
            <a:r>
              <a:rPr lang="en-US" sz="1400" dirty="0"/>
              <a:t>and once to the </a:t>
            </a:r>
            <a:r>
              <a:rPr lang="en-US" sz="1400" dirty="0" smtClean="0"/>
              <a:t>OSD filesystem </a:t>
            </a:r>
            <a:r>
              <a:rPr lang="en-US" sz="1400" dirty="0"/>
              <a:t>(with XFS</a:t>
            </a:r>
            <a:r>
              <a:rPr lang="en-US" sz="1400" dirty="0" smtClean="0"/>
              <a:t>).</a:t>
            </a:r>
          </a:p>
          <a:p>
            <a:r>
              <a:rPr lang="en-US" sz="1800" dirty="0" smtClean="0"/>
              <a:t>Cache Tiering</a:t>
            </a:r>
          </a:p>
          <a:p>
            <a:pPr lvl="1"/>
            <a:r>
              <a:rPr lang="en-US" sz="1400" dirty="0"/>
              <a:t>Cache </a:t>
            </a:r>
            <a:r>
              <a:rPr lang="en-US" sz="1400" dirty="0" err="1" smtClean="0"/>
              <a:t>tiering</a:t>
            </a:r>
            <a:r>
              <a:rPr lang="en-US" sz="1400" dirty="0" smtClean="0"/>
              <a:t> leverages OSD Pool Mapping by creating </a:t>
            </a:r>
            <a:r>
              <a:rPr lang="en-US" sz="1400" dirty="0"/>
              <a:t>a pool of fast drives (SSD’s) configured to act as the cache tier with a backing pool of slower </a:t>
            </a:r>
            <a:r>
              <a:rPr lang="en-US" sz="1400" dirty="0" smtClean="0"/>
              <a:t>drives (Currently does not work with </a:t>
            </a:r>
            <a:r>
              <a:rPr lang="en-US" sz="1400" dirty="0" err="1" smtClean="0"/>
              <a:t>CephFS</a:t>
            </a:r>
            <a:r>
              <a:rPr lang="en-US" sz="1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204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55940</TotalTime>
  <Words>1476</Words>
  <Application>Microsoft Office PowerPoint</Application>
  <PresentationFormat>On-screen Show (4:3)</PresentationFormat>
  <Paragraphs>229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Performance and Advanced Data Placement Techniques with Ceph’s Distributed Storage System </vt:lpstr>
      <vt:lpstr>Outline</vt:lpstr>
      <vt:lpstr>Motivation</vt:lpstr>
      <vt:lpstr>Previous Work</vt:lpstr>
      <vt:lpstr>Issues found (and fixed?) since</vt:lpstr>
      <vt:lpstr>Architecture of Ceph</vt:lpstr>
      <vt:lpstr>    Production system (β)</vt:lpstr>
      <vt:lpstr>Ceph features</vt:lpstr>
      <vt:lpstr>Data Placement Techniques</vt:lpstr>
      <vt:lpstr>Primary Affinity with SSD OSDs</vt:lpstr>
      <vt:lpstr>Mount Ceph OSD Journals on SSD</vt:lpstr>
      <vt:lpstr>Cache Tiering</vt:lpstr>
      <vt:lpstr>Use of SSD</vt:lpstr>
      <vt:lpstr>dm-cache – an alternative to recover performance</vt:lpstr>
      <vt:lpstr>Cost Comparisons</vt:lpstr>
      <vt:lpstr>Conclusion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Openstack Swift Write Performance Testing</dc:title>
  <dc:creator>Poat, Michael</dc:creator>
  <cp:lastModifiedBy>jlauret</cp:lastModifiedBy>
  <cp:revision>425</cp:revision>
  <dcterms:created xsi:type="dcterms:W3CDTF">2014-07-11T15:35:59Z</dcterms:created>
  <dcterms:modified xsi:type="dcterms:W3CDTF">2016-01-21T14:19:43Z</dcterms:modified>
</cp:coreProperties>
</file>