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notesSlides/notesSlide1.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notesSlides/notesSlide2.xml" ContentType="application/vnd.openxmlformats-officedocument.presentationml.notesSlide+xml"/>
  <Override PartName="/ppt/charts/chart5.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23"/>
  </p:notesMasterIdLst>
  <p:handoutMasterIdLst>
    <p:handoutMasterId r:id="rId24"/>
  </p:handoutMasterIdLst>
  <p:sldIdLst>
    <p:sldId id="256" r:id="rId2"/>
    <p:sldId id="440" r:id="rId3"/>
    <p:sldId id="441" r:id="rId4"/>
    <p:sldId id="370" r:id="rId5"/>
    <p:sldId id="402" r:id="rId6"/>
    <p:sldId id="442" r:id="rId7"/>
    <p:sldId id="443" r:id="rId8"/>
    <p:sldId id="444" r:id="rId9"/>
    <p:sldId id="445" r:id="rId10"/>
    <p:sldId id="446" r:id="rId11"/>
    <p:sldId id="448" r:id="rId12"/>
    <p:sldId id="449" r:id="rId13"/>
    <p:sldId id="450" r:id="rId14"/>
    <p:sldId id="452" r:id="rId15"/>
    <p:sldId id="458" r:id="rId16"/>
    <p:sldId id="462" r:id="rId17"/>
    <p:sldId id="455" r:id="rId18"/>
    <p:sldId id="460" r:id="rId19"/>
    <p:sldId id="461" r:id="rId20"/>
    <p:sldId id="454" r:id="rId21"/>
    <p:sldId id="44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036"/>
    <a:srgbClr val="00009A"/>
    <a:srgbClr val="FF8753"/>
    <a:srgbClr val="F5342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autoAdjust="0"/>
    <p:restoredTop sz="93986" autoAdjust="0"/>
  </p:normalViewPr>
  <p:slideViewPr>
    <p:cSldViewPr snapToGrid="0" snapToObjects="1">
      <p:cViewPr>
        <p:scale>
          <a:sx n="100" d="100"/>
          <a:sy n="100" d="100"/>
        </p:scale>
        <p:origin x="-744" y="-72"/>
      </p:cViewPr>
      <p:guideLst>
        <p:guide orient="horz" pos="2160"/>
        <p:guide pos="2880"/>
      </p:guideLst>
    </p:cSldViewPr>
  </p:slideViewPr>
  <p:outlineViewPr>
    <p:cViewPr>
      <p:scale>
        <a:sx n="33" d="100"/>
        <a:sy n="33" d="100"/>
      </p:scale>
      <p:origin x="0" y="96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pbuncic:Desktop:HL-LH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ndrey\Google%20&#1044;&#1080;&#1089;&#1082;\REPORT\ACAT-2016\bonnie.xlsx" TargetMode="External"/><Relationship Id="rId2"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oleObject" Target="file:///C:\Users\Andrey\Google%20&#1044;&#1080;&#1089;&#1082;\REPORT\ACAT-2016\bonnie.xlsx" TargetMode="External"/><Relationship Id="rId2"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1" Type="http://schemas.openxmlformats.org/officeDocument/2006/relationships/oleObject" Target="file:///C:\Users\Andrey\Google%20&#1044;&#1080;&#1089;&#1082;\REPORT\ACAT-2016\alice.xlsx" TargetMode="External"/><Relationship Id="rId2"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1" Type="http://schemas.openxmlformats.org/officeDocument/2006/relationships/oleObject" Target="file:///C:\Users\Andrey\Google%20&#1044;&#1080;&#1089;&#1082;\REPORT\ACAT-2016\atlas.xlsx" TargetMode="External"/><Relationship Id="rId2"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'[HL-LHc.xlsx]Sheet1'!$H$56</c:f>
              <c:strCache>
                <c:ptCount val="1"/>
                <c:pt idx="0">
                  <c:v>LHCb</c:v>
                </c:pt>
              </c:strCache>
            </c:strRef>
          </c:tx>
          <c:invertIfNegative val="0"/>
          <c:cat>
            <c:strRef>
              <c:f>'[HL-LHc.xlsx]Sheet1'!$I$55:$L$55</c:f>
              <c:strCache>
                <c:ptCount val="4"/>
                <c:pt idx="0">
                  <c:v>Run 1</c:v>
                </c:pt>
                <c:pt idx="1">
                  <c:v>Run 2</c:v>
                </c:pt>
                <c:pt idx="2">
                  <c:v>Run 3</c:v>
                </c:pt>
                <c:pt idx="3">
                  <c:v>Run 4</c:v>
                </c:pt>
              </c:strCache>
            </c:strRef>
          </c:cat>
          <c:val>
            <c:numRef>
              <c:f>'[HL-LHc.xlsx]Sheet1'!$I$56:$L$56</c:f>
              <c:numCache>
                <c:formatCode>0.0</c:formatCode>
                <c:ptCount val="4"/>
                <c:pt idx="0">
                  <c:v>1.3</c:v>
                </c:pt>
                <c:pt idx="1">
                  <c:v>2.757575757575757</c:v>
                </c:pt>
                <c:pt idx="2">
                  <c:v>9.191919191919148</c:v>
                </c:pt>
                <c:pt idx="3">
                  <c:v>9.191919191919148</c:v>
                </c:pt>
              </c:numCache>
            </c:numRef>
          </c:val>
        </c:ser>
        <c:ser>
          <c:idx val="1"/>
          <c:order val="1"/>
          <c:tx>
            <c:strRef>
              <c:f>'[HL-LHc.xlsx]Sheet1'!$H$57</c:f>
              <c:strCache>
                <c:ptCount val="1"/>
                <c:pt idx="0">
                  <c:v>ALICE</c:v>
                </c:pt>
              </c:strCache>
            </c:strRef>
          </c:tx>
          <c:invertIfNegative val="0"/>
          <c:cat>
            <c:strRef>
              <c:f>'[HL-LHc.xlsx]Sheet1'!$I$55:$L$55</c:f>
              <c:strCache>
                <c:ptCount val="4"/>
                <c:pt idx="0">
                  <c:v>Run 1</c:v>
                </c:pt>
                <c:pt idx="1">
                  <c:v>Run 2</c:v>
                </c:pt>
                <c:pt idx="2">
                  <c:v>Run 3</c:v>
                </c:pt>
                <c:pt idx="3">
                  <c:v>Run 4</c:v>
                </c:pt>
              </c:strCache>
            </c:strRef>
          </c:cat>
          <c:val>
            <c:numRef>
              <c:f>'[HL-LHc.xlsx]Sheet1'!$I$57:$L$57</c:f>
              <c:numCache>
                <c:formatCode>0.0</c:formatCode>
                <c:ptCount val="4"/>
                <c:pt idx="0">
                  <c:v>3.4725</c:v>
                </c:pt>
                <c:pt idx="1">
                  <c:v>4.63</c:v>
                </c:pt>
                <c:pt idx="2">
                  <c:v>92.60000000000001</c:v>
                </c:pt>
                <c:pt idx="3">
                  <c:v>92.60000000000001</c:v>
                </c:pt>
              </c:numCache>
            </c:numRef>
          </c:val>
        </c:ser>
        <c:ser>
          <c:idx val="2"/>
          <c:order val="2"/>
          <c:tx>
            <c:strRef>
              <c:f>'[HL-LHc.xlsx]Sheet1'!$H$58</c:f>
              <c:strCache>
                <c:ptCount val="1"/>
                <c:pt idx="0">
                  <c:v>ATLAS</c:v>
                </c:pt>
              </c:strCache>
            </c:strRef>
          </c:tx>
          <c:invertIfNegative val="0"/>
          <c:cat>
            <c:strRef>
              <c:f>'[HL-LHc.xlsx]Sheet1'!$I$55:$L$55</c:f>
              <c:strCache>
                <c:ptCount val="4"/>
                <c:pt idx="0">
                  <c:v>Run 1</c:v>
                </c:pt>
                <c:pt idx="1">
                  <c:v>Run 2</c:v>
                </c:pt>
                <c:pt idx="2">
                  <c:v>Run 3</c:v>
                </c:pt>
                <c:pt idx="3">
                  <c:v>Run 4</c:v>
                </c:pt>
              </c:strCache>
            </c:strRef>
          </c:cat>
          <c:val>
            <c:numRef>
              <c:f>'[HL-LHc.xlsx]Sheet1'!$I$58:$L$58</c:f>
              <c:numCache>
                <c:formatCode>0.0</c:formatCode>
                <c:ptCount val="4"/>
                <c:pt idx="0">
                  <c:v>2.4</c:v>
                </c:pt>
                <c:pt idx="1">
                  <c:v>7.070707070707071</c:v>
                </c:pt>
                <c:pt idx="2">
                  <c:v>7.070707070707071</c:v>
                </c:pt>
                <c:pt idx="3">
                  <c:v>101.010101010101</c:v>
                </c:pt>
              </c:numCache>
            </c:numRef>
          </c:val>
        </c:ser>
        <c:ser>
          <c:idx val="3"/>
          <c:order val="3"/>
          <c:tx>
            <c:strRef>
              <c:f>'[HL-LHc.xlsx]Sheet1'!$H$59</c:f>
              <c:strCache>
                <c:ptCount val="1"/>
                <c:pt idx="0">
                  <c:v>CMS</c:v>
                </c:pt>
              </c:strCache>
            </c:strRef>
          </c:tx>
          <c:invertIfNegative val="0"/>
          <c:cat>
            <c:strRef>
              <c:f>'[HL-LHc.xlsx]Sheet1'!$I$55:$L$55</c:f>
              <c:strCache>
                <c:ptCount val="4"/>
                <c:pt idx="0">
                  <c:v>Run 1</c:v>
                </c:pt>
                <c:pt idx="1">
                  <c:v>Run 2</c:v>
                </c:pt>
                <c:pt idx="2">
                  <c:v>Run 3</c:v>
                </c:pt>
                <c:pt idx="3">
                  <c:v>Run 4</c:v>
                </c:pt>
              </c:strCache>
            </c:strRef>
          </c:cat>
          <c:val>
            <c:numRef>
              <c:f>'[HL-LHc.xlsx]Sheet1'!$I$59:$L$59</c:f>
              <c:numCache>
                <c:formatCode>0.0</c:formatCode>
                <c:ptCount val="4"/>
                <c:pt idx="0">
                  <c:v>1.2</c:v>
                </c:pt>
                <c:pt idx="1">
                  <c:v>6.649999999999998</c:v>
                </c:pt>
                <c:pt idx="2">
                  <c:v>6.649999999999998</c:v>
                </c:pt>
                <c:pt idx="3">
                  <c:v>200.0</c:v>
                </c:pt>
              </c:numCache>
            </c:numRef>
          </c:val>
        </c:ser>
        <c:dLbls>
          <c:showLegendKey val="0"/>
          <c:showVal val="0"/>
          <c:showCatName val="0"/>
          <c:showSerName val="0"/>
          <c:showPercent val="0"/>
          <c:showBubbleSize val="0"/>
        </c:dLbls>
        <c:gapWidth val="55"/>
        <c:overlap val="100"/>
        <c:axId val="-2056851576"/>
        <c:axId val="-2055982152"/>
      </c:barChart>
      <c:catAx>
        <c:axId val="-2056851576"/>
        <c:scaling>
          <c:orientation val="minMax"/>
        </c:scaling>
        <c:delete val="0"/>
        <c:axPos val="b"/>
        <c:majorTickMark val="none"/>
        <c:minorTickMark val="none"/>
        <c:tickLblPos val="nextTo"/>
        <c:crossAx val="-2055982152"/>
        <c:crosses val="autoZero"/>
        <c:auto val="1"/>
        <c:lblAlgn val="ctr"/>
        <c:lblOffset val="100"/>
        <c:noMultiLvlLbl val="0"/>
      </c:catAx>
      <c:valAx>
        <c:axId val="-2055982152"/>
        <c:scaling>
          <c:orientation val="minMax"/>
        </c:scaling>
        <c:delete val="0"/>
        <c:axPos val="l"/>
        <c:majorGridlines/>
        <c:numFmt formatCode="0.0" sourceLinked="1"/>
        <c:majorTickMark val="none"/>
        <c:minorTickMark val="none"/>
        <c:tickLblPos val="nextTo"/>
        <c:crossAx val="-2056851576"/>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1637665239694"/>
          <c:y val="0.0509258425076728"/>
          <c:w val="0.592412473864496"/>
          <c:h val="0.833094196558764"/>
        </c:manualLayout>
      </c:layout>
      <c:barChart>
        <c:barDir val="bar"/>
        <c:grouping val="clustered"/>
        <c:varyColors val="0"/>
        <c:ser>
          <c:idx val="0"/>
          <c:order val="0"/>
          <c:tx>
            <c:strRef>
              <c:f>Лист1!$C$1</c:f>
              <c:strCache>
                <c:ptCount val="1"/>
                <c:pt idx="0">
                  <c:v>seq block output</c:v>
                </c:pt>
              </c:strCache>
            </c:strRef>
          </c:tx>
          <c:spPr>
            <a:solidFill>
              <a:srgbClr val="FFC000"/>
            </a:solidFill>
          </c:spPr>
          <c:invertIfNegative val="0"/>
          <c:cat>
            <c:strRef>
              <c:f>Лист1!$B$2:$B$6</c:f>
              <c:strCache>
                <c:ptCount val="5"/>
                <c:pt idx="0">
                  <c:v>pnpi-local</c:v>
                </c:pt>
                <c:pt idx="1">
                  <c:v>spbu-local</c:v>
                </c:pt>
                <c:pt idx="2">
                  <c:v>pnpi-all</c:v>
                </c:pt>
                <c:pt idx="3">
                  <c:v>spbu-all</c:v>
                </c:pt>
                <c:pt idx="4">
                  <c:v>cern-all</c:v>
                </c:pt>
              </c:strCache>
            </c:strRef>
          </c:cat>
          <c:val>
            <c:numRef>
              <c:f>Лист1!$C$2:$C$6</c:f>
              <c:numCache>
                <c:formatCode>General</c:formatCode>
                <c:ptCount val="5"/>
                <c:pt idx="0">
                  <c:v>118503.0</c:v>
                </c:pt>
                <c:pt idx="1">
                  <c:v>5753.0</c:v>
                </c:pt>
                <c:pt idx="2">
                  <c:v>67934.0</c:v>
                </c:pt>
                <c:pt idx="3">
                  <c:v>25926.0</c:v>
                </c:pt>
                <c:pt idx="4">
                  <c:v>6317.0</c:v>
                </c:pt>
              </c:numCache>
            </c:numRef>
          </c:val>
        </c:ser>
        <c:ser>
          <c:idx val="1"/>
          <c:order val="1"/>
          <c:tx>
            <c:strRef>
              <c:f>Лист1!$D$1</c:f>
              <c:strCache>
                <c:ptCount val="1"/>
                <c:pt idx="0">
                  <c:v>Blockrewrait</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Лист1!$D$2:$D$6</c:f>
              <c:numCache>
                <c:formatCode>General</c:formatCode>
                <c:ptCount val="5"/>
                <c:pt idx="0">
                  <c:v>54381.0</c:v>
                </c:pt>
                <c:pt idx="1">
                  <c:v>5668.0</c:v>
                </c:pt>
                <c:pt idx="2">
                  <c:v>24605.0</c:v>
                </c:pt>
                <c:pt idx="3">
                  <c:v>31375.0</c:v>
                </c:pt>
                <c:pt idx="4">
                  <c:v>781.0</c:v>
                </c:pt>
              </c:numCache>
            </c:numRef>
          </c:val>
        </c:ser>
        <c:ser>
          <c:idx val="2"/>
          <c:order val="2"/>
          <c:tx>
            <c:strRef>
              <c:f>Лист1!$E$1</c:f>
              <c:strCache>
                <c:ptCount val="1"/>
                <c:pt idx="0">
                  <c:v>Block input</c:v>
                </c:pt>
              </c:strCache>
            </c:strRef>
          </c:tx>
          <c:spPr>
            <a:solidFill>
              <a:srgbClr val="FF0000"/>
            </a:solidFill>
          </c:spPr>
          <c:invertIfNegative val="0"/>
          <c:cat>
            <c:strRef>
              <c:f>Лист1!$B$2:$B$6</c:f>
              <c:strCache>
                <c:ptCount val="5"/>
                <c:pt idx="0">
                  <c:v>pnpi-local</c:v>
                </c:pt>
                <c:pt idx="1">
                  <c:v>spbu-local</c:v>
                </c:pt>
                <c:pt idx="2">
                  <c:v>pnpi-all</c:v>
                </c:pt>
                <c:pt idx="3">
                  <c:v>spbu-all</c:v>
                </c:pt>
                <c:pt idx="4">
                  <c:v>cern-all</c:v>
                </c:pt>
              </c:strCache>
            </c:strRef>
          </c:cat>
          <c:val>
            <c:numRef>
              <c:f>Лист1!$E$2:$E$6</c:f>
              <c:numCache>
                <c:formatCode>General</c:formatCode>
                <c:ptCount val="5"/>
                <c:pt idx="0">
                  <c:v>136263.0</c:v>
                </c:pt>
                <c:pt idx="1">
                  <c:v>453232.0</c:v>
                </c:pt>
                <c:pt idx="2">
                  <c:v>190911.0</c:v>
                </c:pt>
                <c:pt idx="3">
                  <c:v>2.114142E7</c:v>
                </c:pt>
                <c:pt idx="4">
                  <c:v>2582.0</c:v>
                </c:pt>
              </c:numCache>
            </c:numRef>
          </c:val>
        </c:ser>
        <c:dLbls>
          <c:showLegendKey val="0"/>
          <c:showVal val="0"/>
          <c:showCatName val="0"/>
          <c:showSerName val="0"/>
          <c:showPercent val="0"/>
          <c:showBubbleSize val="0"/>
        </c:dLbls>
        <c:gapWidth val="150"/>
        <c:axId val="-2107693544"/>
        <c:axId val="-2102085848"/>
      </c:barChart>
      <c:catAx>
        <c:axId val="-2107693544"/>
        <c:scaling>
          <c:orientation val="minMax"/>
        </c:scaling>
        <c:delete val="0"/>
        <c:axPos val="l"/>
        <c:majorTickMark val="out"/>
        <c:minorTickMark val="none"/>
        <c:tickLblPos val="nextTo"/>
        <c:crossAx val="-2102085848"/>
        <c:crosses val="autoZero"/>
        <c:auto val="1"/>
        <c:lblAlgn val="ctr"/>
        <c:lblOffset val="100"/>
        <c:noMultiLvlLbl val="0"/>
      </c:catAx>
      <c:valAx>
        <c:axId val="-2102085848"/>
        <c:scaling>
          <c:logBase val="10.0"/>
          <c:orientation val="minMax"/>
          <c:max val="1.0E8"/>
        </c:scaling>
        <c:delete val="0"/>
        <c:axPos val="b"/>
        <c:majorGridlines/>
        <c:numFmt formatCode="0.E+00" sourceLinked="0"/>
        <c:majorTickMark val="out"/>
        <c:minorTickMark val="none"/>
        <c:tickLblPos val="nextTo"/>
        <c:crossAx val="-2107693544"/>
        <c:crosses val="autoZero"/>
        <c:crossBetween val="between"/>
      </c:valAx>
    </c:plotArea>
    <c:legend>
      <c:legendPos val="r"/>
      <c:layout/>
      <c:overlay val="0"/>
      <c:txPr>
        <a:bodyPr/>
        <a:lstStyle/>
        <a:p>
          <a:pPr>
            <a:defRPr sz="1400"/>
          </a:pPr>
          <a:endParaRPr lang="en-US"/>
        </a:p>
      </c:txPr>
    </c:legend>
    <c:plotVisOnly val="1"/>
    <c:dispBlanksAs val="gap"/>
    <c:showDLblsOverMax val="0"/>
  </c:chart>
  <c:txPr>
    <a:bodyPr/>
    <a:lstStyle/>
    <a:p>
      <a:pPr>
        <a:defRPr sz="12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5544619422572"/>
          <c:y val="0.0509259259259259"/>
          <c:w val="0.605863994273443"/>
          <c:h val="0.833094196558764"/>
        </c:manualLayout>
      </c:layout>
      <c:barChart>
        <c:barDir val="bar"/>
        <c:grouping val="clustered"/>
        <c:varyColors val="0"/>
        <c:ser>
          <c:idx val="0"/>
          <c:order val="0"/>
          <c:tx>
            <c:strRef>
              <c:f>Лист1!$H$1</c:f>
              <c:strCache>
                <c:ptCount val="1"/>
                <c:pt idx="0">
                  <c:v>seq create</c:v>
                </c:pt>
              </c:strCache>
            </c:strRef>
          </c:tx>
          <c:spPr>
            <a:solidFill>
              <a:srgbClr val="92D050"/>
            </a:solidFill>
          </c:spPr>
          <c:invertIfNegative val="0"/>
          <c:cat>
            <c:strRef>
              <c:f>Лист1!$B$2:$B$6</c:f>
              <c:strCache>
                <c:ptCount val="5"/>
                <c:pt idx="0">
                  <c:v>pnpi-local</c:v>
                </c:pt>
                <c:pt idx="1">
                  <c:v>spbu-local</c:v>
                </c:pt>
                <c:pt idx="2">
                  <c:v>pnpi-all</c:v>
                </c:pt>
                <c:pt idx="3">
                  <c:v>spbu-all</c:v>
                </c:pt>
                <c:pt idx="4">
                  <c:v>cern-all</c:v>
                </c:pt>
              </c:strCache>
            </c:strRef>
          </c:cat>
          <c:val>
            <c:numRef>
              <c:f>Лист1!$H$2:$H$6</c:f>
              <c:numCache>
                <c:formatCode>General</c:formatCode>
                <c:ptCount val="5"/>
                <c:pt idx="0">
                  <c:v>37222.0</c:v>
                </c:pt>
                <c:pt idx="1">
                  <c:v>1979.0</c:v>
                </c:pt>
                <c:pt idx="2">
                  <c:v>3.0</c:v>
                </c:pt>
                <c:pt idx="3">
                  <c:v>4.0</c:v>
                </c:pt>
                <c:pt idx="4">
                  <c:v>3.0</c:v>
                </c:pt>
              </c:numCache>
            </c:numRef>
          </c:val>
        </c:ser>
        <c:ser>
          <c:idx val="1"/>
          <c:order val="1"/>
          <c:tx>
            <c:strRef>
              <c:f>Лист1!$I$1</c:f>
              <c:strCache>
                <c:ptCount val="1"/>
                <c:pt idx="0">
                  <c:v>seq delete</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Лист1!$I$2:$I$6</c:f>
              <c:numCache>
                <c:formatCode>General</c:formatCode>
                <c:ptCount val="5"/>
                <c:pt idx="0">
                  <c:v>469888.0</c:v>
                </c:pt>
                <c:pt idx="1">
                  <c:v>4716.0</c:v>
                </c:pt>
                <c:pt idx="2">
                  <c:v>6.0</c:v>
                </c:pt>
                <c:pt idx="3">
                  <c:v>10.0</c:v>
                </c:pt>
                <c:pt idx="4">
                  <c:v>291.0</c:v>
                </c:pt>
              </c:numCache>
            </c:numRef>
          </c:val>
        </c:ser>
        <c:ser>
          <c:idx val="2"/>
          <c:order val="2"/>
          <c:tx>
            <c:strRef>
              <c:f>Лист1!$J$1</c:f>
              <c:strCache>
                <c:ptCount val="1"/>
                <c:pt idx="0">
                  <c:v>random create</c:v>
                </c:pt>
              </c:strCache>
            </c:strRef>
          </c:tx>
          <c:spPr>
            <a:solidFill>
              <a:srgbClr val="FFC000"/>
            </a:solidFill>
          </c:spPr>
          <c:invertIfNegative val="0"/>
          <c:cat>
            <c:strRef>
              <c:f>Лист1!$B$2:$B$6</c:f>
              <c:strCache>
                <c:ptCount val="5"/>
                <c:pt idx="0">
                  <c:v>pnpi-local</c:v>
                </c:pt>
                <c:pt idx="1">
                  <c:v>spbu-local</c:v>
                </c:pt>
                <c:pt idx="2">
                  <c:v>pnpi-all</c:v>
                </c:pt>
                <c:pt idx="3">
                  <c:v>spbu-all</c:v>
                </c:pt>
                <c:pt idx="4">
                  <c:v>cern-all</c:v>
                </c:pt>
              </c:strCache>
            </c:strRef>
          </c:cat>
          <c:val>
            <c:numRef>
              <c:f>Лист1!$J$2:$J$6</c:f>
              <c:numCache>
                <c:formatCode>General</c:formatCode>
                <c:ptCount val="5"/>
                <c:pt idx="0">
                  <c:v>46974.0</c:v>
                </c:pt>
                <c:pt idx="1">
                  <c:v>2597.0</c:v>
                </c:pt>
                <c:pt idx="2">
                  <c:v>3.0</c:v>
                </c:pt>
                <c:pt idx="3">
                  <c:v>4.0</c:v>
                </c:pt>
                <c:pt idx="4">
                  <c:v>3.0</c:v>
                </c:pt>
              </c:numCache>
            </c:numRef>
          </c:val>
        </c:ser>
        <c:ser>
          <c:idx val="3"/>
          <c:order val="3"/>
          <c:tx>
            <c:strRef>
              <c:f>Лист1!$K$1</c:f>
              <c:strCache>
                <c:ptCount val="1"/>
                <c:pt idx="0">
                  <c:v>random delete</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Лист1!$K$2:$K$6</c:f>
              <c:numCache>
                <c:formatCode>General</c:formatCode>
                <c:ptCount val="5"/>
                <c:pt idx="0">
                  <c:v>51201.0</c:v>
                </c:pt>
                <c:pt idx="1">
                  <c:v>4547.0</c:v>
                </c:pt>
                <c:pt idx="2">
                  <c:v>6.0</c:v>
                </c:pt>
                <c:pt idx="3">
                  <c:v>10.0</c:v>
                </c:pt>
                <c:pt idx="4">
                  <c:v>298.0</c:v>
                </c:pt>
              </c:numCache>
            </c:numRef>
          </c:val>
        </c:ser>
        <c:dLbls>
          <c:showLegendKey val="0"/>
          <c:showVal val="0"/>
          <c:showCatName val="0"/>
          <c:showSerName val="0"/>
          <c:showPercent val="0"/>
          <c:showBubbleSize val="0"/>
        </c:dLbls>
        <c:gapWidth val="150"/>
        <c:axId val="-2077396088"/>
        <c:axId val="-2059709416"/>
      </c:barChart>
      <c:catAx>
        <c:axId val="-2077396088"/>
        <c:scaling>
          <c:orientation val="minMax"/>
        </c:scaling>
        <c:delete val="0"/>
        <c:axPos val="l"/>
        <c:majorTickMark val="out"/>
        <c:minorTickMark val="none"/>
        <c:tickLblPos val="nextTo"/>
        <c:txPr>
          <a:bodyPr/>
          <a:lstStyle/>
          <a:p>
            <a:pPr>
              <a:defRPr sz="1200"/>
            </a:pPr>
            <a:endParaRPr lang="en-US"/>
          </a:p>
        </c:txPr>
        <c:crossAx val="-2059709416"/>
        <c:crosses val="autoZero"/>
        <c:auto val="1"/>
        <c:lblAlgn val="ctr"/>
        <c:lblOffset val="100"/>
        <c:noMultiLvlLbl val="0"/>
      </c:catAx>
      <c:valAx>
        <c:axId val="-2059709416"/>
        <c:scaling>
          <c:logBase val="10.0"/>
          <c:orientation val="minMax"/>
        </c:scaling>
        <c:delete val="0"/>
        <c:axPos val="b"/>
        <c:majorGridlines/>
        <c:numFmt formatCode="0.E+00" sourceLinked="0"/>
        <c:majorTickMark val="out"/>
        <c:minorTickMark val="none"/>
        <c:tickLblPos val="nextTo"/>
        <c:crossAx val="-2077396088"/>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v>fuse</c:v>
          </c:tx>
          <c:invertIfNegative val="0"/>
          <c:cat>
            <c:strRef>
              <c:f>(Лист1!$C$1,Лист1!$C$3,Лист1!$C$5,Лист1!$C$7)</c:f>
              <c:strCache>
                <c:ptCount val="4"/>
                <c:pt idx="0">
                  <c:v>spbu-cern-pnpi</c:v>
                </c:pt>
                <c:pt idx="1">
                  <c:v>spbu-pnpi-pnpi</c:v>
                </c:pt>
                <c:pt idx="2">
                  <c:v>pnpi-cern-pnpi</c:v>
                </c:pt>
                <c:pt idx="3">
                  <c:v>pnpi-pnpi-pnpi</c:v>
                </c:pt>
              </c:strCache>
            </c:strRef>
          </c:cat>
          <c:val>
            <c:numRef>
              <c:f>(Лист1!$B$1,Лист1!$B$3,Лист1!$B$5,Лист1!$B$7)</c:f>
              <c:numCache>
                <c:formatCode>General</c:formatCode>
                <c:ptCount val="4"/>
                <c:pt idx="0">
                  <c:v>7185.89</c:v>
                </c:pt>
                <c:pt idx="1">
                  <c:v>5593.853</c:v>
                </c:pt>
                <c:pt idx="2">
                  <c:v>4277.25</c:v>
                </c:pt>
                <c:pt idx="3">
                  <c:v>1416.669</c:v>
                </c:pt>
              </c:numCache>
            </c:numRef>
          </c:val>
        </c:ser>
        <c:ser>
          <c:idx val="1"/>
          <c:order val="1"/>
          <c:tx>
            <c:v>xrootd</c:v>
          </c:tx>
          <c:invertIfNegative val="0"/>
          <c:cat>
            <c:strRef>
              <c:f>(Лист1!$C$1,Лист1!$C$3,Лист1!$C$5,Лист1!$C$7)</c:f>
              <c:strCache>
                <c:ptCount val="4"/>
                <c:pt idx="0">
                  <c:v>spbu-cern-pnpi</c:v>
                </c:pt>
                <c:pt idx="1">
                  <c:v>spbu-pnpi-pnpi</c:v>
                </c:pt>
                <c:pt idx="2">
                  <c:v>pnpi-cern-pnpi</c:v>
                </c:pt>
                <c:pt idx="3">
                  <c:v>pnpi-pnpi-pnpi</c:v>
                </c:pt>
              </c:strCache>
            </c:strRef>
          </c:cat>
          <c:val>
            <c:numRef>
              <c:f>(Лист1!$B$2,Лист1!$B$4,Лист1!$B$6,Лист1!$B$8)</c:f>
              <c:numCache>
                <c:formatCode>General</c:formatCode>
                <c:ptCount val="4"/>
                <c:pt idx="0">
                  <c:v>7240.55</c:v>
                </c:pt>
                <c:pt idx="1">
                  <c:v>4351.788</c:v>
                </c:pt>
                <c:pt idx="2">
                  <c:v>4684.2</c:v>
                </c:pt>
                <c:pt idx="3">
                  <c:v>1384.024</c:v>
                </c:pt>
              </c:numCache>
            </c:numRef>
          </c:val>
        </c:ser>
        <c:dLbls>
          <c:showLegendKey val="0"/>
          <c:showVal val="0"/>
          <c:showCatName val="0"/>
          <c:showSerName val="0"/>
          <c:showPercent val="0"/>
          <c:showBubbleSize val="0"/>
        </c:dLbls>
        <c:gapWidth val="150"/>
        <c:axId val="-2076461800"/>
        <c:axId val="-2076321672"/>
      </c:barChart>
      <c:catAx>
        <c:axId val="-2076461800"/>
        <c:scaling>
          <c:orientation val="minMax"/>
        </c:scaling>
        <c:delete val="0"/>
        <c:axPos val="l"/>
        <c:majorTickMark val="out"/>
        <c:minorTickMark val="none"/>
        <c:tickLblPos val="nextTo"/>
        <c:crossAx val="-2076321672"/>
        <c:crosses val="autoZero"/>
        <c:auto val="1"/>
        <c:lblAlgn val="ctr"/>
        <c:lblOffset val="100"/>
        <c:noMultiLvlLbl val="0"/>
      </c:catAx>
      <c:valAx>
        <c:axId val="-2076321672"/>
        <c:scaling>
          <c:orientation val="minMax"/>
        </c:scaling>
        <c:delete val="0"/>
        <c:axPos val="b"/>
        <c:majorGridlines/>
        <c:numFmt formatCode="General" sourceLinked="1"/>
        <c:majorTickMark val="out"/>
        <c:minorTickMark val="none"/>
        <c:tickLblPos val="nextTo"/>
        <c:crossAx val="-2076461800"/>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379221901204"/>
          <c:y val="0.0252403909853601"/>
          <c:w val="0.737029358445821"/>
          <c:h val="0.902651367265134"/>
        </c:manualLayout>
      </c:layout>
      <c:barChart>
        <c:barDir val="bar"/>
        <c:grouping val="clustered"/>
        <c:varyColors val="0"/>
        <c:ser>
          <c:idx val="0"/>
          <c:order val="0"/>
          <c:tx>
            <c:v>fuse</c:v>
          </c:tx>
          <c:invertIfNegative val="0"/>
          <c:cat>
            <c:strRef>
              <c:f>(Лист1!$C$1,Лист1!$C$3,Лист1!$C$5,Лист1!$C$7)</c:f>
              <c:strCache>
                <c:ptCount val="4"/>
                <c:pt idx="0">
                  <c:v>spbu_spbu</c:v>
                </c:pt>
                <c:pt idx="1">
                  <c:v>spbu_pnpi</c:v>
                </c:pt>
                <c:pt idx="2">
                  <c:v>pnpi_spbu</c:v>
                </c:pt>
                <c:pt idx="3">
                  <c:v>pnpi_pnpi</c:v>
                </c:pt>
              </c:strCache>
            </c:strRef>
          </c:cat>
          <c:val>
            <c:numRef>
              <c:f>(Лист1!$D$1,Лист1!$D$3,Лист1!$D$5,Лист1!$D$7)</c:f>
              <c:numCache>
                <c:formatCode>General</c:formatCode>
                <c:ptCount val="4"/>
                <c:pt idx="0">
                  <c:v>405.504</c:v>
                </c:pt>
                <c:pt idx="1">
                  <c:v>399.872</c:v>
                </c:pt>
                <c:pt idx="2">
                  <c:v>361.216</c:v>
                </c:pt>
                <c:pt idx="3">
                  <c:v>248.832</c:v>
                </c:pt>
              </c:numCache>
            </c:numRef>
          </c:val>
        </c:ser>
        <c:ser>
          <c:idx val="1"/>
          <c:order val="1"/>
          <c:tx>
            <c:v>xrootd</c:v>
          </c:tx>
          <c:invertIfNegative val="0"/>
          <c:cat>
            <c:strRef>
              <c:f>(Лист1!$C$1,Лист1!$C$3,Лист1!$C$5,Лист1!$C$7)</c:f>
              <c:strCache>
                <c:ptCount val="4"/>
                <c:pt idx="0">
                  <c:v>spbu_spbu</c:v>
                </c:pt>
                <c:pt idx="1">
                  <c:v>spbu_pnpi</c:v>
                </c:pt>
                <c:pt idx="2">
                  <c:v>pnpi_spbu</c:v>
                </c:pt>
                <c:pt idx="3">
                  <c:v>pnpi_pnpi</c:v>
                </c:pt>
              </c:strCache>
            </c:strRef>
          </c:cat>
          <c:val>
            <c:numRef>
              <c:f>(Лист1!$D$2,Лист1!$D$4,Лист1!$D$6,Лист1!$D$8)</c:f>
              <c:numCache>
                <c:formatCode>General</c:formatCode>
                <c:ptCount val="4"/>
                <c:pt idx="0">
                  <c:v>404.992</c:v>
                </c:pt>
                <c:pt idx="1">
                  <c:v>381.696</c:v>
                </c:pt>
                <c:pt idx="2">
                  <c:v>360.96</c:v>
                </c:pt>
                <c:pt idx="3">
                  <c:v>245.248</c:v>
                </c:pt>
              </c:numCache>
            </c:numRef>
          </c:val>
        </c:ser>
        <c:dLbls>
          <c:showLegendKey val="0"/>
          <c:showVal val="0"/>
          <c:showCatName val="0"/>
          <c:showSerName val="0"/>
          <c:showPercent val="0"/>
          <c:showBubbleSize val="0"/>
        </c:dLbls>
        <c:gapWidth val="150"/>
        <c:axId val="-2059676584"/>
        <c:axId val="-2055160872"/>
      </c:barChart>
      <c:catAx>
        <c:axId val="-2059676584"/>
        <c:scaling>
          <c:orientation val="minMax"/>
        </c:scaling>
        <c:delete val="0"/>
        <c:axPos val="l"/>
        <c:majorTickMark val="out"/>
        <c:minorTickMark val="none"/>
        <c:tickLblPos val="nextTo"/>
        <c:txPr>
          <a:bodyPr/>
          <a:lstStyle/>
          <a:p>
            <a:pPr>
              <a:defRPr sz="1200"/>
            </a:pPr>
            <a:endParaRPr lang="en-US"/>
          </a:p>
        </c:txPr>
        <c:crossAx val="-2055160872"/>
        <c:crosses val="autoZero"/>
        <c:auto val="1"/>
        <c:lblAlgn val="ctr"/>
        <c:lblOffset val="100"/>
        <c:noMultiLvlLbl val="0"/>
      </c:catAx>
      <c:valAx>
        <c:axId val="-2055160872"/>
        <c:scaling>
          <c:orientation val="minMax"/>
        </c:scaling>
        <c:delete val="0"/>
        <c:axPos val="b"/>
        <c:majorGridlines/>
        <c:numFmt formatCode="General" sourceLinked="1"/>
        <c:majorTickMark val="out"/>
        <c:minorTickMark val="none"/>
        <c:tickLblPos val="nextTo"/>
        <c:crossAx val="-2059676584"/>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BE9405-6749-2446-9B04-A808849C5A0A}" type="doc">
      <dgm:prSet loTypeId="urn:microsoft.com/office/officeart/2005/8/layout/arrow2" loCatId="" qsTypeId="urn:microsoft.com/office/officeart/2005/8/quickstyle/simple4" qsCatId="simple" csTypeId="urn:microsoft.com/office/officeart/2005/8/colors/accent1_2" csCatId="accent1" phldr="1"/>
      <dgm:spPr/>
    </dgm:pt>
    <dgm:pt modelId="{767C31D5-427F-AF43-8A4D-1287C9C8BF5B}">
      <dgm:prSet phldrT="[Text]"/>
      <dgm:spPr/>
      <dgm:t>
        <a:bodyPr/>
        <a:lstStyle/>
        <a:p>
          <a:r>
            <a:rPr lang="en-US" dirty="0" smtClean="0"/>
            <a:t>Run1</a:t>
          </a:r>
          <a:endParaRPr lang="en-US" dirty="0"/>
        </a:p>
      </dgm:t>
    </dgm:pt>
    <dgm:pt modelId="{DDB20B70-7250-F042-B9EA-1F5793E372E2}" type="parTrans" cxnId="{6A6AA161-9D23-C442-A526-6466CDE47CE5}">
      <dgm:prSet/>
      <dgm:spPr/>
      <dgm:t>
        <a:bodyPr/>
        <a:lstStyle/>
        <a:p>
          <a:endParaRPr lang="en-US"/>
        </a:p>
      </dgm:t>
    </dgm:pt>
    <dgm:pt modelId="{315C24D0-A08E-1647-A830-A096A4365AB9}" type="sibTrans" cxnId="{6A6AA161-9D23-C442-A526-6466CDE47CE5}">
      <dgm:prSet/>
      <dgm:spPr/>
      <dgm:t>
        <a:bodyPr/>
        <a:lstStyle/>
        <a:p>
          <a:endParaRPr lang="en-US"/>
        </a:p>
      </dgm:t>
    </dgm:pt>
    <dgm:pt modelId="{FBAF5008-BD6E-E342-850A-0D01EF4595AE}">
      <dgm:prSet phldrT="[Text]"/>
      <dgm:spPr/>
      <dgm:t>
        <a:bodyPr/>
        <a:lstStyle/>
        <a:p>
          <a:r>
            <a:rPr lang="en-US" dirty="0" smtClean="0"/>
            <a:t>Run2</a:t>
          </a:r>
          <a:endParaRPr lang="en-US" dirty="0"/>
        </a:p>
      </dgm:t>
    </dgm:pt>
    <dgm:pt modelId="{EA2AA682-B31E-D14E-A5FE-95FD21CBF3CB}" type="parTrans" cxnId="{91B74D0F-C526-1548-9B19-9EAD2CAFD7FC}">
      <dgm:prSet/>
      <dgm:spPr/>
      <dgm:t>
        <a:bodyPr/>
        <a:lstStyle/>
        <a:p>
          <a:endParaRPr lang="en-US"/>
        </a:p>
      </dgm:t>
    </dgm:pt>
    <dgm:pt modelId="{2BD584AD-189E-014E-980D-1A6A083150EB}" type="sibTrans" cxnId="{91B74D0F-C526-1548-9B19-9EAD2CAFD7FC}">
      <dgm:prSet/>
      <dgm:spPr/>
      <dgm:t>
        <a:bodyPr/>
        <a:lstStyle/>
        <a:p>
          <a:endParaRPr lang="en-US"/>
        </a:p>
      </dgm:t>
    </dgm:pt>
    <dgm:pt modelId="{51F21F3F-2B39-8C43-BEA7-6B5DF1C6774A}">
      <dgm:prSet phldrT="[Text]"/>
      <dgm:spPr/>
      <dgm:t>
        <a:bodyPr/>
        <a:lstStyle/>
        <a:p>
          <a:pPr algn="l">
            <a:spcAft>
              <a:spcPct val="35000"/>
            </a:spcAft>
          </a:pPr>
          <a:r>
            <a:rPr lang="en-US" dirty="0" smtClean="0"/>
            <a:t>Run4</a:t>
          </a:r>
        </a:p>
        <a:p>
          <a:pPr algn="ctr">
            <a:spcAft>
              <a:spcPts val="186"/>
            </a:spcAft>
          </a:pPr>
          <a:r>
            <a:rPr lang="en-US" b="1" dirty="0" smtClean="0">
              <a:solidFill>
                <a:srgbClr val="0000FF"/>
              </a:solidFill>
            </a:rPr>
            <a:t>ATLAS</a:t>
          </a:r>
        </a:p>
        <a:p>
          <a:pPr algn="ctr">
            <a:spcAft>
              <a:spcPts val="186"/>
            </a:spcAft>
          </a:pPr>
          <a:r>
            <a:rPr lang="en-US" b="1" dirty="0" smtClean="0">
              <a:solidFill>
                <a:srgbClr val="0000FF"/>
              </a:solidFill>
            </a:rPr>
            <a:t>+</a:t>
          </a:r>
        </a:p>
        <a:p>
          <a:pPr algn="ctr">
            <a:spcAft>
              <a:spcPts val="186"/>
            </a:spcAft>
          </a:pPr>
          <a:r>
            <a:rPr lang="en-US" b="1" dirty="0" smtClean="0">
              <a:solidFill>
                <a:srgbClr val="0000FF"/>
              </a:solidFill>
            </a:rPr>
            <a:t>CMS</a:t>
          </a:r>
        </a:p>
      </dgm:t>
    </dgm:pt>
    <dgm:pt modelId="{48AC8600-2EC0-E942-80BD-F44B3DF42BF3}" type="parTrans" cxnId="{87B163FA-C2A0-824B-B619-BA4D1EDF7070}">
      <dgm:prSet/>
      <dgm:spPr/>
      <dgm:t>
        <a:bodyPr/>
        <a:lstStyle/>
        <a:p>
          <a:endParaRPr lang="en-US"/>
        </a:p>
      </dgm:t>
    </dgm:pt>
    <dgm:pt modelId="{182ADE95-56FF-BF40-B11A-FE4F27CE8325}" type="sibTrans" cxnId="{87B163FA-C2A0-824B-B619-BA4D1EDF7070}">
      <dgm:prSet/>
      <dgm:spPr/>
      <dgm:t>
        <a:bodyPr/>
        <a:lstStyle/>
        <a:p>
          <a:endParaRPr lang="en-US"/>
        </a:p>
      </dgm:t>
    </dgm:pt>
    <dgm:pt modelId="{C3082B16-BBE5-E047-BB16-983085579EDA}">
      <dgm:prSet phldrT="[Text]"/>
      <dgm:spPr/>
      <dgm:t>
        <a:bodyPr/>
        <a:lstStyle/>
        <a:p>
          <a:pPr algn="l">
            <a:spcAft>
              <a:spcPct val="35000"/>
            </a:spcAft>
          </a:pPr>
          <a:r>
            <a:rPr lang="en-US" smtClean="0"/>
            <a:t>Run3</a:t>
          </a:r>
        </a:p>
        <a:p>
          <a:pPr algn="ctr">
            <a:spcAft>
              <a:spcPts val="186"/>
            </a:spcAft>
          </a:pPr>
          <a:r>
            <a:rPr lang="en-US" b="1" smtClean="0">
              <a:solidFill>
                <a:srgbClr val="FF6600"/>
              </a:solidFill>
            </a:rPr>
            <a:t>ALICE</a:t>
          </a:r>
        </a:p>
        <a:p>
          <a:pPr algn="ctr">
            <a:spcAft>
              <a:spcPts val="186"/>
            </a:spcAft>
          </a:pPr>
          <a:r>
            <a:rPr lang="en-US" b="1" smtClean="0">
              <a:solidFill>
                <a:srgbClr val="FF6600"/>
              </a:solidFill>
            </a:rPr>
            <a:t>+</a:t>
          </a:r>
        </a:p>
        <a:p>
          <a:pPr algn="ctr">
            <a:spcAft>
              <a:spcPts val="186"/>
            </a:spcAft>
          </a:pPr>
          <a:r>
            <a:rPr lang="en-US" b="1" smtClean="0">
              <a:solidFill>
                <a:srgbClr val="FF6600"/>
              </a:solidFill>
            </a:rPr>
            <a:t>LHCb</a:t>
          </a:r>
          <a:endParaRPr lang="en-US" b="1" dirty="0">
            <a:solidFill>
              <a:srgbClr val="FF6600"/>
            </a:solidFill>
          </a:endParaRPr>
        </a:p>
      </dgm:t>
    </dgm:pt>
    <dgm:pt modelId="{EA569C8B-E251-2E4D-93A4-11507BBD3ED1}" type="sibTrans" cxnId="{6B5B0111-1A55-B241-B292-02CE736502DC}">
      <dgm:prSet/>
      <dgm:spPr/>
      <dgm:t>
        <a:bodyPr/>
        <a:lstStyle/>
        <a:p>
          <a:endParaRPr lang="en-US"/>
        </a:p>
      </dgm:t>
    </dgm:pt>
    <dgm:pt modelId="{BB5D5C5A-834F-7B40-B030-EC22228CCA9D}" type="parTrans" cxnId="{6B5B0111-1A55-B241-B292-02CE736502DC}">
      <dgm:prSet/>
      <dgm:spPr/>
      <dgm:t>
        <a:bodyPr/>
        <a:lstStyle/>
        <a:p>
          <a:endParaRPr lang="en-US"/>
        </a:p>
      </dgm:t>
    </dgm:pt>
    <dgm:pt modelId="{190189AA-4915-5248-87EE-BCB18433AA3B}" type="pres">
      <dgm:prSet presAssocID="{A4BE9405-6749-2446-9B04-A808849C5A0A}" presName="arrowDiagram" presStyleCnt="0">
        <dgm:presLayoutVars>
          <dgm:chMax val="5"/>
          <dgm:dir/>
          <dgm:resizeHandles val="exact"/>
        </dgm:presLayoutVars>
      </dgm:prSet>
      <dgm:spPr/>
    </dgm:pt>
    <dgm:pt modelId="{985A8730-3E32-404B-9D3A-AEB195113179}" type="pres">
      <dgm:prSet presAssocID="{A4BE9405-6749-2446-9B04-A808849C5A0A}" presName="arrow" presStyleLbl="bgShp" presStyleIdx="0" presStyleCnt="1" custLinFactNeighborX="-29425" custLinFactNeighborY="18734"/>
      <dgm:spPr/>
    </dgm:pt>
    <dgm:pt modelId="{A3F576BC-78BC-E645-9137-BB65A88B35E9}" type="pres">
      <dgm:prSet presAssocID="{A4BE9405-6749-2446-9B04-A808849C5A0A}" presName="arrowDiagram4" presStyleCnt="0"/>
      <dgm:spPr/>
    </dgm:pt>
    <dgm:pt modelId="{DC484BD3-9A5E-3F4A-A372-0D22F7F0FDB7}" type="pres">
      <dgm:prSet presAssocID="{767C31D5-427F-AF43-8A4D-1287C9C8BF5B}" presName="bullet4a" presStyleLbl="node1" presStyleIdx="0" presStyleCnt="4"/>
      <dgm:spPr/>
    </dgm:pt>
    <dgm:pt modelId="{DDBFC33F-D13A-394F-A2BB-81057E2704F1}" type="pres">
      <dgm:prSet presAssocID="{767C31D5-427F-AF43-8A4D-1287C9C8BF5B}" presName="textBox4a" presStyleLbl="revTx" presStyleIdx="0" presStyleCnt="4">
        <dgm:presLayoutVars>
          <dgm:bulletEnabled val="1"/>
        </dgm:presLayoutVars>
      </dgm:prSet>
      <dgm:spPr/>
      <dgm:t>
        <a:bodyPr/>
        <a:lstStyle/>
        <a:p>
          <a:endParaRPr lang="en-US"/>
        </a:p>
      </dgm:t>
    </dgm:pt>
    <dgm:pt modelId="{56AE7972-02F4-5A44-9454-400D050A09A3}" type="pres">
      <dgm:prSet presAssocID="{FBAF5008-BD6E-E342-850A-0D01EF4595AE}" presName="bullet4b" presStyleLbl="node1" presStyleIdx="1" presStyleCnt="4"/>
      <dgm:spPr/>
    </dgm:pt>
    <dgm:pt modelId="{8E0AC782-2296-C84C-A6CD-A680671C1965}" type="pres">
      <dgm:prSet presAssocID="{FBAF5008-BD6E-E342-850A-0D01EF4595AE}" presName="textBox4b" presStyleLbl="revTx" presStyleIdx="1" presStyleCnt="4">
        <dgm:presLayoutVars>
          <dgm:bulletEnabled val="1"/>
        </dgm:presLayoutVars>
      </dgm:prSet>
      <dgm:spPr/>
      <dgm:t>
        <a:bodyPr/>
        <a:lstStyle/>
        <a:p>
          <a:endParaRPr lang="en-US"/>
        </a:p>
      </dgm:t>
    </dgm:pt>
    <dgm:pt modelId="{3A5E36E7-98EE-7342-946B-D9476A46F878}" type="pres">
      <dgm:prSet presAssocID="{C3082B16-BBE5-E047-BB16-983085579EDA}" presName="bullet4c" presStyleLbl="node1" presStyleIdx="2" presStyleCnt="4"/>
      <dgm:spPr/>
    </dgm:pt>
    <dgm:pt modelId="{0B5EB815-642F-B149-83AE-EF63C076482C}" type="pres">
      <dgm:prSet presAssocID="{C3082B16-BBE5-E047-BB16-983085579EDA}" presName="textBox4c" presStyleLbl="revTx" presStyleIdx="2" presStyleCnt="4">
        <dgm:presLayoutVars>
          <dgm:bulletEnabled val="1"/>
        </dgm:presLayoutVars>
      </dgm:prSet>
      <dgm:spPr/>
      <dgm:t>
        <a:bodyPr/>
        <a:lstStyle/>
        <a:p>
          <a:endParaRPr lang="en-US"/>
        </a:p>
      </dgm:t>
    </dgm:pt>
    <dgm:pt modelId="{AB2A2E3B-1DBE-1146-AAA2-B081A8ED3C7D}" type="pres">
      <dgm:prSet presAssocID="{51F21F3F-2B39-8C43-BEA7-6B5DF1C6774A}" presName="bullet4d" presStyleLbl="node1" presStyleIdx="3" presStyleCnt="4"/>
      <dgm:spPr/>
    </dgm:pt>
    <dgm:pt modelId="{399A3E6E-33B1-2946-88C1-C95D60955F47}" type="pres">
      <dgm:prSet presAssocID="{51F21F3F-2B39-8C43-BEA7-6B5DF1C6774A}" presName="textBox4d" presStyleLbl="revTx" presStyleIdx="3" presStyleCnt="4">
        <dgm:presLayoutVars>
          <dgm:bulletEnabled val="1"/>
        </dgm:presLayoutVars>
      </dgm:prSet>
      <dgm:spPr/>
      <dgm:t>
        <a:bodyPr/>
        <a:lstStyle/>
        <a:p>
          <a:endParaRPr lang="en-US"/>
        </a:p>
      </dgm:t>
    </dgm:pt>
  </dgm:ptLst>
  <dgm:cxnLst>
    <dgm:cxn modelId="{47B23C42-D999-A548-9DF8-C905F46B323A}" type="presOf" srcId="{51F21F3F-2B39-8C43-BEA7-6B5DF1C6774A}" destId="{399A3E6E-33B1-2946-88C1-C95D60955F47}" srcOrd="0" destOrd="0" presId="urn:microsoft.com/office/officeart/2005/8/layout/arrow2"/>
    <dgm:cxn modelId="{F0660BA4-70E7-FD45-801D-FCA4BE72A123}" type="presOf" srcId="{A4BE9405-6749-2446-9B04-A808849C5A0A}" destId="{190189AA-4915-5248-87EE-BCB18433AA3B}" srcOrd="0" destOrd="0" presId="urn:microsoft.com/office/officeart/2005/8/layout/arrow2"/>
    <dgm:cxn modelId="{F80F2045-736B-024E-B108-3A91589159BF}" type="presOf" srcId="{767C31D5-427F-AF43-8A4D-1287C9C8BF5B}" destId="{DDBFC33F-D13A-394F-A2BB-81057E2704F1}" srcOrd="0" destOrd="0" presId="urn:microsoft.com/office/officeart/2005/8/layout/arrow2"/>
    <dgm:cxn modelId="{7F34BF34-6FF5-7E43-80A0-00C5797EDC39}" type="presOf" srcId="{C3082B16-BBE5-E047-BB16-983085579EDA}" destId="{0B5EB815-642F-B149-83AE-EF63C076482C}" srcOrd="0" destOrd="0" presId="urn:microsoft.com/office/officeart/2005/8/layout/arrow2"/>
    <dgm:cxn modelId="{87B163FA-C2A0-824B-B619-BA4D1EDF7070}" srcId="{A4BE9405-6749-2446-9B04-A808849C5A0A}" destId="{51F21F3F-2B39-8C43-BEA7-6B5DF1C6774A}" srcOrd="3" destOrd="0" parTransId="{48AC8600-2EC0-E942-80BD-F44B3DF42BF3}" sibTransId="{182ADE95-56FF-BF40-B11A-FE4F27CE8325}"/>
    <dgm:cxn modelId="{96DA020F-2577-1841-89B8-C6B62A38D6C3}" type="presOf" srcId="{FBAF5008-BD6E-E342-850A-0D01EF4595AE}" destId="{8E0AC782-2296-C84C-A6CD-A680671C1965}" srcOrd="0" destOrd="0" presId="urn:microsoft.com/office/officeart/2005/8/layout/arrow2"/>
    <dgm:cxn modelId="{91B74D0F-C526-1548-9B19-9EAD2CAFD7FC}" srcId="{A4BE9405-6749-2446-9B04-A808849C5A0A}" destId="{FBAF5008-BD6E-E342-850A-0D01EF4595AE}" srcOrd="1" destOrd="0" parTransId="{EA2AA682-B31E-D14E-A5FE-95FD21CBF3CB}" sibTransId="{2BD584AD-189E-014E-980D-1A6A083150EB}"/>
    <dgm:cxn modelId="{6A6AA161-9D23-C442-A526-6466CDE47CE5}" srcId="{A4BE9405-6749-2446-9B04-A808849C5A0A}" destId="{767C31D5-427F-AF43-8A4D-1287C9C8BF5B}" srcOrd="0" destOrd="0" parTransId="{DDB20B70-7250-F042-B9EA-1F5793E372E2}" sibTransId="{315C24D0-A08E-1647-A830-A096A4365AB9}"/>
    <dgm:cxn modelId="{6B5B0111-1A55-B241-B292-02CE736502DC}" srcId="{A4BE9405-6749-2446-9B04-A808849C5A0A}" destId="{C3082B16-BBE5-E047-BB16-983085579EDA}" srcOrd="2" destOrd="0" parTransId="{BB5D5C5A-834F-7B40-B030-EC22228CCA9D}" sibTransId="{EA569C8B-E251-2E4D-93A4-11507BBD3ED1}"/>
    <dgm:cxn modelId="{1BC39523-DA99-294C-B2C4-8601E008C939}" type="presParOf" srcId="{190189AA-4915-5248-87EE-BCB18433AA3B}" destId="{985A8730-3E32-404B-9D3A-AEB195113179}" srcOrd="0" destOrd="0" presId="urn:microsoft.com/office/officeart/2005/8/layout/arrow2"/>
    <dgm:cxn modelId="{5D745569-BA23-EE4A-B771-097D846E12A1}" type="presParOf" srcId="{190189AA-4915-5248-87EE-BCB18433AA3B}" destId="{A3F576BC-78BC-E645-9137-BB65A88B35E9}" srcOrd="1" destOrd="0" presId="urn:microsoft.com/office/officeart/2005/8/layout/arrow2"/>
    <dgm:cxn modelId="{47FE98C6-5C45-0E41-9049-782E520D609E}" type="presParOf" srcId="{A3F576BC-78BC-E645-9137-BB65A88B35E9}" destId="{DC484BD3-9A5E-3F4A-A372-0D22F7F0FDB7}" srcOrd="0" destOrd="0" presId="urn:microsoft.com/office/officeart/2005/8/layout/arrow2"/>
    <dgm:cxn modelId="{426D7BDC-DC39-DC4F-84FE-D172F00AE5CA}" type="presParOf" srcId="{A3F576BC-78BC-E645-9137-BB65A88B35E9}" destId="{DDBFC33F-D13A-394F-A2BB-81057E2704F1}" srcOrd="1" destOrd="0" presId="urn:microsoft.com/office/officeart/2005/8/layout/arrow2"/>
    <dgm:cxn modelId="{2A97E3F4-1B6C-E74E-BCFD-5533D67096DA}" type="presParOf" srcId="{A3F576BC-78BC-E645-9137-BB65A88B35E9}" destId="{56AE7972-02F4-5A44-9454-400D050A09A3}" srcOrd="2" destOrd="0" presId="urn:microsoft.com/office/officeart/2005/8/layout/arrow2"/>
    <dgm:cxn modelId="{12B7DDA0-186A-E34A-86FD-998543A3A38E}" type="presParOf" srcId="{A3F576BC-78BC-E645-9137-BB65A88B35E9}" destId="{8E0AC782-2296-C84C-A6CD-A680671C1965}" srcOrd="3" destOrd="0" presId="urn:microsoft.com/office/officeart/2005/8/layout/arrow2"/>
    <dgm:cxn modelId="{4C544BC7-1C70-D34E-A507-41AADFFF2F58}" type="presParOf" srcId="{A3F576BC-78BC-E645-9137-BB65A88B35E9}" destId="{3A5E36E7-98EE-7342-946B-D9476A46F878}" srcOrd="4" destOrd="0" presId="urn:microsoft.com/office/officeart/2005/8/layout/arrow2"/>
    <dgm:cxn modelId="{F9D0CA96-0EF2-BD40-9745-223788E0BC34}" type="presParOf" srcId="{A3F576BC-78BC-E645-9137-BB65A88B35E9}" destId="{0B5EB815-642F-B149-83AE-EF63C076482C}" srcOrd="5" destOrd="0" presId="urn:microsoft.com/office/officeart/2005/8/layout/arrow2"/>
    <dgm:cxn modelId="{4471225A-F5A6-454A-A9E7-A004784C757F}" type="presParOf" srcId="{A3F576BC-78BC-E645-9137-BB65A88B35E9}" destId="{AB2A2E3B-1DBE-1146-AAA2-B081A8ED3C7D}" srcOrd="6" destOrd="0" presId="urn:microsoft.com/office/officeart/2005/8/layout/arrow2"/>
    <dgm:cxn modelId="{41CBC4A8-054C-714D-92A2-1A5C8EAE826F}" type="presParOf" srcId="{A3F576BC-78BC-E645-9137-BB65A88B35E9}" destId="{399A3E6E-33B1-2946-88C1-C95D60955F4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A8730-3E32-404B-9D3A-AEB195113179}">
      <dsp:nvSpPr>
        <dsp:cNvPr id="0" name=""/>
        <dsp:cNvSpPr/>
      </dsp:nvSpPr>
      <dsp:spPr>
        <a:xfrm>
          <a:off x="0" y="0"/>
          <a:ext cx="6626112" cy="414132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C484BD3-9A5E-3F4A-A372-0D22F7F0FDB7}">
      <dsp:nvSpPr>
        <dsp:cNvPr id="0" name=""/>
        <dsp:cNvSpPr/>
      </dsp:nvSpPr>
      <dsp:spPr>
        <a:xfrm>
          <a:off x="878464" y="3079485"/>
          <a:ext cx="152400" cy="15240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DBFC33F-D13A-394F-A2BB-81057E2704F1}">
      <dsp:nvSpPr>
        <dsp:cNvPr id="0" name=""/>
        <dsp:cNvSpPr/>
      </dsp:nvSpPr>
      <dsp:spPr>
        <a:xfrm>
          <a:off x="954664" y="3155685"/>
          <a:ext cx="1133065" cy="985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754" tIns="0" rIns="0" bIns="0" numCol="1" spcCol="1270" anchor="t" anchorCtr="0">
          <a:noAutofit/>
        </a:bodyPr>
        <a:lstStyle/>
        <a:p>
          <a:pPr lvl="0" algn="l" defTabSz="1200150">
            <a:lnSpc>
              <a:spcPct val="90000"/>
            </a:lnSpc>
            <a:spcBef>
              <a:spcPct val="0"/>
            </a:spcBef>
            <a:spcAft>
              <a:spcPct val="35000"/>
            </a:spcAft>
          </a:pPr>
          <a:r>
            <a:rPr lang="en-US" sz="2700" kern="1200" dirty="0" smtClean="0"/>
            <a:t>Run1</a:t>
          </a:r>
          <a:endParaRPr lang="en-US" sz="2700" kern="1200" dirty="0"/>
        </a:p>
      </dsp:txBody>
      <dsp:txXfrm>
        <a:off x="954664" y="3155685"/>
        <a:ext cx="1133065" cy="985634"/>
      </dsp:txXfrm>
    </dsp:sp>
    <dsp:sp modelId="{56AE7972-02F4-5A44-9454-400D050A09A3}">
      <dsp:nvSpPr>
        <dsp:cNvPr id="0" name=""/>
        <dsp:cNvSpPr/>
      </dsp:nvSpPr>
      <dsp:spPr>
        <a:xfrm>
          <a:off x="1955207" y="2116214"/>
          <a:ext cx="265044" cy="26504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E0AC782-2296-C84C-A6CD-A680671C1965}">
      <dsp:nvSpPr>
        <dsp:cNvPr id="0" name=""/>
        <dsp:cNvSpPr/>
      </dsp:nvSpPr>
      <dsp:spPr>
        <a:xfrm>
          <a:off x="2087729" y="2248736"/>
          <a:ext cx="1391483" cy="18925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442" tIns="0" rIns="0" bIns="0" numCol="1" spcCol="1270" anchor="t" anchorCtr="0">
          <a:noAutofit/>
        </a:bodyPr>
        <a:lstStyle/>
        <a:p>
          <a:pPr lvl="0" algn="l" defTabSz="1200150">
            <a:lnSpc>
              <a:spcPct val="90000"/>
            </a:lnSpc>
            <a:spcBef>
              <a:spcPct val="0"/>
            </a:spcBef>
            <a:spcAft>
              <a:spcPct val="35000"/>
            </a:spcAft>
          </a:pPr>
          <a:r>
            <a:rPr lang="en-US" sz="2700" kern="1200" dirty="0" smtClean="0"/>
            <a:t>Run2</a:t>
          </a:r>
          <a:endParaRPr lang="en-US" sz="2700" kern="1200" dirty="0"/>
        </a:p>
      </dsp:txBody>
      <dsp:txXfrm>
        <a:off x="2087729" y="2248736"/>
        <a:ext cx="1391483" cy="1892583"/>
      </dsp:txXfrm>
    </dsp:sp>
    <dsp:sp modelId="{3A5E36E7-98EE-7342-946B-D9476A46F878}">
      <dsp:nvSpPr>
        <dsp:cNvPr id="0" name=""/>
        <dsp:cNvSpPr/>
      </dsp:nvSpPr>
      <dsp:spPr>
        <a:xfrm>
          <a:off x="3330125" y="1406392"/>
          <a:ext cx="351183" cy="35118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B5EB815-642F-B149-83AE-EF63C076482C}">
      <dsp:nvSpPr>
        <dsp:cNvPr id="0" name=""/>
        <dsp:cNvSpPr/>
      </dsp:nvSpPr>
      <dsp:spPr>
        <a:xfrm>
          <a:off x="3505717" y="1581984"/>
          <a:ext cx="1391483" cy="2559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085" tIns="0" rIns="0" bIns="0" numCol="1" spcCol="1270" anchor="t" anchorCtr="0">
          <a:noAutofit/>
        </a:bodyPr>
        <a:lstStyle/>
        <a:p>
          <a:pPr lvl="0" algn="l" defTabSz="1200150">
            <a:lnSpc>
              <a:spcPct val="90000"/>
            </a:lnSpc>
            <a:spcBef>
              <a:spcPct val="0"/>
            </a:spcBef>
            <a:spcAft>
              <a:spcPct val="35000"/>
            </a:spcAft>
          </a:pPr>
          <a:r>
            <a:rPr lang="en-US" sz="2700" kern="1200" smtClean="0"/>
            <a:t>Run3</a:t>
          </a:r>
        </a:p>
        <a:p>
          <a:pPr lvl="0" algn="ctr" defTabSz="1200150">
            <a:lnSpc>
              <a:spcPct val="90000"/>
            </a:lnSpc>
            <a:spcBef>
              <a:spcPct val="0"/>
            </a:spcBef>
            <a:spcAft>
              <a:spcPts val="186"/>
            </a:spcAft>
          </a:pPr>
          <a:r>
            <a:rPr lang="en-US" sz="2700" b="1" kern="1200" smtClean="0">
              <a:solidFill>
                <a:srgbClr val="FF6600"/>
              </a:solidFill>
            </a:rPr>
            <a:t>ALICE</a:t>
          </a:r>
        </a:p>
        <a:p>
          <a:pPr lvl="0" algn="ctr" defTabSz="1200150">
            <a:lnSpc>
              <a:spcPct val="90000"/>
            </a:lnSpc>
            <a:spcBef>
              <a:spcPct val="0"/>
            </a:spcBef>
            <a:spcAft>
              <a:spcPts val="186"/>
            </a:spcAft>
          </a:pPr>
          <a:r>
            <a:rPr lang="en-US" sz="2700" b="1" kern="1200" smtClean="0">
              <a:solidFill>
                <a:srgbClr val="FF6600"/>
              </a:solidFill>
            </a:rPr>
            <a:t>+</a:t>
          </a:r>
        </a:p>
        <a:p>
          <a:pPr lvl="0" algn="ctr" defTabSz="1200150">
            <a:lnSpc>
              <a:spcPct val="90000"/>
            </a:lnSpc>
            <a:spcBef>
              <a:spcPct val="0"/>
            </a:spcBef>
            <a:spcAft>
              <a:spcPts val="186"/>
            </a:spcAft>
          </a:pPr>
          <a:r>
            <a:rPr lang="en-US" sz="2700" b="1" kern="1200" smtClean="0">
              <a:solidFill>
                <a:srgbClr val="FF6600"/>
              </a:solidFill>
            </a:rPr>
            <a:t>LHCb</a:t>
          </a:r>
          <a:endParaRPr lang="en-US" sz="2700" b="1" kern="1200" dirty="0">
            <a:solidFill>
              <a:srgbClr val="FF6600"/>
            </a:solidFill>
          </a:endParaRPr>
        </a:p>
      </dsp:txBody>
      <dsp:txXfrm>
        <a:off x="3505717" y="1581984"/>
        <a:ext cx="1391483" cy="2559335"/>
      </dsp:txXfrm>
    </dsp:sp>
    <dsp:sp modelId="{AB2A2E3B-1DBE-1146-AAA2-B081A8ED3C7D}">
      <dsp:nvSpPr>
        <dsp:cNvPr id="0" name=""/>
        <dsp:cNvSpPr/>
      </dsp:nvSpPr>
      <dsp:spPr>
        <a:xfrm>
          <a:off x="4827626" y="936766"/>
          <a:ext cx="470453" cy="47045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9A3E6E-33B1-2946-88C1-C95D60955F47}">
      <dsp:nvSpPr>
        <dsp:cNvPr id="0" name=""/>
        <dsp:cNvSpPr/>
      </dsp:nvSpPr>
      <dsp:spPr>
        <a:xfrm>
          <a:off x="5062853" y="1171993"/>
          <a:ext cx="1391483" cy="29693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84" tIns="0" rIns="0" bIns="0" numCol="1" spcCol="1270" anchor="t" anchorCtr="0">
          <a:noAutofit/>
        </a:bodyPr>
        <a:lstStyle/>
        <a:p>
          <a:pPr lvl="0" algn="l" defTabSz="1200150">
            <a:lnSpc>
              <a:spcPct val="90000"/>
            </a:lnSpc>
            <a:spcBef>
              <a:spcPct val="0"/>
            </a:spcBef>
            <a:spcAft>
              <a:spcPct val="35000"/>
            </a:spcAft>
          </a:pPr>
          <a:r>
            <a:rPr lang="en-US" sz="2700" kern="1200" dirty="0" smtClean="0"/>
            <a:t>Run4</a:t>
          </a:r>
        </a:p>
        <a:p>
          <a:pPr lvl="0" algn="ctr" defTabSz="1200150">
            <a:lnSpc>
              <a:spcPct val="90000"/>
            </a:lnSpc>
            <a:spcBef>
              <a:spcPct val="0"/>
            </a:spcBef>
            <a:spcAft>
              <a:spcPts val="186"/>
            </a:spcAft>
          </a:pPr>
          <a:r>
            <a:rPr lang="en-US" sz="2700" b="1" kern="1200" dirty="0" smtClean="0">
              <a:solidFill>
                <a:srgbClr val="0000FF"/>
              </a:solidFill>
            </a:rPr>
            <a:t>ATLAS</a:t>
          </a:r>
        </a:p>
        <a:p>
          <a:pPr lvl="0" algn="ctr" defTabSz="1200150">
            <a:lnSpc>
              <a:spcPct val="90000"/>
            </a:lnSpc>
            <a:spcBef>
              <a:spcPct val="0"/>
            </a:spcBef>
            <a:spcAft>
              <a:spcPts val="186"/>
            </a:spcAft>
          </a:pPr>
          <a:r>
            <a:rPr lang="en-US" sz="2700" b="1" kern="1200" dirty="0" smtClean="0">
              <a:solidFill>
                <a:srgbClr val="0000FF"/>
              </a:solidFill>
            </a:rPr>
            <a:t>+</a:t>
          </a:r>
        </a:p>
        <a:p>
          <a:pPr lvl="0" algn="ctr" defTabSz="1200150">
            <a:lnSpc>
              <a:spcPct val="90000"/>
            </a:lnSpc>
            <a:spcBef>
              <a:spcPct val="0"/>
            </a:spcBef>
            <a:spcAft>
              <a:spcPts val="186"/>
            </a:spcAft>
          </a:pPr>
          <a:r>
            <a:rPr lang="en-US" sz="2700" b="1" kern="1200" dirty="0" smtClean="0">
              <a:solidFill>
                <a:srgbClr val="0000FF"/>
              </a:solidFill>
            </a:rPr>
            <a:t>CMS</a:t>
          </a:r>
        </a:p>
      </dsp:txBody>
      <dsp:txXfrm>
        <a:off x="5062853" y="1171993"/>
        <a:ext cx="1391483" cy="2969326"/>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0.74272</cdr:x>
      <cdr:y>0.85417</cdr:y>
    </cdr:from>
    <cdr:to>
      <cdr:x>0.85113</cdr:x>
      <cdr:y>0.95833</cdr:y>
    </cdr:to>
    <cdr:sp macro="" textlink="">
      <cdr:nvSpPr>
        <cdr:cNvPr id="4" name="TextBox 3"/>
        <cdr:cNvSpPr txBox="1"/>
      </cdr:nvSpPr>
      <cdr:spPr>
        <a:xfrm xmlns:a="http://schemas.openxmlformats.org/drawingml/2006/main">
          <a:off x="4371975" y="2343151"/>
          <a:ext cx="6381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kB/s</a:t>
          </a:r>
          <a:endParaRPr lang="ru-RU" sz="1100"/>
        </a:p>
      </cdr:txBody>
    </cdr:sp>
  </cdr:relSizeAnchor>
  <cdr:relSizeAnchor xmlns:cdr="http://schemas.openxmlformats.org/drawingml/2006/chartDrawing">
    <cdr:from>
      <cdr:x>0.74272</cdr:x>
      <cdr:y>0.85417</cdr:y>
    </cdr:from>
    <cdr:to>
      <cdr:x>0.85113</cdr:x>
      <cdr:y>0.95833</cdr:y>
    </cdr:to>
    <cdr:sp macro="" textlink="">
      <cdr:nvSpPr>
        <cdr:cNvPr id="2" name="TextBox 3"/>
        <cdr:cNvSpPr txBox="1"/>
      </cdr:nvSpPr>
      <cdr:spPr>
        <a:xfrm xmlns:a="http://schemas.openxmlformats.org/drawingml/2006/main">
          <a:off x="4371975" y="2343151"/>
          <a:ext cx="6381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kB/s</a:t>
          </a:r>
          <a:endParaRPr lang="ru-RU" sz="1100"/>
        </a:p>
      </cdr:txBody>
    </cdr:sp>
  </cdr:relSizeAnchor>
  <cdr:relSizeAnchor xmlns:cdr="http://schemas.openxmlformats.org/drawingml/2006/chartDrawing">
    <cdr:from>
      <cdr:x>0.79618</cdr:x>
      <cdr:y>0.46377</cdr:y>
    </cdr:from>
    <cdr:to>
      <cdr:x>0.95784</cdr:x>
      <cdr:y>0.53394</cdr:y>
    </cdr:to>
    <cdr:sp macro="" textlink="">
      <cdr:nvSpPr>
        <cdr:cNvPr id="3" name="TextBox 2"/>
        <cdr:cNvSpPr txBox="1"/>
      </cdr:nvSpPr>
      <cdr:spPr>
        <a:xfrm xmlns:a="http://schemas.openxmlformats.org/drawingml/2006/main">
          <a:off x="5816600" y="1930400"/>
          <a:ext cx="1181100" cy="29210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US" sz="1400" dirty="0" smtClean="0"/>
            <a:t>Block rewrite</a:t>
          </a:r>
          <a:endParaRPr lang="en-US"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0.81049</cdr:x>
      <cdr:y>0.85701</cdr:y>
    </cdr:from>
    <cdr:to>
      <cdr:x>0.9189</cdr:x>
      <cdr:y>0.96117</cdr:y>
    </cdr:to>
    <cdr:sp macro="" textlink="">
      <cdr:nvSpPr>
        <cdr:cNvPr id="4" name="TextBox 3"/>
        <cdr:cNvSpPr txBox="1"/>
      </cdr:nvSpPr>
      <cdr:spPr>
        <a:xfrm xmlns:a="http://schemas.openxmlformats.org/drawingml/2006/main">
          <a:off x="6227389" y="3836606"/>
          <a:ext cx="832968" cy="46629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files/s</a:t>
          </a:r>
          <a:endParaRPr lang="ru-RU"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0.89159</cdr:x>
      <cdr:y>0.86407</cdr:y>
    </cdr:from>
    <cdr:to>
      <cdr:x>1</cdr:x>
      <cdr:y>0.9427</cdr:y>
    </cdr:to>
    <cdr:sp macro="" textlink="">
      <cdr:nvSpPr>
        <cdr:cNvPr id="2" name="TextBox 1"/>
        <cdr:cNvSpPr txBox="1"/>
      </cdr:nvSpPr>
      <cdr:spPr>
        <a:xfrm xmlns:a="http://schemas.openxmlformats.org/drawingml/2006/main">
          <a:off x="5849258" y="3941536"/>
          <a:ext cx="711199" cy="3586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seconds</a:t>
          </a:r>
          <a:endParaRPr lang="ru-RU" sz="1100" dirty="0"/>
        </a:p>
      </cdr:txBody>
    </cdr:sp>
  </cdr:relSizeAnchor>
</c:userShapes>
</file>

<file path=ppt/drawings/drawing4.xml><?xml version="1.0" encoding="utf-8"?>
<c:userShapes xmlns:c="http://schemas.openxmlformats.org/drawingml/2006/chart">
  <cdr:relSizeAnchor xmlns:cdr="http://schemas.openxmlformats.org/drawingml/2006/chartDrawing">
    <cdr:from>
      <cdr:x>0.89083</cdr:x>
      <cdr:y>0.90171</cdr:y>
    </cdr:from>
    <cdr:to>
      <cdr:x>1</cdr:x>
      <cdr:y>1</cdr:y>
    </cdr:to>
    <cdr:sp macro="" textlink="">
      <cdr:nvSpPr>
        <cdr:cNvPr id="2" name="TextBox 1"/>
        <cdr:cNvSpPr txBox="1"/>
      </cdr:nvSpPr>
      <cdr:spPr>
        <a:xfrm xmlns:a="http://schemas.openxmlformats.org/drawingml/2006/main">
          <a:off x="6762296" y="4083354"/>
          <a:ext cx="828675" cy="44510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smtClean="0"/>
            <a:t>seconds</a:t>
          </a:r>
          <a:endParaRPr lang="ru-RU" sz="1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0682E8-44FC-3F4A-9E37-72EC034198CF}" type="datetimeFigureOut">
              <a:rPr lang="en-US" smtClean="0"/>
              <a:t>1/18/16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3124A4-36AA-6F40-A90B-E78B1D2B3A60}" type="slidenum">
              <a:rPr lang="en-US" smtClean="0"/>
              <a:t>‹#›</a:t>
            </a:fld>
            <a:endParaRPr lang="en-US"/>
          </a:p>
        </p:txBody>
      </p:sp>
    </p:spTree>
    <p:extLst>
      <p:ext uri="{BB962C8B-B14F-4D97-AF65-F5344CB8AC3E}">
        <p14:creationId xmlns:p14="http://schemas.microsoft.com/office/powerpoint/2010/main" val="2596346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60A71C-DFEB-B049-85AC-E52A12A63BFE}" type="datetimeFigureOut">
              <a:rPr lang="en-US" smtClean="0"/>
              <a:t>1/18/16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553557-DBB1-4749-82B8-71C03E6F2724}" type="slidenum">
              <a:rPr lang="en-US" smtClean="0"/>
              <a:t>‹#›</a:t>
            </a:fld>
            <a:endParaRPr lang="en-US"/>
          </a:p>
        </p:txBody>
      </p:sp>
    </p:spTree>
    <p:extLst>
      <p:ext uri="{BB962C8B-B14F-4D97-AF65-F5344CB8AC3E}">
        <p14:creationId xmlns:p14="http://schemas.microsoft.com/office/powerpoint/2010/main" val="17529150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F553557-DBB1-4749-82B8-71C03E6F2724}" type="slidenum">
              <a:rPr lang="en-US" smtClean="0"/>
              <a:t>18</a:t>
            </a:fld>
            <a:endParaRPr lang="en-US"/>
          </a:p>
        </p:txBody>
      </p:sp>
    </p:spTree>
    <p:extLst>
      <p:ext uri="{BB962C8B-B14F-4D97-AF65-F5344CB8AC3E}">
        <p14:creationId xmlns:p14="http://schemas.microsoft.com/office/powerpoint/2010/main" val="729662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F553557-DBB1-4749-82B8-71C03E6F2724}" type="slidenum">
              <a:rPr lang="en-US" smtClean="0"/>
              <a:t>19</a:t>
            </a:fld>
            <a:endParaRPr lang="en-US"/>
          </a:p>
        </p:txBody>
      </p:sp>
    </p:spTree>
    <p:extLst>
      <p:ext uri="{BB962C8B-B14F-4D97-AF65-F5344CB8AC3E}">
        <p14:creationId xmlns:p14="http://schemas.microsoft.com/office/powerpoint/2010/main" val="729662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395412"/>
            <a:ext cx="90678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978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a:xfrm>
            <a:off x="1371600" y="6597653"/>
            <a:ext cx="1219200" cy="260350"/>
          </a:xfrm>
        </p:spPr>
        <p:txBody>
          <a:bodyPr/>
          <a:lstStyle/>
          <a:p>
            <a:r>
              <a:rPr lang="en-US" dirty="0" smtClean="0"/>
              <a:t>1/19/2016</a:t>
            </a:r>
            <a:endParaRPr lang="en-US" dirty="0"/>
          </a:p>
        </p:txBody>
      </p:sp>
      <p:sp>
        <p:nvSpPr>
          <p:cNvPr id="10" name="Footer Placeholder 9"/>
          <p:cNvSpPr>
            <a:spLocks noGrp="1"/>
          </p:cNvSpPr>
          <p:nvPr>
            <p:ph type="ftr" sz="quarter" idx="11"/>
          </p:nvPr>
        </p:nvSpPr>
        <p:spPr>
          <a:xfrm>
            <a:off x="3848100" y="6604005"/>
            <a:ext cx="2844800" cy="260349"/>
          </a:xfrm>
        </p:spPr>
        <p:txBody>
          <a:bodyPr/>
          <a:lstStyle/>
          <a:p>
            <a:r>
              <a:rPr lang="en-US" dirty="0" smtClean="0"/>
              <a:t>ACAT 2016</a:t>
            </a:r>
            <a:endParaRPr lang="en-US" dirty="0"/>
          </a:p>
        </p:txBody>
      </p:sp>
      <p:sp>
        <p:nvSpPr>
          <p:cNvPr id="11" name="Slide Number Placeholder 10"/>
          <p:cNvSpPr>
            <a:spLocks noGrp="1"/>
          </p:cNvSpPr>
          <p:nvPr>
            <p:ph type="sldNum" sz="quarter" idx="12"/>
          </p:nvPr>
        </p:nvSpPr>
        <p:spPr>
          <a:xfrm>
            <a:off x="7884368" y="6604006"/>
            <a:ext cx="1031032" cy="260349"/>
          </a:xfrm>
        </p:spPr>
        <p:txBody>
          <a:bodyPr/>
          <a:lstStyle/>
          <a:p>
            <a:fld id="{D20C419B-111C-DB41-8F07-40F1B41CAFB5}" type="slidenum">
              <a:rPr lang="en-US" smtClean="0"/>
              <a:t>‹#›</a:t>
            </a:fld>
            <a:endParaRPr lang="en-US"/>
          </a:p>
        </p:txBody>
      </p:sp>
    </p:spTree>
    <p:extLst>
      <p:ext uri="{BB962C8B-B14F-4D97-AF65-F5344CB8AC3E}">
        <p14:creationId xmlns:p14="http://schemas.microsoft.com/office/powerpoint/2010/main" val="272908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8" name="Object 35"/>
          <p:cNvGraphicFramePr>
            <a:graphicFrameLocks noChangeAspect="1"/>
          </p:cNvGraphicFramePr>
          <p:nvPr/>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4484" name="Image" r:id="rId3" imgW="2006349" imgH="10158730" progId="">
                  <p:embed/>
                </p:oleObj>
              </mc:Choice>
              <mc:Fallback>
                <p:oleObj name="Image" r:id="rId3" imgW="2006349" imgH="1015873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11" name="Picture 10" descr="Screen shot 2012-07-06 at 12.49.28 PM.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2" name="Picture 11"/>
          <p:cNvPicPr>
            <a:picLocks noChangeAspect="1"/>
          </p:cNvPicPr>
          <p:nvPr userDrawn="1"/>
        </p:nvPicPr>
        <p:blipFill>
          <a:blip r:embed="rId6"/>
          <a:stretch>
            <a:fillRect/>
          </a:stretch>
        </p:blipFill>
        <p:spPr>
          <a:xfrm>
            <a:off x="7874000" y="1"/>
            <a:ext cx="1270000" cy="1104348"/>
          </a:xfrm>
          <a:prstGeom prst="rect">
            <a:avLst/>
          </a:prstGeom>
        </p:spPr>
      </p:pic>
      <p:sp>
        <p:nvSpPr>
          <p:cNvPr id="13" name="TextBox 12"/>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Tree>
    <p:extLst>
      <p:ext uri="{BB962C8B-B14F-4D97-AF65-F5344CB8AC3E}">
        <p14:creationId xmlns:p14="http://schemas.microsoft.com/office/powerpoint/2010/main" val="2930236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9" name="Picture 8" descr="Screen shot 2012-07-06 at 12.49.2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0" name="Picture 9"/>
          <p:cNvPicPr>
            <a:picLocks noChangeAspect="1"/>
          </p:cNvPicPr>
          <p:nvPr userDrawn="1"/>
        </p:nvPicPr>
        <p:blipFill>
          <a:blip r:embed="rId3"/>
          <a:stretch>
            <a:fillRect/>
          </a:stretch>
        </p:blipFill>
        <p:spPr>
          <a:xfrm>
            <a:off x="7874000" y="1"/>
            <a:ext cx="1270000" cy="1104348"/>
          </a:xfrm>
          <a:prstGeom prst="rect">
            <a:avLst/>
          </a:prstGeom>
        </p:spPr>
      </p:pic>
    </p:spTree>
    <p:extLst>
      <p:ext uri="{BB962C8B-B14F-4D97-AF65-F5344CB8AC3E}">
        <p14:creationId xmlns:p14="http://schemas.microsoft.com/office/powerpoint/2010/main" val="17136374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bwMode="auto">
          <a:xfrm>
            <a:off x="1295400" y="0"/>
            <a:ext cx="78486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2054" name="Rectangle 3"/>
          <p:cNvSpPr>
            <a:spLocks noGrp="1" noChangeArrowheads="1"/>
          </p:cNvSpPr>
          <p:nvPr>
            <p:ph type="body" idx="1"/>
          </p:nvPr>
        </p:nvSpPr>
        <p:spPr bwMode="auto">
          <a:xfrm>
            <a:off x="1371600" y="1066800"/>
            <a:ext cx="7543800" cy="53148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7" name="Picture 6" descr="Screen shot 2012-07-06 at 12.49.28 PM.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sp>
        <p:nvSpPr>
          <p:cNvPr id="8" name="TextBox 7"/>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
        <p:nvSpPr>
          <p:cNvPr id="10" name="Slide Number Placeholder 9"/>
          <p:cNvSpPr>
            <a:spLocks noGrp="1"/>
          </p:cNvSpPr>
          <p:nvPr>
            <p:ph type="sldNum" sz="quarter" idx="4"/>
          </p:nvPr>
        </p:nvSpPr>
        <p:spPr>
          <a:xfrm>
            <a:off x="7454900" y="6597650"/>
            <a:ext cx="1460500" cy="222251"/>
          </a:xfrm>
          <a:prstGeom prst="rect">
            <a:avLst/>
          </a:prstGeom>
        </p:spPr>
        <p:txBody>
          <a:bodyPr vert="horz" lIns="91440" tIns="45720" rIns="91440" bIns="45720" rtlCol="0" anchor="ctr"/>
          <a:lstStyle>
            <a:lvl1pPr algn="r">
              <a:defRPr sz="1200">
                <a:solidFill>
                  <a:schemeClr val="tx1">
                    <a:tint val="75000"/>
                  </a:schemeClr>
                </a:solidFill>
              </a:defRPr>
            </a:lvl1pPr>
          </a:lstStyle>
          <a:p>
            <a:fld id="{D20C419B-111C-DB41-8F07-40F1B41CAFB5}" type="slidenum">
              <a:rPr lang="en-US" smtClean="0"/>
              <a:t>‹#›</a:t>
            </a:fld>
            <a:endParaRPr lang="en-US"/>
          </a:p>
        </p:txBody>
      </p:sp>
      <p:sp>
        <p:nvSpPr>
          <p:cNvPr id="11" name="Footer Placeholder 10"/>
          <p:cNvSpPr>
            <a:spLocks noGrp="1"/>
          </p:cNvSpPr>
          <p:nvPr>
            <p:ph type="ftr" sz="quarter" idx="3"/>
          </p:nvPr>
        </p:nvSpPr>
        <p:spPr>
          <a:xfrm>
            <a:off x="3530600" y="6572254"/>
            <a:ext cx="2489200" cy="2413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ACAT 2016</a:t>
            </a:r>
            <a:endParaRPr lang="en-US" dirty="0"/>
          </a:p>
        </p:txBody>
      </p:sp>
      <p:sp>
        <p:nvSpPr>
          <p:cNvPr id="12" name="Date Placeholder 11"/>
          <p:cNvSpPr>
            <a:spLocks noGrp="1"/>
          </p:cNvSpPr>
          <p:nvPr>
            <p:ph type="dt" sz="half" idx="2"/>
          </p:nvPr>
        </p:nvSpPr>
        <p:spPr>
          <a:xfrm>
            <a:off x="1371600" y="6597650"/>
            <a:ext cx="1219200" cy="26035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19</a:t>
            </a:r>
            <a:r>
              <a:rPr lang="ru-RU" dirty="0" smtClean="0"/>
              <a:t>/</a:t>
            </a:r>
            <a:r>
              <a:rPr lang="en-US" dirty="0" smtClean="0"/>
              <a:t>1</a:t>
            </a:r>
            <a:r>
              <a:rPr lang="ru-RU" dirty="0" smtClean="0"/>
              <a:t>/1</a:t>
            </a:r>
            <a:r>
              <a:rPr lang="en-US" dirty="0" smtClean="0"/>
              <a:t>6</a:t>
            </a:r>
            <a:endParaRPr lang="en-US" dirty="0"/>
          </a:p>
        </p:txBody>
      </p:sp>
    </p:spTree>
    <p:extLst>
      <p:ext uri="{BB962C8B-B14F-4D97-AF65-F5344CB8AC3E}">
        <p14:creationId xmlns:p14="http://schemas.microsoft.com/office/powerpoint/2010/main" val="8123889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Lst>
  <p:hf hd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60500" y="4297212"/>
            <a:ext cx="7196139" cy="2049776"/>
          </a:xfrm>
        </p:spPr>
        <p:txBody>
          <a:bodyPr>
            <a:normAutofit fontScale="47500" lnSpcReduction="20000"/>
          </a:bodyPr>
          <a:lstStyle/>
          <a:p>
            <a:r>
              <a:rPr lang="en-US" sz="4600" b="0" dirty="0" err="1" smtClean="0"/>
              <a:t>A.Klimentov</a:t>
            </a:r>
            <a:r>
              <a:rPr lang="en-US" sz="4600" b="0" dirty="0" smtClean="0"/>
              <a:t>, </a:t>
            </a:r>
            <a:r>
              <a:rPr lang="en-US" sz="4600" b="0" dirty="0" err="1" smtClean="0"/>
              <a:t>A.Kiryanov</a:t>
            </a:r>
            <a:r>
              <a:rPr lang="en-US" sz="4600" b="0" dirty="0" smtClean="0"/>
              <a:t>, </a:t>
            </a:r>
            <a:r>
              <a:rPr lang="en-US" sz="4600" b="0" dirty="0" err="1" smtClean="0"/>
              <a:t>D.Krasnopevtsev</a:t>
            </a:r>
            <a:r>
              <a:rPr lang="en-US" sz="4600" b="0" dirty="0" smtClean="0"/>
              <a:t>, </a:t>
            </a:r>
            <a:r>
              <a:rPr lang="en-US" sz="4600" b="0" dirty="0" err="1" smtClean="0"/>
              <a:t>A.Zarochentsev</a:t>
            </a:r>
            <a:r>
              <a:rPr lang="en-US" sz="4600" b="0" dirty="0"/>
              <a:t> </a:t>
            </a:r>
            <a:r>
              <a:rPr lang="en-US" sz="4600" b="0" dirty="0" smtClean="0"/>
              <a:t>and  </a:t>
            </a:r>
            <a:r>
              <a:rPr lang="en-US" sz="4600" b="0" dirty="0" err="1" smtClean="0"/>
              <a:t>P.Hristov</a:t>
            </a:r>
            <a:endParaRPr lang="en-US" sz="4600" b="0" dirty="0" smtClean="0"/>
          </a:p>
          <a:p>
            <a:endParaRPr lang="en-US" sz="2000" b="0" dirty="0" smtClean="0"/>
          </a:p>
          <a:p>
            <a:endParaRPr lang="en-US" sz="2000" b="0" dirty="0" smtClean="0"/>
          </a:p>
          <a:p>
            <a:r>
              <a:rPr lang="en-US" sz="2500" b="0" i="1" dirty="0" smtClean="0"/>
              <a:t>Brookhaven National Laboratory</a:t>
            </a:r>
          </a:p>
          <a:p>
            <a:r>
              <a:rPr lang="en-US" sz="2500" b="0" i="1" dirty="0" smtClean="0"/>
              <a:t>National Research Center “</a:t>
            </a:r>
            <a:r>
              <a:rPr lang="en-US" sz="2500" b="0" i="1" dirty="0" err="1" smtClean="0"/>
              <a:t>Kurchatov</a:t>
            </a:r>
            <a:r>
              <a:rPr lang="en-US" sz="2500" b="0" i="1" dirty="0" smtClean="0"/>
              <a:t> Institute”</a:t>
            </a:r>
          </a:p>
          <a:p>
            <a:r>
              <a:rPr lang="en-US" sz="2500" b="0" i="1" dirty="0" smtClean="0"/>
              <a:t>St.-Petersburg State University</a:t>
            </a:r>
          </a:p>
          <a:p>
            <a:r>
              <a:rPr lang="en-US" sz="2500" b="0" i="1" dirty="0" smtClean="0"/>
              <a:t>Petersburg Nuclear Physics Institute</a:t>
            </a:r>
          </a:p>
          <a:p>
            <a:r>
              <a:rPr lang="en-US" sz="2500" b="0" i="1" dirty="0" smtClean="0"/>
              <a:t>CERN</a:t>
            </a:r>
          </a:p>
        </p:txBody>
      </p:sp>
      <p:sp>
        <p:nvSpPr>
          <p:cNvPr id="10" name="Footer Placeholder 9"/>
          <p:cNvSpPr>
            <a:spLocks noGrp="1"/>
          </p:cNvSpPr>
          <p:nvPr>
            <p:ph type="ftr" sz="quarter" idx="4294967295"/>
          </p:nvPr>
        </p:nvSpPr>
        <p:spPr>
          <a:xfrm>
            <a:off x="1905000" y="6324600"/>
            <a:ext cx="6477000" cy="457200"/>
          </a:xfrm>
          <a:prstGeom prst="rect">
            <a:avLst/>
          </a:prstGeom>
        </p:spPr>
        <p:txBody>
          <a:bodyPr/>
          <a:lstStyle/>
          <a:p>
            <a:pPr>
              <a:defRPr/>
            </a:pPr>
            <a:r>
              <a:rPr lang="en-US" dirty="0" smtClean="0"/>
              <a:t>January  2016, Valparaiso, Chili</a:t>
            </a:r>
            <a:endParaRPr lang="en-US" dirty="0"/>
          </a:p>
        </p:txBody>
      </p:sp>
      <p:sp>
        <p:nvSpPr>
          <p:cNvPr id="4" name="Rectangle 3"/>
          <p:cNvSpPr/>
          <p:nvPr/>
        </p:nvSpPr>
        <p:spPr>
          <a:xfrm>
            <a:off x="1588438" y="3189216"/>
            <a:ext cx="7377761" cy="1107996"/>
          </a:xfrm>
          <a:prstGeom prst="rect">
            <a:avLst/>
          </a:prstGeom>
        </p:spPr>
        <p:txBody>
          <a:bodyPr wrap="square">
            <a:spAutoFit/>
          </a:bodyPr>
          <a:lstStyle/>
          <a:p>
            <a:r>
              <a:rPr lang="en-US" sz="2400" i="1" dirty="0" smtClean="0"/>
              <a:t>17th </a:t>
            </a:r>
            <a:r>
              <a:rPr lang="en-US" sz="2400" i="1" dirty="0"/>
              <a:t>International workshop on Advanced Computing and Analysis Techniques in physics research (ACAT)</a:t>
            </a:r>
            <a:r>
              <a:rPr lang="en-US" sz="2400" dirty="0" smtClean="0"/>
              <a:t> </a:t>
            </a:r>
            <a:endParaRPr lang="en-US" sz="2400" dirty="0"/>
          </a:p>
          <a:p>
            <a:endParaRPr lang="en-US" dirty="0"/>
          </a:p>
        </p:txBody>
      </p:sp>
      <p:sp>
        <p:nvSpPr>
          <p:cNvPr id="5" name="Title 4"/>
          <p:cNvSpPr>
            <a:spLocks noGrp="1"/>
          </p:cNvSpPr>
          <p:nvPr>
            <p:ph type="ctrTitle"/>
          </p:nvPr>
        </p:nvSpPr>
        <p:spPr>
          <a:xfrm>
            <a:off x="1295400" y="1395412"/>
            <a:ext cx="7848600" cy="1470025"/>
          </a:xfrm>
        </p:spPr>
        <p:txBody>
          <a:bodyPr/>
          <a:lstStyle/>
          <a:p>
            <a:endParaRPr lang="en-US"/>
          </a:p>
        </p:txBody>
      </p:sp>
      <p:sp>
        <p:nvSpPr>
          <p:cNvPr id="7" name="Title 1"/>
          <p:cNvSpPr txBox="1">
            <a:spLocks/>
          </p:cNvSpPr>
          <p:nvPr/>
        </p:nvSpPr>
        <p:spPr bwMode="auto">
          <a:xfrm>
            <a:off x="1" y="1395412"/>
            <a:ext cx="9143999" cy="1470025"/>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pPr algn="ctr"/>
            <a:r>
              <a:rPr lang="en-US" dirty="0" smtClean="0"/>
              <a:t>  </a:t>
            </a:r>
            <a:r>
              <a:rPr lang="en-US" i="1" dirty="0"/>
              <a:t>Evaluating Federated Data Infrastructure in Russian Academic Cloud for LHC experiments and Data </a:t>
            </a:r>
            <a:r>
              <a:rPr lang="en-US" i="1" dirty="0" smtClean="0"/>
              <a:t>Intensive Science</a:t>
            </a:r>
            <a:endParaRPr lang="en-US" dirty="0" smtClean="0"/>
          </a:p>
        </p:txBody>
      </p:sp>
      <p:pic>
        <p:nvPicPr>
          <p:cNvPr id="8" name="Picture 4"/>
          <p:cNvPicPr>
            <a:picLocks noChangeAspect="1"/>
          </p:cNvPicPr>
          <p:nvPr/>
        </p:nvPicPr>
        <p:blipFill>
          <a:blip r:embed="rId2"/>
          <a:srcRect/>
          <a:stretch>
            <a:fillRect/>
          </a:stretch>
        </p:blipFill>
        <p:spPr bwMode="auto">
          <a:xfrm>
            <a:off x="1" y="6273800"/>
            <a:ext cx="2255838" cy="587375"/>
          </a:xfrm>
          <a:prstGeom prst="rect">
            <a:avLst/>
          </a:prstGeom>
          <a:noFill/>
          <a:ln w="9525">
            <a:noFill/>
            <a:miter lim="800000"/>
            <a:headEnd/>
            <a:tailEnd/>
          </a:ln>
        </p:spPr>
      </p:pic>
    </p:spTree>
    <p:extLst>
      <p:ext uri="{BB962C8B-B14F-4D97-AF65-F5344CB8AC3E}">
        <p14:creationId xmlns:p14="http://schemas.microsoft.com/office/powerpoint/2010/main" val="21952222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 and “triangles”.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10</a:t>
            </a:fld>
            <a:endParaRPr lang="en-US"/>
          </a:p>
        </p:txBody>
      </p:sp>
      <p:pic>
        <p:nvPicPr>
          <p:cNvPr id="7" name="Picture 6" descr="Screen Shot 2016-01-14 at 1.33.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838200"/>
            <a:ext cx="7744565" cy="4953000"/>
          </a:xfrm>
          <a:prstGeom prst="rect">
            <a:avLst/>
          </a:prstGeom>
        </p:spPr>
      </p:pic>
      <p:sp>
        <p:nvSpPr>
          <p:cNvPr id="8" name="TextBox 7"/>
          <p:cNvSpPr txBox="1"/>
          <p:nvPr/>
        </p:nvSpPr>
        <p:spPr>
          <a:xfrm>
            <a:off x="1295399" y="5892805"/>
            <a:ext cx="7797346" cy="692497"/>
          </a:xfrm>
          <a:prstGeom prst="rect">
            <a:avLst/>
          </a:prstGeom>
          <a:noFill/>
        </p:spPr>
        <p:txBody>
          <a:bodyPr wrap="none" rtlCol="0">
            <a:spAutoFit/>
          </a:bodyPr>
          <a:lstStyle/>
          <a:p>
            <a:r>
              <a:rPr lang="en-US" sz="1300" dirty="0" smtClean="0">
                <a:solidFill>
                  <a:srgbClr val="D9D036"/>
                </a:solidFill>
              </a:rPr>
              <a:t>Tested : T2 (ATLAS, PNPI, </a:t>
            </a:r>
            <a:r>
              <a:rPr lang="en-US" sz="1300" dirty="0" err="1" smtClean="0">
                <a:solidFill>
                  <a:srgbClr val="D9D036"/>
                </a:solidFill>
              </a:rPr>
              <a:t>Gatchina</a:t>
            </a:r>
            <a:r>
              <a:rPr lang="en-US" sz="1300" dirty="0" smtClean="0">
                <a:solidFill>
                  <a:srgbClr val="D9D036"/>
                </a:solidFill>
              </a:rPr>
              <a:t>), T2 (ALICE, </a:t>
            </a:r>
            <a:r>
              <a:rPr lang="en-US" sz="1300" dirty="0" err="1" smtClean="0">
                <a:solidFill>
                  <a:srgbClr val="D9D036"/>
                </a:solidFill>
              </a:rPr>
              <a:t>SPbSU</a:t>
            </a:r>
            <a:r>
              <a:rPr lang="en-US" sz="1300" dirty="0" smtClean="0">
                <a:solidFill>
                  <a:srgbClr val="D9D036"/>
                </a:solidFill>
              </a:rPr>
              <a:t>, </a:t>
            </a:r>
            <a:r>
              <a:rPr lang="en-US" sz="1300" dirty="0" err="1" smtClean="0">
                <a:solidFill>
                  <a:srgbClr val="D9D036"/>
                </a:solidFill>
              </a:rPr>
              <a:t>Petergof</a:t>
            </a:r>
            <a:r>
              <a:rPr lang="en-US" sz="1300" dirty="0" smtClean="0">
                <a:solidFill>
                  <a:srgbClr val="D9D036"/>
                </a:solidFill>
              </a:rPr>
              <a:t>), CERN</a:t>
            </a:r>
          </a:p>
          <a:p>
            <a:r>
              <a:rPr lang="en-US" sz="1300" dirty="0" smtClean="0">
                <a:solidFill>
                  <a:schemeClr val="accent5">
                    <a:lumMod val="50000"/>
                  </a:schemeClr>
                </a:solidFill>
              </a:rPr>
              <a:t>Ready for tests : </a:t>
            </a:r>
            <a:r>
              <a:rPr lang="en-US" sz="1300" dirty="0">
                <a:solidFill>
                  <a:schemeClr val="accent5">
                    <a:lumMod val="50000"/>
                  </a:schemeClr>
                </a:solidFill>
              </a:rPr>
              <a:t>T2 (ATLAS, PNPI, </a:t>
            </a:r>
            <a:r>
              <a:rPr lang="en-US" sz="1300" dirty="0" err="1">
                <a:solidFill>
                  <a:schemeClr val="accent5">
                    <a:lumMod val="50000"/>
                  </a:schemeClr>
                </a:solidFill>
              </a:rPr>
              <a:t>Gatchina</a:t>
            </a:r>
            <a:r>
              <a:rPr lang="en-US" sz="1300" dirty="0">
                <a:solidFill>
                  <a:schemeClr val="accent5">
                    <a:lumMod val="50000"/>
                  </a:schemeClr>
                </a:solidFill>
              </a:rPr>
              <a:t>), T2 (ALICE, </a:t>
            </a:r>
            <a:r>
              <a:rPr lang="en-US" sz="1300" dirty="0" err="1">
                <a:solidFill>
                  <a:schemeClr val="accent5">
                    <a:lumMod val="50000"/>
                  </a:schemeClr>
                </a:solidFill>
              </a:rPr>
              <a:t>SPbSU</a:t>
            </a:r>
            <a:r>
              <a:rPr lang="en-US" sz="1300" dirty="0">
                <a:solidFill>
                  <a:schemeClr val="accent5">
                    <a:lumMod val="50000"/>
                  </a:schemeClr>
                </a:solidFill>
              </a:rPr>
              <a:t>, </a:t>
            </a:r>
            <a:r>
              <a:rPr lang="en-US" sz="1300" dirty="0" err="1" smtClean="0">
                <a:solidFill>
                  <a:schemeClr val="accent5">
                    <a:lumMod val="50000"/>
                  </a:schemeClr>
                </a:solidFill>
              </a:rPr>
              <a:t>Petergof</a:t>
            </a:r>
            <a:r>
              <a:rPr lang="en-US" sz="1300" dirty="0" smtClean="0">
                <a:solidFill>
                  <a:schemeClr val="accent5">
                    <a:lumMod val="50000"/>
                  </a:schemeClr>
                </a:solidFill>
              </a:rPr>
              <a:t>)</a:t>
            </a:r>
            <a:r>
              <a:rPr lang="en-US" sz="1300" dirty="0">
                <a:solidFill>
                  <a:schemeClr val="accent5">
                    <a:lumMod val="50000"/>
                  </a:schemeClr>
                </a:solidFill>
              </a:rPr>
              <a:t>, </a:t>
            </a:r>
            <a:r>
              <a:rPr lang="en-US" sz="1300" dirty="0" smtClean="0">
                <a:solidFill>
                  <a:schemeClr val="accent5">
                    <a:lumMod val="50000"/>
                  </a:schemeClr>
                </a:solidFill>
              </a:rPr>
              <a:t>T1 (NRC-KI, Moscow)</a:t>
            </a:r>
          </a:p>
          <a:p>
            <a:r>
              <a:rPr lang="en-US" sz="1300" dirty="0" smtClean="0">
                <a:solidFill>
                  <a:schemeClr val="accent4">
                    <a:lumMod val="65000"/>
                    <a:lumOff val="35000"/>
                  </a:schemeClr>
                </a:solidFill>
              </a:rPr>
              <a:t>Planned :  T0 (JINR, </a:t>
            </a:r>
            <a:r>
              <a:rPr lang="en-US" sz="1300" dirty="0" err="1" smtClean="0">
                <a:solidFill>
                  <a:schemeClr val="accent4">
                    <a:lumMod val="65000"/>
                    <a:lumOff val="35000"/>
                  </a:schemeClr>
                </a:solidFill>
              </a:rPr>
              <a:t>Dubna</a:t>
            </a:r>
            <a:r>
              <a:rPr lang="en-US" sz="1300" dirty="0" smtClean="0">
                <a:solidFill>
                  <a:schemeClr val="accent4">
                    <a:lumMod val="65000"/>
                    <a:lumOff val="35000"/>
                  </a:schemeClr>
                </a:solidFill>
              </a:rPr>
              <a:t>, NICA), T0/T1 (NRC KI, Moscow, FAIR), T0 (CERN, LHC)</a:t>
            </a:r>
            <a:endParaRPr lang="en-US" sz="1300" dirty="0">
              <a:solidFill>
                <a:schemeClr val="accent4">
                  <a:lumMod val="65000"/>
                  <a:lumOff val="35000"/>
                </a:schemeClr>
              </a:solidFill>
            </a:endParaRPr>
          </a:p>
        </p:txBody>
      </p:sp>
      <p:sp>
        <p:nvSpPr>
          <p:cNvPr id="9" name="TextBox 8"/>
          <p:cNvSpPr txBox="1"/>
          <p:nvPr/>
        </p:nvSpPr>
        <p:spPr>
          <a:xfrm>
            <a:off x="4914900" y="1626800"/>
            <a:ext cx="543839" cy="276999"/>
          </a:xfrm>
          <a:prstGeom prst="rect">
            <a:avLst/>
          </a:prstGeom>
          <a:noFill/>
        </p:spPr>
        <p:txBody>
          <a:bodyPr wrap="none" rtlCol="0">
            <a:spAutoFit/>
          </a:bodyPr>
          <a:lstStyle/>
          <a:p>
            <a:r>
              <a:rPr lang="en-US" sz="1200" dirty="0" smtClean="0"/>
              <a:t>PNPI</a:t>
            </a:r>
            <a:endParaRPr lang="en-US" sz="1200" dirty="0"/>
          </a:p>
        </p:txBody>
      </p:sp>
      <p:sp>
        <p:nvSpPr>
          <p:cNvPr id="10" name="TextBox 9"/>
          <p:cNvSpPr txBox="1"/>
          <p:nvPr/>
        </p:nvSpPr>
        <p:spPr>
          <a:xfrm>
            <a:off x="5186819" y="1182300"/>
            <a:ext cx="689311" cy="276999"/>
          </a:xfrm>
          <a:prstGeom prst="rect">
            <a:avLst/>
          </a:prstGeom>
          <a:noFill/>
        </p:spPr>
        <p:txBody>
          <a:bodyPr wrap="none" rtlCol="0">
            <a:spAutoFit/>
          </a:bodyPr>
          <a:lstStyle/>
          <a:p>
            <a:r>
              <a:rPr lang="en-US" sz="1200" dirty="0" err="1" smtClean="0"/>
              <a:t>SPbSU</a:t>
            </a:r>
            <a:endParaRPr lang="en-US" sz="1200" dirty="0"/>
          </a:p>
        </p:txBody>
      </p:sp>
      <p:sp>
        <p:nvSpPr>
          <p:cNvPr id="11" name="TextBox 10"/>
          <p:cNvSpPr txBox="1"/>
          <p:nvPr/>
        </p:nvSpPr>
        <p:spPr>
          <a:xfrm>
            <a:off x="5876130" y="1793100"/>
            <a:ext cx="530915" cy="276999"/>
          </a:xfrm>
          <a:prstGeom prst="rect">
            <a:avLst/>
          </a:prstGeom>
          <a:noFill/>
        </p:spPr>
        <p:txBody>
          <a:bodyPr wrap="none" rtlCol="0">
            <a:spAutoFit/>
          </a:bodyPr>
          <a:lstStyle/>
          <a:p>
            <a:r>
              <a:rPr lang="en-US" sz="1200" dirty="0" smtClean="0"/>
              <a:t>JINR</a:t>
            </a:r>
            <a:endParaRPr lang="en-US" sz="1200" dirty="0"/>
          </a:p>
        </p:txBody>
      </p:sp>
      <p:sp>
        <p:nvSpPr>
          <p:cNvPr id="12" name="TextBox 11"/>
          <p:cNvSpPr txBox="1"/>
          <p:nvPr/>
        </p:nvSpPr>
        <p:spPr>
          <a:xfrm>
            <a:off x="5876130" y="2236400"/>
            <a:ext cx="706218" cy="276999"/>
          </a:xfrm>
          <a:prstGeom prst="rect">
            <a:avLst/>
          </a:prstGeom>
          <a:noFill/>
        </p:spPr>
        <p:txBody>
          <a:bodyPr wrap="none" rtlCol="0">
            <a:spAutoFit/>
          </a:bodyPr>
          <a:lstStyle/>
          <a:p>
            <a:r>
              <a:rPr lang="en-US" sz="1200" dirty="0" smtClean="0"/>
              <a:t>NRC KI</a:t>
            </a:r>
            <a:endParaRPr lang="en-US" sz="1200" dirty="0"/>
          </a:p>
        </p:txBody>
      </p:sp>
      <p:sp>
        <p:nvSpPr>
          <p:cNvPr id="13" name="TextBox 12"/>
          <p:cNvSpPr txBox="1"/>
          <p:nvPr/>
        </p:nvSpPr>
        <p:spPr>
          <a:xfrm>
            <a:off x="2280446" y="4027100"/>
            <a:ext cx="620708" cy="276999"/>
          </a:xfrm>
          <a:prstGeom prst="rect">
            <a:avLst/>
          </a:prstGeom>
          <a:noFill/>
        </p:spPr>
        <p:txBody>
          <a:bodyPr wrap="none" rtlCol="0">
            <a:spAutoFit/>
          </a:bodyPr>
          <a:lstStyle/>
          <a:p>
            <a:r>
              <a:rPr lang="en-US" sz="1200" dirty="0" smtClean="0"/>
              <a:t>CERN</a:t>
            </a:r>
            <a:endParaRPr lang="en-US" sz="1200" dirty="0"/>
          </a:p>
        </p:txBody>
      </p:sp>
    </p:spTree>
    <p:extLst>
      <p:ext uri="{BB962C8B-B14F-4D97-AF65-F5344CB8AC3E}">
        <p14:creationId xmlns:p14="http://schemas.microsoft.com/office/powerpoint/2010/main" val="28650784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Incomplete List of Requirements</a:t>
            </a:r>
            <a:endParaRPr lang="en-US" dirty="0"/>
          </a:p>
        </p:txBody>
      </p:sp>
      <p:sp>
        <p:nvSpPr>
          <p:cNvPr id="3" name="Content Placeholder 2"/>
          <p:cNvSpPr>
            <a:spLocks noGrp="1"/>
          </p:cNvSpPr>
          <p:nvPr>
            <p:ph idx="1"/>
          </p:nvPr>
        </p:nvSpPr>
        <p:spPr>
          <a:xfrm>
            <a:off x="1371600" y="1066800"/>
            <a:ext cx="7543800" cy="5314890"/>
          </a:xfrm>
        </p:spPr>
        <p:txBody>
          <a:bodyPr>
            <a:normAutofit fontScale="92500" lnSpcReduction="10000"/>
          </a:bodyPr>
          <a:lstStyle/>
          <a:p>
            <a:pPr>
              <a:lnSpc>
                <a:spcPct val="110000"/>
              </a:lnSpc>
              <a:spcBef>
                <a:spcPts val="600"/>
              </a:spcBef>
            </a:pPr>
            <a:r>
              <a:rPr lang="en-US" dirty="0"/>
              <a:t>Single entry point </a:t>
            </a:r>
          </a:p>
          <a:p>
            <a:pPr>
              <a:lnSpc>
                <a:spcPct val="110000"/>
              </a:lnSpc>
              <a:spcBef>
                <a:spcPts val="600"/>
              </a:spcBef>
            </a:pPr>
            <a:r>
              <a:rPr lang="en-US" dirty="0"/>
              <a:t>S</a:t>
            </a:r>
            <a:r>
              <a:rPr lang="en-US" dirty="0" smtClean="0"/>
              <a:t>hould </a:t>
            </a:r>
            <a:r>
              <a:rPr lang="en-US" dirty="0"/>
              <a:t>be usable by </a:t>
            </a:r>
            <a:r>
              <a:rPr lang="en-US" dirty="0" smtClean="0"/>
              <a:t>major “players” (at least 2-3 LHC experiments)</a:t>
            </a:r>
          </a:p>
          <a:p>
            <a:pPr lvl="1">
              <a:lnSpc>
                <a:spcPct val="110000"/>
              </a:lnSpc>
              <a:spcBef>
                <a:spcPts val="600"/>
              </a:spcBef>
            </a:pPr>
            <a:r>
              <a:rPr lang="en-US" dirty="0" smtClean="0"/>
              <a:t>And it should be interested to the future experiments beyond LHC</a:t>
            </a:r>
            <a:endParaRPr lang="en-US" dirty="0"/>
          </a:p>
          <a:p>
            <a:pPr>
              <a:lnSpc>
                <a:spcPct val="110000"/>
              </a:lnSpc>
              <a:spcBef>
                <a:spcPts val="600"/>
              </a:spcBef>
            </a:pPr>
            <a:r>
              <a:rPr lang="en-US" dirty="0" smtClean="0"/>
              <a:t>Scalability and Integrity </a:t>
            </a:r>
          </a:p>
          <a:p>
            <a:pPr lvl="1">
              <a:lnSpc>
                <a:spcPct val="110000"/>
              </a:lnSpc>
              <a:spcBef>
                <a:spcPts val="600"/>
              </a:spcBef>
            </a:pPr>
            <a:r>
              <a:rPr lang="en-US" dirty="0" smtClean="0"/>
              <a:t>it </a:t>
            </a:r>
            <a:r>
              <a:rPr lang="en-US" dirty="0"/>
              <a:t>should be easy to add new </a:t>
            </a:r>
            <a:r>
              <a:rPr lang="en-US" dirty="0" smtClean="0"/>
              <a:t>sites</a:t>
            </a:r>
            <a:endParaRPr lang="en-US" dirty="0"/>
          </a:p>
          <a:p>
            <a:pPr>
              <a:lnSpc>
                <a:spcPct val="110000"/>
              </a:lnSpc>
              <a:spcBef>
                <a:spcPts val="600"/>
              </a:spcBef>
            </a:pPr>
            <a:r>
              <a:rPr lang="en-US" dirty="0" smtClean="0"/>
              <a:t>Data </a:t>
            </a:r>
            <a:r>
              <a:rPr lang="en-US" dirty="0"/>
              <a:t>transfer </a:t>
            </a:r>
            <a:r>
              <a:rPr lang="en-US" dirty="0" smtClean="0"/>
              <a:t>optimization: </a:t>
            </a:r>
            <a:r>
              <a:rPr lang="en-US" dirty="0"/>
              <a:t>transfers should be routed directly to the disk servers </a:t>
            </a:r>
            <a:r>
              <a:rPr lang="en-US" dirty="0" smtClean="0"/>
              <a:t>avoiding </a:t>
            </a:r>
            <a:r>
              <a:rPr lang="en-US" dirty="0"/>
              <a:t>intermediate gateways and other bottlenecks </a:t>
            </a:r>
          </a:p>
          <a:p>
            <a:pPr>
              <a:lnSpc>
                <a:spcPct val="110000"/>
              </a:lnSpc>
              <a:spcBef>
                <a:spcPts val="600"/>
              </a:spcBef>
            </a:pPr>
            <a:r>
              <a:rPr lang="en-US" dirty="0" smtClean="0"/>
              <a:t>Stability. Fault tolerance. </a:t>
            </a:r>
          </a:p>
          <a:p>
            <a:pPr lvl="1">
              <a:lnSpc>
                <a:spcPct val="110000"/>
              </a:lnSpc>
              <a:spcBef>
                <a:spcPts val="600"/>
              </a:spcBef>
            </a:pPr>
            <a:r>
              <a:rPr lang="en-US" dirty="0" smtClean="0"/>
              <a:t>core </a:t>
            </a:r>
            <a:r>
              <a:rPr lang="en-US" dirty="0"/>
              <a:t>components </a:t>
            </a:r>
            <a:r>
              <a:rPr lang="en-US" dirty="0" smtClean="0"/>
              <a:t>redundancy</a:t>
            </a:r>
            <a:endParaRPr lang="en-US" dirty="0"/>
          </a:p>
          <a:p>
            <a:pPr>
              <a:lnSpc>
                <a:spcPct val="110000"/>
              </a:lnSpc>
              <a:spcBef>
                <a:spcPts val="600"/>
              </a:spcBef>
            </a:pPr>
            <a:r>
              <a:rPr lang="en-US" dirty="0" smtClean="0"/>
              <a:t>Built</a:t>
            </a:r>
            <a:r>
              <a:rPr lang="en-US" dirty="0"/>
              <a:t>-in virtual namespace, no dependency on external </a:t>
            </a:r>
            <a:r>
              <a:rPr lang="en-US" dirty="0" smtClean="0"/>
              <a:t>catalogues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11</a:t>
            </a:fld>
            <a:endParaRPr lang="en-US"/>
          </a:p>
        </p:txBody>
      </p:sp>
    </p:spTree>
    <p:extLst>
      <p:ext uri="{BB962C8B-B14F-4D97-AF65-F5344CB8AC3E}">
        <p14:creationId xmlns:p14="http://schemas.microsoft.com/office/powerpoint/2010/main" val="24209438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choice.</a:t>
            </a:r>
            <a:endParaRPr lang="en-US" dirty="0"/>
          </a:p>
        </p:txBody>
      </p:sp>
      <p:sp>
        <p:nvSpPr>
          <p:cNvPr id="3" name="Content Placeholder 2"/>
          <p:cNvSpPr>
            <a:spLocks noGrp="1"/>
          </p:cNvSpPr>
          <p:nvPr>
            <p:ph idx="1"/>
          </p:nvPr>
        </p:nvSpPr>
        <p:spPr/>
        <p:txBody>
          <a:bodyPr>
            <a:normAutofit fontScale="92500" lnSpcReduction="20000"/>
          </a:bodyPr>
          <a:lstStyle/>
          <a:p>
            <a:pPr>
              <a:lnSpc>
                <a:spcPct val="120000"/>
              </a:lnSpc>
              <a:spcBef>
                <a:spcPts val="600"/>
              </a:spcBef>
            </a:pPr>
            <a:r>
              <a:rPr lang="en-US" dirty="0"/>
              <a:t>We had to find a </a:t>
            </a:r>
            <a:r>
              <a:rPr lang="en-US" dirty="0" smtClean="0"/>
              <a:t>solution </a:t>
            </a:r>
            <a:r>
              <a:rPr lang="en-US" dirty="0"/>
              <a:t>that supports federation of distributed storage resources. This very much depends on a transfer protocol support for redirection. Two protocols that are good at it are </a:t>
            </a:r>
            <a:r>
              <a:rPr lang="en-US" dirty="0" err="1"/>
              <a:t>xroot</a:t>
            </a:r>
            <a:r>
              <a:rPr lang="en-US" dirty="0"/>
              <a:t> and HTTP. </a:t>
            </a:r>
            <a:endParaRPr lang="en-US" dirty="0" smtClean="0"/>
          </a:p>
          <a:p>
            <a:pPr lvl="1">
              <a:lnSpc>
                <a:spcPct val="120000"/>
              </a:lnSpc>
              <a:spcBef>
                <a:spcPts val="600"/>
              </a:spcBef>
            </a:pPr>
            <a:r>
              <a:rPr lang="en-US" dirty="0" smtClean="0"/>
              <a:t>HTTP</a:t>
            </a:r>
            <a:r>
              <a:rPr lang="en-US" dirty="0"/>
              <a:t>-based federation is implemented in </a:t>
            </a:r>
            <a:r>
              <a:rPr lang="en-US" dirty="0" err="1"/>
              <a:t>DynaFed</a:t>
            </a:r>
            <a:r>
              <a:rPr lang="en-US" dirty="0"/>
              <a:t> software developed by IT/SDC group at CERN. This software is highly modular and only provides a federation frontend while the </a:t>
            </a:r>
            <a:r>
              <a:rPr lang="en-US" dirty="0" smtClean="0"/>
              <a:t>storage </a:t>
            </a:r>
            <a:r>
              <a:rPr lang="en-US" dirty="0"/>
              <a:t>backend (s) have to be chosen separately. It would be interesting to try it out but we were looking for more all-in-one solution. </a:t>
            </a:r>
            <a:endParaRPr lang="en-US" dirty="0" smtClean="0"/>
          </a:p>
          <a:p>
            <a:pPr lvl="1">
              <a:lnSpc>
                <a:spcPct val="120000"/>
              </a:lnSpc>
              <a:spcBef>
                <a:spcPts val="600"/>
              </a:spcBef>
            </a:pPr>
            <a:r>
              <a:rPr lang="en-US" dirty="0" err="1" smtClean="0"/>
              <a:t>xroot</a:t>
            </a:r>
            <a:r>
              <a:rPr lang="en-US" dirty="0"/>
              <a:t>-based solution is EOS. It’s also developed </a:t>
            </a:r>
            <a:r>
              <a:rPr lang="en-US" dirty="0" smtClean="0"/>
              <a:t>(and supported) at CERN, </a:t>
            </a:r>
            <a:r>
              <a:rPr lang="en-US" dirty="0"/>
              <a:t>has characteristics closely matching our </a:t>
            </a:r>
            <a:r>
              <a:rPr lang="en-US" dirty="0" smtClean="0"/>
              <a:t>requirements.</a:t>
            </a:r>
          </a:p>
          <a:p>
            <a:pPr lvl="2">
              <a:lnSpc>
                <a:spcPct val="120000"/>
              </a:lnSpc>
              <a:spcBef>
                <a:spcPts val="600"/>
              </a:spcBef>
            </a:pPr>
            <a:r>
              <a:rPr lang="en-US" dirty="0" smtClean="0"/>
              <a:t> We </a:t>
            </a:r>
            <a:r>
              <a:rPr lang="en-US" dirty="0"/>
              <a:t>decided </a:t>
            </a:r>
            <a:r>
              <a:rPr lang="en-US" dirty="0" smtClean="0"/>
              <a:t>to try it first and then to repeat the same with </a:t>
            </a:r>
            <a:r>
              <a:rPr lang="en-US" dirty="0" err="1" smtClean="0"/>
              <a:t>dCache</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12</a:t>
            </a:fld>
            <a:endParaRPr lang="en-US"/>
          </a:p>
        </p:txBody>
      </p:sp>
    </p:spTree>
    <p:extLst>
      <p:ext uri="{BB962C8B-B14F-4D97-AF65-F5344CB8AC3E}">
        <p14:creationId xmlns:p14="http://schemas.microsoft.com/office/powerpoint/2010/main" val="17779910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Testbed</a:t>
            </a:r>
            <a:r>
              <a:rPr lang="en-US" dirty="0" smtClean="0"/>
              <a:t> Infrastructure and Configuration</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13</a:t>
            </a:fld>
            <a:endParaRPr lang="en-US"/>
          </a:p>
        </p:txBody>
      </p:sp>
      <p:pic>
        <p:nvPicPr>
          <p:cNvPr id="7" name="Picture 6" descr="Screen Shot 2016-01-14 at 1.54.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838200"/>
            <a:ext cx="3492500" cy="3110058"/>
          </a:xfrm>
          <a:prstGeom prst="rect">
            <a:avLst/>
          </a:prstGeom>
        </p:spPr>
      </p:pic>
      <p:pic>
        <p:nvPicPr>
          <p:cNvPr id="9" name="Picture 8" descr="Screen Shot 2016-01-14 at 1.54.3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6822" y="838200"/>
            <a:ext cx="4327180" cy="3110058"/>
          </a:xfrm>
          <a:prstGeom prst="rect">
            <a:avLst/>
          </a:prstGeom>
        </p:spPr>
      </p:pic>
      <p:sp>
        <p:nvSpPr>
          <p:cNvPr id="10" name="Content Placeholder 2"/>
          <p:cNvSpPr>
            <a:spLocks noGrp="1"/>
          </p:cNvSpPr>
          <p:nvPr>
            <p:ph idx="1"/>
          </p:nvPr>
        </p:nvSpPr>
        <p:spPr>
          <a:xfrm>
            <a:off x="1371600" y="3986357"/>
            <a:ext cx="3594100" cy="2611295"/>
          </a:xfrm>
        </p:spPr>
        <p:txBody>
          <a:bodyPr>
            <a:normAutofit fontScale="55000" lnSpcReduction="20000"/>
          </a:bodyPr>
          <a:lstStyle/>
          <a:p>
            <a:r>
              <a:rPr lang="en-US" dirty="0" smtClean="0"/>
              <a:t>CERN : </a:t>
            </a:r>
          </a:p>
          <a:p>
            <a:pPr marL="914400" lvl="1" indent="-457200">
              <a:buFont typeface="+mj-lt"/>
              <a:buAutoNum type="arabicPeriod"/>
            </a:pPr>
            <a:r>
              <a:rPr lang="en-US" dirty="0" smtClean="0"/>
              <a:t>MGM (master) + </a:t>
            </a:r>
            <a:r>
              <a:rPr lang="en-US" dirty="0" err="1" smtClean="0"/>
              <a:t>perfSonar</a:t>
            </a:r>
            <a:r>
              <a:rPr lang="en-US" dirty="0" smtClean="0"/>
              <a:t> + UI</a:t>
            </a:r>
          </a:p>
          <a:p>
            <a:r>
              <a:rPr lang="en-US" dirty="0" smtClean="0"/>
              <a:t>NRC-KI</a:t>
            </a:r>
          </a:p>
          <a:p>
            <a:pPr lvl="1"/>
            <a:r>
              <a:rPr lang="en-US" dirty="0" err="1" smtClean="0"/>
              <a:t>perfSonar</a:t>
            </a:r>
            <a:endParaRPr lang="en-US" dirty="0" smtClean="0"/>
          </a:p>
          <a:p>
            <a:r>
              <a:rPr lang="en-US" dirty="0" err="1" smtClean="0"/>
              <a:t>SPbSU</a:t>
            </a:r>
            <a:endParaRPr lang="en-US" dirty="0" smtClean="0"/>
          </a:p>
          <a:p>
            <a:pPr marL="914400" lvl="1" indent="-457200">
              <a:buFont typeface="+mj-lt"/>
              <a:buAutoNum type="arabicPeriod"/>
            </a:pPr>
            <a:r>
              <a:rPr lang="en-US" dirty="0"/>
              <a:t>MGM (master) + </a:t>
            </a:r>
            <a:r>
              <a:rPr lang="en-US" dirty="0" smtClean="0"/>
              <a:t>FST+ </a:t>
            </a:r>
            <a:r>
              <a:rPr lang="en-US" dirty="0" err="1" smtClean="0"/>
              <a:t>perfSonar</a:t>
            </a:r>
            <a:r>
              <a:rPr lang="en-US" dirty="0" smtClean="0"/>
              <a:t> </a:t>
            </a:r>
            <a:r>
              <a:rPr lang="en-US" dirty="0"/>
              <a:t>+ UI</a:t>
            </a:r>
          </a:p>
          <a:p>
            <a:pPr marL="914400" lvl="1" indent="-457200">
              <a:buFont typeface="+mj-lt"/>
              <a:buAutoNum type="arabicPeriod"/>
            </a:pPr>
            <a:r>
              <a:rPr lang="en-US" dirty="0"/>
              <a:t>MGM (slave) + </a:t>
            </a:r>
            <a:r>
              <a:rPr lang="en-US" dirty="0" smtClean="0"/>
              <a:t>FST + </a:t>
            </a:r>
            <a:r>
              <a:rPr lang="en-US" dirty="0" err="1" smtClean="0"/>
              <a:t>perfSonar</a:t>
            </a:r>
            <a:r>
              <a:rPr lang="en-US" dirty="0" smtClean="0"/>
              <a:t> </a:t>
            </a:r>
            <a:r>
              <a:rPr lang="en-US" dirty="0"/>
              <a:t>+ </a:t>
            </a:r>
            <a:r>
              <a:rPr lang="en-US" dirty="0" smtClean="0"/>
              <a:t>UI</a:t>
            </a:r>
          </a:p>
          <a:p>
            <a:r>
              <a:rPr lang="en-US" dirty="0" smtClean="0"/>
              <a:t>PNPI   : </a:t>
            </a:r>
          </a:p>
          <a:p>
            <a:pPr marL="914400" lvl="1" indent="-457200">
              <a:buFont typeface="+mj-lt"/>
              <a:buAutoNum type="arabicPeriod"/>
            </a:pPr>
            <a:r>
              <a:rPr lang="en-US" dirty="0" smtClean="0"/>
              <a:t>MGM (master) + FST + </a:t>
            </a:r>
            <a:r>
              <a:rPr lang="en-US" dirty="0" err="1" smtClean="0"/>
              <a:t>perfSonar</a:t>
            </a:r>
            <a:r>
              <a:rPr lang="en-US" dirty="0" smtClean="0"/>
              <a:t> + UI</a:t>
            </a:r>
          </a:p>
          <a:p>
            <a:pPr marL="914400" lvl="1" indent="-457200">
              <a:buFont typeface="+mj-lt"/>
              <a:buAutoNum type="arabicPeriod"/>
            </a:pPr>
            <a:r>
              <a:rPr lang="en-US" dirty="0" smtClean="0"/>
              <a:t>MGM (slave) + FST + </a:t>
            </a:r>
            <a:r>
              <a:rPr lang="en-US" dirty="0" err="1" smtClean="0"/>
              <a:t>perfSonar</a:t>
            </a:r>
            <a:r>
              <a:rPr lang="en-US" dirty="0" smtClean="0"/>
              <a:t> + UI</a:t>
            </a:r>
          </a:p>
          <a:p>
            <a:pPr marL="57150" indent="0">
              <a:buNone/>
            </a:pPr>
            <a:endParaRPr lang="en-US" dirty="0" smtClean="0"/>
          </a:p>
          <a:p>
            <a:pPr marL="57150" indent="0">
              <a:buNone/>
            </a:pPr>
            <a:endParaRPr lang="en-US" dirty="0"/>
          </a:p>
        </p:txBody>
      </p:sp>
      <p:sp>
        <p:nvSpPr>
          <p:cNvPr id="11" name="Content Placeholder 2"/>
          <p:cNvSpPr txBox="1">
            <a:spLocks/>
          </p:cNvSpPr>
          <p:nvPr/>
        </p:nvSpPr>
        <p:spPr bwMode="auto">
          <a:xfrm>
            <a:off x="5308600" y="5740400"/>
            <a:ext cx="3606800" cy="101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US" sz="1300" b="0" i="1" dirty="0" smtClean="0"/>
              <a:t>EOS</a:t>
            </a:r>
          </a:p>
          <a:p>
            <a:pPr lvl="1"/>
            <a:r>
              <a:rPr lang="en-US" sz="1300" i="1" dirty="0" smtClean="0"/>
              <a:t>MGM – management server</a:t>
            </a:r>
          </a:p>
          <a:p>
            <a:pPr lvl="1"/>
            <a:r>
              <a:rPr lang="en-US" sz="1300" i="1" dirty="0" smtClean="0"/>
              <a:t>FST – file storage server, storing file’s by file id</a:t>
            </a:r>
          </a:p>
          <a:p>
            <a:pPr lvl="1"/>
            <a:r>
              <a:rPr lang="en-US" sz="1300" i="1" dirty="0" smtClean="0"/>
              <a:t>UI : User’s I/F to handle system configuration</a:t>
            </a:r>
          </a:p>
          <a:p>
            <a:pPr marL="0" indent="0">
              <a:buNone/>
            </a:pPr>
            <a:r>
              <a:rPr lang="en-US" sz="1300" b="0" i="1" dirty="0" err="1" smtClean="0"/>
              <a:t>perfSonar</a:t>
            </a:r>
            <a:endParaRPr lang="en-US" sz="1300" b="0" i="1" dirty="0" smtClean="0"/>
          </a:p>
          <a:p>
            <a:pPr lvl="1"/>
            <a:r>
              <a:rPr lang="en-US" sz="1300" i="1" dirty="0" smtClean="0"/>
              <a:t>widely-deployed test and measurement infrastructure that is used by science networks and facilities around the world to monitor and ensure network performance</a:t>
            </a:r>
          </a:p>
          <a:p>
            <a:pPr lvl="1"/>
            <a:endParaRPr lang="en-US" dirty="0" smtClean="0"/>
          </a:p>
          <a:p>
            <a:pPr lvl="2"/>
            <a:endParaRPr lang="en-US" dirty="0"/>
          </a:p>
        </p:txBody>
      </p:sp>
      <p:sp>
        <p:nvSpPr>
          <p:cNvPr id="12" name="Content Placeholder 2"/>
          <p:cNvSpPr txBox="1">
            <a:spLocks/>
          </p:cNvSpPr>
          <p:nvPr/>
        </p:nvSpPr>
        <p:spPr bwMode="auto">
          <a:xfrm>
            <a:off x="4816822" y="3948259"/>
            <a:ext cx="4298256" cy="20207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00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t>No dedicated network</a:t>
            </a:r>
          </a:p>
          <a:p>
            <a:r>
              <a:rPr lang="en-US" dirty="0"/>
              <a:t>Commodity servers, disks and </a:t>
            </a:r>
            <a:r>
              <a:rPr lang="en-US" dirty="0" smtClean="0"/>
              <a:t>switches</a:t>
            </a:r>
            <a:endParaRPr lang="en-US" sz="2700" dirty="0" smtClean="0"/>
          </a:p>
          <a:p>
            <a:r>
              <a:rPr lang="en-US" sz="2300" dirty="0" smtClean="0"/>
              <a:t>Test servers set-up</a:t>
            </a:r>
          </a:p>
          <a:p>
            <a:pPr lvl="1"/>
            <a:r>
              <a:rPr lang="en-US" dirty="0" smtClean="0"/>
              <a:t>Base OS: SL6/x64 </a:t>
            </a:r>
          </a:p>
          <a:p>
            <a:pPr lvl="1"/>
            <a:r>
              <a:rPr lang="en-US" dirty="0" smtClean="0"/>
              <a:t>EOS Aquamarine </a:t>
            </a:r>
          </a:p>
          <a:p>
            <a:pPr lvl="1"/>
            <a:r>
              <a:rPr lang="en-US" dirty="0" smtClean="0"/>
              <a:t>Authentication scheme: GSI </a:t>
            </a:r>
          </a:p>
          <a:p>
            <a:r>
              <a:rPr lang="en-US" sz="2300" dirty="0" smtClean="0"/>
              <a:t>Tests </a:t>
            </a:r>
          </a:p>
          <a:p>
            <a:pPr lvl="1"/>
            <a:r>
              <a:rPr lang="en-US" dirty="0" smtClean="0"/>
              <a:t> Bonnie++ (file I/O test on FUSE-mounted file system) </a:t>
            </a:r>
          </a:p>
          <a:p>
            <a:pPr lvl="1"/>
            <a:r>
              <a:rPr lang="en-US" dirty="0" smtClean="0"/>
              <a:t> ATLAS test: standard ATLAS event reconstruction workflow with Athena  </a:t>
            </a:r>
          </a:p>
          <a:p>
            <a:pPr lvl="1"/>
            <a:r>
              <a:rPr lang="en-US" dirty="0" smtClean="0"/>
              <a:t>ALICE test: sequential ROOT event processing </a:t>
            </a:r>
          </a:p>
          <a:p>
            <a:r>
              <a:rPr lang="en-US" sz="2300" dirty="0" err="1" smtClean="0"/>
              <a:t>PerfSONAR</a:t>
            </a:r>
            <a:r>
              <a:rPr lang="en-US" sz="2300" dirty="0" smtClean="0"/>
              <a:t>  </a:t>
            </a:r>
          </a:p>
          <a:p>
            <a:pPr lvl="1"/>
            <a:r>
              <a:rPr lang="en-US" dirty="0" smtClean="0"/>
              <a:t>Network performance monitoring</a:t>
            </a:r>
          </a:p>
          <a:p>
            <a:pPr lvl="1"/>
            <a:endParaRPr lang="en-US" dirty="0" smtClean="0"/>
          </a:p>
          <a:p>
            <a:pPr lvl="2"/>
            <a:endParaRPr lang="en-US" dirty="0"/>
          </a:p>
        </p:txBody>
      </p:sp>
    </p:spTree>
    <p:extLst>
      <p:ext uri="{BB962C8B-B14F-4D97-AF65-F5344CB8AC3E}">
        <p14:creationId xmlns:p14="http://schemas.microsoft.com/office/powerpoint/2010/main" val="23542365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Conducted Tests</a:t>
            </a:r>
            <a:endParaRPr lang="en-US" dirty="0"/>
          </a:p>
        </p:txBody>
      </p:sp>
      <p:sp>
        <p:nvSpPr>
          <p:cNvPr id="3" name="Content Placeholder 2"/>
          <p:cNvSpPr>
            <a:spLocks noGrp="1"/>
          </p:cNvSpPr>
          <p:nvPr>
            <p:ph idx="1"/>
          </p:nvPr>
        </p:nvSpPr>
        <p:spPr>
          <a:xfrm>
            <a:off x="1295400" y="838200"/>
            <a:ext cx="7848600" cy="5892799"/>
          </a:xfrm>
        </p:spPr>
        <p:txBody>
          <a:bodyPr>
            <a:normAutofit fontScale="47500" lnSpcReduction="20000"/>
          </a:bodyPr>
          <a:lstStyle/>
          <a:p>
            <a:r>
              <a:rPr lang="en-US" dirty="0" smtClean="0"/>
              <a:t>Synthetic tests :</a:t>
            </a:r>
          </a:p>
          <a:p>
            <a:pPr lvl="1"/>
            <a:r>
              <a:rPr lang="en-US" dirty="0" smtClean="0"/>
              <a:t>Bonnie</a:t>
            </a:r>
            <a:r>
              <a:rPr lang="en-US" dirty="0"/>
              <a:t>++ </a:t>
            </a:r>
            <a:endParaRPr lang="en-US" dirty="0" smtClean="0"/>
          </a:p>
          <a:p>
            <a:pPr lvl="2"/>
            <a:r>
              <a:rPr lang="en-US" dirty="0" smtClean="0"/>
              <a:t>PNPI </a:t>
            </a:r>
            <a:r>
              <a:rPr lang="en-US" dirty="0"/>
              <a:t>FST local </a:t>
            </a:r>
            <a:endParaRPr lang="en-US" dirty="0" smtClean="0"/>
          </a:p>
          <a:p>
            <a:pPr lvl="2"/>
            <a:r>
              <a:rPr lang="en-US" dirty="0" err="1" smtClean="0"/>
              <a:t>SPbSU</a:t>
            </a:r>
            <a:r>
              <a:rPr lang="en-US" dirty="0" smtClean="0"/>
              <a:t> </a:t>
            </a:r>
            <a:r>
              <a:rPr lang="en-US" dirty="0"/>
              <a:t>FST local </a:t>
            </a:r>
            <a:endParaRPr lang="en-US" dirty="0" smtClean="0"/>
          </a:p>
          <a:p>
            <a:pPr lvl="2"/>
            <a:r>
              <a:rPr lang="en-US" dirty="0" smtClean="0"/>
              <a:t>UI </a:t>
            </a:r>
            <a:r>
              <a:rPr lang="en-US" dirty="0"/>
              <a:t>PNPI to ALL </a:t>
            </a:r>
            <a:endParaRPr lang="en-US" dirty="0" smtClean="0"/>
          </a:p>
          <a:p>
            <a:pPr lvl="2"/>
            <a:r>
              <a:rPr lang="en-US" dirty="0" smtClean="0"/>
              <a:t>UI </a:t>
            </a:r>
            <a:r>
              <a:rPr lang="en-US" dirty="0" err="1"/>
              <a:t>SPbSU</a:t>
            </a:r>
            <a:r>
              <a:rPr lang="en-US" dirty="0"/>
              <a:t> to ALL </a:t>
            </a:r>
            <a:endParaRPr lang="en-US" dirty="0" smtClean="0"/>
          </a:p>
          <a:p>
            <a:pPr lvl="2"/>
            <a:r>
              <a:rPr lang="en-US" dirty="0" smtClean="0"/>
              <a:t>UI </a:t>
            </a:r>
            <a:r>
              <a:rPr lang="en-US" dirty="0"/>
              <a:t>CERN to ALL </a:t>
            </a:r>
            <a:endParaRPr lang="en-US" dirty="0" smtClean="0"/>
          </a:p>
          <a:p>
            <a:pPr lvl="1"/>
            <a:r>
              <a:rPr lang="en-US" dirty="0" err="1"/>
              <a:t>PerfSonar</a:t>
            </a:r>
            <a:r>
              <a:rPr lang="en-US" dirty="0"/>
              <a:t> </a:t>
            </a:r>
          </a:p>
          <a:p>
            <a:pPr lvl="2"/>
            <a:r>
              <a:rPr lang="en-US" dirty="0"/>
              <a:t>CERN-PNPI </a:t>
            </a:r>
          </a:p>
          <a:p>
            <a:pPr lvl="2"/>
            <a:r>
              <a:rPr lang="en-US" dirty="0"/>
              <a:t>CERN-</a:t>
            </a:r>
            <a:r>
              <a:rPr lang="en-US" dirty="0" err="1"/>
              <a:t>SPbSU</a:t>
            </a:r>
            <a:r>
              <a:rPr lang="en-US" dirty="0"/>
              <a:t> </a:t>
            </a:r>
          </a:p>
          <a:p>
            <a:pPr lvl="2"/>
            <a:r>
              <a:rPr lang="en-US" dirty="0"/>
              <a:t>PNPI-</a:t>
            </a:r>
            <a:r>
              <a:rPr lang="en-US" dirty="0" err="1"/>
              <a:t>SPbSU</a:t>
            </a:r>
            <a:r>
              <a:rPr lang="en-US" dirty="0"/>
              <a:t> </a:t>
            </a:r>
            <a:endParaRPr lang="en-US" dirty="0" smtClean="0"/>
          </a:p>
          <a:p>
            <a:r>
              <a:rPr lang="en-US" dirty="0" smtClean="0"/>
              <a:t>HENP test suite</a:t>
            </a:r>
            <a:endParaRPr lang="en-US" dirty="0"/>
          </a:p>
          <a:p>
            <a:pPr lvl="1"/>
            <a:r>
              <a:rPr lang="en-US" dirty="0"/>
              <a:t>ATLAS </a:t>
            </a:r>
            <a:r>
              <a:rPr lang="en-US" dirty="0" smtClean="0"/>
              <a:t> TRT Reconstruction/Analysis (files distributed between two servers)</a:t>
            </a:r>
            <a:endParaRPr lang="en-US" dirty="0"/>
          </a:p>
          <a:p>
            <a:pPr lvl="2"/>
            <a:r>
              <a:rPr lang="en-US" dirty="0" smtClean="0"/>
              <a:t>ATLAS objectives:</a:t>
            </a:r>
            <a:endParaRPr lang="en-US" dirty="0"/>
          </a:p>
          <a:p>
            <a:pPr lvl="3"/>
            <a:r>
              <a:rPr lang="en-US" dirty="0"/>
              <a:t>One of the important studies to understand ATLAS Inner Detector performance at high occupancy conditions is </a:t>
            </a:r>
            <a:r>
              <a:rPr lang="en-US" dirty="0" err="1"/>
              <a:t>а</a:t>
            </a:r>
            <a:r>
              <a:rPr lang="en-US" dirty="0"/>
              <a:t> reconstruction of proton-proton events with large number of interactions in Transition Radiation Tracker. It is actually great challenge for computers since events reconstruction in TRT require reconstruction of each hit on track for events with high number of simultaneous interactions. Important feature of every ATLAS standard reconstruction job is the presence of very detailed log files with information about CPUs used during the operation. Calculations from these log files can be used to study the performance of new federated system. Output files after the reconstruction can be also tested on physics to validate SW on a different clouds (storage parts)</a:t>
            </a:r>
            <a:r>
              <a:rPr lang="en-US" dirty="0" smtClean="0"/>
              <a:t>.:</a:t>
            </a:r>
            <a:endParaRPr lang="en-US" dirty="0"/>
          </a:p>
          <a:p>
            <a:pPr lvl="2"/>
            <a:r>
              <a:rPr lang="en-US" dirty="0" smtClean="0"/>
              <a:t>Input RAW  </a:t>
            </a:r>
            <a:r>
              <a:rPr lang="en-US" dirty="0"/>
              <a:t>data files for reconstruction  </a:t>
            </a:r>
            <a:r>
              <a:rPr lang="en-US" dirty="0" smtClean="0"/>
              <a:t>are </a:t>
            </a:r>
            <a:r>
              <a:rPr lang="en-US" dirty="0"/>
              <a:t>located on the different storages</a:t>
            </a:r>
            <a:r>
              <a:rPr lang="en-US" dirty="0" smtClean="0"/>
              <a:t>:</a:t>
            </a:r>
          </a:p>
          <a:p>
            <a:pPr lvl="2"/>
            <a:r>
              <a:rPr lang="en-US" dirty="0" smtClean="0"/>
              <a:t>Data accessed locally and remotely, the output is always local</a:t>
            </a:r>
            <a:endParaRPr lang="en-US" dirty="0"/>
          </a:p>
          <a:p>
            <a:pPr lvl="2"/>
            <a:r>
              <a:rPr lang="en-US" dirty="0" smtClean="0"/>
              <a:t>UI </a:t>
            </a:r>
            <a:r>
              <a:rPr lang="en-US" dirty="0"/>
              <a:t>PNPI to ALL (fuse, </a:t>
            </a:r>
            <a:r>
              <a:rPr lang="en-US" dirty="0" err="1"/>
              <a:t>xrootd</a:t>
            </a:r>
            <a:r>
              <a:rPr lang="en-US" dirty="0" smtClean="0"/>
              <a:t>)</a:t>
            </a:r>
          </a:p>
          <a:p>
            <a:pPr lvl="2"/>
            <a:r>
              <a:rPr lang="en-US" dirty="0" smtClean="0"/>
              <a:t>UI </a:t>
            </a:r>
            <a:r>
              <a:rPr lang="en-US" dirty="0" err="1"/>
              <a:t>SPbSU</a:t>
            </a:r>
            <a:r>
              <a:rPr lang="en-US" dirty="0"/>
              <a:t> to ALL (fuse, </a:t>
            </a:r>
            <a:r>
              <a:rPr lang="en-US" dirty="0" err="1"/>
              <a:t>xrootd</a:t>
            </a:r>
            <a:r>
              <a:rPr lang="en-US" dirty="0" smtClean="0"/>
              <a:t>)</a:t>
            </a:r>
          </a:p>
          <a:p>
            <a:pPr lvl="2"/>
            <a:r>
              <a:rPr lang="en-US" dirty="0" smtClean="0"/>
              <a:t>UI </a:t>
            </a:r>
            <a:r>
              <a:rPr lang="en-US" dirty="0"/>
              <a:t>CERN to ALL (fuse, </a:t>
            </a:r>
            <a:r>
              <a:rPr lang="en-US" dirty="0" err="1"/>
              <a:t>xrootd</a:t>
            </a:r>
            <a:r>
              <a:rPr lang="en-US" dirty="0" smtClean="0"/>
              <a:t>)</a:t>
            </a:r>
          </a:p>
          <a:p>
            <a:pPr lvl="2"/>
            <a:r>
              <a:rPr lang="en-US" dirty="0" smtClean="0"/>
              <a:t>Launching </a:t>
            </a:r>
            <a:r>
              <a:rPr lang="en-US" dirty="0"/>
              <a:t>of the identical tasks with identical input files but located on alternative storage elements allow us to </a:t>
            </a:r>
            <a:r>
              <a:rPr lang="en-US" dirty="0" smtClean="0"/>
              <a:t>estimate I/O efficiency and benefits of distributed federated storage </a:t>
            </a:r>
            <a:r>
              <a:rPr lang="en-US" dirty="0" err="1" smtClean="0"/>
              <a:t>vs</a:t>
            </a:r>
            <a:r>
              <a:rPr lang="en-US" dirty="0" smtClean="0"/>
              <a:t> local (Grid) storage</a:t>
            </a:r>
          </a:p>
          <a:p>
            <a:pPr lvl="1"/>
            <a:r>
              <a:rPr lang="en-US" dirty="0" smtClean="0"/>
              <a:t>ALICE events selection  (files distributed between two servers) </a:t>
            </a:r>
          </a:p>
          <a:p>
            <a:pPr lvl="2"/>
            <a:r>
              <a:rPr lang="en-US" dirty="0" smtClean="0"/>
              <a:t>ALICE  Objectives.</a:t>
            </a:r>
          </a:p>
          <a:p>
            <a:pPr lvl="3"/>
            <a:r>
              <a:rPr lang="en-US" dirty="0" smtClean="0"/>
              <a:t>Read event by event, select events according to criteria (TPC “pattern”) and store them in output file. Both input and output are ROOT files</a:t>
            </a:r>
            <a:endParaRPr lang="en-US" dirty="0"/>
          </a:p>
          <a:p>
            <a:pPr lvl="2"/>
            <a:r>
              <a:rPr lang="en-US" dirty="0"/>
              <a:t>UI PNPI to ALL (fuse, </a:t>
            </a:r>
            <a:r>
              <a:rPr lang="en-US" dirty="0" err="1"/>
              <a:t>xrootd</a:t>
            </a:r>
            <a:r>
              <a:rPr lang="en-US" dirty="0"/>
              <a:t>) </a:t>
            </a:r>
          </a:p>
          <a:p>
            <a:pPr lvl="2"/>
            <a:r>
              <a:rPr lang="en-US" dirty="0"/>
              <a:t>UI </a:t>
            </a:r>
            <a:r>
              <a:rPr lang="en-US" dirty="0" err="1"/>
              <a:t>SPbSU</a:t>
            </a:r>
            <a:r>
              <a:rPr lang="en-US" dirty="0"/>
              <a:t> to ALL (fuse, </a:t>
            </a:r>
            <a:r>
              <a:rPr lang="en-US" dirty="0" err="1"/>
              <a:t>xrootd</a:t>
            </a:r>
            <a:r>
              <a:rPr lang="en-US" dirty="0"/>
              <a:t>) </a:t>
            </a:r>
          </a:p>
          <a:p>
            <a:pPr lvl="2"/>
            <a:r>
              <a:rPr lang="en-US" dirty="0"/>
              <a:t>UI CERN to ALL (fuse, </a:t>
            </a:r>
            <a:r>
              <a:rPr lang="en-US" dirty="0" err="1"/>
              <a:t>xrootd</a:t>
            </a:r>
            <a:r>
              <a:rPr lang="en-US" dirty="0"/>
              <a:t>) </a:t>
            </a:r>
            <a:endParaRPr lang="en-US" dirty="0" smtClean="0"/>
          </a:p>
          <a:p>
            <a:pPr lvl="1"/>
            <a:endParaRPr lang="en-US" dirty="0"/>
          </a:p>
          <a:p>
            <a:pPr lvl="1"/>
            <a:endParaRPr lang="en-US" dirty="0"/>
          </a:p>
          <a:p>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14</a:t>
            </a:fld>
            <a:endParaRPr lang="en-US"/>
          </a:p>
        </p:txBody>
      </p:sp>
    </p:spTree>
    <p:extLst>
      <p:ext uri="{BB962C8B-B14F-4D97-AF65-F5344CB8AC3E}">
        <p14:creationId xmlns:p14="http://schemas.microsoft.com/office/powerpoint/2010/main" val="398025295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Network Monitoring with </a:t>
            </a:r>
            <a:r>
              <a:rPr lang="en-US" dirty="0" err="1" smtClean="0"/>
              <a:t>PerfSonar</a:t>
            </a:r>
            <a:r>
              <a:rPr lang="en-US" dirty="0" smtClean="0"/>
              <a:t> </a:t>
            </a:r>
            <a:endParaRPr lang="ru-RU" dirty="0"/>
          </a:p>
        </p:txBody>
      </p:sp>
      <p:sp>
        <p:nvSpPr>
          <p:cNvPr id="4" name="Дата 3"/>
          <p:cNvSpPr>
            <a:spLocks noGrp="1"/>
          </p:cNvSpPr>
          <p:nvPr>
            <p:ph type="dt" sz="half" idx="10"/>
          </p:nvPr>
        </p:nvSpPr>
        <p:spPr/>
        <p:txBody>
          <a:bodyPr/>
          <a:lstStyle/>
          <a:p>
            <a:r>
              <a:rPr lang="en-US" smtClean="0"/>
              <a:t>1/19/2016</a:t>
            </a:r>
            <a:endParaRPr lang="en-US" dirty="0"/>
          </a:p>
        </p:txBody>
      </p:sp>
      <p:sp>
        <p:nvSpPr>
          <p:cNvPr id="5" name="Нижний колонтитул 4"/>
          <p:cNvSpPr>
            <a:spLocks noGrp="1"/>
          </p:cNvSpPr>
          <p:nvPr>
            <p:ph type="ftr" sz="quarter" idx="11"/>
          </p:nvPr>
        </p:nvSpPr>
        <p:spPr/>
        <p:txBody>
          <a:bodyPr/>
          <a:lstStyle/>
          <a:p>
            <a:r>
              <a:rPr lang="en-US" smtClean="0"/>
              <a:t>ACAT 2016</a:t>
            </a:r>
            <a:endParaRPr lang="en-US" dirty="0"/>
          </a:p>
        </p:txBody>
      </p:sp>
      <p:sp>
        <p:nvSpPr>
          <p:cNvPr id="6" name="Номер слайда 5"/>
          <p:cNvSpPr>
            <a:spLocks noGrp="1"/>
          </p:cNvSpPr>
          <p:nvPr>
            <p:ph type="sldNum" sz="quarter" idx="12"/>
          </p:nvPr>
        </p:nvSpPr>
        <p:spPr/>
        <p:txBody>
          <a:bodyPr/>
          <a:lstStyle/>
          <a:p>
            <a:fld id="{D20C419B-111C-DB41-8F07-40F1B41CAFB5}" type="slidenum">
              <a:rPr lang="en-US" smtClean="0"/>
              <a:t>15</a:t>
            </a:fld>
            <a:endParaRPr lang="en-US" dirty="0"/>
          </a:p>
        </p:txBody>
      </p:sp>
      <p:pic>
        <p:nvPicPr>
          <p:cNvPr id="5124" name="Picture 4"/>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66" t="23874" r="10606" b="18035"/>
          <a:stretch/>
        </p:blipFill>
        <p:spPr bwMode="auto">
          <a:xfrm>
            <a:off x="1396482" y="858158"/>
            <a:ext cx="5628432" cy="2136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845301" y="1059457"/>
            <a:ext cx="2070100" cy="2677656"/>
          </a:xfrm>
          <a:prstGeom prst="rect">
            <a:avLst/>
          </a:prstGeom>
          <a:noFill/>
        </p:spPr>
        <p:txBody>
          <a:bodyPr wrap="square" rtlCol="0">
            <a:spAutoFit/>
          </a:bodyPr>
          <a:lstStyle/>
          <a:p>
            <a:r>
              <a:rPr lang="en-US" sz="1600" dirty="0" smtClean="0"/>
              <a:t>Monthly Throughput in Mbit/s (15.12.15-15.01.16)</a:t>
            </a:r>
          </a:p>
          <a:p>
            <a:endParaRPr lang="en-US" sz="1600" dirty="0"/>
          </a:p>
          <a:p>
            <a:r>
              <a:rPr lang="en-US" sz="1600" dirty="0" smtClean="0"/>
              <a:t>1. PNPI- </a:t>
            </a:r>
            <a:r>
              <a:rPr lang="en-US" sz="1600" dirty="0" err="1" smtClean="0"/>
              <a:t>SPbSU</a:t>
            </a:r>
            <a:endParaRPr lang="en-US" sz="1600" dirty="0" smtClean="0"/>
          </a:p>
          <a:p>
            <a:r>
              <a:rPr lang="en-US" sz="1600" dirty="0" smtClean="0"/>
              <a:t>2. CERN-</a:t>
            </a:r>
            <a:r>
              <a:rPr lang="en-US" sz="1600" dirty="0" err="1" smtClean="0"/>
              <a:t>SPbSU</a:t>
            </a:r>
            <a:endParaRPr lang="en-US" sz="1600" dirty="0" smtClean="0"/>
          </a:p>
          <a:p>
            <a:r>
              <a:rPr lang="en-US" sz="1600" dirty="0" smtClean="0"/>
              <a:t>3. PNPI-CERN</a:t>
            </a:r>
          </a:p>
          <a:p>
            <a:endParaRPr lang="en-US" sz="1400" dirty="0"/>
          </a:p>
          <a:p>
            <a:endParaRPr lang="en-US" sz="1400" dirty="0" smtClean="0"/>
          </a:p>
          <a:p>
            <a:endParaRPr lang="en-US" sz="1400" dirty="0"/>
          </a:p>
          <a:p>
            <a:endParaRPr lang="ru-RU" sz="1400" dirty="0"/>
          </a:p>
        </p:txBody>
      </p:sp>
      <p:pic>
        <p:nvPicPr>
          <p:cNvPr id="512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706" t="33283" r="12295" b="12550"/>
          <a:stretch/>
        </p:blipFill>
        <p:spPr bwMode="auto">
          <a:xfrm>
            <a:off x="1423696" y="2951879"/>
            <a:ext cx="5427046" cy="196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4375" t="26736" r="15107" b="12550"/>
          <a:stretch/>
        </p:blipFill>
        <p:spPr bwMode="auto">
          <a:xfrm>
            <a:off x="1438210" y="4934859"/>
            <a:ext cx="5427046" cy="162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7251" t="88542" r="81259" b="7639"/>
          <a:stretch/>
        </p:blipFill>
        <p:spPr bwMode="auto">
          <a:xfrm>
            <a:off x="6885440" y="3105239"/>
            <a:ext cx="1494971" cy="27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32657" t="86570" r="50000" b="7638"/>
          <a:stretch/>
        </p:blipFill>
        <p:spPr bwMode="auto">
          <a:xfrm>
            <a:off x="6936241" y="3355611"/>
            <a:ext cx="2256518" cy="423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Прямоугольник 7"/>
          <p:cNvSpPr/>
          <p:nvPr/>
        </p:nvSpPr>
        <p:spPr>
          <a:xfrm>
            <a:off x="6181569" y="830106"/>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7" name="Прямоугольник 16"/>
          <p:cNvSpPr/>
          <p:nvPr/>
        </p:nvSpPr>
        <p:spPr>
          <a:xfrm>
            <a:off x="6275913" y="2856029"/>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8" name="Прямоугольник 17"/>
          <p:cNvSpPr/>
          <p:nvPr/>
        </p:nvSpPr>
        <p:spPr>
          <a:xfrm>
            <a:off x="6345233" y="4929503"/>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3</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9" name="Straight Arrow Connector 8"/>
          <p:cNvCxnSpPr/>
          <p:nvPr/>
        </p:nvCxnSpPr>
        <p:spPr>
          <a:xfrm flipH="1" flipV="1">
            <a:off x="6692900" y="2717800"/>
            <a:ext cx="685800" cy="1854200"/>
          </a:xfrm>
          <a:prstGeom prst="straightConnector1">
            <a:avLst/>
          </a:prstGeom>
          <a:ln w="127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6527800" y="4572000"/>
            <a:ext cx="850900" cy="101600"/>
          </a:xfrm>
          <a:prstGeom prst="straightConnector1">
            <a:avLst/>
          </a:prstGeom>
          <a:ln w="127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378700" y="4279612"/>
            <a:ext cx="1744175" cy="292388"/>
          </a:xfrm>
          <a:prstGeom prst="rect">
            <a:avLst/>
          </a:prstGeom>
          <a:noFill/>
        </p:spPr>
        <p:txBody>
          <a:bodyPr wrap="none" rtlCol="0">
            <a:spAutoFit/>
          </a:bodyPr>
          <a:lstStyle/>
          <a:p>
            <a:r>
              <a:rPr lang="en-US" sz="1300" dirty="0" smtClean="0">
                <a:solidFill>
                  <a:srgbClr val="FF0000"/>
                </a:solidFill>
              </a:rPr>
              <a:t>Jan issues with WAN</a:t>
            </a:r>
            <a:endParaRPr lang="en-US" sz="1300" dirty="0">
              <a:solidFill>
                <a:srgbClr val="FF0000"/>
              </a:solidFill>
            </a:endParaRPr>
          </a:p>
        </p:txBody>
      </p:sp>
      <p:sp>
        <p:nvSpPr>
          <p:cNvPr id="16" name="TextBox 15"/>
          <p:cNvSpPr txBox="1"/>
          <p:nvPr/>
        </p:nvSpPr>
        <p:spPr>
          <a:xfrm>
            <a:off x="6936241" y="5198854"/>
            <a:ext cx="2051165" cy="892552"/>
          </a:xfrm>
          <a:prstGeom prst="rect">
            <a:avLst/>
          </a:prstGeom>
          <a:noFill/>
        </p:spPr>
        <p:txBody>
          <a:bodyPr wrap="none" rtlCol="0">
            <a:spAutoFit/>
          </a:bodyPr>
          <a:lstStyle/>
          <a:p>
            <a:r>
              <a:rPr lang="en-US" sz="1300" i="1" dirty="0" err="1" smtClean="0"/>
              <a:t>PerfSonar</a:t>
            </a:r>
            <a:r>
              <a:rPr lang="en-US" sz="1300" i="1" dirty="0" smtClean="0"/>
              <a:t> is used to </a:t>
            </a:r>
          </a:p>
          <a:p>
            <a:r>
              <a:rPr lang="en-US" sz="1300" i="1" dirty="0"/>
              <a:t>m</a:t>
            </a:r>
            <a:r>
              <a:rPr lang="en-US" sz="1300" i="1" dirty="0" smtClean="0"/>
              <a:t>onitor network state</a:t>
            </a:r>
          </a:p>
          <a:p>
            <a:r>
              <a:rPr lang="en-US" sz="1300" i="1" dirty="0" smtClean="0"/>
              <a:t>Federation sites have no </a:t>
            </a:r>
          </a:p>
          <a:p>
            <a:r>
              <a:rPr lang="en-US" sz="1300" i="1" dirty="0"/>
              <a:t>d</a:t>
            </a:r>
            <a:r>
              <a:rPr lang="en-US" sz="1300" i="1" dirty="0" smtClean="0"/>
              <a:t>edicated network </a:t>
            </a:r>
            <a:endParaRPr lang="en-US" sz="1300" i="1" dirty="0"/>
          </a:p>
        </p:txBody>
      </p:sp>
    </p:spTree>
    <p:extLst>
      <p:ext uri="{BB962C8B-B14F-4D97-AF65-F5344CB8AC3E}">
        <p14:creationId xmlns:p14="http://schemas.microsoft.com/office/powerpoint/2010/main" val="381465611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Synthetic Tests I. Bonnie++  Bloc </a:t>
            </a:r>
            <a:r>
              <a:rPr lang="en-US" dirty="0" smtClean="0"/>
              <a:t>I/O</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16</a:t>
            </a:fld>
            <a:endParaRPr lang="en-US"/>
          </a:p>
        </p:txBody>
      </p:sp>
      <p:sp>
        <p:nvSpPr>
          <p:cNvPr id="7" name="Content Placeholder 2"/>
          <p:cNvSpPr>
            <a:spLocks noGrp="1"/>
          </p:cNvSpPr>
          <p:nvPr>
            <p:ph idx="1"/>
          </p:nvPr>
        </p:nvSpPr>
        <p:spPr>
          <a:xfrm>
            <a:off x="1371600" y="5000625"/>
            <a:ext cx="7543800" cy="1358900"/>
          </a:xfrm>
        </p:spPr>
        <p:txBody>
          <a:bodyPr>
            <a:normAutofit fontScale="62500" lnSpcReduction="20000"/>
          </a:bodyPr>
          <a:lstStyle/>
          <a:p>
            <a:r>
              <a:rPr lang="en-US" dirty="0" smtClean="0"/>
              <a:t>Legend</a:t>
            </a:r>
          </a:p>
          <a:p>
            <a:pPr lvl="1"/>
            <a:r>
              <a:rPr lang="en-US" dirty="0" smtClean="0"/>
              <a:t>CERN-ALL : </a:t>
            </a:r>
            <a:r>
              <a:rPr lang="en-US" dirty="0" err="1" smtClean="0"/>
              <a:t>client@CERN</a:t>
            </a:r>
            <a:r>
              <a:rPr lang="en-US" dirty="0" smtClean="0"/>
              <a:t>, </a:t>
            </a:r>
            <a:r>
              <a:rPr lang="en-US" dirty="0" err="1" smtClean="0"/>
              <a:t>data@PNPI+SPbSU</a:t>
            </a:r>
            <a:r>
              <a:rPr lang="en-US" dirty="0" smtClean="0"/>
              <a:t>, MGM@CERN</a:t>
            </a:r>
          </a:p>
          <a:p>
            <a:pPr lvl="1"/>
            <a:r>
              <a:rPr lang="en-US" dirty="0" err="1" smtClean="0"/>
              <a:t>SPBU-ALL:client@SPbSU</a:t>
            </a:r>
            <a:r>
              <a:rPr lang="en-US" dirty="0" smtClean="0"/>
              <a:t>, </a:t>
            </a:r>
            <a:r>
              <a:rPr lang="en-US" dirty="0" err="1" smtClean="0"/>
              <a:t>data@PNPI+SPbSU</a:t>
            </a:r>
            <a:r>
              <a:rPr lang="en-US" dirty="0" smtClean="0"/>
              <a:t>, MGM@CERN</a:t>
            </a:r>
          </a:p>
          <a:p>
            <a:pPr lvl="1"/>
            <a:r>
              <a:rPr lang="en-US" dirty="0" smtClean="0"/>
              <a:t>PNPI-ALL: </a:t>
            </a:r>
            <a:r>
              <a:rPr lang="en-US" dirty="0" err="1" smtClean="0"/>
              <a:t>client@PNPI</a:t>
            </a:r>
            <a:r>
              <a:rPr lang="en-US" dirty="0" smtClean="0"/>
              <a:t>, </a:t>
            </a:r>
            <a:r>
              <a:rPr lang="en-US" dirty="0" err="1" smtClean="0"/>
              <a:t>data@PNPI+SPbSU</a:t>
            </a:r>
            <a:r>
              <a:rPr lang="en-US" dirty="0" smtClean="0"/>
              <a:t>, MGM@CERN</a:t>
            </a:r>
          </a:p>
          <a:p>
            <a:pPr lvl="1"/>
            <a:r>
              <a:rPr lang="en-US" dirty="0" smtClean="0"/>
              <a:t>SPBU-LOCAL : </a:t>
            </a:r>
            <a:r>
              <a:rPr lang="en-US" dirty="0" err="1" smtClean="0"/>
              <a:t>client@SPbSU</a:t>
            </a:r>
            <a:r>
              <a:rPr lang="en-US" dirty="0" smtClean="0"/>
              <a:t>, </a:t>
            </a:r>
            <a:r>
              <a:rPr lang="en-US" dirty="0" err="1" smtClean="0"/>
              <a:t>data@SPbSU</a:t>
            </a:r>
            <a:r>
              <a:rPr lang="en-US" dirty="0" smtClean="0"/>
              <a:t>, no federation</a:t>
            </a:r>
          </a:p>
          <a:p>
            <a:pPr lvl="1"/>
            <a:r>
              <a:rPr lang="en-US" dirty="0" smtClean="0"/>
              <a:t>PNPI-LOCAL : </a:t>
            </a:r>
            <a:r>
              <a:rPr lang="en-US" dirty="0" err="1" smtClean="0"/>
              <a:t>client@PNPI</a:t>
            </a:r>
            <a:r>
              <a:rPr lang="en-US" dirty="0" smtClean="0"/>
              <a:t>, </a:t>
            </a:r>
            <a:r>
              <a:rPr lang="en-US" dirty="0" err="1" smtClean="0"/>
              <a:t>data@PNPI</a:t>
            </a:r>
            <a:r>
              <a:rPr lang="en-US" dirty="0" smtClean="0"/>
              <a:t>, no </a:t>
            </a:r>
            <a:r>
              <a:rPr lang="en-US" dirty="0" err="1" smtClean="0"/>
              <a:t>fedration</a:t>
            </a:r>
            <a:endParaRPr lang="en-US" dirty="0"/>
          </a:p>
        </p:txBody>
      </p:sp>
      <p:graphicFrame>
        <p:nvGraphicFramePr>
          <p:cNvPr id="8" name="Объект 6"/>
          <p:cNvGraphicFramePr>
            <a:graphicFrameLocks/>
          </p:cNvGraphicFramePr>
          <p:nvPr>
            <p:extLst>
              <p:ext uri="{D42A27DB-BD31-4B8C-83A1-F6EECF244321}">
                <p14:modId xmlns:p14="http://schemas.microsoft.com/office/powerpoint/2010/main" val="4008068557"/>
              </p:ext>
            </p:extLst>
          </p:nvPr>
        </p:nvGraphicFramePr>
        <p:xfrm>
          <a:off x="1295400" y="838200"/>
          <a:ext cx="7305675" cy="41624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905558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100" dirty="0"/>
              <a:t>Synthetic Tests </a:t>
            </a:r>
            <a:r>
              <a:rPr lang="en-US" sz="3100" dirty="0" smtClean="0"/>
              <a:t>II</a:t>
            </a:r>
            <a:r>
              <a:rPr lang="en-US" sz="3100" dirty="0"/>
              <a:t>. Bonnie++  </a:t>
            </a:r>
            <a:r>
              <a:rPr lang="en-US" sz="3100" dirty="0" smtClean="0"/>
              <a:t>File Metadata</a:t>
            </a:r>
            <a:endParaRPr lang="en-US" sz="31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17</a:t>
            </a:fld>
            <a:endParaRPr lang="en-US"/>
          </a:p>
        </p:txBody>
      </p:sp>
      <p:graphicFrame>
        <p:nvGraphicFramePr>
          <p:cNvPr id="9" name="Объект 8"/>
          <p:cNvGraphicFramePr>
            <a:graphicFrameLocks noGrp="1"/>
          </p:cNvGraphicFramePr>
          <p:nvPr>
            <p:ph idx="1"/>
            <p:extLst>
              <p:ext uri="{D42A27DB-BD31-4B8C-83A1-F6EECF244321}">
                <p14:modId xmlns:p14="http://schemas.microsoft.com/office/powerpoint/2010/main" val="1924978247"/>
              </p:ext>
            </p:extLst>
          </p:nvPr>
        </p:nvGraphicFramePr>
        <p:xfrm>
          <a:off x="1295400" y="838200"/>
          <a:ext cx="7683500" cy="4476750"/>
        </p:xfrm>
        <a:graphic>
          <a:graphicData uri="http://schemas.openxmlformats.org/drawingml/2006/chart">
            <c:chart xmlns:c="http://schemas.openxmlformats.org/drawingml/2006/chart" xmlns:r="http://schemas.openxmlformats.org/officeDocument/2006/relationships" r:id="rId2"/>
          </a:graphicData>
        </a:graphic>
      </p:graphicFrame>
      <p:sp>
        <p:nvSpPr>
          <p:cNvPr id="10" name="Content Placeholder 2"/>
          <p:cNvSpPr txBox="1">
            <a:spLocks/>
          </p:cNvSpPr>
          <p:nvPr/>
        </p:nvSpPr>
        <p:spPr bwMode="auto">
          <a:xfrm>
            <a:off x="1371600" y="5114925"/>
            <a:ext cx="75438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t>CERN-ALL : </a:t>
            </a:r>
            <a:r>
              <a:rPr lang="en-US" dirty="0" err="1" smtClean="0"/>
              <a:t>client@CERN</a:t>
            </a:r>
            <a:r>
              <a:rPr lang="en-US" dirty="0" smtClean="0"/>
              <a:t>, </a:t>
            </a:r>
            <a:r>
              <a:rPr lang="en-US" dirty="0" err="1" smtClean="0"/>
              <a:t>data@PNPI+SPbSU</a:t>
            </a:r>
            <a:r>
              <a:rPr lang="en-US" dirty="0" smtClean="0"/>
              <a:t>, MGM@CERN</a:t>
            </a:r>
          </a:p>
          <a:p>
            <a:pPr lvl="1"/>
            <a:r>
              <a:rPr lang="en-US" dirty="0" err="1" smtClean="0"/>
              <a:t>SPBU-ALL:client@SPbSU</a:t>
            </a:r>
            <a:r>
              <a:rPr lang="en-US" dirty="0" smtClean="0"/>
              <a:t>, </a:t>
            </a:r>
            <a:r>
              <a:rPr lang="en-US" dirty="0" err="1" smtClean="0"/>
              <a:t>data@PNPI+SPbSU</a:t>
            </a:r>
            <a:r>
              <a:rPr lang="en-US" dirty="0" smtClean="0"/>
              <a:t>, MGM@CERN</a:t>
            </a:r>
          </a:p>
          <a:p>
            <a:pPr lvl="1"/>
            <a:r>
              <a:rPr lang="en-US" dirty="0" smtClean="0"/>
              <a:t>PNPI-ALL: </a:t>
            </a:r>
            <a:r>
              <a:rPr lang="en-US" dirty="0" err="1" smtClean="0"/>
              <a:t>client@PNPI</a:t>
            </a:r>
            <a:r>
              <a:rPr lang="en-US" dirty="0" smtClean="0"/>
              <a:t>, </a:t>
            </a:r>
            <a:r>
              <a:rPr lang="en-US" dirty="0" err="1" smtClean="0"/>
              <a:t>data@PNPI+SPbSU</a:t>
            </a:r>
            <a:r>
              <a:rPr lang="en-US" dirty="0" smtClean="0"/>
              <a:t>, MGM@CERN</a:t>
            </a:r>
          </a:p>
          <a:p>
            <a:pPr lvl="1"/>
            <a:r>
              <a:rPr lang="en-US" dirty="0" smtClean="0"/>
              <a:t>SPBU-LOCAL : </a:t>
            </a:r>
            <a:r>
              <a:rPr lang="en-US" dirty="0" err="1" smtClean="0"/>
              <a:t>client@SPbSU</a:t>
            </a:r>
            <a:r>
              <a:rPr lang="en-US" dirty="0" smtClean="0"/>
              <a:t>, </a:t>
            </a:r>
            <a:r>
              <a:rPr lang="en-US" dirty="0" err="1" smtClean="0"/>
              <a:t>data@SPbSU</a:t>
            </a:r>
            <a:r>
              <a:rPr lang="en-US" dirty="0" smtClean="0"/>
              <a:t>, no federation</a:t>
            </a:r>
          </a:p>
          <a:p>
            <a:pPr lvl="1"/>
            <a:r>
              <a:rPr lang="en-US" dirty="0" smtClean="0"/>
              <a:t>PNPI-LOCAL : </a:t>
            </a:r>
            <a:r>
              <a:rPr lang="en-US" dirty="0" err="1" smtClean="0"/>
              <a:t>client@PNPI</a:t>
            </a:r>
            <a:r>
              <a:rPr lang="en-US" dirty="0" smtClean="0"/>
              <a:t>, </a:t>
            </a:r>
            <a:r>
              <a:rPr lang="en-US" dirty="0" err="1" smtClean="0"/>
              <a:t>data@PNPI</a:t>
            </a:r>
            <a:r>
              <a:rPr lang="en-US" dirty="0" smtClean="0"/>
              <a:t>, no </a:t>
            </a:r>
            <a:r>
              <a:rPr lang="en-US" dirty="0" err="1" smtClean="0"/>
              <a:t>fedration</a:t>
            </a:r>
            <a:endParaRPr lang="en-US" dirty="0"/>
          </a:p>
        </p:txBody>
      </p:sp>
      <p:sp>
        <p:nvSpPr>
          <p:cNvPr id="3" name="TextBox 2"/>
          <p:cNvSpPr txBox="1"/>
          <p:nvPr/>
        </p:nvSpPr>
        <p:spPr>
          <a:xfrm>
            <a:off x="4840193" y="968970"/>
            <a:ext cx="3995317" cy="923330"/>
          </a:xfrm>
          <a:prstGeom prst="rect">
            <a:avLst/>
          </a:prstGeom>
          <a:noFill/>
        </p:spPr>
        <p:txBody>
          <a:bodyPr wrap="none" rtlCol="0">
            <a:spAutoFit/>
          </a:bodyPr>
          <a:lstStyle/>
          <a:p>
            <a:r>
              <a:rPr lang="en-US" dirty="0" smtClean="0"/>
              <a:t>Discrepancy in performance between </a:t>
            </a:r>
          </a:p>
          <a:p>
            <a:r>
              <a:rPr lang="en-US" dirty="0" smtClean="0"/>
              <a:t>local FS  and federation for metadata </a:t>
            </a:r>
          </a:p>
          <a:p>
            <a:r>
              <a:rPr lang="en-US" dirty="0" smtClean="0"/>
              <a:t>handling needs  more studies</a:t>
            </a:r>
            <a:endParaRPr lang="en-US" dirty="0"/>
          </a:p>
        </p:txBody>
      </p:sp>
    </p:spTree>
    <p:extLst>
      <p:ext uri="{BB962C8B-B14F-4D97-AF65-F5344CB8AC3E}">
        <p14:creationId xmlns:p14="http://schemas.microsoft.com/office/powerpoint/2010/main" val="16619331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HENP Tests I. ALICE</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18</a:t>
            </a:fld>
            <a:endParaRPr lang="en-US"/>
          </a:p>
        </p:txBody>
      </p:sp>
      <p:graphicFrame>
        <p:nvGraphicFramePr>
          <p:cNvPr id="11" name="Диаграмма 10"/>
          <p:cNvGraphicFramePr>
            <a:graphicFrameLocks/>
          </p:cNvGraphicFramePr>
          <p:nvPr>
            <p:extLst>
              <p:ext uri="{D42A27DB-BD31-4B8C-83A1-F6EECF244321}">
                <p14:modId xmlns:p14="http://schemas.microsoft.com/office/powerpoint/2010/main" val="4228480972"/>
              </p:ext>
            </p:extLst>
          </p:nvPr>
        </p:nvGraphicFramePr>
        <p:xfrm>
          <a:off x="1371600" y="917121"/>
          <a:ext cx="7184571" cy="4561567"/>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p:cNvSpPr txBox="1">
            <a:spLocks/>
          </p:cNvSpPr>
          <p:nvPr/>
        </p:nvSpPr>
        <p:spPr bwMode="auto">
          <a:xfrm>
            <a:off x="1371600" y="5245106"/>
            <a:ext cx="75438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solidFill>
                  <a:srgbClr val="008000"/>
                </a:solidFill>
              </a:rPr>
              <a:t>PNPI-PNPI-PNPI  : </a:t>
            </a:r>
            <a:r>
              <a:rPr lang="en-US" dirty="0" err="1" smtClean="0">
                <a:solidFill>
                  <a:srgbClr val="008000"/>
                </a:solidFill>
              </a:rPr>
              <a:t>client@PNPI</a:t>
            </a:r>
            <a:r>
              <a:rPr lang="en-US" dirty="0" smtClean="0">
                <a:solidFill>
                  <a:srgbClr val="008000"/>
                </a:solidFill>
              </a:rPr>
              <a:t>, </a:t>
            </a:r>
            <a:r>
              <a:rPr lang="en-US" dirty="0" err="1" smtClean="0">
                <a:solidFill>
                  <a:srgbClr val="008000"/>
                </a:solidFill>
              </a:rPr>
              <a:t>data@PNPI</a:t>
            </a:r>
            <a:r>
              <a:rPr lang="en-US" dirty="0" smtClean="0">
                <a:solidFill>
                  <a:srgbClr val="008000"/>
                </a:solidFill>
              </a:rPr>
              <a:t>, MGM@PNPI</a:t>
            </a:r>
          </a:p>
          <a:p>
            <a:pPr lvl="1"/>
            <a:r>
              <a:rPr lang="en-US" dirty="0" smtClean="0">
                <a:solidFill>
                  <a:srgbClr val="FF8753"/>
                </a:solidFill>
              </a:rPr>
              <a:t>PNPI-CERN-PNPI: </a:t>
            </a:r>
            <a:r>
              <a:rPr lang="en-US" dirty="0" err="1" smtClean="0">
                <a:solidFill>
                  <a:srgbClr val="FF8753"/>
                </a:solidFill>
              </a:rPr>
              <a:t>client@PNPI</a:t>
            </a:r>
            <a:r>
              <a:rPr lang="en-US" dirty="0" smtClean="0">
                <a:solidFill>
                  <a:srgbClr val="FF8753"/>
                </a:solidFill>
              </a:rPr>
              <a:t>, </a:t>
            </a:r>
            <a:r>
              <a:rPr lang="en-US" dirty="0" err="1" smtClean="0">
                <a:solidFill>
                  <a:srgbClr val="FF8753"/>
                </a:solidFill>
              </a:rPr>
              <a:t>data@PNPI</a:t>
            </a:r>
            <a:r>
              <a:rPr lang="en-US" dirty="0" smtClean="0">
                <a:solidFill>
                  <a:srgbClr val="FF8753"/>
                </a:solidFill>
              </a:rPr>
              <a:t>, MGM@CERN</a:t>
            </a:r>
          </a:p>
          <a:p>
            <a:pPr lvl="1"/>
            <a:r>
              <a:rPr lang="en-US" dirty="0" smtClean="0"/>
              <a:t>SPBU-PNPI-PNPI: </a:t>
            </a:r>
            <a:r>
              <a:rPr lang="en-US" dirty="0" err="1" smtClean="0"/>
              <a:t>client@SPBU</a:t>
            </a:r>
            <a:r>
              <a:rPr lang="en-US" dirty="0" smtClean="0"/>
              <a:t>, </a:t>
            </a:r>
            <a:r>
              <a:rPr lang="en-US" dirty="0" err="1" smtClean="0"/>
              <a:t>data@PNPI</a:t>
            </a:r>
            <a:r>
              <a:rPr lang="en-US" dirty="0" smtClean="0"/>
              <a:t>, MGM@PNPI</a:t>
            </a:r>
          </a:p>
          <a:p>
            <a:pPr lvl="1"/>
            <a:r>
              <a:rPr lang="en-US" dirty="0" smtClean="0"/>
              <a:t>SPBU-CERN-PNPI : </a:t>
            </a:r>
            <a:r>
              <a:rPr lang="en-US" dirty="0" err="1" smtClean="0"/>
              <a:t>client@SPBU</a:t>
            </a:r>
            <a:r>
              <a:rPr lang="en-US" dirty="0" smtClean="0"/>
              <a:t>, </a:t>
            </a:r>
            <a:r>
              <a:rPr lang="en-US" dirty="0" err="1" smtClean="0"/>
              <a:t>data@PNPI</a:t>
            </a:r>
            <a:r>
              <a:rPr lang="en-US" dirty="0" smtClean="0"/>
              <a:t>, MGM@CERN</a:t>
            </a:r>
          </a:p>
        </p:txBody>
      </p:sp>
      <p:cxnSp>
        <p:nvCxnSpPr>
          <p:cNvPr id="7" name="Straight Arrow Connector 6"/>
          <p:cNvCxnSpPr/>
          <p:nvPr/>
        </p:nvCxnSpPr>
        <p:spPr>
          <a:xfrm flipH="1">
            <a:off x="5016500" y="1346200"/>
            <a:ext cx="482600" cy="901700"/>
          </a:xfrm>
          <a:prstGeom prst="straightConnector1">
            <a:avLst/>
          </a:prstGeom>
          <a:ln w="12700">
            <a:solidFill>
              <a:srgbClr val="FF8753"/>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390900" y="1346200"/>
            <a:ext cx="2108200" cy="431800"/>
          </a:xfrm>
          <a:prstGeom prst="straightConnector1">
            <a:avLst/>
          </a:prstGeom>
          <a:ln w="12700">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390900" y="1094601"/>
            <a:ext cx="1846178" cy="276999"/>
          </a:xfrm>
          <a:prstGeom prst="rect">
            <a:avLst/>
          </a:prstGeom>
          <a:solidFill>
            <a:schemeClr val="bg1"/>
          </a:solidFill>
        </p:spPr>
        <p:txBody>
          <a:bodyPr wrap="none" rtlCol="0">
            <a:spAutoFit/>
          </a:bodyPr>
          <a:lstStyle/>
          <a:p>
            <a:r>
              <a:rPr lang="en-US" sz="1200" dirty="0" smtClean="0">
                <a:solidFill>
                  <a:srgbClr val="008000"/>
                </a:solidFill>
              </a:rPr>
              <a:t>Metadata @PNPI (local)</a:t>
            </a:r>
            <a:endParaRPr lang="en-US" sz="1200" dirty="0">
              <a:solidFill>
                <a:srgbClr val="008000"/>
              </a:solidFill>
            </a:endParaRPr>
          </a:p>
        </p:txBody>
      </p:sp>
      <p:sp>
        <p:nvSpPr>
          <p:cNvPr id="14" name="TextBox 13"/>
          <p:cNvSpPr txBox="1"/>
          <p:nvPr/>
        </p:nvSpPr>
        <p:spPr>
          <a:xfrm>
            <a:off x="5364078" y="1740931"/>
            <a:ext cx="2085502" cy="276999"/>
          </a:xfrm>
          <a:prstGeom prst="rect">
            <a:avLst/>
          </a:prstGeom>
          <a:solidFill>
            <a:schemeClr val="bg1"/>
          </a:solidFill>
        </p:spPr>
        <p:txBody>
          <a:bodyPr wrap="none" rtlCol="0">
            <a:spAutoFit/>
          </a:bodyPr>
          <a:lstStyle/>
          <a:p>
            <a:r>
              <a:rPr lang="en-US" sz="1200" dirty="0" smtClean="0">
                <a:solidFill>
                  <a:srgbClr val="FF8753"/>
                </a:solidFill>
              </a:rPr>
              <a:t>Metadata @CERN (remote)</a:t>
            </a:r>
            <a:endParaRPr lang="en-US" sz="1200" dirty="0">
              <a:solidFill>
                <a:srgbClr val="FF8753"/>
              </a:solidFill>
            </a:endParaRPr>
          </a:p>
        </p:txBody>
      </p:sp>
      <p:sp>
        <p:nvSpPr>
          <p:cNvPr id="15" name="TextBox 14"/>
          <p:cNvSpPr txBox="1"/>
          <p:nvPr/>
        </p:nvSpPr>
        <p:spPr>
          <a:xfrm>
            <a:off x="5499100" y="838200"/>
            <a:ext cx="3644900" cy="369332"/>
          </a:xfrm>
          <a:prstGeom prst="rect">
            <a:avLst/>
          </a:prstGeom>
          <a:solidFill>
            <a:schemeClr val="bg1"/>
          </a:solidFill>
        </p:spPr>
        <p:txBody>
          <a:bodyPr wrap="square" rtlCol="0">
            <a:spAutoFit/>
          </a:bodyPr>
          <a:lstStyle/>
          <a:p>
            <a:r>
              <a:rPr lang="en-US" dirty="0" smtClean="0"/>
              <a:t>Test execution time in sec</a:t>
            </a:r>
            <a:endParaRPr lang="en-US" dirty="0"/>
          </a:p>
        </p:txBody>
      </p:sp>
      <p:sp>
        <p:nvSpPr>
          <p:cNvPr id="16" name="TextBox 15"/>
          <p:cNvSpPr txBox="1"/>
          <p:nvPr/>
        </p:nvSpPr>
        <p:spPr>
          <a:xfrm>
            <a:off x="5499100" y="1217711"/>
            <a:ext cx="2716058" cy="523220"/>
          </a:xfrm>
          <a:prstGeom prst="rect">
            <a:avLst/>
          </a:prstGeom>
          <a:solidFill>
            <a:schemeClr val="bg1"/>
          </a:solidFill>
        </p:spPr>
        <p:txBody>
          <a:bodyPr wrap="none" rtlCol="0">
            <a:spAutoFit/>
          </a:bodyPr>
          <a:lstStyle/>
          <a:p>
            <a:r>
              <a:rPr lang="en-US" sz="1400" dirty="0" smtClean="0"/>
              <a:t>Major difference in </a:t>
            </a:r>
            <a:r>
              <a:rPr lang="en-US" sz="1400" dirty="0" smtClean="0"/>
              <a:t>performance</a:t>
            </a:r>
            <a:endParaRPr lang="ru-RU" sz="1400" dirty="0" smtClean="0"/>
          </a:p>
          <a:p>
            <a:r>
              <a:rPr lang="en-US" sz="1400" dirty="0" smtClean="0"/>
              <a:t> </a:t>
            </a:r>
            <a:endParaRPr lang="en-US" sz="1400" dirty="0"/>
          </a:p>
        </p:txBody>
      </p:sp>
    </p:spTree>
    <p:extLst>
      <p:ext uri="{BB962C8B-B14F-4D97-AF65-F5344CB8AC3E}">
        <p14:creationId xmlns:p14="http://schemas.microsoft.com/office/powerpoint/2010/main" val="35818670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HENP Tests II. ATLAS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19</a:t>
            </a:fld>
            <a:endParaRPr lang="en-US"/>
          </a:p>
        </p:txBody>
      </p:sp>
      <p:graphicFrame>
        <p:nvGraphicFramePr>
          <p:cNvPr id="7" name="Диаграмма 6"/>
          <p:cNvGraphicFramePr>
            <a:graphicFrameLocks/>
          </p:cNvGraphicFramePr>
          <p:nvPr>
            <p:extLst>
              <p:ext uri="{D42A27DB-BD31-4B8C-83A1-F6EECF244321}">
                <p14:modId xmlns:p14="http://schemas.microsoft.com/office/powerpoint/2010/main" val="4249518042"/>
              </p:ext>
            </p:extLst>
          </p:nvPr>
        </p:nvGraphicFramePr>
        <p:xfrm>
          <a:off x="1324429" y="889001"/>
          <a:ext cx="7590971" cy="4528456"/>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p:cNvSpPr txBox="1">
            <a:spLocks/>
          </p:cNvSpPr>
          <p:nvPr/>
        </p:nvSpPr>
        <p:spPr bwMode="auto">
          <a:xfrm>
            <a:off x="1371600" y="5245106"/>
            <a:ext cx="51943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t>PNPI-PNPI  : </a:t>
            </a:r>
            <a:r>
              <a:rPr lang="en-US" dirty="0" err="1" smtClean="0"/>
              <a:t>client@PNPI</a:t>
            </a:r>
            <a:r>
              <a:rPr lang="en-US" dirty="0" smtClean="0"/>
              <a:t>, </a:t>
            </a:r>
            <a:r>
              <a:rPr lang="en-US" dirty="0" err="1" smtClean="0"/>
              <a:t>data@PNPI</a:t>
            </a:r>
            <a:r>
              <a:rPr lang="en-US" dirty="0" smtClean="0"/>
              <a:t>, MGM@CERN</a:t>
            </a:r>
          </a:p>
          <a:p>
            <a:pPr lvl="1"/>
            <a:r>
              <a:rPr lang="en-US" dirty="0" smtClean="0"/>
              <a:t>PNPI-SPBU: </a:t>
            </a:r>
            <a:r>
              <a:rPr lang="en-US" dirty="0" err="1" smtClean="0"/>
              <a:t>client@PNPI</a:t>
            </a:r>
            <a:r>
              <a:rPr lang="en-US" dirty="0" smtClean="0"/>
              <a:t>, </a:t>
            </a:r>
            <a:r>
              <a:rPr lang="en-US" dirty="0" err="1" smtClean="0"/>
              <a:t>data@SPBU</a:t>
            </a:r>
            <a:r>
              <a:rPr lang="en-US" dirty="0" smtClean="0"/>
              <a:t>, MGM@CERN</a:t>
            </a:r>
          </a:p>
          <a:p>
            <a:pPr lvl="1"/>
            <a:r>
              <a:rPr lang="en-US" dirty="0" smtClean="0"/>
              <a:t>SPBU-PNPI: </a:t>
            </a:r>
            <a:r>
              <a:rPr lang="en-US" dirty="0" err="1" smtClean="0"/>
              <a:t>client@SPBU</a:t>
            </a:r>
            <a:r>
              <a:rPr lang="en-US" dirty="0" smtClean="0"/>
              <a:t>, </a:t>
            </a:r>
            <a:r>
              <a:rPr lang="en-US" dirty="0" err="1" smtClean="0"/>
              <a:t>data@PNPI</a:t>
            </a:r>
            <a:r>
              <a:rPr lang="en-US" dirty="0" smtClean="0"/>
              <a:t>, MGM@CERN</a:t>
            </a:r>
          </a:p>
          <a:p>
            <a:pPr lvl="1"/>
            <a:r>
              <a:rPr lang="en-US" dirty="0" smtClean="0"/>
              <a:t>SPBU-PNPI : </a:t>
            </a:r>
            <a:r>
              <a:rPr lang="en-US" dirty="0" err="1" smtClean="0"/>
              <a:t>client@SPBU</a:t>
            </a:r>
            <a:r>
              <a:rPr lang="en-US" dirty="0" smtClean="0"/>
              <a:t>, </a:t>
            </a:r>
            <a:r>
              <a:rPr lang="en-US" dirty="0" err="1" smtClean="0"/>
              <a:t>data@PNPI</a:t>
            </a:r>
            <a:r>
              <a:rPr lang="en-US" dirty="0" smtClean="0"/>
              <a:t>, MGM@CERN</a:t>
            </a:r>
          </a:p>
          <a:p>
            <a:pPr lvl="1"/>
            <a:r>
              <a:rPr lang="en-US" dirty="0" smtClean="0"/>
              <a:t>SPBU-SPBU: </a:t>
            </a:r>
            <a:r>
              <a:rPr lang="en-US" dirty="0" err="1" smtClean="0"/>
              <a:t>client@SPBU</a:t>
            </a:r>
            <a:r>
              <a:rPr lang="en-US" dirty="0" smtClean="0"/>
              <a:t>, </a:t>
            </a:r>
            <a:r>
              <a:rPr lang="en-US" dirty="0" err="1" smtClean="0"/>
              <a:t>data@SPBU</a:t>
            </a:r>
            <a:r>
              <a:rPr lang="en-US" dirty="0" smtClean="0"/>
              <a:t>, MGM@CERN</a:t>
            </a:r>
          </a:p>
        </p:txBody>
      </p:sp>
      <p:sp>
        <p:nvSpPr>
          <p:cNvPr id="10" name="Content Placeholder 2"/>
          <p:cNvSpPr>
            <a:spLocks noGrp="1"/>
          </p:cNvSpPr>
          <p:nvPr>
            <p:ph idx="1"/>
          </p:nvPr>
        </p:nvSpPr>
        <p:spPr>
          <a:xfrm>
            <a:off x="6451600" y="5468257"/>
            <a:ext cx="2692400" cy="736600"/>
          </a:xfrm>
        </p:spPr>
        <p:txBody>
          <a:bodyPr>
            <a:normAutofit fontScale="47500" lnSpcReduction="20000"/>
          </a:bodyPr>
          <a:lstStyle/>
          <a:p>
            <a:r>
              <a:rPr lang="en-US" dirty="0" smtClean="0"/>
              <a:t>Meta-data are always at CERN</a:t>
            </a:r>
          </a:p>
          <a:p>
            <a:r>
              <a:rPr lang="en-US" dirty="0" smtClean="0"/>
              <a:t>FST mounted via </a:t>
            </a:r>
            <a:r>
              <a:rPr lang="en-US" dirty="0" err="1" smtClean="0"/>
              <a:t>xrootd</a:t>
            </a:r>
            <a:r>
              <a:rPr lang="en-US" dirty="0" smtClean="0"/>
              <a:t> and fuse</a:t>
            </a:r>
            <a:endParaRPr lang="en-US" dirty="0"/>
          </a:p>
        </p:txBody>
      </p:sp>
      <p:sp>
        <p:nvSpPr>
          <p:cNvPr id="11" name="TextBox 10"/>
          <p:cNvSpPr txBox="1"/>
          <p:nvPr/>
        </p:nvSpPr>
        <p:spPr>
          <a:xfrm>
            <a:off x="5798866" y="1767701"/>
            <a:ext cx="2085502" cy="276999"/>
          </a:xfrm>
          <a:prstGeom prst="rect">
            <a:avLst/>
          </a:prstGeom>
          <a:solidFill>
            <a:schemeClr val="bg1"/>
          </a:solidFill>
        </p:spPr>
        <p:txBody>
          <a:bodyPr wrap="none" rtlCol="0">
            <a:spAutoFit/>
          </a:bodyPr>
          <a:lstStyle/>
          <a:p>
            <a:r>
              <a:rPr lang="en-US" sz="1200" dirty="0" smtClean="0">
                <a:solidFill>
                  <a:srgbClr val="FF8753"/>
                </a:solidFill>
              </a:rPr>
              <a:t>Metadata @CERN (remote)</a:t>
            </a:r>
            <a:endParaRPr lang="en-US" sz="1200" dirty="0">
              <a:solidFill>
                <a:srgbClr val="FF8753"/>
              </a:solidFill>
            </a:endParaRPr>
          </a:p>
        </p:txBody>
      </p:sp>
      <p:sp>
        <p:nvSpPr>
          <p:cNvPr id="12" name="TextBox 11"/>
          <p:cNvSpPr txBox="1"/>
          <p:nvPr/>
        </p:nvSpPr>
        <p:spPr>
          <a:xfrm>
            <a:off x="5254154" y="838200"/>
            <a:ext cx="3915246" cy="369332"/>
          </a:xfrm>
          <a:prstGeom prst="rect">
            <a:avLst/>
          </a:prstGeom>
          <a:solidFill>
            <a:schemeClr val="bg1"/>
          </a:solidFill>
        </p:spPr>
        <p:txBody>
          <a:bodyPr wrap="square" rtlCol="0">
            <a:spAutoFit/>
          </a:bodyPr>
          <a:lstStyle/>
          <a:p>
            <a:r>
              <a:rPr lang="en-US" dirty="0" smtClean="0"/>
              <a:t>Test I/O part execution time in sec</a:t>
            </a:r>
            <a:endParaRPr lang="en-US" dirty="0"/>
          </a:p>
        </p:txBody>
      </p:sp>
    </p:spTree>
    <p:extLst>
      <p:ext uri="{BB962C8B-B14F-4D97-AF65-F5344CB8AC3E}">
        <p14:creationId xmlns:p14="http://schemas.microsoft.com/office/powerpoint/2010/main" val="14642716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Topics</a:t>
            </a:r>
            <a:endParaRPr lang="en-US" dirty="0"/>
          </a:p>
        </p:txBody>
      </p:sp>
      <p:sp>
        <p:nvSpPr>
          <p:cNvPr id="3" name="Content Placeholder 2"/>
          <p:cNvSpPr>
            <a:spLocks noGrp="1"/>
          </p:cNvSpPr>
          <p:nvPr>
            <p:ph idx="1"/>
          </p:nvPr>
        </p:nvSpPr>
        <p:spPr/>
        <p:txBody>
          <a:bodyPr/>
          <a:lstStyle/>
          <a:p>
            <a:r>
              <a:rPr lang="en-US" dirty="0" smtClean="0"/>
              <a:t>Original Motivation</a:t>
            </a:r>
          </a:p>
          <a:p>
            <a:r>
              <a:rPr lang="en-US" dirty="0" smtClean="0"/>
              <a:t>Requirements to Federated Data Storage</a:t>
            </a:r>
          </a:p>
          <a:p>
            <a:r>
              <a:rPr lang="en-US" dirty="0" smtClean="0"/>
              <a:t>Technology Choice</a:t>
            </a:r>
          </a:p>
          <a:p>
            <a:r>
              <a:rPr lang="en-US" dirty="0" smtClean="0"/>
              <a:t>Test infrastructure and methodic</a:t>
            </a:r>
            <a:endParaRPr lang="ru-RU" dirty="0" smtClean="0"/>
          </a:p>
          <a:p>
            <a:pPr lvl="1"/>
            <a:r>
              <a:rPr lang="en-US" dirty="0" smtClean="0"/>
              <a:t>Synthetic tests</a:t>
            </a:r>
          </a:p>
          <a:p>
            <a:pPr lvl="1"/>
            <a:r>
              <a:rPr lang="en-US" dirty="0" smtClean="0"/>
              <a:t>ATLAS and ALICE test suite</a:t>
            </a:r>
          </a:p>
          <a:p>
            <a:r>
              <a:rPr lang="en-US" dirty="0" smtClean="0"/>
              <a:t>Preliminary results and future plans</a:t>
            </a:r>
          </a:p>
          <a:p>
            <a:endParaRPr lang="en-US" dirty="0"/>
          </a:p>
        </p:txBody>
      </p:sp>
      <p:sp>
        <p:nvSpPr>
          <p:cNvPr id="4" name="Date Placeholder 3"/>
          <p:cNvSpPr>
            <a:spLocks noGrp="1"/>
          </p:cNvSpPr>
          <p:nvPr>
            <p:ph type="dt" sz="half" idx="10"/>
          </p:nvPr>
        </p:nvSpPr>
        <p:spPr/>
        <p:txBody>
          <a:bodyPr/>
          <a:lstStyle/>
          <a:p>
            <a:r>
              <a:rPr lang="en-US" dirty="0"/>
              <a:t>1</a:t>
            </a:r>
            <a:r>
              <a:rPr lang="en-US" dirty="0" smtClean="0"/>
              <a:t>/19/2014</a:t>
            </a:r>
            <a:endParaRPr lang="en-US" dirty="0"/>
          </a:p>
        </p:txBody>
      </p:sp>
      <p:sp>
        <p:nvSpPr>
          <p:cNvPr id="5" name="Footer Placeholder 4"/>
          <p:cNvSpPr>
            <a:spLocks noGrp="1"/>
          </p:cNvSpPr>
          <p:nvPr>
            <p:ph type="ftr" sz="quarter" idx="11"/>
          </p:nvPr>
        </p:nvSpPr>
        <p:spPr/>
        <p:txBody>
          <a:bodyPr/>
          <a:lstStyle/>
          <a:p>
            <a:r>
              <a:rPr lang="en-US" dirty="0"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a:t>
            </a:fld>
            <a:endParaRPr lang="en-US"/>
          </a:p>
        </p:txBody>
      </p:sp>
    </p:spTree>
    <p:extLst>
      <p:ext uri="{BB962C8B-B14F-4D97-AF65-F5344CB8AC3E}">
        <p14:creationId xmlns:p14="http://schemas.microsoft.com/office/powerpoint/2010/main" val="40579563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371600" y="1066800"/>
            <a:ext cx="7772400" cy="5314890"/>
          </a:xfrm>
        </p:spPr>
        <p:txBody>
          <a:bodyPr>
            <a:normAutofit fontScale="77500" lnSpcReduction="20000"/>
          </a:bodyPr>
          <a:lstStyle/>
          <a:p>
            <a:pPr>
              <a:lnSpc>
                <a:spcPct val="110000"/>
              </a:lnSpc>
              <a:spcBef>
                <a:spcPts val="600"/>
              </a:spcBef>
            </a:pPr>
            <a:r>
              <a:rPr lang="en-US" dirty="0" smtClean="0"/>
              <a:t>EOS Federation including three sites have been setup</a:t>
            </a:r>
          </a:p>
          <a:p>
            <a:pPr lvl="1">
              <a:lnSpc>
                <a:spcPct val="110000"/>
              </a:lnSpc>
              <a:spcBef>
                <a:spcPts val="600"/>
              </a:spcBef>
            </a:pPr>
            <a:r>
              <a:rPr lang="en-US" dirty="0" smtClean="0"/>
              <a:t>No dedicated network</a:t>
            </a:r>
          </a:p>
          <a:p>
            <a:pPr lvl="1">
              <a:lnSpc>
                <a:spcPct val="110000"/>
              </a:lnSpc>
              <a:spcBef>
                <a:spcPts val="600"/>
              </a:spcBef>
            </a:pPr>
            <a:r>
              <a:rPr lang="en-US" dirty="0" smtClean="0"/>
              <a:t>Commodity servers, disks and switches</a:t>
            </a:r>
          </a:p>
          <a:p>
            <a:pPr lvl="1">
              <a:lnSpc>
                <a:spcPct val="110000"/>
              </a:lnSpc>
              <a:spcBef>
                <a:spcPts val="600"/>
              </a:spcBef>
            </a:pPr>
            <a:r>
              <a:rPr lang="en-US" dirty="0" smtClean="0"/>
              <a:t>Technical support from EOS core SW team is essential for the success</a:t>
            </a:r>
          </a:p>
          <a:p>
            <a:pPr>
              <a:lnSpc>
                <a:spcPct val="110000"/>
              </a:lnSpc>
              <a:spcBef>
                <a:spcPts val="600"/>
              </a:spcBef>
            </a:pPr>
            <a:r>
              <a:rPr lang="en-US" dirty="0" smtClean="0"/>
              <a:t>Run  ATLAS and ALICE event</a:t>
            </a:r>
            <a:r>
              <a:rPr lang="ru-RU" dirty="0" smtClean="0"/>
              <a:t> </a:t>
            </a:r>
            <a:r>
              <a:rPr lang="en-US" dirty="0" smtClean="0"/>
              <a:t>reconstruction/analysis realistic applications to study federation performance.</a:t>
            </a:r>
          </a:p>
          <a:p>
            <a:pPr lvl="1">
              <a:lnSpc>
                <a:spcPct val="110000"/>
              </a:lnSpc>
              <a:spcBef>
                <a:spcPts val="600"/>
              </a:spcBef>
            </a:pPr>
            <a:r>
              <a:rPr lang="en-US" dirty="0" smtClean="0"/>
              <a:t>No major obstacles to have it as production like federation </a:t>
            </a:r>
            <a:endParaRPr lang="ru-RU" dirty="0" smtClean="0"/>
          </a:p>
          <a:p>
            <a:pPr lvl="2">
              <a:lnSpc>
                <a:spcPct val="110000"/>
              </a:lnSpc>
              <a:spcBef>
                <a:spcPts val="600"/>
              </a:spcBef>
            </a:pPr>
            <a:r>
              <a:rPr lang="en-US" dirty="0" smtClean="0"/>
              <a:t>But it is important to have EOS features in place</a:t>
            </a:r>
            <a:endParaRPr lang="en-US" dirty="0" smtClean="0"/>
          </a:p>
          <a:p>
            <a:pPr lvl="1">
              <a:lnSpc>
                <a:spcPct val="110000"/>
              </a:lnSpc>
              <a:spcBef>
                <a:spcPts val="600"/>
              </a:spcBef>
            </a:pPr>
            <a:r>
              <a:rPr lang="en-US" dirty="0" smtClean="0"/>
              <a:t>No major loss in data analysis/reconstruction performance</a:t>
            </a:r>
          </a:p>
          <a:p>
            <a:pPr lvl="1">
              <a:lnSpc>
                <a:spcPct val="110000"/>
              </a:lnSpc>
              <a:spcBef>
                <a:spcPts val="600"/>
              </a:spcBef>
            </a:pPr>
            <a:r>
              <a:rPr lang="en-US" dirty="0" smtClean="0"/>
              <a:t>No Federation impact on total execution time for CPU intensive applications</a:t>
            </a:r>
          </a:p>
          <a:p>
            <a:pPr>
              <a:lnSpc>
                <a:spcPct val="110000"/>
              </a:lnSpc>
              <a:spcBef>
                <a:spcPts val="600"/>
              </a:spcBef>
            </a:pPr>
            <a:r>
              <a:rPr lang="en-US" dirty="0" smtClean="0"/>
              <a:t>JINR (</a:t>
            </a:r>
            <a:r>
              <a:rPr lang="en-US" dirty="0" err="1" smtClean="0"/>
              <a:t>Dubna</a:t>
            </a:r>
            <a:r>
              <a:rPr lang="en-US" dirty="0" smtClean="0"/>
              <a:t>) is interested to join R&amp;D</a:t>
            </a:r>
          </a:p>
          <a:p>
            <a:pPr>
              <a:lnSpc>
                <a:spcPct val="110000"/>
              </a:lnSpc>
              <a:spcBef>
                <a:spcPts val="600"/>
              </a:spcBef>
            </a:pPr>
            <a:r>
              <a:rPr lang="en-US" dirty="0" smtClean="0"/>
              <a:t>The same exercise will be done for more   combinations</a:t>
            </a:r>
          </a:p>
          <a:p>
            <a:pPr lvl="1">
              <a:lnSpc>
                <a:spcPct val="110000"/>
              </a:lnSpc>
              <a:spcBef>
                <a:spcPts val="600"/>
              </a:spcBef>
            </a:pPr>
            <a:r>
              <a:rPr lang="en-US" dirty="0" smtClean="0"/>
              <a:t>CERN-JINR-NRC/KI</a:t>
            </a:r>
          </a:p>
          <a:p>
            <a:pPr lvl="1">
              <a:lnSpc>
                <a:spcPct val="110000"/>
              </a:lnSpc>
              <a:spcBef>
                <a:spcPts val="600"/>
              </a:spcBef>
            </a:pPr>
            <a:r>
              <a:rPr lang="en-US" dirty="0" err="1" smtClean="0"/>
              <a:t>SPbSU</a:t>
            </a:r>
            <a:r>
              <a:rPr lang="en-US" dirty="0" smtClean="0"/>
              <a:t>-PNPI-NRC/KI</a:t>
            </a:r>
          </a:p>
          <a:p>
            <a:pPr lvl="1">
              <a:lnSpc>
                <a:spcPct val="110000"/>
              </a:lnSpc>
              <a:spcBef>
                <a:spcPts val="600"/>
              </a:spcBef>
            </a:pPr>
            <a:r>
              <a:rPr lang="en-US" dirty="0" err="1" smtClean="0"/>
              <a:t>SPbSU</a:t>
            </a:r>
            <a:r>
              <a:rPr lang="en-US" dirty="0" smtClean="0"/>
              <a:t>-PNPI-CERN-JINR</a:t>
            </a:r>
          </a:p>
          <a:p>
            <a:pPr lvl="1">
              <a:lnSpc>
                <a:spcPct val="110000"/>
              </a:lnSpc>
              <a:spcBef>
                <a:spcPts val="600"/>
              </a:spcBef>
            </a:pPr>
            <a:r>
              <a:rPr lang="en-US" dirty="0" err="1" smtClean="0"/>
              <a:t>SPbSU</a:t>
            </a:r>
            <a:r>
              <a:rPr lang="en-US" dirty="0" smtClean="0"/>
              <a:t>-PNPI-CERN-NRC/KI</a:t>
            </a:r>
          </a:p>
          <a:p>
            <a:pPr lvl="1">
              <a:lnSpc>
                <a:spcPct val="110000"/>
              </a:lnSpc>
              <a:spcBef>
                <a:spcPts val="600"/>
              </a:spcBef>
            </a:pPr>
            <a:r>
              <a:rPr lang="en-US" dirty="0" smtClean="0"/>
              <a:t>…and with access from HPC machines to the Federation</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20</a:t>
            </a:fld>
            <a:endParaRPr lang="en-US"/>
          </a:p>
        </p:txBody>
      </p:sp>
    </p:spTree>
    <p:extLst>
      <p:ext uri="{BB962C8B-B14F-4D97-AF65-F5344CB8AC3E}">
        <p14:creationId xmlns:p14="http://schemas.microsoft.com/office/powerpoint/2010/main" val="20510978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Thanks</a:t>
            </a:r>
            <a:endParaRPr lang="en-US" dirty="0"/>
          </a:p>
        </p:txBody>
      </p:sp>
      <p:sp>
        <p:nvSpPr>
          <p:cNvPr id="3" name="Content Placeholder 2"/>
          <p:cNvSpPr>
            <a:spLocks noGrp="1"/>
          </p:cNvSpPr>
          <p:nvPr>
            <p:ph idx="1"/>
          </p:nvPr>
        </p:nvSpPr>
        <p:spPr/>
        <p:txBody>
          <a:bodyPr>
            <a:normAutofit lnSpcReduction="10000"/>
          </a:bodyPr>
          <a:lstStyle/>
          <a:p>
            <a:r>
              <a:rPr lang="en-US" dirty="0">
                <a:latin typeface="Helvetica" charset="0"/>
                <a:ea typeface="ＭＳ Ｐゴシック" charset="0"/>
                <a:cs typeface="ＭＳ Ｐゴシック" charset="0"/>
              </a:rPr>
              <a:t>This talk drew on presentations, discussions, comments, input from many</a:t>
            </a:r>
          </a:p>
          <a:p>
            <a:r>
              <a:rPr lang="en-US" dirty="0">
                <a:latin typeface="Helvetica" charset="0"/>
                <a:ea typeface="ＭＳ Ｐゴシック" charset="0"/>
                <a:cs typeface="ＭＳ Ｐゴシック" charset="0"/>
              </a:rPr>
              <a:t>Thanks to all, including those I’ve missed</a:t>
            </a:r>
          </a:p>
          <a:p>
            <a:pPr lvl="1"/>
            <a:r>
              <a:rPr lang="en-US" b="0" i="1" dirty="0" err="1" smtClean="0"/>
              <a:t>P.Buncic</a:t>
            </a:r>
            <a:r>
              <a:rPr lang="en-US" b="0" i="1" dirty="0" smtClean="0"/>
              <a:t>, </a:t>
            </a:r>
            <a:r>
              <a:rPr lang="en-US" b="0" i="1" dirty="0" err="1" smtClean="0"/>
              <a:t>S.Campana</a:t>
            </a:r>
            <a:r>
              <a:rPr lang="en-US" b="0" i="1" dirty="0" smtClean="0"/>
              <a:t>, </a:t>
            </a:r>
            <a:r>
              <a:rPr lang="en-US" b="0" i="1" dirty="0" err="1" smtClean="0"/>
              <a:t>K.De</a:t>
            </a:r>
            <a:r>
              <a:rPr lang="en-US" b="0" i="1" dirty="0" smtClean="0"/>
              <a:t>, </a:t>
            </a:r>
            <a:r>
              <a:rPr lang="en-US" b="0" i="1" dirty="0" err="1" smtClean="0"/>
              <a:t>D.Duellmann</a:t>
            </a:r>
            <a:r>
              <a:rPr lang="en-US" b="0" i="1" dirty="0" smtClean="0"/>
              <a:t>, </a:t>
            </a:r>
            <a:r>
              <a:rPr lang="en-US" b="0" i="1" dirty="0" err="1" smtClean="0"/>
              <a:t>P.Fuhrmann</a:t>
            </a:r>
            <a:r>
              <a:rPr lang="en-US" b="0" i="1" dirty="0" smtClean="0"/>
              <a:t>, </a:t>
            </a:r>
            <a:r>
              <a:rPr lang="en-US" b="0" i="1" dirty="0" err="1" smtClean="0"/>
              <a:t>M.Grigorieva</a:t>
            </a:r>
            <a:r>
              <a:rPr lang="en-US" b="0" i="1" dirty="0" smtClean="0"/>
              <a:t>, </a:t>
            </a:r>
            <a:r>
              <a:rPr lang="en-US" b="0" i="1" dirty="0" err="1" smtClean="0"/>
              <a:t>V.Ilyin</a:t>
            </a:r>
            <a:r>
              <a:rPr lang="en-US" b="0" i="1" dirty="0" smtClean="0"/>
              <a:t>, </a:t>
            </a:r>
            <a:r>
              <a:rPr lang="en-US" b="0" i="1" dirty="0" err="1" smtClean="0"/>
              <a:t>O.Keeble</a:t>
            </a:r>
            <a:r>
              <a:rPr lang="en-US" b="0" i="1" dirty="0" smtClean="0"/>
              <a:t>, </a:t>
            </a:r>
            <a:r>
              <a:rPr lang="en-US" b="0" i="1" dirty="0" err="1" smtClean="0"/>
              <a:t>V.Korenkov</a:t>
            </a:r>
            <a:r>
              <a:rPr lang="en-US" b="0" i="1" dirty="0" smtClean="0"/>
              <a:t>, </a:t>
            </a:r>
            <a:r>
              <a:rPr lang="en-US" b="0" i="1" dirty="0" err="1" smtClean="0"/>
              <a:t>M.Lamanna</a:t>
            </a:r>
            <a:r>
              <a:rPr lang="en-US" b="0" i="1" dirty="0" smtClean="0"/>
              <a:t>, </a:t>
            </a:r>
            <a:r>
              <a:rPr lang="en-US" b="0" i="1" dirty="0" err="1" smtClean="0"/>
              <a:t>A.Peters</a:t>
            </a:r>
            <a:r>
              <a:rPr lang="en-US" b="0" i="1" dirty="0" smtClean="0"/>
              <a:t>, </a:t>
            </a:r>
            <a:r>
              <a:rPr lang="en-US" b="0" i="1" dirty="0" err="1" smtClean="0"/>
              <a:t>L.Robertson</a:t>
            </a:r>
            <a:r>
              <a:rPr lang="en-US" b="0" i="1" dirty="0" smtClean="0"/>
              <a:t>,  </a:t>
            </a:r>
            <a:r>
              <a:rPr lang="en-US" b="0" i="1" dirty="0" err="1" smtClean="0"/>
              <a:t>E.Ryabinkin</a:t>
            </a:r>
            <a:r>
              <a:rPr lang="en-US" b="0" i="1" dirty="0" smtClean="0"/>
              <a:t>, </a:t>
            </a:r>
            <a:r>
              <a:rPr lang="en-US" b="0" i="1" dirty="0" err="1" smtClean="0"/>
              <a:t>M.Schulz</a:t>
            </a:r>
            <a:r>
              <a:rPr lang="en-US" b="0" i="1" dirty="0" smtClean="0"/>
              <a:t>, </a:t>
            </a:r>
            <a:r>
              <a:rPr lang="en-US" b="0" i="1" dirty="0" err="1" smtClean="0"/>
              <a:t>V.Velikhov</a:t>
            </a:r>
            <a:r>
              <a:rPr lang="en-US" b="0" i="1" dirty="0" smtClean="0"/>
              <a:t> …</a:t>
            </a:r>
            <a:endParaRPr lang="ru-RU" b="0" i="1" dirty="0" smtClean="0"/>
          </a:p>
          <a:p>
            <a:endParaRPr lang="ru-RU" b="0" dirty="0"/>
          </a:p>
          <a:p>
            <a:endParaRPr lang="ru-RU" b="0" dirty="0" smtClean="0"/>
          </a:p>
          <a:p>
            <a:r>
              <a:rPr lang="en-US" b="0" dirty="0" smtClean="0"/>
              <a:t>Acknowledgements.</a:t>
            </a:r>
          </a:p>
          <a:p>
            <a:pPr lvl="1"/>
            <a:r>
              <a:rPr lang="en-US" dirty="0" smtClean="0"/>
              <a:t>This project was funded in part by the Russian Fund of Fundamental Research under contract “</a:t>
            </a:r>
            <a:r>
              <a:rPr lang="ru-RU" b="1" dirty="0" smtClean="0"/>
              <a:t>15</a:t>
            </a:r>
            <a:r>
              <a:rPr lang="ru-RU" b="1" dirty="0"/>
              <a:t>-29-07942 </a:t>
            </a:r>
            <a:r>
              <a:rPr lang="ru-RU" b="1" dirty="0" err="1" smtClean="0"/>
              <a:t>офи_м</a:t>
            </a:r>
            <a:r>
              <a:rPr lang="en-US" b="1" dirty="0" smtClean="0"/>
              <a:t>” </a:t>
            </a:r>
            <a:r>
              <a:rPr lang="en-US" dirty="0" smtClean="0"/>
              <a:t>and U</a:t>
            </a:r>
            <a:r>
              <a:rPr lang="en-US" dirty="0"/>
              <a:t>. S. DOE, Office of Science, High Energy Physics and </a:t>
            </a:r>
            <a:r>
              <a:rPr lang="en-US" dirty="0" smtClean="0"/>
              <a:t>ASCR</a:t>
            </a:r>
            <a:r>
              <a:rPr lang="en-US" dirty="0"/>
              <a:t> </a:t>
            </a:r>
            <a:r>
              <a:rPr lang="en-US" dirty="0" smtClean="0"/>
              <a:t>under </a:t>
            </a:r>
            <a:r>
              <a:rPr lang="en-US" dirty="0"/>
              <a:t>Contract No. DE-AC02-98CH10886 </a:t>
            </a:r>
          </a:p>
          <a:p>
            <a:pPr lvl="1"/>
            <a:endParaRPr lang="en-US" dirty="0"/>
          </a:p>
          <a:p>
            <a:pPr lvl="1"/>
            <a:endParaRPr lang="en-US" b="0" dirty="0" smtClean="0"/>
          </a:p>
          <a:p>
            <a:endParaRPr lang="en-US" b="0" dirty="0"/>
          </a:p>
        </p:txBody>
      </p:sp>
      <p:sp>
        <p:nvSpPr>
          <p:cNvPr id="7" name="Footer Placeholder 6"/>
          <p:cNvSpPr>
            <a:spLocks noGrp="1"/>
          </p:cNvSpPr>
          <p:nvPr>
            <p:ph type="ftr" sz="quarter" idx="11"/>
          </p:nvPr>
        </p:nvSpPr>
        <p:spPr>
          <a:xfrm>
            <a:off x="2743200" y="6521076"/>
            <a:ext cx="4848412" cy="252506"/>
          </a:xfrm>
          <a:prstGeom prst="rect">
            <a:avLst/>
          </a:prstGeom>
        </p:spPr>
        <p:txBody>
          <a:bodyPr/>
          <a:lstStyle/>
          <a:p>
            <a:pPr>
              <a:defRPr/>
            </a:pPr>
            <a:r>
              <a:rPr lang="en-US" dirty="0" smtClean="0"/>
              <a:t>ACAT 2016</a:t>
            </a:r>
            <a:endParaRPr lang="en-US" dirty="0"/>
          </a:p>
        </p:txBody>
      </p:sp>
      <p:sp>
        <p:nvSpPr>
          <p:cNvPr id="8" name="Date Placeholder 7"/>
          <p:cNvSpPr>
            <a:spLocks noGrp="1"/>
          </p:cNvSpPr>
          <p:nvPr>
            <p:ph type="dt" sz="half" idx="10"/>
          </p:nvPr>
        </p:nvSpPr>
        <p:spPr/>
        <p:txBody>
          <a:bodyPr/>
          <a:lstStyle/>
          <a:p>
            <a:r>
              <a:rPr lang="en-US" dirty="0"/>
              <a:t>1</a:t>
            </a:r>
            <a:r>
              <a:rPr lang="ru-RU" smtClean="0"/>
              <a:t>/</a:t>
            </a:r>
            <a:r>
              <a:rPr lang="en-US" dirty="0" smtClean="0"/>
              <a:t>19/16</a:t>
            </a:r>
            <a:endParaRPr lang="en-US" dirty="0"/>
          </a:p>
        </p:txBody>
      </p:sp>
      <p:sp>
        <p:nvSpPr>
          <p:cNvPr id="9" name="Slide Number Placeholder 8"/>
          <p:cNvSpPr>
            <a:spLocks noGrp="1"/>
          </p:cNvSpPr>
          <p:nvPr>
            <p:ph type="sldNum" sz="quarter" idx="12"/>
          </p:nvPr>
        </p:nvSpPr>
        <p:spPr/>
        <p:txBody>
          <a:bodyPr/>
          <a:lstStyle/>
          <a:p>
            <a:fld id="{D20C419B-111C-DB41-8F07-40F1B41CAFB5}" type="slidenum">
              <a:rPr lang="en-US" smtClean="0"/>
              <a:t>21</a:t>
            </a:fld>
            <a:endParaRPr lang="en-US"/>
          </a:p>
        </p:txBody>
      </p:sp>
    </p:spTree>
    <p:extLst>
      <p:ext uri="{BB962C8B-B14F-4D97-AF65-F5344CB8AC3E}">
        <p14:creationId xmlns:p14="http://schemas.microsoft.com/office/powerpoint/2010/main" val="30854421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Challenges. The Run2 and beyond</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a:t>
            </a:fld>
            <a:endParaRPr lang="en-US"/>
          </a:p>
        </p:txBody>
      </p:sp>
      <p:pic>
        <p:nvPicPr>
          <p:cNvPr id="7" name="Picture 6" descr="Screen Shot 2016-01-14 at 12.40.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838200"/>
            <a:ext cx="7817245" cy="5626100"/>
          </a:xfrm>
          <a:prstGeom prst="rect">
            <a:avLst/>
          </a:prstGeom>
        </p:spPr>
      </p:pic>
    </p:spTree>
    <p:extLst>
      <p:ext uri="{BB962C8B-B14F-4D97-AF65-F5344CB8AC3E}">
        <p14:creationId xmlns:p14="http://schemas.microsoft.com/office/powerpoint/2010/main" val="26961256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2700" y="0"/>
            <a:ext cx="7848600" cy="1066800"/>
          </a:xfrm>
        </p:spPr>
        <p:txBody>
          <a:bodyPr/>
          <a:lstStyle/>
          <a:p>
            <a:pPr algn="ctr"/>
            <a:r>
              <a:rPr lang="en-US" sz="3400" dirty="0" smtClean="0"/>
              <a:t>LHC Computing Scale of Needs</a:t>
            </a:r>
            <a:br>
              <a:rPr lang="en-US" sz="3400" dirty="0" smtClean="0"/>
            </a:br>
            <a:endParaRPr lang="en-US" sz="3400" dirty="0"/>
          </a:p>
        </p:txBody>
      </p:sp>
      <p:sp>
        <p:nvSpPr>
          <p:cNvPr id="4" name="Date Placeholder 3"/>
          <p:cNvSpPr>
            <a:spLocks noGrp="1"/>
          </p:cNvSpPr>
          <p:nvPr>
            <p:ph type="dt" sz="half" idx="10"/>
          </p:nvPr>
        </p:nvSpPr>
        <p:spPr/>
        <p:txBody>
          <a:bodyPr/>
          <a:lstStyle/>
          <a:p>
            <a:r>
              <a:rPr lang="en-US" dirty="0"/>
              <a:t>9</a:t>
            </a:r>
            <a:r>
              <a:rPr lang="en-US" dirty="0" smtClean="0"/>
              <a:t>/2/2014</a:t>
            </a:r>
            <a:endParaRPr lang="en-US" dirty="0"/>
          </a:p>
        </p:txBody>
      </p:sp>
      <p:sp>
        <p:nvSpPr>
          <p:cNvPr id="5" name="Footer Placeholder 4"/>
          <p:cNvSpPr>
            <a:spLocks noGrp="1"/>
          </p:cNvSpPr>
          <p:nvPr>
            <p:ph type="ftr" sz="quarter" idx="11"/>
          </p:nvPr>
        </p:nvSpPr>
        <p:spPr/>
        <p:txBody>
          <a:bodyPr/>
          <a:lstStyle/>
          <a:p>
            <a:r>
              <a:rPr lang="en-US" dirty="0" smtClean="0"/>
              <a:t>ACAT 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a:t>
            </a:fld>
            <a:endParaRPr lang="en-US"/>
          </a:p>
        </p:txBody>
      </p:sp>
      <p:graphicFrame>
        <p:nvGraphicFramePr>
          <p:cNvPr id="7" name="Content Placeholder 3"/>
          <p:cNvGraphicFramePr>
            <a:graphicFrameLocks/>
          </p:cNvGraphicFramePr>
          <p:nvPr>
            <p:extLst>
              <p:ext uri="{D42A27DB-BD31-4B8C-83A1-F6EECF244321}">
                <p14:modId xmlns:p14="http://schemas.microsoft.com/office/powerpoint/2010/main" val="219387534"/>
              </p:ext>
            </p:extLst>
          </p:nvPr>
        </p:nvGraphicFramePr>
        <p:xfrm>
          <a:off x="850900" y="468780"/>
          <a:ext cx="7077696" cy="414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2"/>
          <p:cNvSpPr>
            <a:spLocks noGrp="1"/>
          </p:cNvSpPr>
          <p:nvPr>
            <p:ph idx="1"/>
          </p:nvPr>
        </p:nvSpPr>
        <p:spPr>
          <a:xfrm>
            <a:off x="1295400" y="4724400"/>
            <a:ext cx="3699496" cy="1587500"/>
          </a:xfrm>
        </p:spPr>
        <p:txBody>
          <a:bodyPr>
            <a:normAutofit fontScale="92500"/>
          </a:bodyPr>
          <a:lstStyle/>
          <a:p>
            <a:r>
              <a:rPr lang="en-US" sz="1600" b="0" dirty="0" smtClean="0"/>
              <a:t>CPU needs (per event) will grow with track multiplicity (pileup) and energy</a:t>
            </a:r>
          </a:p>
          <a:p>
            <a:r>
              <a:rPr lang="en-US" sz="1600" b="0" dirty="0" smtClean="0"/>
              <a:t>Storage needs are proportional to accumulated luminosity </a:t>
            </a:r>
          </a:p>
          <a:p>
            <a:r>
              <a:rPr lang="en-US" sz="1600" b="0" dirty="0" smtClean="0"/>
              <a:t>Grid resources are limited by funding</a:t>
            </a:r>
          </a:p>
          <a:p>
            <a:endParaRPr lang="en-US" sz="1600" dirty="0"/>
          </a:p>
        </p:txBody>
      </p:sp>
      <p:graphicFrame>
        <p:nvGraphicFramePr>
          <p:cNvPr id="9" name="Chart 8"/>
          <p:cNvGraphicFramePr>
            <a:graphicFrameLocks/>
          </p:cNvGraphicFramePr>
          <p:nvPr>
            <p:extLst>
              <p:ext uri="{D42A27DB-BD31-4B8C-83A1-F6EECF244321}">
                <p14:modId xmlns:p14="http://schemas.microsoft.com/office/powerpoint/2010/main" val="2649312700"/>
              </p:ext>
            </p:extLst>
          </p:nvPr>
        </p:nvGraphicFramePr>
        <p:xfrm>
          <a:off x="4994896" y="3073400"/>
          <a:ext cx="4127500" cy="3111500"/>
        </p:xfrm>
        <a:graphic>
          <a:graphicData uri="http://schemas.openxmlformats.org/drawingml/2006/chart">
            <c:chart xmlns:c="http://schemas.openxmlformats.org/drawingml/2006/chart" xmlns:r="http://schemas.openxmlformats.org/officeDocument/2006/relationships" r:id="rId7"/>
          </a:graphicData>
        </a:graphic>
      </p:graphicFrame>
      <p:sp>
        <p:nvSpPr>
          <p:cNvPr id="10" name="TextBox 9"/>
          <p:cNvSpPr txBox="1"/>
          <p:nvPr/>
        </p:nvSpPr>
        <p:spPr>
          <a:xfrm>
            <a:off x="1394968" y="1225034"/>
            <a:ext cx="2391663" cy="369332"/>
          </a:xfrm>
          <a:prstGeom prst="rect">
            <a:avLst/>
          </a:prstGeom>
          <a:noFill/>
        </p:spPr>
        <p:txBody>
          <a:bodyPr wrap="none" rtlCol="0">
            <a:spAutoFit/>
          </a:bodyPr>
          <a:lstStyle/>
          <a:p>
            <a:r>
              <a:rPr lang="en-US" dirty="0" smtClean="0"/>
              <a:t>CPU needs per event</a:t>
            </a:r>
            <a:endParaRPr lang="en-US" dirty="0"/>
          </a:p>
        </p:txBody>
      </p:sp>
      <p:sp>
        <p:nvSpPr>
          <p:cNvPr id="11" name="TextBox 10"/>
          <p:cNvSpPr txBox="1"/>
          <p:nvPr/>
        </p:nvSpPr>
        <p:spPr>
          <a:xfrm>
            <a:off x="5511800" y="3644900"/>
            <a:ext cx="2036285" cy="369332"/>
          </a:xfrm>
          <a:prstGeom prst="rect">
            <a:avLst/>
          </a:prstGeom>
          <a:noFill/>
        </p:spPr>
        <p:txBody>
          <a:bodyPr wrap="none" rtlCol="0">
            <a:spAutoFit/>
          </a:bodyPr>
          <a:lstStyle/>
          <a:p>
            <a:r>
              <a:rPr lang="en-US" dirty="0" smtClean="0"/>
              <a:t>RAW data volume</a:t>
            </a:r>
            <a:endParaRPr lang="en-US" dirty="0"/>
          </a:p>
        </p:txBody>
      </p:sp>
      <p:sp>
        <p:nvSpPr>
          <p:cNvPr id="3" name="Oval 2"/>
          <p:cNvSpPr/>
          <p:nvPr/>
        </p:nvSpPr>
        <p:spPr>
          <a:xfrm>
            <a:off x="4737100" y="6597653"/>
            <a:ext cx="1181100" cy="26670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38069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8466" y="0"/>
            <a:ext cx="7865534" cy="1143000"/>
          </a:xfrm>
        </p:spPr>
        <p:txBody>
          <a:bodyPr>
            <a:normAutofit/>
          </a:bodyPr>
          <a:lstStyle/>
          <a:p>
            <a:pPr algn="ctr"/>
            <a:r>
              <a:rPr lang="en-US" dirty="0" smtClean="0"/>
              <a:t>LHC Computing Challenges</a:t>
            </a:r>
            <a:endParaRPr lang="en-US" dirty="0"/>
          </a:p>
        </p:txBody>
      </p:sp>
      <p:sp>
        <p:nvSpPr>
          <p:cNvPr id="4" name="Date Placeholder 3"/>
          <p:cNvSpPr>
            <a:spLocks noGrp="1"/>
          </p:cNvSpPr>
          <p:nvPr>
            <p:ph type="dt" sz="half" idx="10"/>
          </p:nvPr>
        </p:nvSpPr>
        <p:spPr/>
        <p:txBody>
          <a:bodyPr/>
          <a:lstStyle/>
          <a:p>
            <a:r>
              <a:rPr lang="en-US" dirty="0"/>
              <a:t>9</a:t>
            </a:r>
            <a:r>
              <a:rPr lang="en-US" dirty="0" smtClean="0"/>
              <a:t>/</a:t>
            </a:r>
            <a:r>
              <a:rPr lang="en-US" dirty="0"/>
              <a:t>2</a:t>
            </a:r>
            <a:r>
              <a:rPr lang="en-US" dirty="0" smtClean="0"/>
              <a:t>/2014</a:t>
            </a:r>
            <a:endParaRPr lang="en-US" dirty="0"/>
          </a:p>
        </p:txBody>
      </p:sp>
      <p:sp>
        <p:nvSpPr>
          <p:cNvPr id="5" name="Footer Placeholder 4"/>
          <p:cNvSpPr>
            <a:spLocks noGrp="1"/>
          </p:cNvSpPr>
          <p:nvPr>
            <p:ph type="ftr" sz="quarter" idx="11"/>
          </p:nvPr>
        </p:nvSpPr>
        <p:spPr/>
        <p:txBody>
          <a:bodyPr/>
          <a:lstStyle/>
          <a:p>
            <a:r>
              <a:rPr lang="en-US" dirty="0" smtClean="0"/>
              <a:t>ACAT 2014</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5</a:t>
            </a:fld>
            <a:endParaRPr lang="en-US"/>
          </a:p>
        </p:txBody>
      </p:sp>
      <p:sp>
        <p:nvSpPr>
          <p:cNvPr id="7" name="Rectangle 2"/>
          <p:cNvSpPr>
            <a:spLocks noGrp="1" noChangeArrowheads="1"/>
          </p:cNvSpPr>
          <p:nvPr>
            <p:ph idx="1"/>
          </p:nvPr>
        </p:nvSpPr>
        <p:spPr>
          <a:xfrm>
            <a:off x="1278466" y="1143001"/>
            <a:ext cx="7865534" cy="2186666"/>
          </a:xfrm>
        </p:spPr>
        <p:txBody>
          <a:bodyPr tIns="20793">
            <a:normAutofit fontScale="92500" lnSpcReduction="20000"/>
          </a:bodyPr>
          <a:lstStyle/>
          <a:p>
            <a:pPr marL="408829"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800" dirty="0" smtClean="0">
                <a:latin typeface="Bitstream Vera Sans" charset="0"/>
              </a:rPr>
              <a:t>A lot of data in a highly distributed environment. </a:t>
            </a:r>
          </a:p>
          <a:p>
            <a:pPr marL="808879" lvl="1"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Petabytes of data to be treated and analyzed</a:t>
            </a: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For example ATLAS managed data volume ~160 PB, </a:t>
            </a:r>
            <a:r>
              <a:rPr lang="en-US" sz="1400" dirty="0">
                <a:latin typeface="Bitstream Vera Sans" charset="0"/>
                <a:ea typeface="DejaVu Sans" charset="0"/>
                <a:cs typeface="DejaVu Sans" charset="0"/>
              </a:rPr>
              <a:t>distributed world-wide to O(100)  computing centers and analyzed by O(1000) physicists </a:t>
            </a:r>
            <a:endParaRPr lang="en-US" sz="1400" dirty="0" smtClean="0">
              <a:latin typeface="Bitstream Vera Sans" charset="0"/>
            </a:endParaRP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ATLAS </a:t>
            </a:r>
            <a:r>
              <a:rPr lang="en-US" sz="1400" dirty="0">
                <a:latin typeface="Bitstream Vera Sans" charset="0"/>
              </a:rPr>
              <a:t>Detector generates about 1PB of raw data per second </a:t>
            </a:r>
            <a:endParaRPr lang="en-US" sz="1400" dirty="0" smtClean="0">
              <a:latin typeface="Bitstream Vera Sans" charset="0"/>
            </a:endParaRP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solidFill>
                  <a:srgbClr val="F04A01"/>
                </a:solidFill>
              </a:rPr>
              <a:t> More than a hundred of </a:t>
            </a:r>
            <a:r>
              <a:rPr lang="en-US" sz="1400" dirty="0">
                <a:solidFill>
                  <a:srgbClr val="F04A01"/>
                </a:solidFill>
              </a:rPr>
              <a:t>computing centers had to work together</a:t>
            </a:r>
          </a:p>
          <a:p>
            <a:pPr marL="808879" lvl="1"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Dozens of complex applications</a:t>
            </a:r>
            <a:endParaRPr lang="en-US" sz="1400" dirty="0">
              <a:latin typeface="Bitstream Vera Sans" charset="0"/>
            </a:endParaRPr>
          </a:p>
          <a:p>
            <a:pPr marL="339287" indent="-285750">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700" dirty="0" smtClean="0">
                <a:latin typeface="Bitstream Vera Sans" charset="0"/>
                <a:ea typeface="DejaVu Sans" charset="0"/>
                <a:cs typeface="DejaVu Sans" charset="0"/>
              </a:rPr>
              <a:t>Very large international collaboration</a:t>
            </a:r>
          </a:p>
          <a:p>
            <a:pPr marL="739337" lvl="1">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300" dirty="0" smtClean="0">
                <a:latin typeface="Bitstream Vera Sans" charset="0"/>
                <a:ea typeface="DejaVu Sans" charset="0"/>
                <a:cs typeface="DejaVu Sans" charset="0"/>
              </a:rPr>
              <a:t>Hundreds Institutes and Universities from many countries</a:t>
            </a:r>
          </a:p>
          <a:p>
            <a:pPr marL="739337" lvl="1">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300" dirty="0" smtClean="0">
                <a:latin typeface="Bitstream Vera Sans" charset="0"/>
                <a:ea typeface="DejaVu Sans" charset="0"/>
                <a:cs typeface="DejaVu Sans" charset="0"/>
              </a:rPr>
              <a:t>Thousands </a:t>
            </a:r>
            <a:r>
              <a:rPr lang="en-US" sz="1300" dirty="0">
                <a:latin typeface="Bitstream Vera Sans" charset="0"/>
                <a:ea typeface="DejaVu Sans" charset="0"/>
                <a:cs typeface="DejaVu Sans" charset="0"/>
              </a:rPr>
              <a:t>of physicists </a:t>
            </a:r>
            <a:r>
              <a:rPr lang="en-US" sz="1300" dirty="0" smtClean="0">
                <a:latin typeface="Bitstream Vera Sans" charset="0"/>
                <a:ea typeface="DejaVu Sans" charset="0"/>
                <a:cs typeface="DejaVu Sans" charset="0"/>
              </a:rPr>
              <a:t> </a:t>
            </a:r>
            <a:r>
              <a:rPr lang="en-US" sz="1300" dirty="0">
                <a:latin typeface="Bitstream Vera Sans" charset="0"/>
                <a:ea typeface="DejaVu Sans" charset="0"/>
                <a:cs typeface="DejaVu Sans" charset="0"/>
              </a:rPr>
              <a:t>analyze the </a:t>
            </a:r>
            <a:r>
              <a:rPr lang="en-US" sz="1300" dirty="0" smtClean="0">
                <a:latin typeface="Bitstream Vera Sans" charset="0"/>
                <a:ea typeface="DejaVu Sans" charset="0"/>
                <a:cs typeface="DejaVu Sans" charset="0"/>
              </a:rPr>
              <a:t>data</a:t>
            </a:r>
          </a:p>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a:latin typeface="Bitstream Vera Sans" charset="0"/>
              <a:ea typeface="DejaVu Sans" charset="0"/>
              <a:cs typeface="DejaVu Sans" charset="0"/>
            </a:endParaRPr>
          </a:p>
          <a:p>
            <a:pPr marL="97880" indent="0">
              <a:buClr>
                <a:srgbClr val="996633"/>
              </a:buClr>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800" dirty="0">
              <a:latin typeface="Bitstream Vera Sans" charset="0"/>
            </a:endParaRPr>
          </a:p>
          <a:p>
            <a:pPr marL="97880" indent="0">
              <a:buClr>
                <a:srgbClr val="996633"/>
              </a:buClr>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2200" dirty="0">
              <a:latin typeface="Bitstream Vera Sans" charset="0"/>
            </a:endParaRPr>
          </a:p>
        </p:txBody>
      </p:sp>
      <p:pic>
        <p:nvPicPr>
          <p:cNvPr id="8" name="Content Placeholder 9"/>
          <p:cNvPicPr>
            <a:picLocks noChangeAspect="1" noChangeArrowheads="1"/>
          </p:cNvPicPr>
          <p:nvPr/>
        </p:nvPicPr>
        <p:blipFill>
          <a:blip r:embed="rId2" cstate="print"/>
          <a:srcRect/>
          <a:stretch>
            <a:fillRect/>
          </a:stretch>
        </p:blipFill>
        <p:spPr bwMode="auto">
          <a:xfrm>
            <a:off x="4267201" y="3329667"/>
            <a:ext cx="4648200" cy="3071133"/>
          </a:xfrm>
          <a:prstGeom prst="rect">
            <a:avLst/>
          </a:prstGeom>
          <a:noFill/>
          <a:ln w="9525">
            <a:noFill/>
            <a:miter lim="800000"/>
            <a:headEnd/>
            <a:tailEnd/>
          </a:ln>
        </p:spPr>
      </p:pic>
      <p:sp>
        <p:nvSpPr>
          <p:cNvPr id="9" name="Rectangle 2"/>
          <p:cNvSpPr txBox="1">
            <a:spLocks noChangeArrowheads="1"/>
          </p:cNvSpPr>
          <p:nvPr/>
        </p:nvSpPr>
        <p:spPr bwMode="auto">
          <a:xfrm>
            <a:off x="1430866" y="3329667"/>
            <a:ext cx="2836335" cy="3071133"/>
          </a:xfrm>
          <a:prstGeom prst="rect">
            <a:avLst/>
          </a:prstGeom>
          <a:noFill/>
          <a:ln w="9525">
            <a:noFill/>
            <a:miter lim="800000"/>
            <a:headEnd/>
            <a:tailEnd/>
          </a:ln>
        </p:spPr>
        <p:txBody>
          <a:bodyPr vert="horz" wrap="square" lIns="91440" tIns="20793" rIns="91440" bIns="45720" numCol="1" anchor="t" anchorCtr="0" compatLnSpc="1">
            <a:prstTxWarp prst="textNoShape">
              <a:avLst/>
            </a:prstTxWarp>
            <a:normAutofit fontScale="850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LHC Experiments use grid computing paradigm to organize distributed resources;</a:t>
            </a: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A few years ago Cloud Computing </a:t>
            </a:r>
            <a:r>
              <a:rPr lang="en-US" sz="1600" dirty="0" err="1" smtClean="0">
                <a:latin typeface="Bitstream Vera Sans" charset="0"/>
                <a:ea typeface="DejaVu Sans" charset="0"/>
                <a:cs typeface="DejaVu Sans" charset="0"/>
              </a:rPr>
              <a:t>RnD</a:t>
            </a:r>
            <a:r>
              <a:rPr lang="en-US" sz="1600" dirty="0" smtClean="0">
                <a:latin typeface="Bitstream Vera Sans" charset="0"/>
                <a:ea typeface="DejaVu Sans" charset="0"/>
                <a:cs typeface="DejaVu Sans" charset="0"/>
              </a:rPr>
              <a:t> projects were started to explore virtualization and </a:t>
            </a:r>
            <a:r>
              <a:rPr lang="en-US" sz="1600" dirty="0" smtClean="0">
                <a:latin typeface="Bitstream Vera Sans" charset="0"/>
                <a:ea typeface="DejaVu Sans" charset="0"/>
                <a:cs typeface="DejaVu Sans" charset="0"/>
              </a:rPr>
              <a:t>clouds</a:t>
            </a: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Now we are evaluating how high-performance and super-computers can be used for data processing and </a:t>
            </a:r>
            <a:r>
              <a:rPr lang="en-US" sz="1600" dirty="0" smtClean="0">
                <a:latin typeface="Bitstream Vera Sans" charset="0"/>
                <a:ea typeface="DejaVu Sans" charset="0"/>
                <a:cs typeface="DejaVu Sans" charset="0"/>
              </a:rPr>
              <a:t>analysis and disks federation and try to </a:t>
            </a:r>
            <a:r>
              <a:rPr lang="en-US" sz="1600" dirty="0" smtClean="0">
                <a:solidFill>
                  <a:srgbClr val="FF0000"/>
                </a:solidFill>
                <a:latin typeface="Bitstream Vera Sans" charset="0"/>
                <a:ea typeface="DejaVu Sans" charset="0"/>
                <a:cs typeface="DejaVu Sans" charset="0"/>
              </a:rPr>
              <a:t>reduce complexity.</a:t>
            </a:r>
            <a:endParaRPr lang="en-US" sz="1600" dirty="0" smtClean="0">
              <a:solidFill>
                <a:srgbClr val="FF0000"/>
              </a:solidFill>
              <a:latin typeface="Bitstream Vera Sans" charset="0"/>
              <a:ea typeface="DejaVu Sans" charset="0"/>
              <a:cs typeface="DejaVu Sans" charset="0"/>
            </a:endParaRPr>
          </a:p>
          <a:p>
            <a:pPr marL="9788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800" dirty="0" smtClean="0">
              <a:latin typeface="Bitstream Vera Sans" charset="0"/>
            </a:endParaRPr>
          </a:p>
          <a:p>
            <a:pPr marL="9788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2200" dirty="0">
              <a:latin typeface="Bitstream Vera Sans" charset="0"/>
            </a:endParaRPr>
          </a:p>
        </p:txBody>
      </p:sp>
      <p:sp>
        <p:nvSpPr>
          <p:cNvPr id="10" name="Oval Callout 9"/>
          <p:cNvSpPr/>
          <p:nvPr/>
        </p:nvSpPr>
        <p:spPr>
          <a:xfrm>
            <a:off x="7884368" y="5555890"/>
            <a:ext cx="684419" cy="451210"/>
          </a:xfrm>
          <a:prstGeom prst="wedgeEllipseCallout">
            <a:avLst>
              <a:gd name="adj1" fmla="val -134784"/>
              <a:gd name="adj2" fmla="val -115000"/>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40%</a:t>
            </a:r>
          </a:p>
        </p:txBody>
      </p:sp>
      <p:sp>
        <p:nvSpPr>
          <p:cNvPr id="11" name="Oval Callout 10"/>
          <p:cNvSpPr/>
          <p:nvPr/>
        </p:nvSpPr>
        <p:spPr>
          <a:xfrm>
            <a:off x="4267200" y="3936998"/>
            <a:ext cx="876300" cy="355601"/>
          </a:xfrm>
          <a:prstGeom prst="wedgeEllipseCallout">
            <a:avLst>
              <a:gd name="adj1" fmla="val 220930"/>
              <a:gd name="adj2" fmla="val 228854"/>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15%</a:t>
            </a:r>
          </a:p>
        </p:txBody>
      </p:sp>
      <p:sp>
        <p:nvSpPr>
          <p:cNvPr id="12" name="Oval Callout 11"/>
          <p:cNvSpPr/>
          <p:nvPr/>
        </p:nvSpPr>
        <p:spPr>
          <a:xfrm>
            <a:off x="4508500" y="5638007"/>
            <a:ext cx="749300" cy="398462"/>
          </a:xfrm>
          <a:prstGeom prst="wedgeEllipseCallout">
            <a:avLst>
              <a:gd name="adj1" fmla="val 76620"/>
              <a:gd name="adj2" fmla="val -52903"/>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45%</a:t>
            </a:r>
          </a:p>
        </p:txBody>
      </p:sp>
      <p:sp>
        <p:nvSpPr>
          <p:cNvPr id="14" name="Oval 13"/>
          <p:cNvSpPr/>
          <p:nvPr/>
        </p:nvSpPr>
        <p:spPr>
          <a:xfrm>
            <a:off x="4737100" y="6597653"/>
            <a:ext cx="1181100" cy="26670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084549" y="2744891"/>
            <a:ext cx="3059451" cy="584776"/>
          </a:xfrm>
          <a:prstGeom prst="rect">
            <a:avLst/>
          </a:prstGeom>
          <a:solidFill>
            <a:schemeClr val="bg2">
              <a:lumMod val="60000"/>
              <a:lumOff val="40000"/>
            </a:schemeClr>
          </a:solidFill>
          <a:ln>
            <a:solidFill>
              <a:schemeClr val="tx1"/>
            </a:solidFill>
          </a:ln>
        </p:spPr>
        <p:txBody>
          <a:bodyPr wrap="none" rtlCol="0">
            <a:spAutoFit/>
          </a:bodyPr>
          <a:lstStyle/>
          <a:p>
            <a:r>
              <a:rPr lang="en-US" sz="1600" dirty="0" smtClean="0">
                <a:solidFill>
                  <a:srgbClr val="800000"/>
                </a:solidFill>
              </a:rPr>
              <a:t>But the landscape has changed </a:t>
            </a:r>
          </a:p>
          <a:p>
            <a:r>
              <a:rPr lang="en-US" sz="1600" dirty="0" smtClean="0">
                <a:solidFill>
                  <a:srgbClr val="800000"/>
                </a:solidFill>
              </a:rPr>
              <a:t>Have we updated  the maps ? </a:t>
            </a:r>
            <a:endParaRPr lang="en-US" sz="1600" dirty="0">
              <a:solidFill>
                <a:srgbClr val="800000"/>
              </a:solidFill>
            </a:endParaRPr>
          </a:p>
        </p:txBody>
      </p:sp>
      <p:pic>
        <p:nvPicPr>
          <p:cNvPr id="13" name="Picture 12" descr="Screen Shot 2016-01-19 at 2.46.3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9100" y="3357059"/>
            <a:ext cx="1104900" cy="808463"/>
          </a:xfrm>
          <a:prstGeom prst="rect">
            <a:avLst/>
          </a:prstGeom>
        </p:spPr>
      </p:pic>
    </p:spTree>
    <p:extLst>
      <p:ext uri="{BB962C8B-B14F-4D97-AF65-F5344CB8AC3E}">
        <p14:creationId xmlns:p14="http://schemas.microsoft.com/office/powerpoint/2010/main" val="19066542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52500"/>
          </a:xfrm>
        </p:spPr>
        <p:txBody>
          <a:bodyPr/>
          <a:lstStyle/>
          <a:p>
            <a:r>
              <a:rPr lang="en-US" sz="3000" dirty="0" smtClean="0"/>
              <a:t>How to Face the Run2+ Challenges. Reducing Complexity.</a:t>
            </a:r>
            <a:endParaRPr lang="en-US" sz="30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6</a:t>
            </a:fld>
            <a:endParaRPr lang="en-US"/>
          </a:p>
        </p:txBody>
      </p:sp>
      <p:pic>
        <p:nvPicPr>
          <p:cNvPr id="7"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178519"/>
            <a:ext cx="3240360" cy="3636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73749" y="1179740"/>
            <a:ext cx="3239273" cy="3635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923928" y="1833093"/>
            <a:ext cx="2016224" cy="646331"/>
          </a:xfrm>
          <a:prstGeom prst="rect">
            <a:avLst/>
          </a:prstGeom>
          <a:noFill/>
        </p:spPr>
        <p:txBody>
          <a:bodyPr wrap="square" rtlCol="0">
            <a:spAutoFit/>
          </a:bodyPr>
          <a:lstStyle/>
          <a:p>
            <a:r>
              <a:rPr lang="en-US" dirty="0" smtClean="0">
                <a:solidFill>
                  <a:schemeClr val="accent2">
                    <a:lumMod val="75000"/>
                  </a:schemeClr>
                </a:solidFill>
                <a:latin typeface="Calibri"/>
              </a:rPr>
              <a:t>Evolution of computing models</a:t>
            </a:r>
            <a:endParaRPr lang="en-GB" dirty="0">
              <a:solidFill>
                <a:schemeClr val="accent2">
                  <a:lumMod val="75000"/>
                </a:schemeClr>
              </a:solidFill>
              <a:latin typeface="Calibri"/>
            </a:endParaRPr>
          </a:p>
        </p:txBody>
      </p:sp>
      <p:sp>
        <p:nvSpPr>
          <p:cNvPr id="10" name="Right Arrow 9"/>
          <p:cNvSpPr/>
          <p:nvPr/>
        </p:nvSpPr>
        <p:spPr>
          <a:xfrm>
            <a:off x="4139952" y="2583137"/>
            <a:ext cx="1296144" cy="484632"/>
          </a:xfrm>
          <a:prstGeom prst="rightArrow">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11" name="TextBox 10"/>
          <p:cNvSpPr txBox="1"/>
          <p:nvPr/>
        </p:nvSpPr>
        <p:spPr>
          <a:xfrm>
            <a:off x="1475656" y="4842149"/>
            <a:ext cx="1095172"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Hierarchy</a:t>
            </a:r>
            <a:endParaRPr lang="en-US" dirty="0">
              <a:solidFill>
                <a:prstClr val="black"/>
              </a:solidFill>
              <a:latin typeface="Calibri"/>
            </a:endParaRPr>
          </a:p>
        </p:txBody>
      </p:sp>
      <p:sp>
        <p:nvSpPr>
          <p:cNvPr id="12" name="TextBox 11"/>
          <p:cNvSpPr txBox="1"/>
          <p:nvPr/>
        </p:nvSpPr>
        <p:spPr>
          <a:xfrm>
            <a:off x="7164288" y="4842149"/>
            <a:ext cx="708435"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Mesh</a:t>
            </a:r>
            <a:endParaRPr lang="en-US" dirty="0">
              <a:solidFill>
                <a:prstClr val="black"/>
              </a:solidFill>
              <a:latin typeface="Calibri"/>
            </a:endParaRPr>
          </a:p>
        </p:txBody>
      </p:sp>
      <p:sp>
        <p:nvSpPr>
          <p:cNvPr id="13" name="Rectangle 12"/>
          <p:cNvSpPr/>
          <p:nvPr/>
        </p:nvSpPr>
        <p:spPr>
          <a:xfrm>
            <a:off x="1475656" y="5667673"/>
            <a:ext cx="7550117" cy="830997"/>
          </a:xfrm>
          <a:prstGeom prst="rect">
            <a:avLst/>
          </a:prstGeom>
        </p:spPr>
        <p:txBody>
          <a:bodyPr wrap="square">
            <a:spAutoFit/>
          </a:bodyPr>
          <a:lstStyle/>
          <a:p>
            <a:pPr marL="342900" indent="-342900">
              <a:buFont typeface="Arial"/>
              <a:buChar char="•"/>
            </a:pPr>
            <a:r>
              <a:rPr lang="en-US" sz="1600" dirty="0" smtClean="0">
                <a:solidFill>
                  <a:schemeClr val="accent2">
                    <a:lumMod val="50000"/>
                  </a:schemeClr>
                </a:solidFill>
              </a:rPr>
              <a:t>Network capabilities and data access technologies have significantly improved our ability to use resources independent of location</a:t>
            </a:r>
          </a:p>
          <a:p>
            <a:pPr marL="342900" indent="-342900">
              <a:buFont typeface="Arial"/>
              <a:buChar char="•"/>
            </a:pPr>
            <a:r>
              <a:rPr lang="en-US" sz="1600" dirty="0" smtClean="0">
                <a:solidFill>
                  <a:schemeClr val="accent2">
                    <a:lumMod val="50000"/>
                  </a:schemeClr>
                </a:solidFill>
              </a:rPr>
              <a:t>Relaxing hierarchical model : Flat instead of Tiered Grid model</a:t>
            </a:r>
          </a:p>
        </p:txBody>
      </p:sp>
    </p:spTree>
    <p:extLst>
      <p:ext uri="{BB962C8B-B14F-4D97-AF65-F5344CB8AC3E}">
        <p14:creationId xmlns:p14="http://schemas.microsoft.com/office/powerpoint/2010/main" val="34702318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a:t>How to Face the Run2+ Challenges. Reducing Complexity</a:t>
            </a:r>
            <a:r>
              <a:rPr lang="en-US" dirty="0" smtClean="0"/>
              <a:t>. Cont’d.</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7</a:t>
            </a:fld>
            <a:endParaRPr lang="en-US"/>
          </a:p>
        </p:txBody>
      </p:sp>
      <p:pic>
        <p:nvPicPr>
          <p:cNvPr id="7" name="Picture 6"/>
          <p:cNvPicPr>
            <a:picLocks noChangeAspect="1"/>
          </p:cNvPicPr>
          <p:nvPr/>
        </p:nvPicPr>
        <p:blipFill>
          <a:blip r:embed="rId2"/>
          <a:stretch>
            <a:fillRect/>
          </a:stretch>
        </p:blipFill>
        <p:spPr>
          <a:xfrm>
            <a:off x="1415082" y="1136231"/>
            <a:ext cx="3842718" cy="2433325"/>
          </a:xfrm>
          <a:prstGeom prst="rect">
            <a:avLst/>
          </a:prstGeom>
        </p:spPr>
      </p:pic>
      <p:sp>
        <p:nvSpPr>
          <p:cNvPr id="9" name="Rectangle 8"/>
          <p:cNvSpPr/>
          <p:nvPr/>
        </p:nvSpPr>
        <p:spPr>
          <a:xfrm>
            <a:off x="1295400" y="3898900"/>
            <a:ext cx="3365500" cy="3108543"/>
          </a:xfrm>
          <a:prstGeom prst="rect">
            <a:avLst/>
          </a:prstGeom>
        </p:spPr>
        <p:txBody>
          <a:bodyPr wrap="square">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ALICE :</a:t>
            </a:r>
          </a:p>
          <a:p>
            <a:pPr marL="342900"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Virtually joining together the sites based on proximity (latency) and network capacity into Regional </a:t>
            </a:r>
            <a:r>
              <a:rPr lang="en-US" sz="1600" dirty="0">
                <a:solidFill>
                  <a:srgbClr val="000000"/>
                </a:solidFill>
                <a:latin typeface="Arial" charset="0"/>
                <a:ea typeface="ＭＳ Ｐゴシック" charset="0"/>
                <a:cs typeface="Geneva" charset="0"/>
              </a:rPr>
              <a:t>D</a:t>
            </a:r>
            <a:r>
              <a:rPr lang="en-US" sz="1600" dirty="0" smtClean="0">
                <a:solidFill>
                  <a:srgbClr val="000000"/>
                </a:solidFill>
                <a:latin typeface="Arial" charset="0"/>
                <a:ea typeface="ＭＳ Ｐゴシック" charset="0"/>
                <a:cs typeface="Geneva" charset="0"/>
              </a:rPr>
              <a:t>ata </a:t>
            </a:r>
            <a:r>
              <a:rPr lang="en-US" sz="1600" dirty="0">
                <a:solidFill>
                  <a:srgbClr val="000000"/>
                </a:solidFill>
                <a:latin typeface="Arial" charset="0"/>
                <a:ea typeface="ＭＳ Ｐゴシック" charset="0"/>
                <a:cs typeface="Geneva" charset="0"/>
              </a:rPr>
              <a:t>C</a:t>
            </a:r>
            <a:r>
              <a:rPr lang="en-US" sz="1600" dirty="0" smtClean="0">
                <a:solidFill>
                  <a:srgbClr val="000000"/>
                </a:solidFill>
                <a:latin typeface="Arial" charset="0"/>
                <a:ea typeface="ＭＳ Ｐゴシック" charset="0"/>
                <a:cs typeface="Geneva" charset="0"/>
              </a:rPr>
              <a:t>louds</a:t>
            </a:r>
          </a:p>
          <a:p>
            <a:pPr marL="342900" lvl="1"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Each cloud/region provides reliable data management and sufficient processing capability</a:t>
            </a:r>
          </a:p>
          <a:p>
            <a:pPr marL="342900" lvl="1" indent="-342900" defTabSz="914400" eaLnBrk="0" fontAlgn="base" hangingPunct="0">
              <a:spcBef>
                <a:spcPct val="0"/>
              </a:spcBef>
              <a:spcAft>
                <a:spcPct val="0"/>
              </a:spcAft>
              <a:buFont typeface="Arial"/>
              <a:buChar char="•"/>
            </a:pPr>
            <a:r>
              <a:rPr lang="en-US" sz="1600" dirty="0" smtClean="0">
                <a:solidFill>
                  <a:srgbClr val="141313"/>
                </a:solidFill>
              </a:rPr>
              <a:t>Dealing with handful of clouds/regions instead of the individual sites</a:t>
            </a:r>
          </a:p>
          <a:p>
            <a:pPr marL="342900" lvl="1" indent="-342900" defTabSz="914400" eaLnBrk="0" fontAlgn="base" hangingPunct="0">
              <a:spcBef>
                <a:spcPct val="0"/>
              </a:spcBef>
              <a:spcAft>
                <a:spcPct val="0"/>
              </a:spcAft>
              <a:buFont typeface="Arial"/>
              <a:buChar char="•"/>
            </a:pPr>
            <a:endParaRPr lang="en-US" sz="2000" dirty="0" smtClean="0">
              <a:solidFill>
                <a:srgbClr val="000000"/>
              </a:solidFill>
              <a:latin typeface="Arial" charset="0"/>
              <a:ea typeface="ＭＳ Ｐゴシック" charset="0"/>
              <a:cs typeface="Geneva" charset="0"/>
            </a:endParaRPr>
          </a:p>
        </p:txBody>
      </p:sp>
      <p:pic>
        <p:nvPicPr>
          <p:cNvPr id="10" name="Picture 9" descr="Screen Shot 2014-07-08 at 2.54.1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610011"/>
            <a:ext cx="3886200" cy="2809741"/>
          </a:xfrm>
          <a:prstGeom prst="rect">
            <a:avLst/>
          </a:prstGeom>
        </p:spPr>
      </p:pic>
      <p:sp>
        <p:nvSpPr>
          <p:cNvPr id="11" name="TextBox 10"/>
          <p:cNvSpPr txBox="1"/>
          <p:nvPr/>
        </p:nvSpPr>
        <p:spPr>
          <a:xfrm>
            <a:off x="5257800" y="1066800"/>
            <a:ext cx="3724096" cy="584776"/>
          </a:xfrm>
          <a:prstGeom prst="rect">
            <a:avLst/>
          </a:prstGeom>
          <a:noFill/>
        </p:spPr>
        <p:txBody>
          <a:bodyPr wrap="none" rtlCol="0">
            <a:spAutoFit/>
          </a:bodyPr>
          <a:lstStyle/>
          <a:p>
            <a:r>
              <a:rPr lang="en-US" dirty="0" smtClean="0"/>
              <a:t>CERN-IT : </a:t>
            </a:r>
            <a:r>
              <a:rPr lang="en-US" sz="1400" dirty="0" smtClean="0"/>
              <a:t>site or cloud is represented by </a:t>
            </a:r>
          </a:p>
          <a:p>
            <a:r>
              <a:rPr lang="en-US" sz="1400" dirty="0" smtClean="0"/>
              <a:t>Virtual Storage Cloud Node</a:t>
            </a:r>
            <a:endParaRPr lang="en-US" sz="1400" dirty="0"/>
          </a:p>
        </p:txBody>
      </p:sp>
      <p:sp>
        <p:nvSpPr>
          <p:cNvPr id="12" name="TextBox 11"/>
          <p:cNvSpPr txBox="1"/>
          <p:nvPr/>
        </p:nvSpPr>
        <p:spPr>
          <a:xfrm>
            <a:off x="1415082" y="3314700"/>
            <a:ext cx="3516182" cy="369332"/>
          </a:xfrm>
          <a:prstGeom prst="rect">
            <a:avLst/>
          </a:prstGeom>
          <a:noFill/>
        </p:spPr>
        <p:txBody>
          <a:bodyPr wrap="none" rtlCol="0">
            <a:spAutoFit/>
          </a:bodyPr>
          <a:lstStyle/>
          <a:p>
            <a:r>
              <a:rPr lang="en-US" dirty="0" err="1" smtClean="0"/>
              <a:t>Xrootd</a:t>
            </a:r>
            <a:r>
              <a:rPr lang="en-US" dirty="0" smtClean="0"/>
              <a:t> ATLAS  Federation (FAX)</a:t>
            </a:r>
            <a:endParaRPr lang="en-US" dirty="0"/>
          </a:p>
        </p:txBody>
      </p:sp>
      <p:pic>
        <p:nvPicPr>
          <p:cNvPr id="8" name="Picture 7" descr="Screen Shot 2014-07-08 at 2.01.4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5323" y="4337053"/>
            <a:ext cx="4608677" cy="2260600"/>
          </a:xfrm>
          <a:prstGeom prst="rect">
            <a:avLst/>
          </a:prstGeom>
        </p:spPr>
      </p:pic>
    </p:spTree>
    <p:extLst>
      <p:ext uri="{BB962C8B-B14F-4D97-AF65-F5344CB8AC3E}">
        <p14:creationId xmlns:p14="http://schemas.microsoft.com/office/powerpoint/2010/main" val="8657622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Federation (FAX).</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8</a:t>
            </a:fld>
            <a:endParaRPr lang="en-US"/>
          </a:p>
        </p:txBody>
      </p:sp>
      <p:pic>
        <p:nvPicPr>
          <p:cNvPr id="7" name="Picture 6" descr="Screen Shot 2016-01-14 at 12.50.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930882"/>
            <a:ext cx="7717677" cy="5444518"/>
          </a:xfrm>
          <a:prstGeom prst="rect">
            <a:avLst/>
          </a:prstGeom>
        </p:spPr>
      </p:pic>
      <p:sp>
        <p:nvSpPr>
          <p:cNvPr id="3" name="TextBox 2"/>
          <p:cNvSpPr txBox="1"/>
          <p:nvPr/>
        </p:nvSpPr>
        <p:spPr>
          <a:xfrm>
            <a:off x="6957633" y="6375400"/>
            <a:ext cx="2080843" cy="307777"/>
          </a:xfrm>
          <a:prstGeom prst="rect">
            <a:avLst/>
          </a:prstGeom>
          <a:noFill/>
        </p:spPr>
        <p:txBody>
          <a:bodyPr wrap="none" rtlCol="0">
            <a:spAutoFit/>
          </a:bodyPr>
          <a:lstStyle/>
          <a:p>
            <a:r>
              <a:rPr lang="en-US" sz="1400" dirty="0" err="1" smtClean="0"/>
              <a:t>S.Campana</a:t>
            </a:r>
            <a:r>
              <a:rPr lang="en-US" sz="1400" dirty="0" smtClean="0"/>
              <a:t> CHEP2015</a:t>
            </a:r>
            <a:endParaRPr lang="en-US" sz="1400" dirty="0"/>
          </a:p>
        </p:txBody>
      </p:sp>
    </p:spTree>
    <p:extLst>
      <p:ext uri="{BB962C8B-B14F-4D97-AF65-F5344CB8AC3E}">
        <p14:creationId xmlns:p14="http://schemas.microsoft.com/office/powerpoint/2010/main" val="17863907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R&amp;D Project Motivation</a:t>
            </a:r>
            <a:endParaRPr lang="en-US" dirty="0"/>
          </a:p>
        </p:txBody>
      </p:sp>
      <p:sp>
        <p:nvSpPr>
          <p:cNvPr id="3" name="Content Placeholder 2"/>
          <p:cNvSpPr>
            <a:spLocks noGrp="1"/>
          </p:cNvSpPr>
          <p:nvPr>
            <p:ph idx="1"/>
          </p:nvPr>
        </p:nvSpPr>
        <p:spPr>
          <a:xfrm>
            <a:off x="1371600" y="939800"/>
            <a:ext cx="7683500" cy="5664206"/>
          </a:xfrm>
        </p:spPr>
        <p:txBody>
          <a:bodyPr>
            <a:noAutofit/>
          </a:bodyPr>
          <a:lstStyle/>
          <a:p>
            <a:pPr>
              <a:lnSpc>
                <a:spcPct val="120000"/>
              </a:lnSpc>
              <a:spcBef>
                <a:spcPts val="600"/>
              </a:spcBef>
            </a:pPr>
            <a:r>
              <a:rPr lang="en-US" sz="1800" dirty="0"/>
              <a:t>Computing models for the </a:t>
            </a:r>
            <a:r>
              <a:rPr lang="en-US" sz="1800" dirty="0" smtClean="0"/>
              <a:t>Run3 and HL­LHC </a:t>
            </a:r>
            <a:r>
              <a:rPr lang="en-US" sz="1800" dirty="0"/>
              <a:t>era anticipate a growth of storage needs of at least two orders of magnitude. </a:t>
            </a:r>
            <a:endParaRPr lang="en-US" sz="1800" dirty="0" smtClean="0"/>
          </a:p>
          <a:p>
            <a:pPr>
              <a:lnSpc>
                <a:spcPct val="120000"/>
              </a:lnSpc>
              <a:spcBef>
                <a:spcPts val="600"/>
              </a:spcBef>
            </a:pPr>
            <a:r>
              <a:rPr lang="en-US" sz="1800" dirty="0"/>
              <a:t>T</a:t>
            </a:r>
            <a:r>
              <a:rPr lang="en-US" sz="1800" dirty="0" smtClean="0"/>
              <a:t>he </a:t>
            </a:r>
            <a:r>
              <a:rPr lang="en-US" sz="1800" dirty="0"/>
              <a:t>reliable operation of large scale data facilities </a:t>
            </a:r>
            <a:r>
              <a:rPr lang="en-US" sz="1800" dirty="0" smtClean="0"/>
              <a:t>need </a:t>
            </a:r>
            <a:r>
              <a:rPr lang="en-US" sz="1800" dirty="0"/>
              <a:t>a clear economy of scale. </a:t>
            </a:r>
          </a:p>
          <a:p>
            <a:pPr>
              <a:lnSpc>
                <a:spcPct val="120000"/>
              </a:lnSpc>
              <a:spcBef>
                <a:spcPts val="600"/>
              </a:spcBef>
            </a:pPr>
            <a:r>
              <a:rPr lang="en-US" sz="1800" dirty="0"/>
              <a:t>A distributed heterogeneous system of independent storage systems is difficult to be used efficiently by user communities and couples the application level software stacks with the provisioning technology at </a:t>
            </a:r>
            <a:r>
              <a:rPr lang="en-US" sz="1800" dirty="0" smtClean="0"/>
              <a:t>sites. </a:t>
            </a:r>
          </a:p>
          <a:p>
            <a:pPr lvl="1">
              <a:lnSpc>
                <a:spcPct val="120000"/>
              </a:lnSpc>
              <a:spcBef>
                <a:spcPts val="600"/>
              </a:spcBef>
            </a:pPr>
            <a:r>
              <a:rPr lang="en-US" sz="1800" dirty="0" smtClean="0"/>
              <a:t>Federating </a:t>
            </a:r>
            <a:r>
              <a:rPr lang="en-US" sz="1800" dirty="0"/>
              <a:t>the data </a:t>
            </a:r>
            <a:r>
              <a:rPr lang="en-US" sz="1800" dirty="0" smtClean="0"/>
              <a:t>centers </a:t>
            </a:r>
            <a:r>
              <a:rPr lang="en-US" sz="1800" dirty="0"/>
              <a:t>provides a logical homogeneous and consistent reliable resource for the end users </a:t>
            </a:r>
            <a:endParaRPr lang="en-US" sz="1800" dirty="0" smtClean="0"/>
          </a:p>
          <a:p>
            <a:pPr>
              <a:lnSpc>
                <a:spcPct val="120000"/>
              </a:lnSpc>
              <a:spcBef>
                <a:spcPts val="600"/>
              </a:spcBef>
            </a:pPr>
            <a:r>
              <a:rPr lang="en-US" sz="1800" dirty="0"/>
              <a:t>S</a:t>
            </a:r>
            <a:r>
              <a:rPr lang="en-US" sz="1800" dirty="0" smtClean="0"/>
              <a:t>mall </a:t>
            </a:r>
            <a:r>
              <a:rPr lang="en-US" sz="1800" dirty="0"/>
              <a:t>institutions have no enough people to support fully-fledged software stack. Distributed stuff like FAX, ALICE </a:t>
            </a:r>
            <a:r>
              <a:rPr lang="en-US" sz="1800" dirty="0" err="1"/>
              <a:t>xrootd</a:t>
            </a:r>
            <a:r>
              <a:rPr lang="en-US" sz="1800" dirty="0"/>
              <a:t>, EOS@CERN, </a:t>
            </a:r>
            <a:r>
              <a:rPr lang="en-US" sz="1800" dirty="0" smtClean="0"/>
              <a:t>AAA / CMS, </a:t>
            </a:r>
            <a:r>
              <a:rPr lang="en-US" sz="1800" dirty="0" err="1" smtClean="0"/>
              <a:t>dCache</a:t>
            </a:r>
            <a:r>
              <a:rPr lang="en-US" sz="1800" dirty="0" smtClean="0"/>
              <a:t>, </a:t>
            </a:r>
            <a:r>
              <a:rPr lang="en-US" sz="1800" dirty="0" err="1" smtClean="0"/>
              <a:t>etc</a:t>
            </a:r>
            <a:r>
              <a:rPr lang="en-US" sz="1800" dirty="0" smtClean="0"/>
              <a:t> </a:t>
            </a:r>
            <a:r>
              <a:rPr lang="en-US" sz="1800" dirty="0"/>
              <a:t>(mostly) works. </a:t>
            </a:r>
            <a:endParaRPr lang="en-US" sz="1800" dirty="0" smtClean="0"/>
          </a:p>
          <a:p>
            <a:pPr lvl="1">
              <a:lnSpc>
                <a:spcPct val="120000"/>
              </a:lnSpc>
              <a:spcBef>
                <a:spcPts val="600"/>
              </a:spcBef>
            </a:pPr>
            <a:r>
              <a:rPr lang="en-US" sz="1800" dirty="0" smtClean="0"/>
              <a:t>In our project we try </a:t>
            </a:r>
            <a:r>
              <a:rPr lang="en-US" sz="1800" dirty="0"/>
              <a:t>to analyze how </a:t>
            </a:r>
            <a:r>
              <a:rPr lang="en-US" sz="1800" dirty="0" smtClean="0"/>
              <a:t>to set </a:t>
            </a:r>
            <a:r>
              <a:rPr lang="en-US" sz="1800" dirty="0"/>
              <a:t>up distributed storage in </a:t>
            </a:r>
            <a:r>
              <a:rPr lang="en-US" sz="1800" dirty="0" smtClean="0"/>
              <a:t>one  </a:t>
            </a:r>
            <a:r>
              <a:rPr lang="en-US" sz="1800" dirty="0"/>
              <a:t>region and how it can be used from Grid sites, from HPC</a:t>
            </a:r>
            <a:r>
              <a:rPr lang="en-US" sz="1800" dirty="0" smtClean="0"/>
              <a:t>, academic and commercial clouds, </a:t>
            </a:r>
            <a:r>
              <a:rPr lang="en-US" sz="1800" dirty="0"/>
              <a:t>etc</a:t>
            </a:r>
            <a:r>
              <a:rPr lang="en-US" sz="1800" dirty="0" smtClean="0"/>
              <a:t>.</a:t>
            </a:r>
            <a:endParaRPr lang="en-US" sz="18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9</a:t>
            </a:fld>
            <a:endParaRPr lang="en-US"/>
          </a:p>
        </p:txBody>
      </p:sp>
    </p:spTree>
    <p:extLst>
      <p:ext uri="{BB962C8B-B14F-4D97-AF65-F5344CB8AC3E}">
        <p14:creationId xmlns:p14="http://schemas.microsoft.com/office/powerpoint/2010/main" val="11470905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40241</TotalTime>
  <Words>2272</Words>
  <Application>Microsoft Macintosh PowerPoint</Application>
  <PresentationFormat>On-screen Show (4:3)</PresentationFormat>
  <Paragraphs>313</Paragraphs>
  <Slides>21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Default Design</vt:lpstr>
      <vt:lpstr>Image</vt:lpstr>
      <vt:lpstr>PowerPoint Presentation</vt:lpstr>
      <vt:lpstr>Main Topics</vt:lpstr>
      <vt:lpstr>LHC Challenges. The Run2 and beyond</vt:lpstr>
      <vt:lpstr>LHC Computing Scale of Needs </vt:lpstr>
      <vt:lpstr>LHC Computing Challenges</vt:lpstr>
      <vt:lpstr>How to Face the Run2+ Challenges. Reducing Complexity.</vt:lpstr>
      <vt:lpstr>How to Face the Run2+ Challenges. Reducing Complexity. Cont’d.</vt:lpstr>
      <vt:lpstr>ATLAS Federation (FAX).</vt:lpstr>
      <vt:lpstr>R&amp;D Project Motivation</vt:lpstr>
      <vt:lpstr>Sites and “triangles”.</vt:lpstr>
      <vt:lpstr>Incomplete List of Requirements</vt:lpstr>
      <vt:lpstr>Technology choice.</vt:lpstr>
      <vt:lpstr>Testbed Infrastructure and Configuration</vt:lpstr>
      <vt:lpstr>Conducted Tests</vt:lpstr>
      <vt:lpstr>Network Monitoring with PerfSonar </vt:lpstr>
      <vt:lpstr>Synthetic Tests I. Bonnie++  Bloc I/O</vt:lpstr>
      <vt:lpstr>Synthetic Tests II. Bonnie++  File Metadata</vt:lpstr>
      <vt:lpstr>HENP Tests I. ALICE</vt:lpstr>
      <vt:lpstr>HENP Tests II. ATLAS</vt:lpstr>
      <vt:lpstr>Outline</vt:lpstr>
      <vt:lpstr>Thanks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Bird</dc:creator>
  <cp:lastModifiedBy>Alexei Klimentov</cp:lastModifiedBy>
  <cp:revision>429</cp:revision>
  <cp:lastPrinted>2016-01-18T09:06:51Z</cp:lastPrinted>
  <dcterms:created xsi:type="dcterms:W3CDTF">2011-09-29T16:50:57Z</dcterms:created>
  <dcterms:modified xsi:type="dcterms:W3CDTF">2016-01-19T13:54:45Z</dcterms:modified>
</cp:coreProperties>
</file>