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7"/>
  </p:notesMasterIdLst>
  <p:handoutMasterIdLst>
    <p:handoutMasterId r:id="rId8"/>
  </p:handoutMasterIdLst>
  <p:sldIdLst>
    <p:sldId id="312" r:id="rId2"/>
    <p:sldId id="350" r:id="rId3"/>
    <p:sldId id="351" r:id="rId4"/>
    <p:sldId id="352" r:id="rId5"/>
    <p:sldId id="353" r:id="rId6"/>
  </p:sldIdLst>
  <p:sldSz cx="9144000" cy="6858000" type="screen4x3"/>
  <p:notesSz cx="67310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2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996600"/>
    <a:srgbClr val="FF66CC"/>
    <a:srgbClr val="33CCFF"/>
    <a:srgbClr val="FF5050"/>
    <a:srgbClr val="FF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4660"/>
  </p:normalViewPr>
  <p:slideViewPr>
    <p:cSldViewPr snapToGrid="0">
      <p:cViewPr varScale="1">
        <p:scale>
          <a:sx n="84" d="100"/>
          <a:sy n="84" d="100"/>
        </p:scale>
        <p:origin x="912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3336" y="-96"/>
      </p:cViewPr>
      <p:guideLst>
        <p:guide orient="horz" pos="3104"/>
        <p:guide pos="212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8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8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</a:defRPr>
            </a:lvl1pPr>
          </a:lstStyle>
          <a:p>
            <a:pPr>
              <a:defRPr/>
            </a:pPr>
            <a:fld id="{5CE27857-282E-41D9-8801-4DBB8F93D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184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1538"/>
            <a:ext cx="5384800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</a:defRPr>
            </a:lvl1pPr>
          </a:lstStyle>
          <a:p>
            <a:pPr>
              <a:defRPr/>
            </a:pPr>
            <a:fld id="{94A42FF1-9EB7-49E8-8A8F-E28F6D125E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7855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7F65E3-B6DB-4128-97D0-D922215985D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88651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B7E1A2-D799-4DE9-A27A-8DFE4BDAA80D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8578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B7E1A2-D799-4DE9-A27A-8DFE4BDAA80D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4617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B7E1A2-D799-4DE9-A27A-8DFE4BDAA80D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63559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B7E1A2-D799-4DE9-A27A-8DFE4BDAA80D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11989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000" i="1">
              <a:latin typeface="Arial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2000" i="1">
              <a:latin typeface="Arial" charset="0"/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en-US"/>
              <a:t>31/07/08</a:t>
            </a: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en-US" altLang="en-US"/>
              <a:t>Review new IRs: Energy Deposition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fld id="{D8947780-94D4-4F3E-8C02-5D4B555558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890BA-ECC2-4BA8-94C7-007A53CF99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EAFAB-149C-45A2-8861-3C33DFAFF7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 noGrp="1"/>
          </p:cNvSpPr>
          <p:nvPr userDrawn="1"/>
        </p:nvSpPr>
        <p:spPr bwMode="auto">
          <a:xfrm>
            <a:off x="341842" y="6240463"/>
            <a:ext cx="7954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en-US" altLang="en-US" dirty="0" smtClean="0"/>
              <a:t>2015 June 1</a:t>
            </a:r>
            <a:r>
              <a:rPr lang="en-US" altLang="en-US" baseline="30000" dirty="0" smtClean="0"/>
              <a:t>st</a:t>
            </a:r>
            <a:r>
              <a:rPr lang="en-US" altLang="en-US" dirty="0" smtClean="0"/>
              <a:t>     </a:t>
            </a:r>
            <a:r>
              <a:rPr lang="en-US" altLang="en-US" dirty="0"/>
              <a:t>	F. </a:t>
            </a:r>
            <a:r>
              <a:rPr lang="en-US" altLang="en-US" dirty="0" err="1"/>
              <a:t>Cerutti</a:t>
            </a:r>
            <a:r>
              <a:rPr lang="en-US" altLang="en-US" dirty="0"/>
              <a:t>    		</a:t>
            </a:r>
            <a:r>
              <a:rPr lang="en-US" altLang="en-US" dirty="0" smtClean="0"/>
              <a:t>FCC-</a:t>
            </a:r>
            <a:r>
              <a:rPr lang="en-US" altLang="en-US" dirty="0" err="1" smtClean="0"/>
              <a:t>hh</a:t>
            </a:r>
            <a:r>
              <a:rPr lang="en-US" altLang="en-US" baseline="0" dirty="0" smtClean="0"/>
              <a:t> IR design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E8BD6-4958-4175-8E2E-B668468FA7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FA76E-150A-4FE2-B1A6-60F25C19F6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E69FA-6E2F-415E-B73D-8982610688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785C0-A8BB-4650-A090-2A2016DC69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3785F-7255-4FBD-BF57-09B99FB7E2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047F2-7194-4046-9C23-F1F4A0175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8D0A0-79C4-4010-BDA2-582A01DAF5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72AC8-0B89-416A-80D8-BD1564982F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024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27300" y="6248400"/>
            <a:ext cx="5018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80313" y="6243638"/>
            <a:ext cx="1106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Tahoma" pitchFamily="34" charset="0"/>
              </a:defRPr>
            </a:lvl1pPr>
          </a:lstStyle>
          <a:p>
            <a:pPr>
              <a:defRPr/>
            </a:pPr>
            <a:fld id="{54032372-6DF1-42C8-984F-A20E5DFE7D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2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000" i="1">
              <a:latin typeface="Arial" charset="0"/>
            </a:endParaRPr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2000" i="1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98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</p:spPr>
      </p:cxnSp>
      <p:cxnSp>
        <p:nvCxnSpPr>
          <p:cNvPr id="4099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4100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sp>
        <p:nvSpPr>
          <p:cNvPr id="410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noFill/>
        </p:spPr>
        <p:txBody>
          <a:bodyPr/>
          <a:lstStyle/>
          <a:p>
            <a:fld id="{1A129334-2CD7-4C34-A4E8-9D67331CD5AA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  <p:cxnSp>
        <p:nvCxnSpPr>
          <p:cNvPr id="4102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476250" y="487363"/>
            <a:ext cx="8382000" cy="77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3600" dirty="0" smtClean="0">
                <a:solidFill>
                  <a:srgbClr val="0066FF"/>
                </a:solidFill>
              </a:rPr>
              <a:t>ENERGY DEPOSITION STUDIES</a:t>
            </a:r>
            <a:endParaRPr lang="en-US" sz="3600" dirty="0">
              <a:solidFill>
                <a:srgbClr val="0066FF"/>
              </a:solidFill>
            </a:endParaRPr>
          </a:p>
        </p:txBody>
      </p:sp>
      <p:cxnSp>
        <p:nvCxnSpPr>
          <p:cNvPr id="4104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4105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4106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4107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</p:spPr>
      </p:cxnSp>
      <p:sp>
        <p:nvSpPr>
          <p:cNvPr id="4108" name="Rectangle 7"/>
          <p:cNvSpPr>
            <a:spLocks noChangeArrowheads="1"/>
          </p:cNvSpPr>
          <p:nvPr/>
        </p:nvSpPr>
        <p:spPr bwMode="auto">
          <a:xfrm>
            <a:off x="1563688" y="2414588"/>
            <a:ext cx="6091237" cy="89376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800" i="1" dirty="0" smtClean="0"/>
              <a:t>Maria </a:t>
            </a:r>
            <a:r>
              <a:rPr lang="en-US" sz="1800" i="1" dirty="0" err="1" smtClean="0"/>
              <a:t>Ilaria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Besana</a:t>
            </a:r>
            <a:r>
              <a:rPr lang="en-US" sz="1800" i="1" dirty="0" smtClean="0"/>
              <a:t> &amp; Francesco </a:t>
            </a:r>
            <a:r>
              <a:rPr lang="en-US" sz="1800" i="1" dirty="0" err="1"/>
              <a:t>Cerutti</a:t>
            </a:r>
            <a:endParaRPr lang="en-US" sz="1800" i="1" dirty="0"/>
          </a:p>
        </p:txBody>
      </p:sp>
      <p:sp>
        <p:nvSpPr>
          <p:cNvPr id="4109" name="Footer Placeholder 4"/>
          <p:cNvSpPr txBox="1">
            <a:spLocks noGrp="1"/>
          </p:cNvSpPr>
          <p:nvPr/>
        </p:nvSpPr>
        <p:spPr bwMode="auto">
          <a:xfrm>
            <a:off x="2487613" y="4757738"/>
            <a:ext cx="440848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200000"/>
              </a:lnSpc>
            </a:pPr>
            <a:r>
              <a:rPr lang="en-US" altLang="en-US" sz="1600" dirty="0" smtClean="0"/>
              <a:t>2015 June 1</a:t>
            </a:r>
            <a:r>
              <a:rPr lang="en-US" altLang="en-US" sz="1600" baseline="30000" dirty="0" smtClean="0"/>
              <a:t>st</a:t>
            </a:r>
            <a:endParaRPr lang="en-US" altLang="en-US" sz="1600" dirty="0"/>
          </a:p>
        </p:txBody>
      </p:sp>
      <p:grpSp>
        <p:nvGrpSpPr>
          <p:cNvPr id="4110" name="Group 17"/>
          <p:cNvGrpSpPr>
            <a:grpSpLocks/>
          </p:cNvGrpSpPr>
          <p:nvPr/>
        </p:nvGrpSpPr>
        <p:grpSpPr bwMode="auto">
          <a:xfrm>
            <a:off x="1827213" y="3587750"/>
            <a:ext cx="5983287" cy="754063"/>
            <a:chOff x="1842391" y="3758338"/>
            <a:chExt cx="5984259" cy="753711"/>
          </a:xfrm>
        </p:grpSpPr>
        <p:pic>
          <p:nvPicPr>
            <p:cNvPr id="4111" name="Picture 15" descr="fluka_logo_3000x2000.png"/>
            <p:cNvPicPr>
              <a:picLocks noChangeAspect="1"/>
            </p:cNvPicPr>
            <p:nvPr/>
          </p:nvPicPr>
          <p:blipFill>
            <a:blip r:embed="rId3" cstate="print"/>
            <a:srcRect t="28934" b="17726"/>
            <a:stretch>
              <a:fillRect/>
            </a:stretch>
          </p:blipFill>
          <p:spPr bwMode="auto">
            <a:xfrm>
              <a:off x="6145086" y="3865870"/>
              <a:ext cx="1681564" cy="597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2" name="Picture 16" descr="CERN.gif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42391" y="3807106"/>
              <a:ext cx="6858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3" name="Picture 16" descr="EN-STI-LOGO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48904" y="3758338"/>
              <a:ext cx="848652" cy="7537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2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</p:spPr>
      </p:cxnSp>
      <p:cxnSp>
        <p:nvCxnSpPr>
          <p:cNvPr id="512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sp>
        <p:nvSpPr>
          <p:cNvPr id="512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</p:spPr>
        <p:txBody>
          <a:bodyPr/>
          <a:lstStyle/>
          <a:p>
            <a:fld id="{B15A8474-64A0-45AA-921A-4D441BDCDE90}" type="slidenum">
              <a:rPr lang="en-US" altLang="en-US" smtClean="0"/>
              <a:pPr/>
              <a:t>2</a:t>
            </a:fld>
            <a:endParaRPr lang="en-US" altLang="en-US" smtClean="0"/>
          </a:p>
        </p:txBody>
      </p:sp>
      <p:cxnSp>
        <p:nvCxnSpPr>
          <p:cNvPr id="512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3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</p:spPr>
      </p:cxnSp>
      <p:sp>
        <p:nvSpPr>
          <p:cNvPr id="5131" name="Text Box 5"/>
          <p:cNvSpPr txBox="1">
            <a:spLocks noChangeArrowheads="1"/>
          </p:cNvSpPr>
          <p:nvPr/>
        </p:nvSpPr>
        <p:spPr bwMode="auto">
          <a:xfrm>
            <a:off x="384048" y="941388"/>
            <a:ext cx="8497888" cy="56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Radiation impact on the triplet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i="1" dirty="0" smtClean="0">
                <a:cs typeface="Tahoma" pitchFamily="34" charset="0"/>
              </a:rPr>
              <a:t>peak power density </a:t>
            </a:r>
            <a:r>
              <a:rPr lang="en-US" sz="1400" dirty="0" smtClean="0">
                <a:cs typeface="Tahoma" pitchFamily="34" charset="0"/>
              </a:rPr>
              <a:t>(which quench limit?) </a:t>
            </a:r>
            <a:r>
              <a:rPr lang="en-US" sz="1400" i="1" dirty="0" smtClean="0">
                <a:cs typeface="Tahoma" pitchFamily="34" charset="0"/>
              </a:rPr>
              <a:t>and dose in the Nb</a:t>
            </a:r>
            <a:r>
              <a:rPr lang="en-US" sz="1400" i="1" baseline="-25000" dirty="0" smtClean="0">
                <a:cs typeface="Tahoma" pitchFamily="34" charset="0"/>
              </a:rPr>
              <a:t>3</a:t>
            </a:r>
            <a:r>
              <a:rPr lang="en-US" sz="1400" i="1" dirty="0" smtClean="0">
                <a:cs typeface="Tahoma" pitchFamily="34" charset="0"/>
              </a:rPr>
              <a:t>Sn coils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>
                <a:cs typeface="Tahoma" pitchFamily="34" charset="0"/>
              </a:rPr>
              <a:t>a</a:t>
            </a:r>
            <a:r>
              <a:rPr lang="en-US" sz="1400" dirty="0" smtClean="0">
                <a:cs typeface="Tahoma" pitchFamily="34" charset="0"/>
              </a:rPr>
              <a:t>s a function of the tungsten (</a:t>
            </a:r>
            <a:r>
              <a:rPr lang="en-US" sz="1400" u="sng" dirty="0" smtClean="0">
                <a:cs typeface="Tahoma" pitchFamily="34" charset="0"/>
              </a:rPr>
              <a:t>INERMET) inner shielding</a:t>
            </a:r>
            <a:r>
              <a:rPr lang="en-US" sz="1400" dirty="0" smtClean="0">
                <a:cs typeface="Tahoma" pitchFamily="34" charset="0"/>
              </a:rPr>
              <a:t> thickness</a:t>
            </a:r>
            <a:endParaRPr lang="en-US" sz="1400" dirty="0"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cs typeface="Tahoma" pitchFamily="34" charset="0"/>
              </a:rPr>
              <a:t>preliminary (not conservative) assumption: continuous shielding along the </a:t>
            </a:r>
            <a:r>
              <a:rPr lang="en-US" sz="1400" dirty="0" err="1">
                <a:cs typeface="Tahoma" pitchFamily="34" charset="0"/>
              </a:rPr>
              <a:t>I</a:t>
            </a:r>
            <a:r>
              <a:rPr lang="en-US" sz="1400" dirty="0" err="1" smtClean="0">
                <a:cs typeface="Tahoma" pitchFamily="34" charset="0"/>
              </a:rPr>
              <a:t>nterConnects</a:t>
            </a:r>
            <a:r>
              <a:rPr lang="en-US" sz="1400" dirty="0" smtClean="0">
                <a:cs typeface="Tahoma" pitchFamily="34" charset="0"/>
              </a:rPr>
              <a:t>, no beam screen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b="1" dirty="0" smtClean="0">
                <a:cs typeface="Tahoma" pitchFamily="34" charset="0"/>
              </a:rPr>
              <a:t>explored L*=36 and 61.5m</a:t>
            </a:r>
            <a:r>
              <a:rPr lang="en-US" sz="1400" dirty="0" smtClean="0">
                <a:cs typeface="Tahoma" pitchFamily="34" charset="0"/>
              </a:rPr>
              <a:t>			technical report in preparation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endParaRPr lang="en-US" sz="800" dirty="0">
              <a:solidFill>
                <a:srgbClr val="FF0000"/>
              </a:solidFill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Effect of operation condition optimization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i="1" dirty="0">
                <a:cs typeface="Tahoma" pitchFamily="34" charset="0"/>
              </a:rPr>
              <a:t>r</a:t>
            </a:r>
            <a:r>
              <a:rPr lang="en-US" sz="1400" i="1" dirty="0" smtClean="0">
                <a:cs typeface="Tahoma" pitchFamily="34" charset="0"/>
              </a:rPr>
              <a:t>egular swap of the vertical crossing angle sign </a:t>
            </a:r>
            <a:r>
              <a:rPr lang="en-US" sz="1400" dirty="0" smtClean="0">
                <a:cs typeface="Tahoma" pitchFamily="34" charset="0"/>
              </a:rPr>
              <a:t>(and of the crossing plane), as suggested by S. </a:t>
            </a:r>
            <a:r>
              <a:rPr lang="en-US" sz="1400" dirty="0" err="1" smtClean="0">
                <a:cs typeface="Tahoma" pitchFamily="34" charset="0"/>
              </a:rPr>
              <a:t>Fartoukh</a:t>
            </a:r>
            <a:endParaRPr lang="en-US" sz="1400" dirty="0" smtClean="0"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endParaRPr lang="en-US" sz="800" dirty="0">
              <a:solidFill>
                <a:srgbClr val="FF0000"/>
              </a:solidFill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Radiation levels in the detector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i="1" dirty="0" smtClean="0">
                <a:cs typeface="Tahoma" pitchFamily="34" charset="0"/>
              </a:rPr>
              <a:t>maps of dose, 1MeV neutron equivalent </a:t>
            </a:r>
            <a:r>
              <a:rPr lang="en-US" sz="1400" i="1" dirty="0" err="1" smtClean="0">
                <a:cs typeface="Tahoma" pitchFamily="34" charset="0"/>
              </a:rPr>
              <a:t>fluence</a:t>
            </a:r>
            <a:r>
              <a:rPr lang="en-US" sz="1400" i="1" dirty="0" smtClean="0">
                <a:cs typeface="Tahoma" pitchFamily="34" charset="0"/>
              </a:rPr>
              <a:t>, high energy hadron </a:t>
            </a:r>
            <a:r>
              <a:rPr lang="en-US" sz="1400" i="1" dirty="0" err="1" smtClean="0">
                <a:cs typeface="Tahoma" pitchFamily="34" charset="0"/>
              </a:rPr>
              <a:t>fluence</a:t>
            </a:r>
            <a:r>
              <a:rPr lang="en-US" sz="1400" i="1" dirty="0" smtClean="0">
                <a:cs typeface="Tahoma" pitchFamily="34" charset="0"/>
              </a:rPr>
              <a:t>, charged particle </a:t>
            </a:r>
            <a:r>
              <a:rPr lang="en-US" sz="1400" i="1" dirty="0" err="1" smtClean="0">
                <a:cs typeface="Tahoma" pitchFamily="34" charset="0"/>
              </a:rPr>
              <a:t>fluence</a:t>
            </a:r>
            <a:endParaRPr lang="en-US" sz="1400" i="1" dirty="0"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endParaRPr lang="en-US" sz="800" dirty="0" smtClean="0">
              <a:solidFill>
                <a:srgbClr val="FF0000"/>
              </a:solidFill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Outside this scope: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beam-gas interaction impact </a:t>
            </a:r>
            <a:r>
              <a:rPr lang="en-US" sz="1400" dirty="0">
                <a:solidFill>
                  <a:srgbClr val="FF0000"/>
                </a:solidFill>
                <a:cs typeface="Tahoma" pitchFamily="34" charset="0"/>
              </a:rPr>
              <a:t>o</a:t>
            </a: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n the arc cell	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>
                <a:solidFill>
                  <a:srgbClr val="FF0000"/>
                </a:solidFill>
                <a:cs typeface="Tahoma" pitchFamily="34" charset="0"/>
              </a:rPr>
              <a:t>	</a:t>
            </a: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					see </a:t>
            </a:r>
            <a:r>
              <a:rPr lang="en-US" sz="1400" dirty="0" err="1" smtClean="0">
                <a:solidFill>
                  <a:srgbClr val="FF0000"/>
                </a:solidFill>
                <a:cs typeface="Tahoma" pitchFamily="34" charset="0"/>
              </a:rPr>
              <a:t>Besana’s</a:t>
            </a: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 talk in Washington</a:t>
            </a:r>
            <a:endParaRPr lang="en-US" sz="1400" dirty="0">
              <a:solidFill>
                <a:srgbClr val="FF0000"/>
              </a:solidFill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</a:pPr>
            <a:endParaRPr lang="en-US" sz="1400" i="1" dirty="0">
              <a:cs typeface="Tahoma" pitchFamily="34" charset="0"/>
            </a:endParaRPr>
          </a:p>
        </p:txBody>
      </p:sp>
      <p:sp>
        <p:nvSpPr>
          <p:cNvPr id="5132" name="Rectangle 2"/>
          <p:cNvSpPr>
            <a:spLocks noChangeArrowheads="1"/>
          </p:cNvSpPr>
          <p:nvPr/>
        </p:nvSpPr>
        <p:spPr bwMode="auto">
          <a:xfrm>
            <a:off x="2532888" y="255588"/>
            <a:ext cx="394106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WHAT WE ARE DOING</a:t>
            </a:r>
            <a:endParaRPr lang="en-US" sz="2800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2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</p:spPr>
      </p:cxnSp>
      <p:cxnSp>
        <p:nvCxnSpPr>
          <p:cNvPr id="512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sp>
        <p:nvSpPr>
          <p:cNvPr id="512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</p:spPr>
        <p:txBody>
          <a:bodyPr/>
          <a:lstStyle/>
          <a:p>
            <a:fld id="{B15A8474-64A0-45AA-921A-4D441BDCDE90}" type="slidenum">
              <a:rPr lang="en-US" altLang="en-US" smtClean="0"/>
              <a:pPr/>
              <a:t>3</a:t>
            </a:fld>
            <a:endParaRPr lang="en-US" altLang="en-US" smtClean="0"/>
          </a:p>
        </p:txBody>
      </p:sp>
      <p:cxnSp>
        <p:nvCxnSpPr>
          <p:cNvPr id="512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3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</p:spPr>
      </p:cxnSp>
      <p:sp>
        <p:nvSpPr>
          <p:cNvPr id="5132" name="Rectangle 2"/>
          <p:cNvSpPr>
            <a:spLocks noChangeArrowheads="1"/>
          </p:cNvSpPr>
          <p:nvPr/>
        </p:nvSpPr>
        <p:spPr bwMode="auto">
          <a:xfrm>
            <a:off x="1197864" y="255588"/>
            <a:ext cx="649224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RADIATION IMPACT ON THE TRIPLET</a:t>
            </a:r>
            <a:endParaRPr lang="en-US" sz="2800" dirty="0">
              <a:solidFill>
                <a:srgbClr val="0066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025" y="1407732"/>
            <a:ext cx="3666744" cy="272695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3088" y="1159255"/>
            <a:ext cx="4517136" cy="369316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6301232" y="1137984"/>
            <a:ext cx="1581912" cy="173736"/>
          </a:xfrm>
          <a:prstGeom prst="rect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457200" y="5216847"/>
            <a:ext cx="8385048" cy="3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~40 </a:t>
            </a:r>
            <a:r>
              <a:rPr lang="en-US" sz="1400" dirty="0" err="1" smtClean="0">
                <a:solidFill>
                  <a:srgbClr val="FF0000"/>
                </a:solidFill>
                <a:cs typeface="Tahoma" pitchFamily="34" charset="0"/>
              </a:rPr>
              <a:t>MGy</a:t>
            </a: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 after 3ab</a:t>
            </a:r>
            <a:r>
              <a:rPr lang="en-US" sz="1400" baseline="30000" dirty="0" smtClean="0">
                <a:solidFill>
                  <a:srgbClr val="FF0000"/>
                </a:solidFill>
                <a:cs typeface="Tahoma" pitchFamily="34" charset="0"/>
              </a:rPr>
              <a:t>-1</a:t>
            </a: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, present insulation limit taken at ~30 </a:t>
            </a:r>
            <a:r>
              <a:rPr lang="en-US" sz="1400" dirty="0" err="1" smtClean="0">
                <a:solidFill>
                  <a:srgbClr val="FF0000"/>
                </a:solidFill>
                <a:cs typeface="Tahoma" pitchFamily="34" charset="0"/>
              </a:rPr>
              <a:t>MGy</a:t>
            </a: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, goal of 30ab</a:t>
            </a:r>
            <a:r>
              <a:rPr lang="en-US" sz="1400" baseline="30000" dirty="0" smtClean="0">
                <a:solidFill>
                  <a:srgbClr val="FF0000"/>
                </a:solidFill>
                <a:cs typeface="Tahoma" pitchFamily="34" charset="0"/>
              </a:rPr>
              <a:t>-1</a:t>
            </a: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 … </a:t>
            </a:r>
            <a:endParaRPr lang="en-US" sz="1400" dirty="0">
              <a:cs typeface="Tahoma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770632" y="2569464"/>
            <a:ext cx="475488" cy="21088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rPr>
              <a:t>150</a:t>
            </a:r>
            <a:endParaRPr kumimoji="0" lang="en-GB" sz="1000" b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26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2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</p:spPr>
      </p:cxnSp>
      <p:cxnSp>
        <p:nvCxnSpPr>
          <p:cNvPr id="512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sp>
        <p:nvSpPr>
          <p:cNvPr id="512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</p:spPr>
        <p:txBody>
          <a:bodyPr/>
          <a:lstStyle/>
          <a:p>
            <a:fld id="{B15A8474-64A0-45AA-921A-4D441BDCDE90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  <p:cxnSp>
        <p:nvCxnSpPr>
          <p:cNvPr id="512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3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</p:spPr>
      </p:cxnSp>
      <p:sp>
        <p:nvSpPr>
          <p:cNvPr id="5132" name="Rectangle 2"/>
          <p:cNvSpPr>
            <a:spLocks noChangeArrowheads="1"/>
          </p:cNvSpPr>
          <p:nvPr/>
        </p:nvSpPr>
        <p:spPr bwMode="auto">
          <a:xfrm>
            <a:off x="1892808" y="255588"/>
            <a:ext cx="555040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OPTIMIZING OPERATION MODE</a:t>
            </a:r>
            <a:endParaRPr lang="en-US" sz="2800" dirty="0">
              <a:solidFill>
                <a:srgbClr val="0066FF"/>
              </a:solidFill>
            </a:endParaRPr>
          </a:p>
        </p:txBody>
      </p:sp>
      <p:pic>
        <p:nvPicPr>
          <p:cNvPr id="13" name="Picture 3" descr="pasted-imag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8" t="10402" r="16039" b="6213"/>
          <a:stretch>
            <a:fillRect/>
          </a:stretch>
        </p:blipFill>
        <p:spPr bwMode="auto">
          <a:xfrm>
            <a:off x="1250369" y="1088136"/>
            <a:ext cx="4295299" cy="397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551176" y="2779777"/>
            <a:ext cx="1399032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2000" dirty="0" smtClean="0">
                <a:solidFill>
                  <a:srgbClr val="FF0000"/>
                </a:solidFill>
                <a:cs typeface="Tahoma" pitchFamily="34" charset="0"/>
              </a:rPr>
              <a:t>HL-LHC</a:t>
            </a:r>
            <a:endParaRPr lang="en-US" sz="2000" dirty="0">
              <a:cs typeface="Tahoma" pitchFamily="34" charset="0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5376672" y="1687263"/>
            <a:ext cx="356616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cs typeface="Tahoma" pitchFamily="34" charset="0"/>
              </a:rPr>
              <a:t>+295 </a:t>
            </a:r>
            <a:r>
              <a:rPr lang="en-US" sz="1400" dirty="0" err="1" smtClean="0">
                <a:cs typeface="Tahoma" pitchFamily="34" charset="0"/>
              </a:rPr>
              <a:t>urad</a:t>
            </a:r>
            <a:r>
              <a:rPr lang="en-US" sz="1400" dirty="0" smtClean="0">
                <a:cs typeface="Tahoma" pitchFamily="34" charset="0"/>
              </a:rPr>
              <a:t> half vertical crossing angle (upwards)</a:t>
            </a:r>
            <a:endParaRPr lang="en-US" sz="1400" dirty="0">
              <a:cs typeface="Tahoma" pitchFamily="34" charset="0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429768" y="5134551"/>
            <a:ext cx="8385048" cy="98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what about running half of the time at inverted angle? [S. </a:t>
            </a:r>
            <a:r>
              <a:rPr lang="en-US" sz="1400" dirty="0" err="1" smtClean="0">
                <a:solidFill>
                  <a:srgbClr val="FF0000"/>
                </a:solidFill>
                <a:cs typeface="Tahoma" pitchFamily="34" charset="0"/>
              </a:rPr>
              <a:t>Fartoukh</a:t>
            </a: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]</a:t>
            </a:r>
          </a:p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solidFill>
                  <a:srgbClr val="0000FF"/>
                </a:solidFill>
                <a:cs typeface="Tahoma" pitchFamily="34" charset="0"/>
              </a:rPr>
              <a:t>for a –y reduction of a factor x (=5),						peak dose gain of (x-1)/2x (=40%) and integrated </a:t>
            </a:r>
            <a:r>
              <a:rPr lang="en-US" sz="1400" dirty="0" err="1" smtClean="0">
                <a:solidFill>
                  <a:srgbClr val="0000FF"/>
                </a:solidFill>
                <a:cs typeface="Tahoma" pitchFamily="34" charset="0"/>
              </a:rPr>
              <a:t>lumi</a:t>
            </a:r>
            <a:r>
              <a:rPr lang="en-US" sz="1400" dirty="0" smtClean="0">
                <a:solidFill>
                  <a:srgbClr val="0000FF"/>
                </a:solidFill>
                <a:cs typeface="Tahoma" pitchFamily="34" charset="0"/>
              </a:rPr>
              <a:t> increase of (x-1)/(x+1) (=67%)</a:t>
            </a:r>
            <a:endParaRPr lang="en-US" sz="1400" dirty="0">
              <a:solidFill>
                <a:srgbClr val="0000FF"/>
              </a:solidFill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33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2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</p:spPr>
      </p:cxnSp>
      <p:cxnSp>
        <p:nvCxnSpPr>
          <p:cNvPr id="512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sp>
        <p:nvSpPr>
          <p:cNvPr id="512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</p:spPr>
        <p:txBody>
          <a:bodyPr/>
          <a:lstStyle/>
          <a:p>
            <a:fld id="{B15A8474-64A0-45AA-921A-4D441BDCDE90}" type="slidenum">
              <a:rPr lang="en-US" altLang="en-US" smtClean="0"/>
              <a:pPr/>
              <a:t>5</a:t>
            </a:fld>
            <a:endParaRPr lang="en-US" altLang="en-US" smtClean="0"/>
          </a:p>
        </p:txBody>
      </p:sp>
      <p:cxnSp>
        <p:nvCxnSpPr>
          <p:cNvPr id="512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3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</p:spPr>
      </p:cxnSp>
      <p:sp>
        <p:nvSpPr>
          <p:cNvPr id="5132" name="Rectangle 2"/>
          <p:cNvSpPr>
            <a:spLocks noChangeArrowheads="1"/>
          </p:cNvSpPr>
          <p:nvPr/>
        </p:nvSpPr>
        <p:spPr bwMode="auto">
          <a:xfrm>
            <a:off x="342655" y="209512"/>
            <a:ext cx="873428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RADIATION CHARACTERIZATION IN THE DETECTOR</a:t>
            </a:r>
            <a:endParaRPr lang="en-US" sz="2800" dirty="0">
              <a:solidFill>
                <a:srgbClr val="0066FF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17197" y="792573"/>
            <a:ext cx="2828579" cy="2047146"/>
            <a:chOff x="467544" y="717354"/>
            <a:chExt cx="8435294" cy="486682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/>
            <a:srcRect l="4330" t="6167"/>
            <a:stretch/>
          </p:blipFill>
          <p:spPr>
            <a:xfrm>
              <a:off x="738421" y="1124744"/>
              <a:ext cx="7878852" cy="4459438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467544" y="717354"/>
              <a:ext cx="2448272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454566" y="851007"/>
              <a:ext cx="2448272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4774166" y="3640018"/>
            <a:ext cx="37444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008000"/>
                </a:solidFill>
                <a:latin typeface="Calibri"/>
              </a:rPr>
              <a:t>Tracker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prstClr val="black"/>
              </a:solidFill>
              <a:latin typeface="Calibri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4BACC6">
                    <a:lumMod val="60000"/>
                    <a:lumOff val="40000"/>
                  </a:srgbClr>
                </a:solidFill>
                <a:latin typeface="Calibri"/>
              </a:rPr>
              <a:t>ECAL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prstClr val="black"/>
              </a:solidFill>
              <a:latin typeface="Calibri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0000FF"/>
                </a:solidFill>
                <a:latin typeface="Calibri"/>
              </a:rPr>
              <a:t>HCAL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prstClr val="black"/>
              </a:solidFill>
              <a:latin typeface="Calibri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FF6600"/>
                </a:solidFill>
                <a:latin typeface="Calibri"/>
              </a:rPr>
              <a:t>Coil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prstClr val="black"/>
              </a:solidFill>
              <a:latin typeface="Calibri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 smtClean="0">
                <a:solidFill>
                  <a:srgbClr val="F79646">
                    <a:lumMod val="50000"/>
                  </a:srgbClr>
                </a:solidFill>
                <a:latin typeface="Calibri"/>
              </a:rPr>
              <a:t>Muon</a:t>
            </a:r>
            <a:r>
              <a:rPr lang="en-US" sz="1800" b="1" dirty="0" smtClean="0">
                <a:solidFill>
                  <a:srgbClr val="F79646">
                    <a:lumMod val="50000"/>
                  </a:srgbClr>
                </a:solidFill>
                <a:latin typeface="Calibri"/>
              </a:rPr>
              <a:t> system</a:t>
            </a:r>
            <a:endParaRPr lang="en-US" sz="1800" b="1" dirty="0" smtClean="0">
              <a:solidFill>
                <a:prstClr val="black"/>
              </a:solidFill>
              <a:latin typeface="Calibri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856905" y="2963845"/>
            <a:ext cx="3556770" cy="2827069"/>
            <a:chOff x="107505" y="2362386"/>
            <a:chExt cx="4692850" cy="3935782"/>
          </a:xfrm>
        </p:grpSpPr>
        <p:sp>
          <p:nvSpPr>
            <p:cNvPr id="46" name="Rectangle 45"/>
            <p:cNvSpPr/>
            <p:nvPr/>
          </p:nvSpPr>
          <p:spPr>
            <a:xfrm>
              <a:off x="1015639" y="3802333"/>
              <a:ext cx="2879993" cy="432055"/>
            </a:xfrm>
            <a:prstGeom prst="rect">
              <a:avLst/>
            </a:prstGeom>
            <a:solidFill>
              <a:srgbClr val="008000"/>
            </a:solidFill>
            <a:ln w="9525" cap="flat" cmpd="sng" algn="ctr">
              <a:solidFill>
                <a:srgbClr val="008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015639" y="4366458"/>
              <a:ext cx="2879993" cy="432055"/>
            </a:xfrm>
            <a:prstGeom prst="rect">
              <a:avLst/>
            </a:prstGeom>
            <a:solidFill>
              <a:srgbClr val="008000"/>
            </a:solidFill>
            <a:ln w="9525" cap="flat" cmpd="sng" algn="ctr">
              <a:solidFill>
                <a:srgbClr val="008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012375" y="3652544"/>
              <a:ext cx="2879993" cy="108050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025563" y="4851316"/>
              <a:ext cx="2879993" cy="108050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874008" y="3315860"/>
              <a:ext cx="3170995" cy="252063"/>
            </a:xfrm>
            <a:prstGeom prst="rect">
              <a:avLst/>
            </a:prstGeom>
            <a:solidFill>
              <a:srgbClr val="000090"/>
            </a:solidFill>
            <a:ln w="9525" cap="flat" cmpd="sng" algn="ctr">
              <a:solidFill>
                <a:srgbClr val="00009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871623" y="5044050"/>
              <a:ext cx="3173380" cy="288032"/>
            </a:xfrm>
            <a:prstGeom prst="rect">
              <a:avLst/>
            </a:prstGeom>
            <a:solidFill>
              <a:srgbClr val="000090"/>
            </a:solidFill>
            <a:ln w="9525" cap="flat" cmpd="sng" algn="ctr">
              <a:solidFill>
                <a:srgbClr val="00009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 rot="5400000">
              <a:off x="3732074" y="3666749"/>
              <a:ext cx="953842" cy="252066"/>
            </a:xfrm>
            <a:prstGeom prst="rect">
              <a:avLst/>
            </a:prstGeom>
            <a:solidFill>
              <a:srgbClr val="000090"/>
            </a:solidFill>
            <a:ln w="9525" cap="flat" cmpd="sng" algn="ctr">
              <a:solidFill>
                <a:srgbClr val="00009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 rot="5400000">
              <a:off x="3737709" y="4729128"/>
              <a:ext cx="953842" cy="252066"/>
            </a:xfrm>
            <a:prstGeom prst="rect">
              <a:avLst/>
            </a:prstGeom>
            <a:solidFill>
              <a:srgbClr val="000090"/>
            </a:solidFill>
            <a:ln w="9525" cap="flat" cmpd="sng" algn="ctr">
              <a:solidFill>
                <a:srgbClr val="00009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 rot="5400000">
              <a:off x="3682398" y="3907098"/>
              <a:ext cx="617159" cy="108050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 rot="5400000">
              <a:off x="3684783" y="4621013"/>
              <a:ext cx="617159" cy="108050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 rot="5400000">
              <a:off x="226044" y="3654967"/>
              <a:ext cx="953842" cy="252066"/>
            </a:xfrm>
            <a:prstGeom prst="rect">
              <a:avLst/>
            </a:prstGeom>
            <a:solidFill>
              <a:srgbClr val="000090"/>
            </a:solidFill>
            <a:ln w="9525" cap="flat" cmpd="sng" algn="ctr">
              <a:solidFill>
                <a:srgbClr val="00009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 rot="5400000">
              <a:off x="231679" y="4717346"/>
              <a:ext cx="953842" cy="252066"/>
            </a:xfrm>
            <a:prstGeom prst="rect">
              <a:avLst/>
            </a:prstGeom>
            <a:solidFill>
              <a:srgbClr val="000090"/>
            </a:solidFill>
            <a:ln w="9525" cap="flat" cmpd="sng" algn="ctr">
              <a:solidFill>
                <a:srgbClr val="00009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 rot="5400000">
              <a:off x="617069" y="3907099"/>
              <a:ext cx="617159" cy="108050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 rot="5400000">
              <a:off x="619454" y="4621014"/>
              <a:ext cx="617159" cy="108050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93878" y="3003489"/>
              <a:ext cx="3741150" cy="252063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72979" y="5409185"/>
              <a:ext cx="3741150" cy="252063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2979" y="2522146"/>
              <a:ext cx="3741150" cy="435502"/>
            </a:xfrm>
            <a:prstGeom prst="rect">
              <a:avLst/>
            </a:prstGeom>
            <a:solidFill>
              <a:srgbClr val="F79646">
                <a:lumMod val="5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72979" y="5706321"/>
              <a:ext cx="3741150" cy="435502"/>
            </a:xfrm>
            <a:prstGeom prst="rect">
              <a:avLst/>
            </a:prstGeom>
            <a:solidFill>
              <a:srgbClr val="F79646">
                <a:lumMod val="5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853159" y="2362386"/>
              <a:ext cx="2997802" cy="124739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910813" y="6173429"/>
              <a:ext cx="2997802" cy="124739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 rot="5400000">
              <a:off x="2784159" y="4146441"/>
              <a:ext cx="3628160" cy="379569"/>
            </a:xfrm>
            <a:prstGeom prst="rect">
              <a:avLst/>
            </a:prstGeom>
            <a:solidFill>
              <a:srgbClr val="F79646">
                <a:lumMod val="5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 rot="5400000">
              <a:off x="-1463657" y="4156832"/>
              <a:ext cx="3628160" cy="341821"/>
            </a:xfrm>
            <a:prstGeom prst="rect">
              <a:avLst/>
            </a:prstGeom>
            <a:solidFill>
              <a:srgbClr val="F79646">
                <a:lumMod val="5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Isosceles Triangle 67"/>
            <p:cNvSpPr/>
            <p:nvPr/>
          </p:nvSpPr>
          <p:spPr>
            <a:xfrm rot="5400000">
              <a:off x="812416" y="3180708"/>
              <a:ext cx="827195" cy="2237018"/>
            </a:xfrm>
            <a:prstGeom prst="triangl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" name="Isosceles Triangle 68"/>
            <p:cNvSpPr/>
            <p:nvPr/>
          </p:nvSpPr>
          <p:spPr>
            <a:xfrm rot="5400000" flipV="1">
              <a:off x="3241206" y="3153666"/>
              <a:ext cx="827195" cy="2291103"/>
            </a:xfrm>
            <a:prstGeom prst="triangl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566727" y="5815855"/>
            <a:ext cx="4207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 smtClean="0">
                <a:solidFill>
                  <a:srgbClr val="FF0000"/>
                </a:solidFill>
                <a:latin typeface="Calibri"/>
              </a:rPr>
              <a:t>Beampipe</a:t>
            </a:r>
            <a:r>
              <a:rPr lang="en-US" sz="1800" b="1" dirty="0" smtClean="0">
                <a:solidFill>
                  <a:srgbClr val="FF0000"/>
                </a:solidFill>
                <a:latin typeface="Calibri"/>
              </a:rPr>
              <a:t> and Forward part to be defined</a:t>
            </a:r>
            <a:endParaRPr lang="en-US" sz="1800" b="1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3044" y="963934"/>
            <a:ext cx="4643936" cy="2667217"/>
          </a:xfrm>
          <a:prstGeom prst="rect">
            <a:avLst/>
          </a:prstGeom>
        </p:spPr>
      </p:pic>
      <p:sp>
        <p:nvSpPr>
          <p:cNvPr id="72" name="Text Box 5"/>
          <p:cNvSpPr txBox="1">
            <a:spLocks noChangeArrowheads="1"/>
          </p:cNvSpPr>
          <p:nvPr/>
        </p:nvSpPr>
        <p:spPr bwMode="auto">
          <a:xfrm>
            <a:off x="5653937" y="842588"/>
            <a:ext cx="3566160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cs typeface="Tahoma" pitchFamily="34" charset="0"/>
              </a:rPr>
              <a:t>solenoid and dipole field [H. Ten Kate]</a:t>
            </a:r>
            <a:endParaRPr lang="en-US" sz="1400" dirty="0">
              <a:cs typeface="Tahoma" pitchFamily="34" charset="0"/>
            </a:endParaRPr>
          </a:p>
        </p:txBody>
      </p:sp>
      <p:sp>
        <p:nvSpPr>
          <p:cNvPr id="73" name="Text Box 5"/>
          <p:cNvSpPr txBox="1">
            <a:spLocks noChangeArrowheads="1"/>
          </p:cNvSpPr>
          <p:nvPr/>
        </p:nvSpPr>
        <p:spPr bwMode="auto">
          <a:xfrm>
            <a:off x="5377989" y="4488114"/>
            <a:ext cx="3566160" cy="717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cs typeface="Tahoma" pitchFamily="34" charset="0"/>
              </a:rPr>
              <a:t>input through the MDI group</a:t>
            </a:r>
          </a:p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cs typeface="Tahoma" pitchFamily="34" charset="0"/>
              </a:rPr>
              <a:t>[W. </a:t>
            </a:r>
            <a:r>
              <a:rPr lang="en-US" sz="1400" dirty="0" err="1" smtClean="0">
                <a:cs typeface="Tahoma" pitchFamily="34" charset="0"/>
              </a:rPr>
              <a:t>Riegler</a:t>
            </a:r>
            <a:r>
              <a:rPr lang="en-US" sz="1400" dirty="0" smtClean="0">
                <a:cs typeface="Tahoma" pitchFamily="34" charset="0"/>
              </a:rPr>
              <a:t>]</a:t>
            </a:r>
            <a:endParaRPr lang="en-US" sz="1400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7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16943</TotalTime>
  <Words>184</Words>
  <Application>Microsoft Office PowerPoint</Application>
  <PresentationFormat>On-screen Show (4:3)</PresentationFormat>
  <Paragraphs>51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Garamond</vt:lpstr>
      <vt:lpstr>Tahoma</vt:lpstr>
      <vt:lpstr>Wingdings</vt:lpstr>
      <vt:lpstr>Edge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Francesco Cerutti</dc:creator>
  <cp:lastModifiedBy>Administrator</cp:lastModifiedBy>
  <cp:revision>413</cp:revision>
  <cp:lastPrinted>2008-11-21T17:31:11Z</cp:lastPrinted>
  <dcterms:created xsi:type="dcterms:W3CDTF">2008-01-07T14:27:37Z</dcterms:created>
  <dcterms:modified xsi:type="dcterms:W3CDTF">2015-06-01T09:59:57Z</dcterms:modified>
</cp:coreProperties>
</file>