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Microsoft_Equation1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0"/>
  </p:notesMasterIdLst>
  <p:handoutMasterIdLst>
    <p:handoutMasterId r:id="rId31"/>
  </p:handoutMasterIdLst>
  <p:sldIdLst>
    <p:sldId id="259" r:id="rId2"/>
    <p:sldId id="414" r:id="rId3"/>
    <p:sldId id="453" r:id="rId4"/>
    <p:sldId id="420" r:id="rId5"/>
    <p:sldId id="421" r:id="rId6"/>
    <p:sldId id="454" r:id="rId7"/>
    <p:sldId id="422" r:id="rId8"/>
    <p:sldId id="423" r:id="rId9"/>
    <p:sldId id="432" r:id="rId10"/>
    <p:sldId id="434" r:id="rId11"/>
    <p:sldId id="435" r:id="rId12"/>
    <p:sldId id="436" r:id="rId13"/>
    <p:sldId id="444" r:id="rId14"/>
    <p:sldId id="438" r:id="rId15"/>
    <p:sldId id="445" r:id="rId16"/>
    <p:sldId id="440" r:id="rId17"/>
    <p:sldId id="441" r:id="rId18"/>
    <p:sldId id="442" r:id="rId19"/>
    <p:sldId id="446" r:id="rId20"/>
    <p:sldId id="429" r:id="rId21"/>
    <p:sldId id="430" r:id="rId22"/>
    <p:sldId id="431" r:id="rId23"/>
    <p:sldId id="426" r:id="rId24"/>
    <p:sldId id="424" r:id="rId25"/>
    <p:sldId id="449" r:id="rId26"/>
    <p:sldId id="448" r:id="rId27"/>
    <p:sldId id="437" r:id="rId28"/>
    <p:sldId id="447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0000"/>
    <a:srgbClr val="FFBE15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580" autoAdjust="0"/>
    <p:restoredTop sz="91540" autoAdjust="0"/>
  </p:normalViewPr>
  <p:slideViewPr>
    <p:cSldViewPr snapToGrid="0" snapToObjects="1">
      <p:cViewPr>
        <p:scale>
          <a:sx n="85" d="100"/>
          <a:sy n="85" d="100"/>
        </p:scale>
        <p:origin x="-1520" y="-2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notesMaster" Target="notesMasters/notesMaster1.xml"/><Relationship Id="rId31" Type="http://schemas.openxmlformats.org/officeDocument/2006/relationships/handoutMaster" Target="handoutMasters/handoutMaster1.xml"/><Relationship Id="rId32" Type="http://schemas.openxmlformats.org/officeDocument/2006/relationships/printerSettings" Target="printerSettings/printerSettings1.bin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esProps" Target="presProps.xml"/><Relationship Id="rId34" Type="http://schemas.openxmlformats.org/officeDocument/2006/relationships/viewProps" Target="viewProps.xml"/><Relationship Id="rId35" Type="http://schemas.openxmlformats.org/officeDocument/2006/relationships/theme" Target="theme/theme1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Relationship Id="rId2" Type="http://schemas.openxmlformats.org/officeDocument/2006/relationships/image" Target="../media/image12.emf"/><Relationship Id="rId3" Type="http://schemas.openxmlformats.org/officeDocument/2006/relationships/image" Target="../media/image13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4" Type="http://schemas.openxmlformats.org/officeDocument/2006/relationships/image" Target="../media/image17.emf"/><Relationship Id="rId1" Type="http://schemas.openxmlformats.org/officeDocument/2006/relationships/image" Target="../media/image14.emf"/><Relationship Id="rId2" Type="http://schemas.openxmlformats.org/officeDocument/2006/relationships/image" Target="../media/image1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9DF7F1-AF0D-CA45-8512-7C91B9F5D320}" type="datetimeFigureOut">
              <a:rPr lang="en-US" smtClean="0"/>
              <a:t>6/3/15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E51E6B-72B5-2144-BFB1-BB697C2ACB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8526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9CDB98-6093-9247-8DD6-D8E2C3345EF0}" type="datetimeFigureOut">
              <a:rPr lang="en-US" smtClean="0"/>
              <a:t>6/3/15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9D99CF-5353-4C4C-BA62-1EC054AF14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29615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5BAE8D-7843-5A47-80B1-07247F5B2CEA}" type="datetime3">
              <a:rPr lang="en-US" smtClean="0"/>
              <a:t>3 June 2015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Bastian Haerer (bastian.harer@cern.ch) HF2014 Workshop, Beijing, China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Cliquez et modifiez le titre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3C2D3C-361C-4B4B-8874-FD03ACA38068}" type="datetime3">
              <a:rPr lang="en-US" smtClean="0"/>
              <a:t>3 June 2015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Bastian Haerer (bastian.harer@cern.ch) HF2014 Workshop, Beijing, China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Faire glisser l'image vers l'espace réservé ou cliquer sur l'icône pour l'ajouter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FC1E0A-07A2-C348-A0FF-BF83480007E9}" type="datetime3">
              <a:rPr lang="en-US" smtClean="0"/>
              <a:t>3 June 2015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Bastian Haerer (bastian.harer@cern.ch) HF2014 Workshop, Beijing, China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nhaltsplatzhalter 2"/>
          <p:cNvSpPr>
            <a:spLocks noGrp="1"/>
          </p:cNvSpPr>
          <p:nvPr>
            <p:ph idx="1"/>
          </p:nvPr>
        </p:nvSpPr>
        <p:spPr>
          <a:xfrm>
            <a:off x="392113" y="1198563"/>
            <a:ext cx="8356600" cy="4894262"/>
          </a:xfrm>
        </p:spPr>
        <p:txBody>
          <a:bodyPr/>
          <a:lstStyle>
            <a:lvl2pPr marL="790575" indent="-314325">
              <a:buFontTx/>
              <a:buBlip>
                <a:blip r:embed="rId2"/>
              </a:buBlip>
              <a:defRPr>
                <a:solidFill>
                  <a:srgbClr val="4D4D4D"/>
                </a:solidFill>
              </a:defRPr>
            </a:lvl2pPr>
            <a:lvl3pPr>
              <a:defRPr>
                <a:solidFill>
                  <a:srgbClr val="4D4D4D"/>
                </a:solidFill>
              </a:defRPr>
            </a:lvl3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0525" y="333375"/>
            <a:ext cx="6911975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add title</a:t>
            </a:r>
          </a:p>
        </p:txBody>
      </p:sp>
      <p:sp>
        <p:nvSpPr>
          <p:cNvPr id="9" name="Text Box 11"/>
          <p:cNvSpPr txBox="1">
            <a:spLocks noChangeArrowheads="1"/>
          </p:cNvSpPr>
          <p:nvPr userDrawn="1"/>
        </p:nvSpPr>
        <p:spPr bwMode="auto">
          <a:xfrm>
            <a:off x="142106" y="6517084"/>
            <a:ext cx="32543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>
              <a:spcBef>
                <a:spcPct val="50000"/>
              </a:spcBef>
              <a:defRPr/>
            </a:pPr>
            <a:fld id="{1667C520-F49C-4D12-A1AD-7CEE7577070E}" type="slidenum">
              <a:rPr lang="de-DE" sz="900" b="1"/>
              <a:pPr>
                <a:spcBef>
                  <a:spcPct val="50000"/>
                </a:spcBef>
                <a:defRPr/>
              </a:pPr>
              <a:t>‹#›</a:t>
            </a:fld>
            <a:endParaRPr lang="de-DE" sz="900" b="1" dirty="0"/>
          </a:p>
        </p:txBody>
      </p:sp>
    </p:spTree>
    <p:extLst>
      <p:ext uri="{BB962C8B-B14F-4D97-AF65-F5344CB8AC3E}">
        <p14:creationId xmlns:p14="http://schemas.microsoft.com/office/powerpoint/2010/main" val="40005751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F0B50A-5E6B-5C4A-9C40-F591BEE4434F}" type="datetime3">
              <a:rPr lang="en-US" smtClean="0"/>
              <a:t>3 June 2015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Bastian Haerer (bastian.harer@cern.ch) HF2014 Workshop, Beijing, China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FF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8F8F8"/>
                </a:solidFill>
              </a:defRPr>
            </a:lvl1pPr>
          </a:lstStyle>
          <a:p>
            <a:fld id="{8861E0EB-4546-EA4D-9A8F-E04087090DC4}" type="datetime3">
              <a:rPr lang="en-US" smtClean="0"/>
              <a:t>3 June 2015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8F8F8"/>
                </a:solidFill>
              </a:defRPr>
            </a:lvl1pPr>
          </a:lstStyle>
          <a:p>
            <a:r>
              <a:rPr lang="en-US" dirty="0" smtClean="0"/>
              <a:t>Bastian </a:t>
            </a:r>
            <a:r>
              <a:rPr lang="en-US" dirty="0" err="1" smtClean="0"/>
              <a:t>Haerer</a:t>
            </a:r>
            <a:r>
              <a:rPr lang="en-US" dirty="0" smtClean="0"/>
              <a:t> (</a:t>
            </a:r>
            <a:r>
              <a:rPr lang="en-US" dirty="0" err="1" smtClean="0"/>
              <a:t>bastian.harer@cern.ch</a:t>
            </a:r>
            <a:r>
              <a:rPr lang="en-US" dirty="0" smtClean="0"/>
              <a:t>) HF2014 Workshop, Beijing, China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8F8F8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8F8F8"/>
                </a:solidFill>
              </a:defRPr>
            </a:lvl1pPr>
          </a:lstStyle>
          <a:p>
            <a:fld id="{33C28848-7621-0243-983B-E86B6339D3BF}" type="datetime3">
              <a:rPr lang="en-US" smtClean="0"/>
              <a:t>3 June 2015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8F8F8"/>
                </a:solidFill>
              </a:defRPr>
            </a:lvl1pPr>
          </a:lstStyle>
          <a:p>
            <a:r>
              <a:rPr lang="en-US" dirty="0" smtClean="0"/>
              <a:t>Bastian </a:t>
            </a:r>
            <a:r>
              <a:rPr lang="en-US" dirty="0" err="1" smtClean="0"/>
              <a:t>Haerer</a:t>
            </a:r>
            <a:r>
              <a:rPr lang="en-US" dirty="0" smtClean="0"/>
              <a:t> (</a:t>
            </a:r>
            <a:r>
              <a:rPr lang="en-US" dirty="0" err="1" smtClean="0"/>
              <a:t>bastian.harer@cern.ch</a:t>
            </a:r>
            <a:r>
              <a:rPr lang="en-US" dirty="0" smtClean="0"/>
              <a:t>) HF2014 Workshop, Beijing, China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8F8F8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8F8F8"/>
                </a:solidFill>
              </a:defRPr>
            </a:lvl1pPr>
          </a:lstStyle>
          <a:p>
            <a:fld id="{C1CF82AD-3247-EE47-8CF7-EEF15FA44ABE}" type="datetime3">
              <a:rPr lang="en-US" smtClean="0"/>
              <a:t>3 June 2015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8F8F8"/>
                </a:solidFill>
              </a:defRPr>
            </a:lvl1pPr>
          </a:lstStyle>
          <a:p>
            <a:r>
              <a:rPr lang="en-US" dirty="0" smtClean="0"/>
              <a:t>Bastian </a:t>
            </a:r>
            <a:r>
              <a:rPr lang="en-US" dirty="0" err="1" smtClean="0"/>
              <a:t>Haerer</a:t>
            </a:r>
            <a:r>
              <a:rPr lang="en-US" dirty="0" smtClean="0"/>
              <a:t> (</a:t>
            </a:r>
            <a:r>
              <a:rPr lang="en-US" dirty="0" err="1" smtClean="0"/>
              <a:t>bastian.harer@cern.ch</a:t>
            </a:r>
            <a:r>
              <a:rPr lang="en-US" dirty="0" smtClean="0"/>
              <a:t>) HF2014 Workshop, Beijing, China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8F8F8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29601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8F8F8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2"/>
          <p:cNvSpPr txBox="1">
            <a:spLocks/>
          </p:cNvSpPr>
          <p:nvPr userDrawn="1"/>
        </p:nvSpPr>
        <p:spPr>
          <a:xfrm>
            <a:off x="761431" y="633359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FCC-</a:t>
            </a:r>
            <a:r>
              <a:rPr lang="en-US" dirty="0" err="1" smtClean="0"/>
              <a:t>ee</a:t>
            </a:r>
            <a:r>
              <a:rPr lang="en-US" baseline="0" dirty="0" smtClean="0"/>
              <a:t> Optics Meeting</a:t>
            </a:r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05 June </a:t>
            </a:r>
            <a:r>
              <a:rPr lang="en-US" dirty="0" smtClean="0"/>
              <a:t>2015</a:t>
            </a:r>
          </a:p>
        </p:txBody>
      </p:sp>
      <p:sp>
        <p:nvSpPr>
          <p:cNvPr id="11" name="Footer Placeholder 2"/>
          <p:cNvSpPr txBox="1">
            <a:spLocks/>
          </p:cNvSpPr>
          <p:nvPr userDrawn="1"/>
        </p:nvSpPr>
        <p:spPr>
          <a:xfrm>
            <a:off x="3484904" y="6333591"/>
            <a:ext cx="4598272" cy="3878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Phase advance matching for chromaticity correction for FCC-</a:t>
            </a:r>
            <a:r>
              <a:rPr lang="en-US" dirty="0" err="1" smtClean="0"/>
              <a:t>ee</a:t>
            </a:r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Bastian </a:t>
            </a:r>
            <a:r>
              <a:rPr lang="en-US" dirty="0" err="1" smtClean="0"/>
              <a:t>Haerer</a:t>
            </a:r>
            <a:r>
              <a:rPr lang="en-US" dirty="0" smtClean="0"/>
              <a:t> (</a:t>
            </a:r>
            <a:r>
              <a:rPr lang="en-US" dirty="0" err="1" smtClean="0"/>
              <a:t>bastian.harer@cern.ch</a:t>
            </a:r>
            <a:r>
              <a:rPr lang="en-US" dirty="0" smtClean="0"/>
              <a:t>)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  <p:sldLayoutId id="2147483682" r:id="rId14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4" Type="http://schemas.openxmlformats.org/officeDocument/2006/relationships/image" Target="../media/image9.png"/><Relationship Id="rId5" Type="http://schemas.openxmlformats.org/officeDocument/2006/relationships/image" Target="../media/image10.jpe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2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2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3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4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5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6.emf"/><Relationship Id="rId3" Type="http://schemas.openxmlformats.org/officeDocument/2006/relationships/image" Target="../media/image27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emf"/><Relationship Id="rId3" Type="http://schemas.openxmlformats.org/officeDocument/2006/relationships/image" Target="../media/image28.e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9.e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0.e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4" Type="http://schemas.openxmlformats.org/officeDocument/2006/relationships/image" Target="../media/image33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1.e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4.em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11.emf"/><Relationship Id="rId5" Type="http://schemas.openxmlformats.org/officeDocument/2006/relationships/oleObject" Target="../embeddings/oleObject2.bin"/><Relationship Id="rId6" Type="http://schemas.openxmlformats.org/officeDocument/2006/relationships/image" Target="../media/image12.emf"/><Relationship Id="rId7" Type="http://schemas.openxmlformats.org/officeDocument/2006/relationships/oleObject" Target="../embeddings/oleObject3.bin"/><Relationship Id="rId8" Type="http://schemas.openxmlformats.org/officeDocument/2006/relationships/image" Target="../media/image13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4" Type="http://schemas.openxmlformats.org/officeDocument/2006/relationships/image" Target="../media/image14.emf"/><Relationship Id="rId5" Type="http://schemas.openxmlformats.org/officeDocument/2006/relationships/oleObject" Target="../embeddings/oleObject5.bin"/><Relationship Id="rId6" Type="http://schemas.openxmlformats.org/officeDocument/2006/relationships/image" Target="../media/image15.emf"/><Relationship Id="rId7" Type="http://schemas.openxmlformats.org/officeDocument/2006/relationships/oleObject" Target="../embeddings/oleObject6.bin"/><Relationship Id="rId8" Type="http://schemas.openxmlformats.org/officeDocument/2006/relationships/image" Target="../media/image16.emf"/><Relationship Id="rId9" Type="http://schemas.openxmlformats.org/officeDocument/2006/relationships/oleObject" Target="../embeddings/Microsoft_Equation1.bin"/><Relationship Id="rId10" Type="http://schemas.openxmlformats.org/officeDocument/2006/relationships/image" Target="../media/image17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94339"/>
            <a:ext cx="8226854" cy="1797539"/>
          </a:xfrm>
        </p:spPr>
        <p:txBody>
          <a:bodyPr>
            <a:normAutofit fontScale="90000"/>
          </a:bodyPr>
          <a:lstStyle/>
          <a:p>
            <a:r>
              <a:rPr lang="en-US" dirty="0"/>
              <a:t>Phase advance matching for chromaticity correction </a:t>
            </a:r>
            <a:r>
              <a:rPr lang="en-US" dirty="0" smtClean="0"/>
              <a:t>for FCC</a:t>
            </a:r>
            <a:r>
              <a:rPr lang="en-US" dirty="0"/>
              <a:t>-</a:t>
            </a:r>
            <a:r>
              <a:rPr lang="en-US" dirty="0" err="1"/>
              <a:t>ee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457200" y="4133454"/>
            <a:ext cx="8226854" cy="400939"/>
          </a:xfrm>
        </p:spPr>
        <p:txBody>
          <a:bodyPr>
            <a:normAutofit/>
          </a:bodyPr>
          <a:lstStyle/>
          <a:p>
            <a:r>
              <a:rPr lang="en-US" b="1" dirty="0" smtClean="0"/>
              <a:t>Bastian </a:t>
            </a:r>
            <a:r>
              <a:rPr lang="en-US" b="1" dirty="0" err="1" smtClean="0"/>
              <a:t>Haerer</a:t>
            </a:r>
            <a:r>
              <a:rPr lang="en-US" b="1" dirty="0"/>
              <a:t> </a:t>
            </a:r>
            <a:r>
              <a:rPr lang="en-US" b="1" dirty="0" smtClean="0"/>
              <a:t>(CERN, Geneva; KIT, Karlsruhe) </a:t>
            </a:r>
            <a:r>
              <a:rPr lang="en-US" dirty="0" smtClean="0"/>
              <a:t>for the FCC-</a:t>
            </a:r>
            <a:r>
              <a:rPr lang="en-US" dirty="0" err="1" smtClean="0"/>
              <a:t>ee</a:t>
            </a:r>
            <a:r>
              <a:rPr lang="en-US" dirty="0" smtClean="0"/>
              <a:t> lattice design team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0683" y="397000"/>
            <a:ext cx="1828410" cy="764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9" descr="LogoBadge-0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898" y="305184"/>
            <a:ext cx="927859" cy="927859"/>
          </a:xfrm>
          <a:prstGeom prst="rect">
            <a:avLst/>
          </a:prstGeom>
        </p:spPr>
      </p:pic>
      <p:pic>
        <p:nvPicPr>
          <p:cNvPr id="13" name="Picture 13" descr="KIT-Logo-rgb_e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39743" y="305184"/>
            <a:ext cx="1591663" cy="73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3" descr="bmbf-logo-englisch.jpg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71007" y="201305"/>
            <a:ext cx="1190766" cy="907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06456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1) FODO cells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1213335" y="4200932"/>
            <a:ext cx="6771944" cy="1173829"/>
            <a:chOff x="1238807" y="2397646"/>
            <a:chExt cx="6771944" cy="1173829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1303990" y="3204800"/>
              <a:ext cx="6677533" cy="18661"/>
            </a:xfrm>
            <a:prstGeom prst="line">
              <a:avLst/>
            </a:prstGeom>
            <a:ln>
              <a:solidFill>
                <a:schemeClr val="accent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Rectangle 6"/>
            <p:cNvSpPr/>
            <p:nvPr/>
          </p:nvSpPr>
          <p:spPr>
            <a:xfrm>
              <a:off x="1303990" y="3204799"/>
              <a:ext cx="286053" cy="342145"/>
            </a:xfrm>
            <a:prstGeom prst="rect">
              <a:avLst/>
            </a:prstGeom>
            <a:solidFill>
              <a:schemeClr val="accent6"/>
            </a:solidFill>
            <a:ln>
              <a:solidFill>
                <a:srgbClr val="4D4D4D"/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7695471" y="3229330"/>
              <a:ext cx="286053" cy="342145"/>
            </a:xfrm>
            <a:prstGeom prst="rect">
              <a:avLst/>
            </a:prstGeom>
            <a:solidFill>
              <a:schemeClr val="accent6"/>
            </a:solidFill>
            <a:ln>
              <a:solidFill>
                <a:srgbClr val="4D4D4D"/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5036077" y="2985117"/>
              <a:ext cx="187722" cy="223949"/>
            </a:xfrm>
            <a:prstGeom prst="rect">
              <a:avLst/>
            </a:prstGeom>
            <a:solidFill>
              <a:srgbClr val="FF6600"/>
            </a:solidFill>
            <a:ln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666697" y="3213455"/>
              <a:ext cx="187722" cy="223949"/>
            </a:xfrm>
            <a:prstGeom prst="rect">
              <a:avLst/>
            </a:prstGeom>
            <a:solidFill>
              <a:srgbClr val="FF6600"/>
            </a:solidFill>
            <a:ln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372981" y="2866921"/>
              <a:ext cx="572105" cy="342145"/>
            </a:xfrm>
            <a:prstGeom prst="rect">
              <a:avLst/>
            </a:prstGeom>
            <a:solidFill>
              <a:schemeClr val="accent6"/>
            </a:solidFill>
            <a:ln>
              <a:solidFill>
                <a:srgbClr val="4D4D4D"/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966571" y="2397646"/>
              <a:ext cx="260837" cy="369332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6600"/>
                  </a:solidFill>
                </a:rPr>
                <a:t>S</a:t>
              </a:r>
              <a:endParaRPr lang="en-US" dirty="0">
                <a:solidFill>
                  <a:srgbClr val="FF6600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619336" y="2615785"/>
              <a:ext cx="345758" cy="369332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469383" y="2397646"/>
              <a:ext cx="351236" cy="369332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accent6"/>
                  </a:solidFill>
                </a:rPr>
                <a:t>Q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659515" y="2608949"/>
              <a:ext cx="351236" cy="369332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4D4D4D"/>
                  </a:solidFill>
                </a:rPr>
                <a:t>Q</a:t>
              </a: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5466566" y="3092824"/>
              <a:ext cx="802901" cy="231571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710852" y="2599910"/>
              <a:ext cx="345758" cy="369332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359476" y="2608949"/>
              <a:ext cx="345759" cy="369332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dirty="0"/>
                <a:t>B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272433" y="2613670"/>
              <a:ext cx="345759" cy="369332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588622" y="2608949"/>
              <a:ext cx="260837" cy="369332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6600"/>
                  </a:solidFill>
                </a:rPr>
                <a:t>S</a:t>
              </a:r>
              <a:endParaRPr lang="en-US" dirty="0">
                <a:solidFill>
                  <a:srgbClr val="FF6600"/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238807" y="2599910"/>
              <a:ext cx="351236" cy="369332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accent6"/>
                  </a:solidFill>
                </a:rPr>
                <a:t>Q</a:t>
              </a: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420152" y="3223461"/>
              <a:ext cx="187722" cy="223949"/>
            </a:xfrm>
            <a:prstGeom prst="rect">
              <a:avLst/>
            </a:prstGeom>
            <a:solidFill>
              <a:srgbClr val="FF6600"/>
            </a:solidFill>
            <a:ln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4103538" y="2985117"/>
              <a:ext cx="187722" cy="223949"/>
            </a:xfrm>
            <a:prstGeom prst="rect">
              <a:avLst/>
            </a:prstGeom>
            <a:solidFill>
              <a:srgbClr val="FF6600"/>
            </a:solidFill>
            <a:ln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6380362" y="3089013"/>
              <a:ext cx="802901" cy="231571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2114716" y="3092824"/>
              <a:ext cx="802901" cy="231571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3028512" y="3089013"/>
              <a:ext cx="802901" cy="231571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7351844" y="2615785"/>
              <a:ext cx="260837" cy="369332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6600"/>
                  </a:solidFill>
                </a:rPr>
                <a:t>S</a:t>
              </a:r>
              <a:endParaRPr lang="en-US" dirty="0">
                <a:solidFill>
                  <a:srgbClr val="FF6600"/>
                </a:solidFill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4030423" y="2397646"/>
              <a:ext cx="260837" cy="369332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6600"/>
                  </a:solidFill>
                </a:rPr>
                <a:t>S</a:t>
              </a:r>
              <a:endParaRPr lang="en-US" dirty="0">
                <a:solidFill>
                  <a:srgbClr val="FF6600"/>
                </a:solidFill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1196171" y="2021505"/>
            <a:ext cx="6802673" cy="3886232"/>
            <a:chOff x="1403648" y="2276872"/>
            <a:chExt cx="6802673" cy="3886232"/>
          </a:xfrm>
        </p:grpSpPr>
        <p:cxnSp>
          <p:nvCxnSpPr>
            <p:cNvPr id="30" name="Straight Connector 29"/>
            <p:cNvCxnSpPr/>
            <p:nvPr/>
          </p:nvCxnSpPr>
          <p:spPr>
            <a:xfrm>
              <a:off x="1478615" y="3188925"/>
              <a:ext cx="6677533" cy="18661"/>
            </a:xfrm>
            <a:prstGeom prst="line">
              <a:avLst/>
            </a:prstGeom>
            <a:ln>
              <a:solidFill>
                <a:schemeClr val="accent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Rectangle 30"/>
            <p:cNvSpPr/>
            <p:nvPr/>
          </p:nvSpPr>
          <p:spPr>
            <a:xfrm>
              <a:off x="1478615" y="2846779"/>
              <a:ext cx="286053" cy="342145"/>
            </a:xfrm>
            <a:prstGeom prst="rect">
              <a:avLst/>
            </a:prstGeom>
            <a:solidFill>
              <a:schemeClr val="accent6"/>
            </a:solidFill>
            <a:ln>
              <a:solidFill>
                <a:srgbClr val="4D4D4D"/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7870096" y="2865441"/>
              <a:ext cx="286053" cy="342145"/>
            </a:xfrm>
            <a:prstGeom prst="rect">
              <a:avLst/>
            </a:prstGeom>
            <a:solidFill>
              <a:schemeClr val="accent6"/>
            </a:solidFill>
            <a:ln>
              <a:solidFill>
                <a:srgbClr val="4D4D4D"/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5210702" y="3207586"/>
              <a:ext cx="187722" cy="223949"/>
            </a:xfrm>
            <a:prstGeom prst="rect">
              <a:avLst/>
            </a:prstGeom>
            <a:solidFill>
              <a:srgbClr val="FF6600"/>
            </a:solidFill>
            <a:ln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1841322" y="2964975"/>
              <a:ext cx="187722" cy="223949"/>
            </a:xfrm>
            <a:prstGeom prst="rect">
              <a:avLst/>
            </a:prstGeom>
            <a:solidFill>
              <a:srgbClr val="FF6600"/>
            </a:solidFill>
            <a:ln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4547606" y="3201364"/>
              <a:ext cx="572105" cy="342145"/>
            </a:xfrm>
            <a:prstGeom prst="rect">
              <a:avLst/>
            </a:prstGeom>
            <a:solidFill>
              <a:schemeClr val="accent6"/>
            </a:solidFill>
            <a:ln>
              <a:solidFill>
                <a:srgbClr val="4D4D4D"/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5124396" y="2708920"/>
              <a:ext cx="260837" cy="369332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6600"/>
                  </a:solidFill>
                </a:rPr>
                <a:t>S</a:t>
              </a:r>
              <a:endParaRPr lang="en-US" dirty="0">
                <a:solidFill>
                  <a:srgbClr val="FF6600"/>
                </a:solidFill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7092280" y="2708920"/>
              <a:ext cx="345758" cy="369332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4644008" y="2708920"/>
              <a:ext cx="351236" cy="369332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accent6"/>
                  </a:solidFill>
                </a:rPr>
                <a:t>Q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2410714" y="5824550"/>
              <a:ext cx="4981352" cy="338554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B = bending magnet, Q = </a:t>
              </a:r>
              <a:r>
                <a:rPr lang="en-US" sz="1600" dirty="0" err="1"/>
                <a:t>q</a:t>
              </a:r>
              <a:r>
                <a:rPr lang="en-US" sz="1600" dirty="0" err="1" smtClean="0"/>
                <a:t>uadrupole</a:t>
              </a:r>
              <a:r>
                <a:rPr lang="en-US" sz="1600" dirty="0" smtClean="0"/>
                <a:t>, S  = </a:t>
              </a:r>
              <a:r>
                <a:rPr lang="en-US" sz="1600" dirty="0" err="1"/>
                <a:t>s</a:t>
              </a:r>
              <a:r>
                <a:rPr lang="en-US" sz="1600" dirty="0" err="1" smtClean="0"/>
                <a:t>extupole</a:t>
              </a:r>
              <a:endParaRPr lang="en-US" sz="1600" dirty="0" smtClean="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7855085" y="2477737"/>
              <a:ext cx="351236" cy="369332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4D4D4D"/>
                  </a:solidFill>
                </a:rPr>
                <a:t>Q</a:t>
              </a: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3416134" y="3076950"/>
              <a:ext cx="929670" cy="223950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6743092" y="3072740"/>
              <a:ext cx="929670" cy="223950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5657066" y="3076950"/>
              <a:ext cx="929670" cy="223950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2306751" y="3076950"/>
              <a:ext cx="929670" cy="223950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6012160" y="2708920"/>
              <a:ext cx="345758" cy="369332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  <p:cxnSp>
          <p:nvCxnSpPr>
            <p:cNvPr id="46" name="Straight Connector 45"/>
            <p:cNvCxnSpPr/>
            <p:nvPr/>
          </p:nvCxnSpPr>
          <p:spPr>
            <a:xfrm>
              <a:off x="2072167" y="3076950"/>
              <a:ext cx="0" cy="22395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Rectangle 46"/>
            <p:cNvSpPr/>
            <p:nvPr/>
          </p:nvSpPr>
          <p:spPr>
            <a:xfrm>
              <a:off x="2113510" y="3076950"/>
              <a:ext cx="78514" cy="223950"/>
            </a:xfrm>
            <a:prstGeom prst="rect">
              <a:avLst/>
            </a:prstGeom>
            <a:solidFill>
              <a:schemeClr val="accent4"/>
            </a:solidFill>
            <a:ln>
              <a:solidFill>
                <a:srgbClr val="4D4D4D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</p:txBody>
        </p:sp>
        <p:cxnSp>
          <p:nvCxnSpPr>
            <p:cNvPr id="48" name="Straight Connector 47"/>
            <p:cNvCxnSpPr/>
            <p:nvPr/>
          </p:nvCxnSpPr>
          <p:spPr>
            <a:xfrm>
              <a:off x="5444834" y="3076949"/>
              <a:ext cx="0" cy="22395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Rectangle 48"/>
            <p:cNvSpPr/>
            <p:nvPr/>
          </p:nvSpPr>
          <p:spPr>
            <a:xfrm>
              <a:off x="5486177" y="3076949"/>
              <a:ext cx="78514" cy="223950"/>
            </a:xfrm>
            <a:prstGeom prst="rect">
              <a:avLst/>
            </a:prstGeom>
            <a:solidFill>
              <a:schemeClr val="accent4"/>
            </a:solidFill>
            <a:ln>
              <a:solidFill>
                <a:srgbClr val="4D4D4D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1540570" y="2276872"/>
              <a:ext cx="841014" cy="324979"/>
            </a:xfrm>
            <a:prstGeom prst="rect">
              <a:avLst/>
            </a:prstGeom>
            <a:noFill/>
            <a:ln>
              <a:solidFill>
                <a:srgbClr val="FFFFFF"/>
              </a:solidFill>
            </a:ln>
            <a:effectLst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BPM</a:t>
              </a:r>
              <a:endParaRPr lang="en-US" dirty="0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2160977" y="2276872"/>
              <a:ext cx="1378679" cy="369332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accent4"/>
                  </a:solidFill>
                </a:rPr>
                <a:t>Corrector</a:t>
              </a:r>
              <a:endParaRPr lang="en-US" dirty="0">
                <a:solidFill>
                  <a:schemeClr val="accent4"/>
                </a:solidFill>
              </a:endParaRPr>
            </a:p>
          </p:txBody>
        </p:sp>
        <p:sp>
          <p:nvSpPr>
            <p:cNvPr id="52" name="Down Arrow 51"/>
            <p:cNvSpPr/>
            <p:nvPr/>
          </p:nvSpPr>
          <p:spPr>
            <a:xfrm flipH="1">
              <a:off x="2009491" y="2597062"/>
              <a:ext cx="142584" cy="175395"/>
            </a:xfrm>
            <a:prstGeom prst="down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2555776" y="2708920"/>
              <a:ext cx="345759" cy="369332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dirty="0"/>
                <a:t>B</a:t>
              </a: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3707904" y="2708920"/>
              <a:ext cx="345759" cy="369332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1747372" y="2636912"/>
              <a:ext cx="260837" cy="369332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6600"/>
                  </a:solidFill>
                </a:rPr>
                <a:t>S</a:t>
              </a:r>
              <a:endParaRPr lang="en-US" dirty="0">
                <a:solidFill>
                  <a:srgbClr val="FF6600"/>
                </a:solidFill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1403648" y="2492896"/>
              <a:ext cx="351236" cy="369332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accent6"/>
                  </a:solidFill>
                </a:rPr>
                <a:t>Q</a:t>
              </a:r>
            </a:p>
          </p:txBody>
        </p:sp>
        <p:sp>
          <p:nvSpPr>
            <p:cNvPr id="57" name="Down Arrow 56"/>
            <p:cNvSpPr/>
            <p:nvPr/>
          </p:nvSpPr>
          <p:spPr>
            <a:xfrm flipH="1">
              <a:off x="2219277" y="2603725"/>
              <a:ext cx="153964" cy="175395"/>
            </a:xfrm>
            <a:prstGeom prst="downArrow">
              <a:avLst>
                <a:gd name="adj1" fmla="val 45646"/>
                <a:gd name="adj2" fmla="val 50000"/>
              </a:avLst>
            </a:prstGeom>
            <a:solidFill>
              <a:srgbClr val="808080"/>
            </a:solidFill>
            <a:ln>
              <a:solidFill>
                <a:srgbClr val="4D4D4D"/>
              </a:solidFill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8" name="Content Placeholder 2"/>
          <p:cNvSpPr>
            <a:spLocks noGrp="1"/>
          </p:cNvSpPr>
          <p:nvPr>
            <p:ph idx="1"/>
          </p:nvPr>
        </p:nvSpPr>
        <p:spPr>
          <a:xfrm>
            <a:off x="457200" y="1468481"/>
            <a:ext cx="8226854" cy="4667421"/>
          </a:xfrm>
        </p:spPr>
        <p:txBody>
          <a:bodyPr>
            <a:normAutofit/>
          </a:bodyPr>
          <a:lstStyle/>
          <a:p>
            <a:pPr marL="36576" indent="0">
              <a:buNone/>
              <a:tabLst>
                <a:tab pos="3411538" algn="l"/>
              </a:tabLst>
            </a:pPr>
            <a:r>
              <a:rPr lang="en-US" sz="2400" dirty="0" smtClean="0">
                <a:solidFill>
                  <a:srgbClr val="FF6600"/>
                </a:solidFill>
              </a:rPr>
              <a:t>Non-symmetric FODO cell (V15):</a:t>
            </a:r>
          </a:p>
          <a:p>
            <a:pPr marL="36576" indent="0">
              <a:buNone/>
              <a:tabLst>
                <a:tab pos="3411538" algn="l"/>
              </a:tabLst>
            </a:pPr>
            <a:endParaRPr lang="en-US" sz="2400" dirty="0">
              <a:solidFill>
                <a:srgbClr val="FF6600"/>
              </a:solidFill>
            </a:endParaRPr>
          </a:p>
          <a:p>
            <a:pPr marL="36576" indent="0">
              <a:buNone/>
              <a:tabLst>
                <a:tab pos="3411538" algn="l"/>
              </a:tabLst>
            </a:pPr>
            <a:endParaRPr lang="en-US" sz="2400" dirty="0" smtClean="0">
              <a:solidFill>
                <a:srgbClr val="FF6600"/>
              </a:solidFill>
            </a:endParaRPr>
          </a:p>
          <a:p>
            <a:pPr marL="36576" indent="0">
              <a:buNone/>
              <a:tabLst>
                <a:tab pos="3411538" algn="l"/>
              </a:tabLst>
            </a:pPr>
            <a:endParaRPr lang="en-US" sz="2400" dirty="0">
              <a:solidFill>
                <a:srgbClr val="FF6600"/>
              </a:solidFill>
            </a:endParaRPr>
          </a:p>
          <a:p>
            <a:pPr marL="36576" indent="0">
              <a:buNone/>
              <a:tabLst>
                <a:tab pos="3411538" algn="l"/>
              </a:tabLst>
            </a:pPr>
            <a:endParaRPr lang="en-US" sz="2400" dirty="0" smtClean="0">
              <a:solidFill>
                <a:srgbClr val="FF6600"/>
              </a:solidFill>
            </a:endParaRPr>
          </a:p>
          <a:p>
            <a:pPr marL="36576" indent="0">
              <a:buNone/>
              <a:tabLst>
                <a:tab pos="3411538" algn="l"/>
              </a:tabLst>
            </a:pPr>
            <a:r>
              <a:rPr lang="en-US" sz="2400" dirty="0" smtClean="0">
                <a:solidFill>
                  <a:srgbClr val="FF6600"/>
                </a:solidFill>
              </a:rPr>
              <a:t>Symmetric FODO cell (V16):</a:t>
            </a:r>
            <a:endParaRPr lang="en-US" sz="2400" dirty="0" smtClean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18221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5185306" cy="940443"/>
          </a:xfrm>
        </p:spPr>
        <p:txBody>
          <a:bodyPr>
            <a:normAutofit/>
          </a:bodyPr>
          <a:lstStyle/>
          <a:p>
            <a:r>
              <a:rPr lang="en-US" dirty="0" smtClean="0"/>
              <a:t>12-fold lattice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426837"/>
            <a:ext cx="8226854" cy="3112195"/>
          </a:xfrm>
        </p:spPr>
        <p:txBody>
          <a:bodyPr>
            <a:normAutofit/>
          </a:bodyPr>
          <a:lstStyle/>
          <a:p>
            <a:pPr marL="36576" indent="0">
              <a:buNone/>
              <a:tabLst>
                <a:tab pos="3411538" algn="l"/>
              </a:tabLst>
            </a:pPr>
            <a:endParaRPr lang="en-US" sz="1200" dirty="0"/>
          </a:p>
          <a:p>
            <a:pPr marL="36576" indent="0">
              <a:buNone/>
              <a:tabLst>
                <a:tab pos="3411538" algn="l"/>
              </a:tabLst>
            </a:pPr>
            <a:r>
              <a:rPr lang="en-US" sz="2400" dirty="0" smtClean="0"/>
              <a:t>Circumference:	100 km</a:t>
            </a:r>
          </a:p>
          <a:p>
            <a:pPr marL="36576" indent="0">
              <a:buNone/>
              <a:tabLst>
                <a:tab pos="3411538" algn="l"/>
              </a:tabLst>
            </a:pPr>
            <a:r>
              <a:rPr lang="en-US" sz="2400" dirty="0" smtClean="0"/>
              <a:t>Arc length:	 </a:t>
            </a:r>
            <a:r>
              <a:rPr lang="en-US" sz="2400" dirty="0" smtClean="0">
                <a:solidFill>
                  <a:schemeClr val="tx2"/>
                </a:solidFill>
              </a:rPr>
              <a:t>6.8 km</a:t>
            </a:r>
          </a:p>
          <a:p>
            <a:pPr marL="36576" indent="0">
              <a:buNone/>
              <a:tabLst>
                <a:tab pos="3411538" algn="l"/>
              </a:tabLst>
            </a:pPr>
            <a:r>
              <a:rPr lang="en-US" sz="2400" dirty="0" smtClean="0"/>
              <a:t>Straight section length:	 1.5 km</a:t>
            </a:r>
          </a:p>
          <a:p>
            <a:pPr marL="36576" indent="0">
              <a:buNone/>
              <a:tabLst>
                <a:tab pos="3411538" algn="l"/>
              </a:tabLst>
            </a:pPr>
            <a:endParaRPr lang="en-US" sz="1200" dirty="0" smtClean="0"/>
          </a:p>
          <a:p>
            <a:pPr marL="36576" indent="0">
              <a:buNone/>
              <a:tabLst>
                <a:tab pos="3411538" algn="l"/>
              </a:tabLst>
            </a:pPr>
            <a:r>
              <a:rPr lang="en-US" sz="2400" dirty="0">
                <a:solidFill>
                  <a:srgbClr val="FF6600"/>
                </a:solidFill>
              </a:rPr>
              <a:t>4 </a:t>
            </a:r>
            <a:r>
              <a:rPr lang="en-US" sz="2400" dirty="0" smtClean="0">
                <a:solidFill>
                  <a:srgbClr val="FF6600"/>
                </a:solidFill>
              </a:rPr>
              <a:t>mini</a:t>
            </a:r>
            <a:r>
              <a:rPr lang="en-US" sz="2400" dirty="0">
                <a:solidFill>
                  <a:srgbClr val="FF6600"/>
                </a:solidFill>
              </a:rPr>
              <a:t>-beta </a:t>
            </a:r>
            <a:r>
              <a:rPr lang="en-US" sz="2400" dirty="0" smtClean="0">
                <a:solidFill>
                  <a:srgbClr val="FF6600"/>
                </a:solidFill>
              </a:rPr>
              <a:t>insertions (IR)</a:t>
            </a:r>
            <a:r>
              <a:rPr lang="en-US" sz="2400" dirty="0" smtClean="0">
                <a:solidFill>
                  <a:srgbClr val="FF6600"/>
                </a:solidFill>
              </a:rPr>
              <a:t>!</a:t>
            </a:r>
            <a:endParaRPr lang="en-US" sz="2400" dirty="0">
              <a:solidFill>
                <a:srgbClr val="FF6600"/>
              </a:solidFill>
            </a:endParaRPr>
          </a:p>
        </p:txBody>
      </p:sp>
      <p:grpSp>
        <p:nvGrpSpPr>
          <p:cNvPr id="89" name="Group 88"/>
          <p:cNvGrpSpPr/>
          <p:nvPr/>
        </p:nvGrpSpPr>
        <p:grpSpPr>
          <a:xfrm>
            <a:off x="5237448" y="1371796"/>
            <a:ext cx="3741292" cy="3380871"/>
            <a:chOff x="4531803" y="1342141"/>
            <a:chExt cx="4581946" cy="4236029"/>
          </a:xfrm>
        </p:grpSpPr>
        <p:grpSp>
          <p:nvGrpSpPr>
            <p:cNvPr id="90" name="Group 89"/>
            <p:cNvGrpSpPr/>
            <p:nvPr/>
          </p:nvGrpSpPr>
          <p:grpSpPr>
            <a:xfrm>
              <a:off x="4531803" y="1342141"/>
              <a:ext cx="4581946" cy="4236029"/>
              <a:chOff x="312045" y="1391920"/>
              <a:chExt cx="4863495" cy="4484611"/>
            </a:xfrm>
          </p:grpSpPr>
          <p:grpSp>
            <p:nvGrpSpPr>
              <p:cNvPr id="95" name="Group 94"/>
              <p:cNvGrpSpPr/>
              <p:nvPr/>
            </p:nvGrpSpPr>
            <p:grpSpPr>
              <a:xfrm>
                <a:off x="1096655" y="2012412"/>
                <a:ext cx="3288249" cy="3243074"/>
                <a:chOff x="943113" y="1561203"/>
                <a:chExt cx="4362174" cy="4461565"/>
              </a:xfrm>
            </p:grpSpPr>
            <p:sp>
              <p:nvSpPr>
                <p:cNvPr id="108" name="Donut 107"/>
                <p:cNvSpPr/>
                <p:nvPr/>
              </p:nvSpPr>
              <p:spPr>
                <a:xfrm>
                  <a:off x="943113" y="1561203"/>
                  <a:ext cx="4362174" cy="4461565"/>
                </a:xfrm>
                <a:prstGeom prst="donut">
                  <a:avLst>
                    <a:gd name="adj" fmla="val 1455"/>
                  </a:avLst>
                </a:prstGeom>
                <a:ln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 rot="1962902">
                  <a:off x="1782080" y="5615550"/>
                  <a:ext cx="298174" cy="298174"/>
                </a:xfrm>
                <a:prstGeom prst="rect">
                  <a:avLst/>
                </a:prstGeom>
                <a:solidFill>
                  <a:srgbClr val="5F5F5F"/>
                </a:solidFill>
                <a:ln>
                  <a:solidFill>
                    <a:srgbClr val="4D4D4D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0" name="Rectangle 109"/>
                <p:cNvSpPr/>
                <p:nvPr/>
              </p:nvSpPr>
              <p:spPr>
                <a:xfrm rot="1855990">
                  <a:off x="4141098" y="1671853"/>
                  <a:ext cx="298175" cy="298174"/>
                </a:xfrm>
                <a:prstGeom prst="rect">
                  <a:avLst/>
                </a:prstGeom>
                <a:solidFill>
                  <a:schemeClr val="accent5"/>
                </a:solidFill>
                <a:ln>
                  <a:solidFill>
                    <a:srgbClr val="4D4D4D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 rot="3623008">
                  <a:off x="1017015" y="4792953"/>
                  <a:ext cx="298174" cy="298174"/>
                </a:xfrm>
                <a:prstGeom prst="rect">
                  <a:avLst/>
                </a:prstGeom>
                <a:solidFill>
                  <a:srgbClr val="5F5F5F"/>
                </a:solidFill>
                <a:ln>
                  <a:solidFill>
                    <a:srgbClr val="4D4D4D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 rot="3623008">
                  <a:off x="4930826" y="2485815"/>
                  <a:ext cx="298174" cy="298174"/>
                </a:xfrm>
                <a:prstGeom prst="rect">
                  <a:avLst/>
                </a:prstGeom>
                <a:solidFill>
                  <a:srgbClr val="5F5F5F"/>
                </a:solidFill>
                <a:ln>
                  <a:solidFill>
                    <a:srgbClr val="4D4D4D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3" name="Rectangle 112"/>
                <p:cNvSpPr/>
                <p:nvPr/>
              </p:nvSpPr>
              <p:spPr>
                <a:xfrm rot="19838961">
                  <a:off x="1782569" y="1673347"/>
                  <a:ext cx="298174" cy="298174"/>
                </a:xfrm>
                <a:prstGeom prst="rect">
                  <a:avLst/>
                </a:prstGeom>
                <a:solidFill>
                  <a:srgbClr val="5F5F5F"/>
                </a:solidFill>
                <a:ln>
                  <a:solidFill>
                    <a:srgbClr val="4D4D4D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 rot="19642893">
                  <a:off x="4142593" y="5617973"/>
                  <a:ext cx="298174" cy="298174"/>
                </a:xfrm>
                <a:prstGeom prst="rect">
                  <a:avLst/>
                </a:prstGeom>
                <a:solidFill>
                  <a:srgbClr val="5F5F5F"/>
                </a:solidFill>
                <a:ln>
                  <a:solidFill>
                    <a:srgbClr val="4D4D4D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114"/>
                <p:cNvSpPr/>
                <p:nvPr/>
              </p:nvSpPr>
              <p:spPr>
                <a:xfrm rot="18011093">
                  <a:off x="1016469" y="2486361"/>
                  <a:ext cx="298174" cy="298174"/>
                </a:xfrm>
                <a:prstGeom prst="rect">
                  <a:avLst/>
                </a:prstGeom>
                <a:solidFill>
                  <a:srgbClr val="5F5F5F"/>
                </a:solidFill>
                <a:ln>
                  <a:solidFill>
                    <a:srgbClr val="4D4D4D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115"/>
                <p:cNvSpPr/>
                <p:nvPr/>
              </p:nvSpPr>
              <p:spPr>
                <a:xfrm rot="18011093">
                  <a:off x="4931371" y="4793497"/>
                  <a:ext cx="298174" cy="298174"/>
                </a:xfrm>
                <a:prstGeom prst="rect">
                  <a:avLst/>
                </a:prstGeom>
                <a:solidFill>
                  <a:srgbClr val="5F5F5F"/>
                </a:solidFill>
                <a:ln>
                  <a:solidFill>
                    <a:srgbClr val="4D4D4D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96" name="TextBox 95"/>
              <p:cNvSpPr txBox="1"/>
              <p:nvPr/>
            </p:nvSpPr>
            <p:spPr>
              <a:xfrm>
                <a:off x="2474321" y="1391920"/>
                <a:ext cx="52655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smtClean="0">
                    <a:solidFill>
                      <a:schemeClr val="accent1">
                        <a:lumMod val="10000"/>
                      </a:schemeClr>
                    </a:solidFill>
                    <a:cs typeface="Times"/>
                  </a:rPr>
                  <a:t>RF</a:t>
                </a:r>
                <a:endParaRPr lang="en-US" sz="2000" dirty="0">
                  <a:solidFill>
                    <a:schemeClr val="accent1">
                      <a:lumMod val="10000"/>
                    </a:schemeClr>
                  </a:solidFill>
                  <a:cs typeface="Times"/>
                </a:endParaRPr>
              </a:p>
            </p:txBody>
          </p:sp>
          <p:sp>
            <p:nvSpPr>
              <p:cNvPr id="97" name="TextBox 96"/>
              <p:cNvSpPr txBox="1"/>
              <p:nvPr/>
            </p:nvSpPr>
            <p:spPr>
              <a:xfrm>
                <a:off x="593594" y="2350711"/>
                <a:ext cx="52655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smtClean="0">
                    <a:solidFill>
                      <a:schemeClr val="accent1">
                        <a:lumMod val="10000"/>
                      </a:schemeClr>
                    </a:solidFill>
                    <a:cs typeface="Times"/>
                  </a:rPr>
                  <a:t>RF</a:t>
                </a:r>
                <a:endParaRPr lang="en-US" sz="2000" dirty="0">
                  <a:solidFill>
                    <a:schemeClr val="accent1">
                      <a:lumMod val="10000"/>
                    </a:schemeClr>
                  </a:solidFill>
                  <a:cs typeface="Times"/>
                </a:endParaRPr>
              </a:p>
            </p:txBody>
          </p:sp>
          <p:sp>
            <p:nvSpPr>
              <p:cNvPr id="98" name="TextBox 97"/>
              <p:cNvSpPr txBox="1"/>
              <p:nvPr/>
            </p:nvSpPr>
            <p:spPr>
              <a:xfrm>
                <a:off x="4367436" y="2350711"/>
                <a:ext cx="52655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smtClean="0">
                    <a:solidFill>
                      <a:schemeClr val="accent1">
                        <a:lumMod val="10000"/>
                      </a:schemeClr>
                    </a:solidFill>
                    <a:cs typeface="Times"/>
                  </a:rPr>
                  <a:t>RF</a:t>
                </a:r>
                <a:endParaRPr lang="en-US" sz="2000" dirty="0">
                  <a:solidFill>
                    <a:schemeClr val="accent1">
                      <a:lumMod val="10000"/>
                    </a:schemeClr>
                  </a:solidFill>
                  <a:cs typeface="Times"/>
                </a:endParaRPr>
              </a:p>
            </p:txBody>
          </p:sp>
          <p:sp>
            <p:nvSpPr>
              <p:cNvPr id="99" name="TextBox 98"/>
              <p:cNvSpPr txBox="1"/>
              <p:nvPr/>
            </p:nvSpPr>
            <p:spPr>
              <a:xfrm>
                <a:off x="312045" y="3442828"/>
                <a:ext cx="52655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smtClean="0">
                    <a:solidFill>
                      <a:schemeClr val="accent1">
                        <a:lumMod val="10000"/>
                      </a:schemeClr>
                    </a:solidFill>
                    <a:cs typeface="Times"/>
                  </a:rPr>
                  <a:t>RF</a:t>
                </a:r>
                <a:endParaRPr lang="en-US" sz="2000" dirty="0">
                  <a:solidFill>
                    <a:schemeClr val="accent1">
                      <a:lumMod val="10000"/>
                    </a:schemeClr>
                  </a:solidFill>
                  <a:cs typeface="Times"/>
                </a:endParaRPr>
              </a:p>
            </p:txBody>
          </p:sp>
          <p:sp>
            <p:nvSpPr>
              <p:cNvPr id="100" name="TextBox 99"/>
              <p:cNvSpPr txBox="1"/>
              <p:nvPr/>
            </p:nvSpPr>
            <p:spPr>
              <a:xfrm>
                <a:off x="593594" y="4503805"/>
                <a:ext cx="52655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smtClean="0">
                    <a:solidFill>
                      <a:schemeClr val="accent1">
                        <a:lumMod val="10000"/>
                      </a:schemeClr>
                    </a:solidFill>
                    <a:cs typeface="Times"/>
                  </a:rPr>
                  <a:t>RF</a:t>
                </a:r>
                <a:endParaRPr lang="en-US" sz="2000" dirty="0">
                  <a:solidFill>
                    <a:schemeClr val="accent1">
                      <a:lumMod val="10000"/>
                    </a:schemeClr>
                  </a:solidFill>
                  <a:cs typeface="Times"/>
                </a:endParaRPr>
              </a:p>
            </p:txBody>
          </p:sp>
          <p:sp>
            <p:nvSpPr>
              <p:cNvPr id="101" name="TextBox 100"/>
              <p:cNvSpPr txBox="1"/>
              <p:nvPr/>
            </p:nvSpPr>
            <p:spPr>
              <a:xfrm>
                <a:off x="1366299" y="5269711"/>
                <a:ext cx="52655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smtClean="0">
                    <a:solidFill>
                      <a:schemeClr val="accent1">
                        <a:lumMod val="10000"/>
                      </a:schemeClr>
                    </a:solidFill>
                    <a:cs typeface="Times"/>
                  </a:rPr>
                  <a:t>RF</a:t>
                </a:r>
                <a:endParaRPr lang="en-US" sz="2000" dirty="0">
                  <a:solidFill>
                    <a:schemeClr val="accent1">
                      <a:lumMod val="10000"/>
                    </a:schemeClr>
                  </a:solidFill>
                  <a:cs typeface="Times"/>
                </a:endParaRPr>
              </a:p>
            </p:txBody>
          </p:sp>
          <p:sp>
            <p:nvSpPr>
              <p:cNvPr id="102" name="TextBox 101"/>
              <p:cNvSpPr txBox="1"/>
              <p:nvPr/>
            </p:nvSpPr>
            <p:spPr>
              <a:xfrm>
                <a:off x="2474321" y="5476421"/>
                <a:ext cx="52655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smtClean="0">
                    <a:solidFill>
                      <a:schemeClr val="accent1">
                        <a:lumMod val="10000"/>
                      </a:schemeClr>
                    </a:solidFill>
                    <a:cs typeface="Times"/>
                  </a:rPr>
                  <a:t>RF</a:t>
                </a:r>
                <a:endParaRPr lang="en-US" sz="2000" dirty="0">
                  <a:solidFill>
                    <a:schemeClr val="accent1">
                      <a:lumMod val="10000"/>
                    </a:schemeClr>
                  </a:solidFill>
                  <a:cs typeface="Times"/>
                </a:endParaRPr>
              </a:p>
            </p:txBody>
          </p:sp>
          <p:sp>
            <p:nvSpPr>
              <p:cNvPr id="103" name="TextBox 102"/>
              <p:cNvSpPr txBox="1"/>
              <p:nvPr/>
            </p:nvSpPr>
            <p:spPr>
              <a:xfrm>
                <a:off x="4648984" y="3442828"/>
                <a:ext cx="52655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smtClean="0">
                    <a:solidFill>
                      <a:schemeClr val="accent1">
                        <a:lumMod val="10000"/>
                      </a:schemeClr>
                    </a:solidFill>
                    <a:cs typeface="Times"/>
                  </a:rPr>
                  <a:t>RF</a:t>
                </a:r>
                <a:endParaRPr lang="en-US" sz="2000" dirty="0">
                  <a:solidFill>
                    <a:schemeClr val="accent1">
                      <a:lumMod val="10000"/>
                    </a:schemeClr>
                  </a:solidFill>
                  <a:cs typeface="Times"/>
                </a:endParaRPr>
              </a:p>
            </p:txBody>
          </p:sp>
          <p:sp>
            <p:nvSpPr>
              <p:cNvPr id="104" name="TextBox 103"/>
              <p:cNvSpPr txBox="1"/>
              <p:nvPr/>
            </p:nvSpPr>
            <p:spPr>
              <a:xfrm>
                <a:off x="4367436" y="4505623"/>
                <a:ext cx="52655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smtClean="0">
                    <a:solidFill>
                      <a:schemeClr val="accent1">
                        <a:lumMod val="10000"/>
                      </a:schemeClr>
                    </a:solidFill>
                    <a:cs typeface="Times"/>
                  </a:rPr>
                  <a:t>RF</a:t>
                </a:r>
                <a:endParaRPr lang="en-US" sz="2000" dirty="0">
                  <a:solidFill>
                    <a:schemeClr val="accent1">
                      <a:lumMod val="10000"/>
                    </a:schemeClr>
                  </a:solidFill>
                  <a:cs typeface="Times"/>
                </a:endParaRPr>
              </a:p>
            </p:txBody>
          </p:sp>
          <p:sp>
            <p:nvSpPr>
              <p:cNvPr id="105" name="TextBox 104"/>
              <p:cNvSpPr txBox="1"/>
              <p:nvPr/>
            </p:nvSpPr>
            <p:spPr>
              <a:xfrm>
                <a:off x="3652418" y="5269711"/>
                <a:ext cx="52655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smtClean="0">
                    <a:solidFill>
                      <a:schemeClr val="accent1">
                        <a:lumMod val="10000"/>
                      </a:schemeClr>
                    </a:solidFill>
                    <a:cs typeface="Times"/>
                  </a:rPr>
                  <a:t>RF</a:t>
                </a:r>
                <a:endParaRPr lang="en-US" sz="2000" dirty="0">
                  <a:solidFill>
                    <a:schemeClr val="accent1">
                      <a:lumMod val="10000"/>
                    </a:schemeClr>
                  </a:solidFill>
                  <a:cs typeface="Times"/>
                </a:endParaRPr>
              </a:p>
            </p:txBody>
          </p:sp>
          <p:sp>
            <p:nvSpPr>
              <p:cNvPr id="106" name="TextBox 105"/>
              <p:cNvSpPr txBox="1"/>
              <p:nvPr/>
            </p:nvSpPr>
            <p:spPr>
              <a:xfrm>
                <a:off x="1364568" y="1638293"/>
                <a:ext cx="52655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smtClean="0">
                    <a:solidFill>
                      <a:schemeClr val="accent1">
                        <a:lumMod val="10000"/>
                      </a:schemeClr>
                    </a:solidFill>
                    <a:cs typeface="Times"/>
                  </a:rPr>
                  <a:t>RF</a:t>
                </a:r>
                <a:endParaRPr lang="en-US" sz="2000" dirty="0">
                  <a:solidFill>
                    <a:schemeClr val="accent1">
                      <a:lumMod val="10000"/>
                    </a:schemeClr>
                  </a:solidFill>
                  <a:cs typeface="Times"/>
                </a:endParaRPr>
              </a:p>
            </p:txBody>
          </p:sp>
          <p:sp>
            <p:nvSpPr>
              <p:cNvPr id="107" name="TextBox 106"/>
              <p:cNvSpPr txBox="1"/>
              <p:nvPr/>
            </p:nvSpPr>
            <p:spPr>
              <a:xfrm>
                <a:off x="3652418" y="1640502"/>
                <a:ext cx="52655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smtClean="0">
                    <a:solidFill>
                      <a:schemeClr val="accent1">
                        <a:lumMod val="10000"/>
                      </a:schemeClr>
                    </a:solidFill>
                    <a:cs typeface="Times"/>
                  </a:rPr>
                  <a:t>RF</a:t>
                </a:r>
                <a:endParaRPr lang="en-US" sz="2000" dirty="0">
                  <a:solidFill>
                    <a:schemeClr val="accent1">
                      <a:lumMod val="10000"/>
                    </a:schemeClr>
                  </a:solidFill>
                  <a:cs typeface="Times"/>
                </a:endParaRPr>
              </a:p>
            </p:txBody>
          </p:sp>
        </p:grpSp>
        <p:sp>
          <p:nvSpPr>
            <p:cNvPr id="91" name="Rectangle 90"/>
            <p:cNvSpPr/>
            <p:nvPr/>
          </p:nvSpPr>
          <p:spPr>
            <a:xfrm rot="41209">
              <a:off x="6706753" y="1762388"/>
              <a:ext cx="211755" cy="204726"/>
            </a:xfrm>
            <a:prstGeom prst="rect">
              <a:avLst/>
            </a:prstGeom>
            <a:solidFill>
              <a:srgbClr val="FF6600"/>
            </a:solidFill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Rectangle 91"/>
            <p:cNvSpPr/>
            <p:nvPr/>
          </p:nvSpPr>
          <p:spPr>
            <a:xfrm rot="41209">
              <a:off x="6706753" y="4942645"/>
              <a:ext cx="211755" cy="204726"/>
            </a:xfrm>
            <a:prstGeom prst="rect">
              <a:avLst/>
            </a:prstGeom>
            <a:solidFill>
              <a:srgbClr val="FF6600"/>
            </a:solidFill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Rectangle 92"/>
            <p:cNvSpPr/>
            <p:nvPr/>
          </p:nvSpPr>
          <p:spPr>
            <a:xfrm rot="41209">
              <a:off x="8320282" y="3329469"/>
              <a:ext cx="211755" cy="204726"/>
            </a:xfrm>
            <a:prstGeom prst="rect">
              <a:avLst/>
            </a:prstGeom>
            <a:solidFill>
              <a:srgbClr val="FF6600"/>
            </a:solidFill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Rectangle 93"/>
            <p:cNvSpPr/>
            <p:nvPr/>
          </p:nvSpPr>
          <p:spPr>
            <a:xfrm rot="41209">
              <a:off x="5115355" y="3329469"/>
              <a:ext cx="211755" cy="204726"/>
            </a:xfrm>
            <a:prstGeom prst="rect">
              <a:avLst/>
            </a:prstGeom>
            <a:solidFill>
              <a:srgbClr val="FF6600"/>
            </a:solidFill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2" name="TextBox 61"/>
          <p:cNvSpPr txBox="1"/>
          <p:nvPr/>
        </p:nvSpPr>
        <p:spPr>
          <a:xfrm>
            <a:off x="6900800" y="1984823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6600"/>
                </a:solidFill>
                <a:cs typeface="Times"/>
              </a:rPr>
              <a:t>IR</a:t>
            </a:r>
            <a:endParaRPr lang="en-US" sz="2000" dirty="0">
              <a:solidFill>
                <a:srgbClr val="FF6600"/>
              </a:solidFill>
              <a:cs typeface="Times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7820503" y="2814326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6600"/>
                </a:solidFill>
                <a:cs typeface="Times"/>
              </a:rPr>
              <a:t>IR</a:t>
            </a:r>
            <a:endParaRPr lang="en-US" sz="2000" dirty="0">
              <a:solidFill>
                <a:srgbClr val="FF6600"/>
              </a:solidFill>
              <a:cs typeface="Times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5959874" y="2814326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6600"/>
                </a:solidFill>
                <a:cs typeface="Times"/>
              </a:rPr>
              <a:t>IR</a:t>
            </a:r>
            <a:endParaRPr lang="en-US" sz="2000" dirty="0">
              <a:solidFill>
                <a:srgbClr val="FF6600"/>
              </a:solidFill>
              <a:cs typeface="Times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6898166" y="3745936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6600"/>
                </a:solidFill>
                <a:cs typeface="Times"/>
              </a:rPr>
              <a:t>IR</a:t>
            </a:r>
            <a:endParaRPr lang="en-US" sz="2000" dirty="0">
              <a:solidFill>
                <a:srgbClr val="FF6600"/>
              </a:solidFill>
              <a:cs typeface="Times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6278256" y="2071248"/>
            <a:ext cx="1783639" cy="1791092"/>
            <a:chOff x="6929055" y="1862065"/>
            <a:chExt cx="1618263" cy="1601811"/>
          </a:xfrm>
        </p:grpSpPr>
        <p:sp>
          <p:nvSpPr>
            <p:cNvPr id="78" name="Arc 77"/>
            <p:cNvSpPr/>
            <p:nvPr/>
          </p:nvSpPr>
          <p:spPr>
            <a:xfrm>
              <a:off x="6929055" y="1963687"/>
              <a:ext cx="1512470" cy="1500189"/>
            </a:xfrm>
            <a:prstGeom prst="arc">
              <a:avLst/>
            </a:prstGeom>
            <a:ln w="38100" cmpd="sng">
              <a:solidFill>
                <a:schemeClr val="bg2">
                  <a:lumMod val="10000"/>
                </a:schemeClr>
              </a:solidFill>
              <a:headEnd type="stealth"/>
              <a:tailEnd type="stealt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9" name="Straight Connector 78"/>
            <p:cNvCxnSpPr/>
            <p:nvPr/>
          </p:nvCxnSpPr>
          <p:spPr>
            <a:xfrm>
              <a:off x="7683348" y="1862065"/>
              <a:ext cx="0" cy="294709"/>
            </a:xfrm>
            <a:prstGeom prst="line">
              <a:avLst/>
            </a:prstGeom>
            <a:ln w="38100" cmpd="sng">
              <a:solidFill>
                <a:schemeClr val="bg2">
                  <a:lumMod val="1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16200000">
              <a:off x="8400876" y="2563443"/>
              <a:ext cx="0" cy="292885"/>
            </a:xfrm>
            <a:prstGeom prst="line">
              <a:avLst/>
            </a:prstGeom>
            <a:ln w="38100" cmpd="sng">
              <a:solidFill>
                <a:schemeClr val="bg2">
                  <a:lumMod val="1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1" name="Content Placeholder 2"/>
          <p:cNvSpPr txBox="1">
            <a:spLocks/>
          </p:cNvSpPr>
          <p:nvPr/>
        </p:nvSpPr>
        <p:spPr>
          <a:xfrm>
            <a:off x="459945" y="4281388"/>
            <a:ext cx="8399077" cy="1663083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/>
              <a:buNone/>
              <a:tabLst>
                <a:tab pos="3411538" algn="l"/>
              </a:tabLst>
            </a:pPr>
            <a:r>
              <a:rPr lang="en-US" sz="2400" b="1" u="sng" dirty="0" smtClean="0">
                <a:solidFill>
                  <a:schemeClr val="tx2"/>
                </a:solidFill>
              </a:rPr>
              <a:t>Objectives:</a:t>
            </a:r>
            <a:r>
              <a:rPr lang="en-US" sz="2400" b="1" dirty="0" smtClean="0">
                <a:solidFill>
                  <a:schemeClr val="tx2"/>
                </a:solidFill>
              </a:rPr>
              <a:t> </a:t>
            </a:r>
          </a:p>
          <a:p>
            <a:pPr marL="269875" indent="-233363">
              <a:tabLst>
                <a:tab pos="3411538" algn="l"/>
              </a:tabLst>
            </a:pPr>
            <a:r>
              <a:rPr lang="en-US" sz="2400" dirty="0" smtClean="0">
                <a:solidFill>
                  <a:schemeClr val="accent6"/>
                </a:solidFill>
              </a:rPr>
              <a:t>One quarter of the ring</a:t>
            </a:r>
          </a:p>
          <a:p>
            <a:pPr marL="269875" indent="-233363">
              <a:tabLst>
                <a:tab pos="3411538" algn="l"/>
              </a:tabLst>
            </a:pPr>
            <a:r>
              <a:rPr lang="en-US" sz="2400" dirty="0" smtClean="0">
                <a:solidFill>
                  <a:schemeClr val="accent6"/>
                </a:solidFill>
              </a:rPr>
              <a:t>Correct W function with the arcs next to the IPs</a:t>
            </a:r>
            <a:endParaRPr lang="en-US" sz="24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56709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  <p:bldP spid="63" grpId="0"/>
      <p:bldP spid="8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4742"/>
            <a:ext cx="8226854" cy="940443"/>
          </a:xfrm>
        </p:spPr>
        <p:txBody>
          <a:bodyPr/>
          <a:lstStyle/>
          <a:p>
            <a:r>
              <a:rPr lang="en-US" dirty="0" smtClean="0"/>
              <a:t>IR without local CCS</a:t>
            </a:r>
            <a:endParaRPr lang="en-US" dirty="0"/>
          </a:p>
        </p:txBody>
      </p:sp>
      <p:pic>
        <p:nvPicPr>
          <p:cNvPr id="6" name="Content Placeholder 5" descr="madx.pdf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68" t="3654" r="7480" b="9994"/>
          <a:stretch/>
        </p:blipFill>
        <p:spPr>
          <a:xfrm>
            <a:off x="512679" y="1173935"/>
            <a:ext cx="5896126" cy="4890315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832417" y="4349750"/>
            <a:ext cx="1685077" cy="923330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pPr>
              <a:tabLst>
                <a:tab pos="444500" algn="l"/>
              </a:tabLst>
            </a:pPr>
            <a:r>
              <a:rPr lang="en-US" b="1" dirty="0" smtClean="0">
                <a:solidFill>
                  <a:schemeClr val="accent6"/>
                </a:solidFill>
              </a:rPr>
              <a:t>L* 	= 2 m</a:t>
            </a:r>
          </a:p>
          <a:p>
            <a:pPr>
              <a:tabLst>
                <a:tab pos="444500" algn="l"/>
              </a:tabLst>
            </a:pPr>
            <a:r>
              <a:rPr lang="en-US" b="1" dirty="0" smtClean="0">
                <a:solidFill>
                  <a:schemeClr val="accent6"/>
                </a:solidFill>
              </a:rPr>
              <a:t>β*</a:t>
            </a:r>
            <a:r>
              <a:rPr lang="en-US" b="1" baseline="-25000" dirty="0" smtClean="0">
                <a:solidFill>
                  <a:schemeClr val="accent6"/>
                </a:solidFill>
              </a:rPr>
              <a:t>x</a:t>
            </a:r>
            <a:r>
              <a:rPr lang="en-US" b="1" dirty="0">
                <a:solidFill>
                  <a:schemeClr val="accent6"/>
                </a:solidFill>
              </a:rPr>
              <a:t>	</a:t>
            </a:r>
            <a:r>
              <a:rPr lang="en-US" b="1" dirty="0" smtClean="0">
                <a:solidFill>
                  <a:schemeClr val="accent6"/>
                </a:solidFill>
              </a:rPr>
              <a:t>= 1 m</a:t>
            </a:r>
          </a:p>
          <a:p>
            <a:pPr>
              <a:tabLst>
                <a:tab pos="444500" algn="l"/>
              </a:tabLst>
            </a:pPr>
            <a:r>
              <a:rPr lang="en-US" b="1" dirty="0">
                <a:solidFill>
                  <a:schemeClr val="accent6"/>
                </a:solidFill>
              </a:rPr>
              <a:t>β</a:t>
            </a:r>
            <a:r>
              <a:rPr lang="en-US" b="1" dirty="0" smtClean="0">
                <a:solidFill>
                  <a:schemeClr val="accent6"/>
                </a:solidFill>
              </a:rPr>
              <a:t>*</a:t>
            </a:r>
            <a:r>
              <a:rPr lang="en-US" b="1" baseline="-25000" dirty="0" smtClean="0">
                <a:solidFill>
                  <a:schemeClr val="accent6"/>
                </a:solidFill>
              </a:rPr>
              <a:t>y</a:t>
            </a:r>
            <a:r>
              <a:rPr lang="en-US" b="1" dirty="0" smtClean="0">
                <a:solidFill>
                  <a:schemeClr val="accent6"/>
                </a:solidFill>
              </a:rPr>
              <a:t> 	= 0.001 m</a:t>
            </a:r>
            <a:endParaRPr lang="en-US" b="1" dirty="0">
              <a:solidFill>
                <a:schemeClr val="accent6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474794" y="3092827"/>
            <a:ext cx="25442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6600"/>
                </a:solidFill>
              </a:rPr>
              <a:t>No local chromaticity </a:t>
            </a:r>
          </a:p>
          <a:p>
            <a:r>
              <a:rPr lang="en-US" b="1" dirty="0" smtClean="0">
                <a:solidFill>
                  <a:srgbClr val="FF6600"/>
                </a:solidFill>
              </a:rPr>
              <a:t>correction scheme!</a:t>
            </a:r>
            <a:endParaRPr lang="en-US" b="1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48999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Explosion 1 4"/>
          <p:cNvSpPr/>
          <p:nvPr/>
        </p:nvSpPr>
        <p:spPr>
          <a:xfrm>
            <a:off x="6309280" y="5061167"/>
            <a:ext cx="535802" cy="664879"/>
          </a:xfrm>
          <a:prstGeom prst="irregularSeal1">
            <a:avLst/>
          </a:prstGeom>
          <a:solidFill>
            <a:srgbClr val="FFFF00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Explosion 2 5"/>
          <p:cNvSpPr/>
          <p:nvPr/>
        </p:nvSpPr>
        <p:spPr>
          <a:xfrm>
            <a:off x="1292332" y="5051407"/>
            <a:ext cx="583874" cy="610081"/>
          </a:xfrm>
          <a:prstGeom prst="irregularSeal2">
            <a:avLst/>
          </a:prstGeom>
          <a:solidFill>
            <a:srgbClr val="FFFF00"/>
          </a:solidFill>
          <a:ln>
            <a:solidFill>
              <a:schemeClr val="bg2">
                <a:lumMod val="1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61949" y="57468"/>
            <a:ext cx="8309751" cy="100504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 functions </a:t>
            </a:r>
            <a:r>
              <a:rPr lang="en-US" dirty="0" smtClean="0"/>
              <a:t>non-symmetric FODO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796715" y="989947"/>
            <a:ext cx="5970519" cy="4593226"/>
            <a:chOff x="1669154" y="1785408"/>
            <a:chExt cx="5970519" cy="4718145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2"/>
            <a:srcRect t="8458"/>
            <a:stretch/>
          </p:blipFill>
          <p:spPr>
            <a:xfrm>
              <a:off x="1669154" y="1785408"/>
              <a:ext cx="5689580" cy="4417631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2260022" y="6091559"/>
              <a:ext cx="398592" cy="3956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191919"/>
                  </a:solidFill>
                </a:rPr>
                <a:t>IP</a:t>
              </a:r>
              <a:endParaRPr lang="en-US" b="1" dirty="0">
                <a:solidFill>
                  <a:srgbClr val="191919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241081" y="6107868"/>
              <a:ext cx="398592" cy="3956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191919"/>
                  </a:solidFill>
                </a:rPr>
                <a:t>IP</a:t>
              </a:r>
              <a:endParaRPr lang="en-US" b="1" dirty="0">
                <a:solidFill>
                  <a:srgbClr val="191919"/>
                </a:solidFill>
              </a:endParaRPr>
            </a:p>
          </p:txBody>
        </p:sp>
      </p:grpSp>
      <p:sp>
        <p:nvSpPr>
          <p:cNvPr id="30" name="Rectangle 29"/>
          <p:cNvSpPr/>
          <p:nvPr/>
        </p:nvSpPr>
        <p:spPr>
          <a:xfrm>
            <a:off x="5238286" y="5034840"/>
            <a:ext cx="1054843" cy="23066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2003206" y="5058903"/>
            <a:ext cx="539750" cy="24959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2179605" y="5117022"/>
            <a:ext cx="3919352" cy="791035"/>
            <a:chOff x="2779899" y="5761086"/>
            <a:chExt cx="3919352" cy="791035"/>
          </a:xfrm>
          <a:effectLst/>
        </p:grpSpPr>
        <p:grpSp>
          <p:nvGrpSpPr>
            <p:cNvPr id="13" name="Group 12"/>
            <p:cNvGrpSpPr/>
            <p:nvPr/>
          </p:nvGrpSpPr>
          <p:grpSpPr>
            <a:xfrm>
              <a:off x="2779899" y="5761086"/>
              <a:ext cx="3919352" cy="412091"/>
              <a:chOff x="2779899" y="5761086"/>
              <a:chExt cx="3919352" cy="412091"/>
            </a:xfrm>
          </p:grpSpPr>
          <p:grpSp>
            <p:nvGrpSpPr>
              <p:cNvPr id="17" name="Group 16"/>
              <p:cNvGrpSpPr/>
              <p:nvPr/>
            </p:nvGrpSpPr>
            <p:grpSpPr>
              <a:xfrm>
                <a:off x="5611999" y="5766486"/>
                <a:ext cx="1087252" cy="406691"/>
                <a:chOff x="5661480" y="5427016"/>
                <a:chExt cx="969210" cy="406691"/>
              </a:xfrm>
            </p:grpSpPr>
            <p:cxnSp>
              <p:nvCxnSpPr>
                <p:cNvPr id="26" name="Straight Connector 25"/>
                <p:cNvCxnSpPr/>
                <p:nvPr/>
              </p:nvCxnSpPr>
              <p:spPr>
                <a:xfrm flipH="1">
                  <a:off x="6630689" y="5427016"/>
                  <a:ext cx="1" cy="406691"/>
                </a:xfrm>
                <a:prstGeom prst="line">
                  <a:avLst/>
                </a:prstGeom>
                <a:ln w="38100" cmpd="sng">
                  <a:solidFill>
                    <a:srgbClr val="191919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Connector 26"/>
                <p:cNvCxnSpPr/>
                <p:nvPr/>
              </p:nvCxnSpPr>
              <p:spPr>
                <a:xfrm flipH="1">
                  <a:off x="5661480" y="5427016"/>
                  <a:ext cx="1" cy="406691"/>
                </a:xfrm>
                <a:prstGeom prst="line">
                  <a:avLst/>
                </a:prstGeom>
                <a:ln w="38100" cmpd="sng">
                  <a:solidFill>
                    <a:srgbClr val="191919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Arrow Connector 27"/>
                <p:cNvCxnSpPr/>
                <p:nvPr/>
              </p:nvCxnSpPr>
              <p:spPr>
                <a:xfrm>
                  <a:off x="5661480" y="5624962"/>
                  <a:ext cx="969210" cy="0"/>
                </a:xfrm>
                <a:prstGeom prst="straightConnector1">
                  <a:avLst/>
                </a:prstGeom>
                <a:ln w="38100" cmpd="sng">
                  <a:solidFill>
                    <a:srgbClr val="191919"/>
                  </a:solidFill>
                  <a:headEnd type="arrow"/>
                  <a:tailEnd type="arrow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8" name="Group 17"/>
              <p:cNvGrpSpPr/>
              <p:nvPr/>
            </p:nvGrpSpPr>
            <p:grpSpPr>
              <a:xfrm>
                <a:off x="4208649" y="5766486"/>
                <a:ext cx="1087252" cy="406691"/>
                <a:chOff x="5661480" y="5427016"/>
                <a:chExt cx="969210" cy="406691"/>
              </a:xfrm>
            </p:grpSpPr>
            <p:cxnSp>
              <p:nvCxnSpPr>
                <p:cNvPr id="23" name="Straight Connector 22"/>
                <p:cNvCxnSpPr/>
                <p:nvPr/>
              </p:nvCxnSpPr>
              <p:spPr>
                <a:xfrm flipH="1">
                  <a:off x="6630689" y="5427016"/>
                  <a:ext cx="1" cy="406691"/>
                </a:xfrm>
                <a:prstGeom prst="line">
                  <a:avLst/>
                </a:prstGeom>
                <a:ln w="38100" cmpd="sng">
                  <a:solidFill>
                    <a:srgbClr val="191919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Connector 23"/>
                <p:cNvCxnSpPr/>
                <p:nvPr/>
              </p:nvCxnSpPr>
              <p:spPr>
                <a:xfrm flipH="1">
                  <a:off x="5661480" y="5427016"/>
                  <a:ext cx="1" cy="406691"/>
                </a:xfrm>
                <a:prstGeom prst="line">
                  <a:avLst/>
                </a:prstGeom>
                <a:ln w="38100" cmpd="sng">
                  <a:solidFill>
                    <a:srgbClr val="191919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Arrow Connector 24"/>
                <p:cNvCxnSpPr/>
                <p:nvPr/>
              </p:nvCxnSpPr>
              <p:spPr>
                <a:xfrm>
                  <a:off x="5661480" y="5624962"/>
                  <a:ext cx="969210" cy="0"/>
                </a:xfrm>
                <a:prstGeom prst="straightConnector1">
                  <a:avLst/>
                </a:prstGeom>
                <a:ln w="38100" cmpd="sng">
                  <a:solidFill>
                    <a:srgbClr val="191919"/>
                  </a:solidFill>
                  <a:headEnd type="arrow"/>
                  <a:tailEnd type="arrow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9" name="Group 18"/>
              <p:cNvGrpSpPr/>
              <p:nvPr/>
            </p:nvGrpSpPr>
            <p:grpSpPr>
              <a:xfrm>
                <a:off x="2779899" y="5761086"/>
                <a:ext cx="1087252" cy="406691"/>
                <a:chOff x="5661480" y="5427016"/>
                <a:chExt cx="969210" cy="406691"/>
              </a:xfrm>
            </p:grpSpPr>
            <p:cxnSp>
              <p:nvCxnSpPr>
                <p:cNvPr id="20" name="Straight Connector 19"/>
                <p:cNvCxnSpPr/>
                <p:nvPr/>
              </p:nvCxnSpPr>
              <p:spPr>
                <a:xfrm flipH="1">
                  <a:off x="6630689" y="5427016"/>
                  <a:ext cx="1" cy="406691"/>
                </a:xfrm>
                <a:prstGeom prst="line">
                  <a:avLst/>
                </a:prstGeom>
                <a:ln w="38100" cmpd="sng">
                  <a:solidFill>
                    <a:srgbClr val="191919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Straight Connector 20"/>
                <p:cNvCxnSpPr/>
                <p:nvPr/>
              </p:nvCxnSpPr>
              <p:spPr>
                <a:xfrm flipH="1">
                  <a:off x="5661480" y="5427016"/>
                  <a:ext cx="1" cy="406691"/>
                </a:xfrm>
                <a:prstGeom prst="line">
                  <a:avLst/>
                </a:prstGeom>
                <a:ln w="38100" cmpd="sng">
                  <a:solidFill>
                    <a:srgbClr val="191919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Arrow Connector 21"/>
                <p:cNvCxnSpPr/>
                <p:nvPr/>
              </p:nvCxnSpPr>
              <p:spPr>
                <a:xfrm>
                  <a:off x="5661480" y="5624962"/>
                  <a:ext cx="969210" cy="0"/>
                </a:xfrm>
                <a:prstGeom prst="straightConnector1">
                  <a:avLst/>
                </a:prstGeom>
                <a:ln w="38100" cmpd="sng">
                  <a:solidFill>
                    <a:srgbClr val="191919"/>
                  </a:solidFill>
                  <a:headEnd type="arrow"/>
                  <a:tailEnd type="arrow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4" name="TextBox 13"/>
            <p:cNvSpPr txBox="1"/>
            <p:nvPr/>
          </p:nvSpPr>
          <p:spPr>
            <a:xfrm>
              <a:off x="2984500" y="6145526"/>
              <a:ext cx="82624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rgbClr val="191919"/>
                  </a:solidFill>
                </a:rPr>
                <a:t>Arc 1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428066" y="6152011"/>
              <a:ext cx="82624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rgbClr val="191919"/>
                  </a:solidFill>
                </a:rPr>
                <a:t>Arc 2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839884" y="6152011"/>
              <a:ext cx="82624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rgbClr val="191919"/>
                  </a:solidFill>
                </a:rPr>
                <a:t>Arc 3</a:t>
              </a: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197160" y="1191772"/>
            <a:ext cx="1095172" cy="43088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2200" dirty="0" err="1" smtClean="0">
                <a:solidFill>
                  <a:schemeClr val="bg2">
                    <a:lumMod val="10000"/>
                  </a:schemeClr>
                </a:solidFill>
                <a:latin typeface="Times New Roman"/>
                <a:cs typeface="Times New Roman"/>
              </a:rPr>
              <a:t>W</a:t>
            </a:r>
            <a:r>
              <a:rPr lang="en-US" sz="2200" baseline="-25000" dirty="0" err="1" smtClean="0">
                <a:solidFill>
                  <a:schemeClr val="bg2">
                    <a:lumMod val="10000"/>
                  </a:schemeClr>
                </a:solidFill>
                <a:latin typeface="Times New Roman"/>
                <a:cs typeface="Times New Roman"/>
              </a:rPr>
              <a:t>x</a:t>
            </a:r>
            <a:r>
              <a:rPr lang="en-US" sz="2200" dirty="0" smtClean="0">
                <a:solidFill>
                  <a:schemeClr val="bg2">
                    <a:lumMod val="10000"/>
                  </a:schemeClr>
                </a:solidFill>
                <a:latin typeface="Times New Roman"/>
                <a:cs typeface="Times New Roman"/>
              </a:rPr>
              <a:t>, </a:t>
            </a:r>
            <a:r>
              <a:rPr lang="en-US" sz="2200" dirty="0" err="1" smtClean="0">
                <a:solidFill>
                  <a:schemeClr val="bg2">
                    <a:lumMod val="10000"/>
                  </a:schemeClr>
                </a:solidFill>
                <a:latin typeface="Times New Roman"/>
                <a:cs typeface="Times New Roman"/>
              </a:rPr>
              <a:t>W</a:t>
            </a:r>
            <a:r>
              <a:rPr lang="en-US" sz="2200" baseline="-25000" dirty="0" err="1" smtClean="0">
                <a:solidFill>
                  <a:schemeClr val="bg2">
                    <a:lumMod val="10000"/>
                  </a:schemeClr>
                </a:solidFill>
                <a:latin typeface="Times New Roman"/>
                <a:cs typeface="Times New Roman"/>
              </a:rPr>
              <a:t>y</a:t>
            </a:r>
            <a:endParaRPr lang="en-US" sz="2200" baseline="-25000" dirty="0">
              <a:solidFill>
                <a:schemeClr val="bg2">
                  <a:lumMod val="10000"/>
                </a:schemeClr>
              </a:solidFill>
              <a:latin typeface="Times New Roman"/>
              <a:cs typeface="Times New Roman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356629" y="4548641"/>
            <a:ext cx="913406" cy="43088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chemeClr val="bg2">
                    <a:lumMod val="10000"/>
                  </a:schemeClr>
                </a:solidFill>
                <a:latin typeface="Times New Roman"/>
                <a:cs typeface="Times New Roman"/>
              </a:rPr>
              <a:t>s</a:t>
            </a:r>
            <a:r>
              <a:rPr lang="en-US" sz="2200" dirty="0" smtClean="0">
                <a:solidFill>
                  <a:schemeClr val="bg2">
                    <a:lumMod val="10000"/>
                  </a:schemeClr>
                </a:solidFill>
                <a:latin typeface="Times New Roman"/>
                <a:cs typeface="Times New Roman"/>
              </a:rPr>
              <a:t> (km)</a:t>
            </a:r>
            <a:endParaRPr lang="en-US" sz="2200" baseline="-25000" dirty="0">
              <a:solidFill>
                <a:schemeClr val="bg2">
                  <a:lumMod val="10000"/>
                </a:schemeClr>
              </a:solidFill>
              <a:latin typeface="Times New Roman"/>
              <a:cs typeface="Times New Roman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193031" y="1268230"/>
            <a:ext cx="3000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y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2399327" y="1284105"/>
            <a:ext cx="2872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</a:rPr>
              <a:t>x</a:t>
            </a:r>
          </a:p>
        </p:txBody>
      </p:sp>
      <p:grpSp>
        <p:nvGrpSpPr>
          <p:cNvPr id="57" name="Group 56"/>
          <p:cNvGrpSpPr/>
          <p:nvPr/>
        </p:nvGrpSpPr>
        <p:grpSpPr>
          <a:xfrm>
            <a:off x="6368642" y="1459690"/>
            <a:ext cx="2625733" cy="2508069"/>
            <a:chOff x="5721115" y="710168"/>
            <a:chExt cx="3311085" cy="3143132"/>
          </a:xfrm>
        </p:grpSpPr>
        <p:grpSp>
          <p:nvGrpSpPr>
            <p:cNvPr id="58" name="Group 57"/>
            <p:cNvGrpSpPr/>
            <p:nvPr/>
          </p:nvGrpSpPr>
          <p:grpSpPr>
            <a:xfrm>
              <a:off x="6119707" y="1079500"/>
              <a:ext cx="2516293" cy="2404468"/>
              <a:chOff x="6183207" y="1672686"/>
              <a:chExt cx="2028921" cy="2033532"/>
            </a:xfrm>
          </p:grpSpPr>
          <p:sp>
            <p:nvSpPr>
              <p:cNvPr id="67" name="Donut 66"/>
              <p:cNvSpPr/>
              <p:nvPr/>
            </p:nvSpPr>
            <p:spPr>
              <a:xfrm>
                <a:off x="6248113" y="1734093"/>
                <a:ext cx="1899108" cy="1908355"/>
              </a:xfrm>
              <a:prstGeom prst="donut">
                <a:avLst>
                  <a:gd name="adj" fmla="val 1455"/>
                </a:avLst>
              </a:prstGeom>
              <a:ln>
                <a:solidFill>
                  <a:srgbClr val="4D4D4D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8" name="Rectangle 67"/>
              <p:cNvSpPr/>
              <p:nvPr/>
            </p:nvSpPr>
            <p:spPr>
              <a:xfrm>
                <a:off x="7132762" y="1672686"/>
                <a:ext cx="129813" cy="127539"/>
              </a:xfrm>
              <a:prstGeom prst="rect">
                <a:avLst/>
              </a:prstGeom>
              <a:solidFill>
                <a:srgbClr val="FF6600"/>
              </a:solidFill>
              <a:ln>
                <a:solidFill>
                  <a:schemeClr val="accent6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Rectangle 68"/>
              <p:cNvSpPr/>
              <p:nvPr/>
            </p:nvSpPr>
            <p:spPr>
              <a:xfrm>
                <a:off x="6183207" y="2624974"/>
                <a:ext cx="129813" cy="127539"/>
              </a:xfrm>
              <a:prstGeom prst="rect">
                <a:avLst/>
              </a:prstGeom>
              <a:solidFill>
                <a:srgbClr val="FF6600"/>
              </a:solidFill>
              <a:ln>
                <a:solidFill>
                  <a:schemeClr val="accent6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Rectangle 69"/>
              <p:cNvSpPr/>
              <p:nvPr/>
            </p:nvSpPr>
            <p:spPr>
              <a:xfrm>
                <a:off x="8082315" y="2624974"/>
                <a:ext cx="129813" cy="127539"/>
              </a:xfrm>
              <a:prstGeom prst="rect">
                <a:avLst/>
              </a:prstGeom>
              <a:solidFill>
                <a:srgbClr val="FF6600"/>
              </a:solidFill>
              <a:ln>
                <a:solidFill>
                  <a:schemeClr val="accent6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Rectangle 70"/>
              <p:cNvSpPr/>
              <p:nvPr/>
            </p:nvSpPr>
            <p:spPr>
              <a:xfrm>
                <a:off x="7132762" y="3578679"/>
                <a:ext cx="129813" cy="127539"/>
              </a:xfrm>
              <a:prstGeom prst="rect">
                <a:avLst/>
              </a:prstGeom>
              <a:solidFill>
                <a:srgbClr val="FF6600"/>
              </a:solidFill>
              <a:ln>
                <a:solidFill>
                  <a:schemeClr val="accent6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Rectangle 71"/>
              <p:cNvSpPr/>
              <p:nvPr/>
            </p:nvSpPr>
            <p:spPr>
              <a:xfrm rot="1962902">
                <a:off x="6613364" y="3468268"/>
                <a:ext cx="129813" cy="127539"/>
              </a:xfrm>
              <a:prstGeom prst="rect">
                <a:avLst/>
              </a:prstGeom>
              <a:solidFill>
                <a:schemeClr val="accent3"/>
              </a:solidFill>
              <a:ln>
                <a:solidFill>
                  <a:srgbClr val="4D4D4D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Rectangle 72"/>
              <p:cNvSpPr/>
              <p:nvPr/>
            </p:nvSpPr>
            <p:spPr>
              <a:xfrm rot="1855990">
                <a:off x="7640382" y="1781422"/>
                <a:ext cx="129813" cy="127539"/>
              </a:xfrm>
              <a:prstGeom prst="rect">
                <a:avLst/>
              </a:prstGeom>
              <a:solidFill>
                <a:schemeClr val="accent3"/>
              </a:solidFill>
              <a:ln>
                <a:solidFill>
                  <a:srgbClr val="4D4D4D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Rectangle 73"/>
              <p:cNvSpPr/>
              <p:nvPr/>
            </p:nvSpPr>
            <p:spPr>
              <a:xfrm rot="3623008">
                <a:off x="6281424" y="3115280"/>
                <a:ext cx="127539" cy="129813"/>
              </a:xfrm>
              <a:prstGeom prst="rect">
                <a:avLst/>
              </a:prstGeom>
              <a:solidFill>
                <a:schemeClr val="accent3"/>
              </a:solidFill>
              <a:ln>
                <a:solidFill>
                  <a:srgbClr val="4D4D4D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Rectangle 74"/>
              <p:cNvSpPr/>
              <p:nvPr/>
            </p:nvSpPr>
            <p:spPr>
              <a:xfrm rot="3623008">
                <a:off x="7985334" y="2128443"/>
                <a:ext cx="127539" cy="129813"/>
              </a:xfrm>
              <a:prstGeom prst="rect">
                <a:avLst/>
              </a:prstGeom>
              <a:solidFill>
                <a:schemeClr val="accent3"/>
              </a:solidFill>
              <a:ln>
                <a:solidFill>
                  <a:srgbClr val="4D4D4D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6" name="Rectangle 75"/>
              <p:cNvSpPr/>
              <p:nvPr/>
            </p:nvSpPr>
            <p:spPr>
              <a:xfrm rot="19838961">
                <a:off x="6613577" y="1782061"/>
                <a:ext cx="129813" cy="127539"/>
              </a:xfrm>
              <a:prstGeom prst="rect">
                <a:avLst/>
              </a:prstGeom>
              <a:solidFill>
                <a:schemeClr val="accent3"/>
              </a:solidFill>
              <a:ln>
                <a:solidFill>
                  <a:srgbClr val="4D4D4D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 rot="19642893">
                <a:off x="7641033" y="3469305"/>
                <a:ext cx="129813" cy="127539"/>
              </a:xfrm>
              <a:prstGeom prst="rect">
                <a:avLst/>
              </a:prstGeom>
              <a:solidFill>
                <a:schemeClr val="accent3"/>
              </a:solidFill>
              <a:ln>
                <a:solidFill>
                  <a:srgbClr val="4D4D4D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Rectangle 77"/>
              <p:cNvSpPr/>
              <p:nvPr/>
            </p:nvSpPr>
            <p:spPr>
              <a:xfrm rot="18011093">
                <a:off x="6281186" y="2128676"/>
                <a:ext cx="127539" cy="129813"/>
              </a:xfrm>
              <a:prstGeom prst="rect">
                <a:avLst/>
              </a:prstGeom>
              <a:solidFill>
                <a:schemeClr val="accent3"/>
              </a:solidFill>
              <a:ln>
                <a:solidFill>
                  <a:srgbClr val="4D4D4D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 rot="18011093">
                <a:off x="7985571" y="3115513"/>
                <a:ext cx="127539" cy="129813"/>
              </a:xfrm>
              <a:prstGeom prst="rect">
                <a:avLst/>
              </a:prstGeom>
              <a:solidFill>
                <a:schemeClr val="accent3"/>
              </a:solidFill>
              <a:ln>
                <a:solidFill>
                  <a:srgbClr val="4D4D4D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9" name="TextBox 58"/>
            <p:cNvSpPr txBox="1"/>
            <p:nvPr/>
          </p:nvSpPr>
          <p:spPr>
            <a:xfrm>
              <a:off x="7177741" y="710168"/>
              <a:ext cx="3985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6600"/>
                  </a:solidFill>
                </a:rPr>
                <a:t>IP</a:t>
              </a:r>
              <a:endParaRPr lang="en-US" dirty="0">
                <a:solidFill>
                  <a:srgbClr val="FF6600"/>
                </a:solidFill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7193616" y="3483968"/>
              <a:ext cx="3985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6600"/>
                  </a:solidFill>
                </a:rPr>
                <a:t>IP</a:t>
              </a:r>
              <a:endParaRPr lang="en-US" dirty="0">
                <a:solidFill>
                  <a:srgbClr val="FF6600"/>
                </a:solidFill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8633608" y="2082216"/>
              <a:ext cx="3985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6600"/>
                  </a:solidFill>
                </a:rPr>
                <a:t>IP</a:t>
              </a:r>
              <a:endParaRPr lang="en-US" dirty="0">
                <a:solidFill>
                  <a:srgbClr val="FF6600"/>
                </a:solidFill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5721115" y="2082216"/>
              <a:ext cx="3985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6600"/>
                  </a:solidFill>
                </a:rPr>
                <a:t>IP</a:t>
              </a:r>
              <a:endParaRPr lang="en-US" dirty="0">
                <a:solidFill>
                  <a:srgbClr val="FF6600"/>
                </a:solidFill>
              </a:endParaRPr>
            </a:p>
          </p:txBody>
        </p:sp>
        <p:grpSp>
          <p:nvGrpSpPr>
            <p:cNvPr id="63" name="Group 62"/>
            <p:cNvGrpSpPr/>
            <p:nvPr/>
          </p:nvGrpSpPr>
          <p:grpSpPr>
            <a:xfrm>
              <a:off x="6427804" y="1214428"/>
              <a:ext cx="2040652" cy="2007402"/>
              <a:chOff x="6427804" y="1214428"/>
              <a:chExt cx="2040652" cy="2007402"/>
            </a:xfrm>
          </p:grpSpPr>
          <p:sp>
            <p:nvSpPr>
              <p:cNvPr id="64" name="Arc 63"/>
              <p:cNvSpPr/>
              <p:nvPr/>
            </p:nvSpPr>
            <p:spPr>
              <a:xfrm>
                <a:off x="6427804" y="1341782"/>
                <a:ext cx="1907246" cy="1880048"/>
              </a:xfrm>
              <a:prstGeom prst="arc">
                <a:avLst/>
              </a:prstGeom>
              <a:ln w="38100" cmpd="sng">
                <a:solidFill>
                  <a:schemeClr val="bg2">
                    <a:lumMod val="10000"/>
                  </a:schemeClr>
                </a:solidFill>
                <a:headEnd type="stealth"/>
                <a:tailEnd type="stealt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65" name="Straight Connector 64"/>
              <p:cNvCxnSpPr/>
              <p:nvPr/>
            </p:nvCxnSpPr>
            <p:spPr>
              <a:xfrm>
                <a:off x="7378978" y="1214428"/>
                <a:ext cx="0" cy="369332"/>
              </a:xfrm>
              <a:prstGeom prst="line">
                <a:avLst/>
              </a:prstGeom>
              <a:ln w="38100" cmpd="sng">
                <a:solidFill>
                  <a:schemeClr val="bg2">
                    <a:lumMod val="1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65"/>
              <p:cNvCxnSpPr/>
              <p:nvPr/>
            </p:nvCxnSpPr>
            <p:spPr>
              <a:xfrm rot="16200000">
                <a:off x="8283790" y="2092257"/>
                <a:ext cx="0" cy="369332"/>
              </a:xfrm>
              <a:prstGeom prst="line">
                <a:avLst/>
              </a:prstGeom>
              <a:ln w="38100" cmpd="sng">
                <a:solidFill>
                  <a:schemeClr val="bg2">
                    <a:lumMod val="1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6" name="TextBox 55"/>
          <p:cNvSpPr txBox="1"/>
          <p:nvPr/>
        </p:nvSpPr>
        <p:spPr>
          <a:xfrm rot="20616079">
            <a:off x="723762" y="2681923"/>
            <a:ext cx="3712637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6"/>
                </a:solidFill>
              </a:rPr>
              <a:t>presented at the FCC week 2015</a:t>
            </a:r>
            <a:endParaRPr lang="en-US" b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81838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Hor. W function in first arc</a:t>
            </a:r>
            <a:endParaRPr lang="en-US" dirty="0"/>
          </a:p>
        </p:txBody>
      </p:sp>
      <p:pic>
        <p:nvPicPr>
          <p:cNvPr id="5" name="Content Placeholder 4" descr="v16b_wx02.pdf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65" b="11384"/>
          <a:stretch/>
        </p:blipFill>
        <p:spPr>
          <a:xfrm>
            <a:off x="-744948" y="1093116"/>
            <a:ext cx="7472063" cy="4414095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2622845" y="2056330"/>
            <a:ext cx="1474219" cy="1623785"/>
            <a:chOff x="4243169" y="2560125"/>
            <a:chExt cx="1474219" cy="1623785"/>
          </a:xfrm>
        </p:grpSpPr>
        <p:sp>
          <p:nvSpPr>
            <p:cNvPr id="6" name="TextBox 5"/>
            <p:cNvSpPr txBox="1"/>
            <p:nvPr/>
          </p:nvSpPr>
          <p:spPr>
            <a:xfrm>
              <a:off x="4243169" y="2560125"/>
              <a:ext cx="1474219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200" dirty="0" err="1" smtClean="0">
                  <a:solidFill>
                    <a:srgbClr val="FF6600"/>
                  </a:solidFill>
                </a:rPr>
                <a:t>Phasor</a:t>
              </a:r>
              <a:endParaRPr lang="en-US" sz="2200" dirty="0" smtClean="0">
                <a:solidFill>
                  <a:srgbClr val="FF6600"/>
                </a:solidFill>
              </a:endParaRPr>
            </a:p>
            <a:p>
              <a:r>
                <a:rPr lang="en-US" sz="2200" dirty="0" err="1" smtClean="0">
                  <a:solidFill>
                    <a:srgbClr val="FF6600"/>
                  </a:solidFill>
                </a:rPr>
                <a:t>Δμ</a:t>
              </a:r>
              <a:r>
                <a:rPr lang="en-US" sz="2200" baseline="-25000" dirty="0" err="1" smtClean="0">
                  <a:solidFill>
                    <a:srgbClr val="FF6600"/>
                  </a:solidFill>
                </a:rPr>
                <a:t>x</a:t>
              </a:r>
              <a:r>
                <a:rPr lang="en-US" sz="2200" baseline="-25000" dirty="0" smtClean="0">
                  <a:solidFill>
                    <a:srgbClr val="FF6600"/>
                  </a:solidFill>
                </a:rPr>
                <a:t> </a:t>
              </a:r>
              <a:r>
                <a:rPr lang="en-US" sz="2200" dirty="0" smtClean="0">
                  <a:solidFill>
                    <a:srgbClr val="FF6600"/>
                  </a:solidFill>
                </a:rPr>
                <a:t>= 0.25</a:t>
              </a:r>
              <a:endParaRPr lang="en-US" sz="2200" dirty="0">
                <a:solidFill>
                  <a:srgbClr val="FF6600"/>
                </a:solidFill>
              </a:endParaRPr>
            </a:p>
          </p:txBody>
        </p:sp>
        <p:cxnSp>
          <p:nvCxnSpPr>
            <p:cNvPr id="7" name="Straight Arrow Connector 6"/>
            <p:cNvCxnSpPr/>
            <p:nvPr/>
          </p:nvCxnSpPr>
          <p:spPr>
            <a:xfrm>
              <a:off x="4741819" y="3406840"/>
              <a:ext cx="0" cy="777070"/>
            </a:xfrm>
            <a:prstGeom prst="straightConnector1">
              <a:avLst/>
            </a:prstGeom>
            <a:ln w="28575" cmpd="sng">
              <a:solidFill>
                <a:srgbClr val="FF66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1" name="Straight Arrow Connector 10"/>
          <p:cNvCxnSpPr/>
          <p:nvPr/>
        </p:nvCxnSpPr>
        <p:spPr>
          <a:xfrm flipH="1">
            <a:off x="6477000" y="3173663"/>
            <a:ext cx="888385" cy="441604"/>
          </a:xfrm>
          <a:prstGeom prst="straightConnector1">
            <a:avLst/>
          </a:prstGeom>
          <a:ln w="28575" cmpd="sng">
            <a:solidFill>
              <a:schemeClr val="tx2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2" name="Group 31"/>
          <p:cNvGrpSpPr/>
          <p:nvPr/>
        </p:nvGrpSpPr>
        <p:grpSpPr>
          <a:xfrm>
            <a:off x="6272826" y="1682555"/>
            <a:ext cx="2601683" cy="2840462"/>
            <a:chOff x="6272826" y="1682555"/>
            <a:chExt cx="2601683" cy="2840462"/>
          </a:xfrm>
        </p:grpSpPr>
        <p:grpSp>
          <p:nvGrpSpPr>
            <p:cNvPr id="13" name="Group 12"/>
            <p:cNvGrpSpPr/>
            <p:nvPr/>
          </p:nvGrpSpPr>
          <p:grpSpPr>
            <a:xfrm>
              <a:off x="6272826" y="1682557"/>
              <a:ext cx="2601683" cy="2840460"/>
              <a:chOff x="4274473" y="1851028"/>
              <a:chExt cx="2931302" cy="3308347"/>
            </a:xfrm>
          </p:grpSpPr>
          <p:cxnSp>
            <p:nvCxnSpPr>
              <p:cNvPr id="16" name="Straight Arrow Connector 15"/>
              <p:cNvCxnSpPr/>
              <p:nvPr/>
            </p:nvCxnSpPr>
            <p:spPr>
              <a:xfrm>
                <a:off x="4274473" y="3587751"/>
                <a:ext cx="2931302" cy="0"/>
              </a:xfrm>
              <a:prstGeom prst="straightConnector1">
                <a:avLst/>
              </a:prstGeom>
              <a:ln w="28575" cmpd="sng">
                <a:solidFill>
                  <a:schemeClr val="bg2">
                    <a:lumMod val="10000"/>
                  </a:schemeClr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Arrow Connector 16"/>
              <p:cNvCxnSpPr/>
              <p:nvPr/>
            </p:nvCxnSpPr>
            <p:spPr>
              <a:xfrm flipH="1" flipV="1">
                <a:off x="5502276" y="1851028"/>
                <a:ext cx="3174" cy="3308347"/>
              </a:xfrm>
              <a:prstGeom prst="straightConnector1">
                <a:avLst/>
              </a:prstGeom>
              <a:ln w="28575" cmpd="sng">
                <a:solidFill>
                  <a:schemeClr val="bg2">
                    <a:lumMod val="10000"/>
                  </a:schemeClr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" name="TextBox 13"/>
            <p:cNvSpPr txBox="1"/>
            <p:nvPr/>
          </p:nvSpPr>
          <p:spPr>
            <a:xfrm>
              <a:off x="8427803" y="3173662"/>
              <a:ext cx="300551" cy="3170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bg2">
                      <a:lumMod val="10000"/>
                    </a:schemeClr>
                  </a:solidFill>
                </a:rPr>
                <a:t>B</a:t>
              </a:r>
              <a:endParaRPr lang="en-US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929809" y="1682555"/>
              <a:ext cx="311867" cy="3171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2">
                      <a:lumMod val="10000"/>
                    </a:schemeClr>
                  </a:solidFill>
                </a:rPr>
                <a:t>A</a:t>
              </a:r>
            </a:p>
          </p:txBody>
        </p:sp>
        <p:sp>
          <p:nvSpPr>
            <p:cNvPr id="18" name="Oval 17"/>
            <p:cNvSpPr/>
            <p:nvPr/>
          </p:nvSpPr>
          <p:spPr>
            <a:xfrm>
              <a:off x="6413002" y="2209476"/>
              <a:ext cx="1904762" cy="1928370"/>
            </a:xfrm>
            <a:prstGeom prst="ellipse">
              <a:avLst/>
            </a:prstGeom>
            <a:noFill/>
            <a:ln w="12700" cmpd="sng"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6684851" y="2681879"/>
            <a:ext cx="1090371" cy="1362621"/>
            <a:chOff x="6684851" y="2681879"/>
            <a:chExt cx="1090371" cy="1362621"/>
          </a:xfrm>
        </p:grpSpPr>
        <p:cxnSp>
          <p:nvCxnSpPr>
            <p:cNvPr id="23" name="Straight Arrow Connector 22"/>
            <p:cNvCxnSpPr/>
            <p:nvPr/>
          </p:nvCxnSpPr>
          <p:spPr>
            <a:xfrm>
              <a:off x="7365386" y="3173663"/>
              <a:ext cx="409836" cy="870837"/>
            </a:xfrm>
            <a:prstGeom prst="straightConnector1">
              <a:avLst/>
            </a:prstGeom>
            <a:ln w="28575" cmpd="sng">
              <a:solidFill>
                <a:schemeClr val="tx2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Circular Arrow 26"/>
            <p:cNvSpPr/>
            <p:nvPr/>
          </p:nvSpPr>
          <p:spPr>
            <a:xfrm rot="13999670" flipH="1">
              <a:off x="6661560" y="2705170"/>
              <a:ext cx="1106668" cy="1060086"/>
            </a:xfrm>
            <a:prstGeom prst="circularArrow">
              <a:avLst>
                <a:gd name="adj1" fmla="val 2934"/>
                <a:gd name="adj2" fmla="val 1094744"/>
                <a:gd name="adj3" fmla="val 20401121"/>
                <a:gd name="adj4" fmla="val 16968250"/>
                <a:gd name="adj5" fmla="val 9527"/>
              </a:avLst>
            </a:prstGeom>
            <a:solidFill>
              <a:srgbClr val="FF6600"/>
            </a:solidFill>
            <a:ln>
              <a:solidFill>
                <a:srgbClr val="FF66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cxnSp>
        <p:nvCxnSpPr>
          <p:cNvPr id="35" name="Straight Arrow Connector 34"/>
          <p:cNvCxnSpPr/>
          <p:nvPr/>
        </p:nvCxnSpPr>
        <p:spPr>
          <a:xfrm flipH="1">
            <a:off x="6477000" y="3162518"/>
            <a:ext cx="888847" cy="452749"/>
          </a:xfrm>
          <a:prstGeom prst="straightConnector1">
            <a:avLst/>
          </a:prstGeom>
          <a:ln w="28575" cmpd="sng">
            <a:solidFill>
              <a:schemeClr val="tx2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9" name="Group 8"/>
          <p:cNvGrpSpPr/>
          <p:nvPr/>
        </p:nvGrpSpPr>
        <p:grpSpPr>
          <a:xfrm>
            <a:off x="1659095" y="5507211"/>
            <a:ext cx="3920732" cy="406691"/>
            <a:chOff x="1877711" y="5529262"/>
            <a:chExt cx="1087252" cy="406691"/>
          </a:xfrm>
        </p:grpSpPr>
        <p:cxnSp>
          <p:nvCxnSpPr>
            <p:cNvPr id="20" name="Straight Connector 19"/>
            <p:cNvCxnSpPr/>
            <p:nvPr/>
          </p:nvCxnSpPr>
          <p:spPr>
            <a:xfrm flipH="1">
              <a:off x="2964962" y="5529262"/>
              <a:ext cx="1" cy="406691"/>
            </a:xfrm>
            <a:prstGeom prst="line">
              <a:avLst/>
            </a:prstGeom>
            <a:ln w="38100" cmpd="sng">
              <a:solidFill>
                <a:srgbClr val="191919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1877711" y="5529262"/>
              <a:ext cx="1" cy="406691"/>
            </a:xfrm>
            <a:prstGeom prst="line">
              <a:avLst/>
            </a:prstGeom>
            <a:ln w="38100" cmpd="sng">
              <a:solidFill>
                <a:srgbClr val="191919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>
              <a:off x="1877711" y="5727208"/>
              <a:ext cx="1087252" cy="0"/>
            </a:xfrm>
            <a:prstGeom prst="straightConnector1">
              <a:avLst/>
            </a:prstGeom>
            <a:ln w="38100" cmpd="sng">
              <a:solidFill>
                <a:srgbClr val="191919"/>
              </a:solidFill>
              <a:headEnd type="arrow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/>
          <p:cNvSpPr txBox="1"/>
          <p:nvPr/>
        </p:nvSpPr>
        <p:spPr>
          <a:xfrm>
            <a:off x="3038215" y="5504496"/>
            <a:ext cx="73624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Arc 1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587723" y="5507211"/>
            <a:ext cx="6851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SS 2</a:t>
            </a:r>
            <a:endParaRPr lang="en-US" dirty="0"/>
          </a:p>
        </p:txBody>
      </p:sp>
      <p:grpSp>
        <p:nvGrpSpPr>
          <p:cNvPr id="19" name="Group 18"/>
          <p:cNvGrpSpPr/>
          <p:nvPr/>
        </p:nvGrpSpPr>
        <p:grpSpPr>
          <a:xfrm>
            <a:off x="503093" y="5325214"/>
            <a:ext cx="671713" cy="694827"/>
            <a:chOff x="355420" y="5356447"/>
            <a:chExt cx="585351" cy="610081"/>
          </a:xfrm>
        </p:grpSpPr>
        <p:sp>
          <p:nvSpPr>
            <p:cNvPr id="36" name="Explosion 2 35"/>
            <p:cNvSpPr/>
            <p:nvPr/>
          </p:nvSpPr>
          <p:spPr>
            <a:xfrm>
              <a:off x="355420" y="5356447"/>
              <a:ext cx="583874" cy="610081"/>
            </a:xfrm>
            <a:prstGeom prst="irregularSeal2">
              <a:avLst/>
            </a:prstGeom>
            <a:solidFill>
              <a:srgbClr val="FFFF00"/>
            </a:solidFill>
            <a:ln>
              <a:solidFill>
                <a:schemeClr val="bg2">
                  <a:lumMod val="1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409631" y="5505931"/>
              <a:ext cx="5311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191919"/>
                  </a:solidFill>
                </a:rPr>
                <a:t>IP1</a:t>
              </a:r>
              <a:endParaRPr lang="en-US" b="1" dirty="0">
                <a:solidFill>
                  <a:srgbClr val="191919"/>
                </a:solidFill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1032984" y="5504496"/>
            <a:ext cx="6209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SS1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6929809" y="4850459"/>
            <a:ext cx="12817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K2SF1 = 1</a:t>
            </a:r>
          </a:p>
          <a:p>
            <a:r>
              <a:rPr lang="en-US" dirty="0" smtClean="0"/>
              <a:t>K2SF2 = 0</a:t>
            </a:r>
            <a:endParaRPr lang="en-US" dirty="0"/>
          </a:p>
        </p:txBody>
      </p:sp>
      <p:grpSp>
        <p:nvGrpSpPr>
          <p:cNvPr id="38" name="Group 37"/>
          <p:cNvGrpSpPr/>
          <p:nvPr/>
        </p:nvGrpSpPr>
        <p:grpSpPr>
          <a:xfrm>
            <a:off x="6037920" y="3586978"/>
            <a:ext cx="456941" cy="369332"/>
            <a:chOff x="3726827" y="5684202"/>
            <a:chExt cx="456941" cy="369332"/>
          </a:xfrm>
        </p:grpSpPr>
        <p:sp>
          <p:nvSpPr>
            <p:cNvPr id="39" name="TextBox 38"/>
            <p:cNvSpPr txBox="1"/>
            <p:nvPr/>
          </p:nvSpPr>
          <p:spPr>
            <a:xfrm>
              <a:off x="3726827" y="5684202"/>
              <a:ext cx="45694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smtClean="0"/>
                <a:t>W</a:t>
              </a:r>
              <a:endParaRPr lang="en-US" i="1" dirty="0"/>
            </a:p>
          </p:txBody>
        </p:sp>
        <p:cxnSp>
          <p:nvCxnSpPr>
            <p:cNvPr id="40" name="Straight Arrow Connector 39"/>
            <p:cNvCxnSpPr/>
            <p:nvPr/>
          </p:nvCxnSpPr>
          <p:spPr>
            <a:xfrm>
              <a:off x="3819414" y="5725854"/>
              <a:ext cx="270664" cy="0"/>
            </a:xfrm>
            <a:prstGeom prst="straightConnector1">
              <a:avLst/>
            </a:prstGeom>
            <a:ln>
              <a:solidFill>
                <a:schemeClr val="tx2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Group 40"/>
          <p:cNvGrpSpPr/>
          <p:nvPr/>
        </p:nvGrpSpPr>
        <p:grpSpPr>
          <a:xfrm>
            <a:off x="7714249" y="4117996"/>
            <a:ext cx="456941" cy="369332"/>
            <a:chOff x="3726827" y="5684202"/>
            <a:chExt cx="456941" cy="369332"/>
          </a:xfrm>
        </p:grpSpPr>
        <p:sp>
          <p:nvSpPr>
            <p:cNvPr id="42" name="TextBox 41"/>
            <p:cNvSpPr txBox="1"/>
            <p:nvPr/>
          </p:nvSpPr>
          <p:spPr>
            <a:xfrm>
              <a:off x="3726827" y="5684202"/>
              <a:ext cx="45694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smtClean="0"/>
                <a:t>W</a:t>
              </a:r>
              <a:endParaRPr lang="en-US" i="1" dirty="0"/>
            </a:p>
          </p:txBody>
        </p:sp>
        <p:cxnSp>
          <p:nvCxnSpPr>
            <p:cNvPr id="43" name="Straight Arrow Connector 42"/>
            <p:cNvCxnSpPr/>
            <p:nvPr/>
          </p:nvCxnSpPr>
          <p:spPr>
            <a:xfrm>
              <a:off x="3819414" y="5725854"/>
              <a:ext cx="270664" cy="0"/>
            </a:xfrm>
            <a:prstGeom prst="straightConnector1">
              <a:avLst/>
            </a:prstGeom>
            <a:ln>
              <a:solidFill>
                <a:schemeClr val="tx2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4" name="Straight Arrow Connector 43"/>
          <p:cNvCxnSpPr/>
          <p:nvPr/>
        </p:nvCxnSpPr>
        <p:spPr>
          <a:xfrm>
            <a:off x="4221217" y="2665120"/>
            <a:ext cx="1827070" cy="406015"/>
          </a:xfrm>
          <a:prstGeom prst="straightConnector1">
            <a:avLst/>
          </a:prstGeom>
          <a:ln w="28575" cmpd="sng">
            <a:solidFill>
              <a:srgbClr val="FF66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2987781" y="1133240"/>
            <a:ext cx="3328155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6"/>
                </a:solidFill>
              </a:rPr>
              <a:t>V16 – symmetric FODO cells</a:t>
            </a:r>
            <a:endParaRPr lang="en-US" b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13701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Hor. W function in first arc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33" name="Content Placeholder 64" descr="madx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89" r="4459" b="11493"/>
          <a:stretch/>
        </p:blipFill>
        <p:spPr>
          <a:xfrm>
            <a:off x="-1032833" y="1148619"/>
            <a:ext cx="7445835" cy="4358591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2622845" y="2209476"/>
            <a:ext cx="1474219" cy="2188308"/>
            <a:chOff x="4243169" y="1141258"/>
            <a:chExt cx="1474219" cy="2188308"/>
          </a:xfrm>
        </p:grpSpPr>
        <p:sp>
          <p:nvSpPr>
            <p:cNvPr id="6" name="TextBox 5"/>
            <p:cNvSpPr txBox="1"/>
            <p:nvPr/>
          </p:nvSpPr>
          <p:spPr>
            <a:xfrm>
              <a:off x="4243169" y="2560125"/>
              <a:ext cx="1474219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200" dirty="0" err="1" smtClean="0"/>
                <a:t>Phasor</a:t>
              </a:r>
              <a:endParaRPr lang="en-US" sz="2200" dirty="0" smtClean="0"/>
            </a:p>
            <a:p>
              <a:r>
                <a:rPr lang="en-US" sz="2200" dirty="0" err="1" smtClean="0"/>
                <a:t>Δμ</a:t>
              </a:r>
              <a:r>
                <a:rPr lang="en-US" sz="2200" baseline="-25000" dirty="0" err="1" smtClean="0"/>
                <a:t>x</a:t>
              </a:r>
              <a:r>
                <a:rPr lang="en-US" sz="2200" baseline="-25000" dirty="0" smtClean="0"/>
                <a:t> </a:t>
              </a:r>
              <a:r>
                <a:rPr lang="en-US" sz="2200" dirty="0" smtClean="0"/>
                <a:t>= 0.25</a:t>
              </a:r>
              <a:endParaRPr lang="en-US" sz="2200" dirty="0"/>
            </a:p>
          </p:txBody>
        </p:sp>
        <p:cxnSp>
          <p:nvCxnSpPr>
            <p:cNvPr id="7" name="Straight Arrow Connector 6"/>
            <p:cNvCxnSpPr/>
            <p:nvPr/>
          </p:nvCxnSpPr>
          <p:spPr>
            <a:xfrm>
              <a:off x="4741819" y="1141258"/>
              <a:ext cx="0" cy="1418867"/>
            </a:xfrm>
            <a:prstGeom prst="straightConnector1">
              <a:avLst/>
            </a:prstGeom>
            <a:ln w="28575" cmpd="sng">
              <a:solidFill>
                <a:schemeClr val="tx2"/>
              </a:solidFill>
              <a:headEnd type="arrow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 8"/>
          <p:cNvGrpSpPr/>
          <p:nvPr/>
        </p:nvGrpSpPr>
        <p:grpSpPr>
          <a:xfrm>
            <a:off x="1659095" y="5507211"/>
            <a:ext cx="3920732" cy="406691"/>
            <a:chOff x="1877711" y="5529262"/>
            <a:chExt cx="1087252" cy="406691"/>
          </a:xfrm>
        </p:grpSpPr>
        <p:cxnSp>
          <p:nvCxnSpPr>
            <p:cNvPr id="20" name="Straight Connector 19"/>
            <p:cNvCxnSpPr/>
            <p:nvPr/>
          </p:nvCxnSpPr>
          <p:spPr>
            <a:xfrm flipH="1">
              <a:off x="2964962" y="5529262"/>
              <a:ext cx="1" cy="406691"/>
            </a:xfrm>
            <a:prstGeom prst="line">
              <a:avLst/>
            </a:prstGeom>
            <a:ln w="38100" cmpd="sng">
              <a:solidFill>
                <a:srgbClr val="191919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1877711" y="5529262"/>
              <a:ext cx="1" cy="406691"/>
            </a:xfrm>
            <a:prstGeom prst="line">
              <a:avLst/>
            </a:prstGeom>
            <a:ln w="38100" cmpd="sng">
              <a:solidFill>
                <a:srgbClr val="191919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>
              <a:off x="1877711" y="5727208"/>
              <a:ext cx="1087252" cy="0"/>
            </a:xfrm>
            <a:prstGeom prst="straightConnector1">
              <a:avLst/>
            </a:prstGeom>
            <a:ln w="38100" cmpd="sng">
              <a:solidFill>
                <a:srgbClr val="191919"/>
              </a:solidFill>
              <a:headEnd type="arrow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/>
          <p:cNvSpPr txBox="1"/>
          <p:nvPr/>
        </p:nvSpPr>
        <p:spPr>
          <a:xfrm>
            <a:off x="3038215" y="5504496"/>
            <a:ext cx="73624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Arc 1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587723" y="5507211"/>
            <a:ext cx="6851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SS 2</a:t>
            </a:r>
            <a:endParaRPr lang="en-US" dirty="0"/>
          </a:p>
        </p:txBody>
      </p:sp>
      <p:grpSp>
        <p:nvGrpSpPr>
          <p:cNvPr id="19" name="Group 18"/>
          <p:cNvGrpSpPr/>
          <p:nvPr/>
        </p:nvGrpSpPr>
        <p:grpSpPr>
          <a:xfrm>
            <a:off x="503093" y="5325214"/>
            <a:ext cx="671713" cy="694827"/>
            <a:chOff x="355420" y="5356447"/>
            <a:chExt cx="585351" cy="610081"/>
          </a:xfrm>
        </p:grpSpPr>
        <p:sp>
          <p:nvSpPr>
            <p:cNvPr id="36" name="Explosion 2 35"/>
            <p:cNvSpPr/>
            <p:nvPr/>
          </p:nvSpPr>
          <p:spPr>
            <a:xfrm>
              <a:off x="355420" y="5356447"/>
              <a:ext cx="583874" cy="610081"/>
            </a:xfrm>
            <a:prstGeom prst="irregularSeal2">
              <a:avLst/>
            </a:prstGeom>
            <a:solidFill>
              <a:srgbClr val="FFFF00"/>
            </a:solidFill>
            <a:ln>
              <a:solidFill>
                <a:schemeClr val="bg2">
                  <a:lumMod val="1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409631" y="5505931"/>
              <a:ext cx="5311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191919"/>
                  </a:solidFill>
                </a:rPr>
                <a:t>IP1</a:t>
              </a:r>
              <a:endParaRPr lang="en-US" b="1" dirty="0">
                <a:solidFill>
                  <a:srgbClr val="191919"/>
                </a:solidFill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1032984" y="5504496"/>
            <a:ext cx="6209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SS1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6929809" y="4850459"/>
            <a:ext cx="12817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K2SF1 = 5</a:t>
            </a:r>
          </a:p>
          <a:p>
            <a:r>
              <a:rPr lang="en-US" dirty="0" smtClean="0"/>
              <a:t>K2SF2 = 0</a:t>
            </a:r>
            <a:endParaRPr lang="en-US" dirty="0"/>
          </a:p>
        </p:txBody>
      </p:sp>
      <p:grpSp>
        <p:nvGrpSpPr>
          <p:cNvPr id="41" name="Group 40"/>
          <p:cNvGrpSpPr/>
          <p:nvPr/>
        </p:nvGrpSpPr>
        <p:grpSpPr>
          <a:xfrm>
            <a:off x="4250398" y="4193773"/>
            <a:ext cx="2414737" cy="707886"/>
            <a:chOff x="4250398" y="4193773"/>
            <a:chExt cx="2414737" cy="707886"/>
          </a:xfrm>
        </p:grpSpPr>
        <p:cxnSp>
          <p:nvCxnSpPr>
            <p:cNvPr id="34" name="Straight Arrow Connector 33"/>
            <p:cNvCxnSpPr/>
            <p:nvPr/>
          </p:nvCxnSpPr>
          <p:spPr>
            <a:xfrm flipH="1">
              <a:off x="5048212" y="4577158"/>
              <a:ext cx="1114584" cy="0"/>
            </a:xfrm>
            <a:prstGeom prst="straightConnector1">
              <a:avLst/>
            </a:prstGeom>
            <a:ln w="66675">
              <a:solidFill>
                <a:srgbClr val="FF6600"/>
              </a:solidFill>
              <a:tailEnd type="triangle" w="lg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/>
            <p:cNvSpPr txBox="1"/>
            <p:nvPr/>
          </p:nvSpPr>
          <p:spPr>
            <a:xfrm>
              <a:off x="6167132" y="4193773"/>
              <a:ext cx="498003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b="1" dirty="0" smtClean="0">
                  <a:solidFill>
                    <a:srgbClr val="FF6600"/>
                  </a:solidFill>
                </a:rPr>
                <a:t>?</a:t>
              </a:r>
              <a:endParaRPr lang="en-US" sz="4000" b="1" dirty="0">
                <a:solidFill>
                  <a:srgbClr val="FF6600"/>
                </a:solidFill>
              </a:endParaRPr>
            </a:p>
          </p:txBody>
        </p:sp>
        <p:sp>
          <p:nvSpPr>
            <p:cNvPr id="40" name="Oval 39"/>
            <p:cNvSpPr/>
            <p:nvPr/>
          </p:nvSpPr>
          <p:spPr>
            <a:xfrm>
              <a:off x="4250398" y="4270157"/>
              <a:ext cx="683304" cy="614001"/>
            </a:xfrm>
            <a:prstGeom prst="ellipse">
              <a:avLst/>
            </a:prstGeom>
            <a:noFill/>
            <a:ln w="38100" cmpd="sng">
              <a:solidFill>
                <a:srgbClr val="FF66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6272826" y="1682555"/>
            <a:ext cx="2601683" cy="2840462"/>
            <a:chOff x="6272826" y="1682555"/>
            <a:chExt cx="2601683" cy="2840462"/>
          </a:xfrm>
        </p:grpSpPr>
        <p:grpSp>
          <p:nvGrpSpPr>
            <p:cNvPr id="47" name="Group 46"/>
            <p:cNvGrpSpPr/>
            <p:nvPr/>
          </p:nvGrpSpPr>
          <p:grpSpPr>
            <a:xfrm>
              <a:off x="6272826" y="1682557"/>
              <a:ext cx="2601683" cy="2840460"/>
              <a:chOff x="4274473" y="1851028"/>
              <a:chExt cx="2931302" cy="3308347"/>
            </a:xfrm>
          </p:grpSpPr>
          <p:cxnSp>
            <p:nvCxnSpPr>
              <p:cNvPr id="51" name="Straight Arrow Connector 50"/>
              <p:cNvCxnSpPr/>
              <p:nvPr/>
            </p:nvCxnSpPr>
            <p:spPr>
              <a:xfrm>
                <a:off x="4274473" y="3587751"/>
                <a:ext cx="2931302" cy="0"/>
              </a:xfrm>
              <a:prstGeom prst="straightConnector1">
                <a:avLst/>
              </a:prstGeom>
              <a:ln w="28575" cmpd="sng">
                <a:solidFill>
                  <a:schemeClr val="bg2">
                    <a:lumMod val="10000"/>
                  </a:schemeClr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Arrow Connector 51"/>
              <p:cNvCxnSpPr/>
              <p:nvPr/>
            </p:nvCxnSpPr>
            <p:spPr>
              <a:xfrm flipH="1" flipV="1">
                <a:off x="5502276" y="1851028"/>
                <a:ext cx="3174" cy="3308347"/>
              </a:xfrm>
              <a:prstGeom prst="straightConnector1">
                <a:avLst/>
              </a:prstGeom>
              <a:ln w="28575" cmpd="sng">
                <a:solidFill>
                  <a:schemeClr val="bg2">
                    <a:lumMod val="10000"/>
                  </a:schemeClr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8" name="TextBox 47"/>
            <p:cNvSpPr txBox="1"/>
            <p:nvPr/>
          </p:nvSpPr>
          <p:spPr>
            <a:xfrm>
              <a:off x="8427803" y="3173662"/>
              <a:ext cx="300551" cy="3170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bg2">
                      <a:lumMod val="10000"/>
                    </a:schemeClr>
                  </a:solidFill>
                </a:rPr>
                <a:t>B</a:t>
              </a:r>
              <a:endParaRPr lang="en-US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6929809" y="1682555"/>
              <a:ext cx="311867" cy="3171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2">
                      <a:lumMod val="10000"/>
                    </a:schemeClr>
                  </a:solidFill>
                </a:rPr>
                <a:t>A</a:t>
              </a:r>
            </a:p>
          </p:txBody>
        </p:sp>
        <p:sp>
          <p:nvSpPr>
            <p:cNvPr id="50" name="Oval 49"/>
            <p:cNvSpPr/>
            <p:nvPr/>
          </p:nvSpPr>
          <p:spPr>
            <a:xfrm>
              <a:off x="6413002" y="2209476"/>
              <a:ext cx="1904762" cy="1928370"/>
            </a:xfrm>
            <a:prstGeom prst="ellipse">
              <a:avLst/>
            </a:prstGeom>
            <a:noFill/>
            <a:ln w="12700" cmpd="sng"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6684851" y="2681879"/>
            <a:ext cx="1090371" cy="1362621"/>
            <a:chOff x="6684851" y="2681879"/>
            <a:chExt cx="1090371" cy="1362621"/>
          </a:xfrm>
        </p:grpSpPr>
        <p:cxnSp>
          <p:nvCxnSpPr>
            <p:cNvPr id="54" name="Straight Arrow Connector 53"/>
            <p:cNvCxnSpPr/>
            <p:nvPr/>
          </p:nvCxnSpPr>
          <p:spPr>
            <a:xfrm>
              <a:off x="7365386" y="3173663"/>
              <a:ext cx="409836" cy="870837"/>
            </a:xfrm>
            <a:prstGeom prst="straightConnector1">
              <a:avLst/>
            </a:prstGeom>
            <a:ln w="28575" cmpd="sng">
              <a:solidFill>
                <a:schemeClr val="tx2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Circular Arrow 54"/>
            <p:cNvSpPr/>
            <p:nvPr/>
          </p:nvSpPr>
          <p:spPr>
            <a:xfrm rot="13999670" flipH="1">
              <a:off x="6661560" y="2705170"/>
              <a:ext cx="1106668" cy="1060086"/>
            </a:xfrm>
            <a:prstGeom prst="circularArrow">
              <a:avLst>
                <a:gd name="adj1" fmla="val 2934"/>
                <a:gd name="adj2" fmla="val 1094744"/>
                <a:gd name="adj3" fmla="val 20401121"/>
                <a:gd name="adj4" fmla="val 16968250"/>
                <a:gd name="adj5" fmla="val 9527"/>
              </a:avLst>
            </a:prstGeom>
            <a:solidFill>
              <a:srgbClr val="FF6600"/>
            </a:solidFill>
            <a:ln>
              <a:solidFill>
                <a:srgbClr val="FF66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cxnSp>
        <p:nvCxnSpPr>
          <p:cNvPr id="56" name="Straight Arrow Connector 55"/>
          <p:cNvCxnSpPr/>
          <p:nvPr/>
        </p:nvCxnSpPr>
        <p:spPr>
          <a:xfrm flipH="1">
            <a:off x="6473537" y="3158947"/>
            <a:ext cx="888847" cy="452749"/>
          </a:xfrm>
          <a:prstGeom prst="straightConnector1">
            <a:avLst/>
          </a:prstGeom>
          <a:ln w="28575" cmpd="sng">
            <a:solidFill>
              <a:schemeClr val="tx2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0" name="Group 59"/>
          <p:cNvGrpSpPr/>
          <p:nvPr/>
        </p:nvGrpSpPr>
        <p:grpSpPr>
          <a:xfrm>
            <a:off x="7714249" y="4117996"/>
            <a:ext cx="456941" cy="369332"/>
            <a:chOff x="3726827" y="5684202"/>
            <a:chExt cx="456941" cy="369332"/>
          </a:xfrm>
        </p:grpSpPr>
        <p:sp>
          <p:nvSpPr>
            <p:cNvPr id="61" name="TextBox 60"/>
            <p:cNvSpPr txBox="1"/>
            <p:nvPr/>
          </p:nvSpPr>
          <p:spPr>
            <a:xfrm>
              <a:off x="3726827" y="5684202"/>
              <a:ext cx="45694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smtClean="0"/>
                <a:t>W</a:t>
              </a:r>
              <a:endParaRPr lang="en-US" i="1" dirty="0"/>
            </a:p>
          </p:txBody>
        </p:sp>
        <p:cxnSp>
          <p:nvCxnSpPr>
            <p:cNvPr id="62" name="Straight Arrow Connector 61"/>
            <p:cNvCxnSpPr/>
            <p:nvPr/>
          </p:nvCxnSpPr>
          <p:spPr>
            <a:xfrm>
              <a:off x="3819414" y="5725854"/>
              <a:ext cx="270664" cy="0"/>
            </a:xfrm>
            <a:prstGeom prst="straightConnector1">
              <a:avLst/>
            </a:prstGeom>
            <a:ln>
              <a:solidFill>
                <a:schemeClr val="tx2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785147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Phase mismatch</a:t>
            </a:r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4578553" y="1421557"/>
            <a:ext cx="4105501" cy="4127499"/>
            <a:chOff x="3465399" y="1549401"/>
            <a:chExt cx="4105501" cy="4127499"/>
          </a:xfrm>
        </p:grpSpPr>
        <p:grpSp>
          <p:nvGrpSpPr>
            <p:cNvPr id="6" name="Group 5"/>
            <p:cNvGrpSpPr/>
            <p:nvPr/>
          </p:nvGrpSpPr>
          <p:grpSpPr>
            <a:xfrm>
              <a:off x="3465399" y="1549401"/>
              <a:ext cx="4105501" cy="4127499"/>
              <a:chOff x="3465399" y="1549401"/>
              <a:chExt cx="4105501" cy="4127499"/>
            </a:xfrm>
          </p:grpSpPr>
          <p:cxnSp>
            <p:nvCxnSpPr>
              <p:cNvPr id="9" name="Straight Arrow Connector 8"/>
              <p:cNvCxnSpPr/>
              <p:nvPr/>
            </p:nvCxnSpPr>
            <p:spPr>
              <a:xfrm flipV="1">
                <a:off x="3465399" y="3587750"/>
                <a:ext cx="4105501" cy="1"/>
              </a:xfrm>
              <a:prstGeom prst="straightConnector1">
                <a:avLst/>
              </a:prstGeom>
              <a:ln w="28575" cmpd="sng">
                <a:solidFill>
                  <a:schemeClr val="bg2">
                    <a:lumMod val="10000"/>
                  </a:schemeClr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Arrow Connector 9"/>
              <p:cNvCxnSpPr/>
              <p:nvPr/>
            </p:nvCxnSpPr>
            <p:spPr>
              <a:xfrm flipV="1">
                <a:off x="5502275" y="1549401"/>
                <a:ext cx="0" cy="4127499"/>
              </a:xfrm>
              <a:prstGeom prst="straightConnector1">
                <a:avLst/>
              </a:prstGeom>
              <a:ln w="28575" cmpd="sng">
                <a:solidFill>
                  <a:schemeClr val="bg2">
                    <a:lumMod val="10000"/>
                  </a:schemeClr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TextBox 6"/>
            <p:cNvSpPr txBox="1"/>
            <p:nvPr/>
          </p:nvSpPr>
          <p:spPr>
            <a:xfrm>
              <a:off x="7232271" y="3587751"/>
              <a:ext cx="33862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bg2">
                      <a:lumMod val="10000"/>
                    </a:schemeClr>
                  </a:solidFill>
                </a:rPr>
                <a:t>B</a:t>
              </a:r>
              <a:endParaRPr lang="en-US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150897" y="1549401"/>
              <a:ext cx="3513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2">
                      <a:lumMod val="10000"/>
                    </a:schemeClr>
                  </a:solidFill>
                </a:rPr>
                <a:t>A</a:t>
              </a:r>
            </a:p>
          </p:txBody>
        </p:sp>
      </p:grpSp>
      <p:sp>
        <p:nvSpPr>
          <p:cNvPr id="11" name="Oval 10"/>
          <p:cNvSpPr/>
          <p:nvPr/>
        </p:nvSpPr>
        <p:spPr>
          <a:xfrm>
            <a:off x="4986654" y="1848594"/>
            <a:ext cx="3222625" cy="3222625"/>
          </a:xfrm>
          <a:prstGeom prst="ellipse">
            <a:avLst/>
          </a:prstGeom>
          <a:noFill/>
          <a:ln w="12700" cmpd="sng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5362097" y="2211074"/>
            <a:ext cx="2506664" cy="2497666"/>
          </a:xfrm>
          <a:prstGeom prst="ellipse">
            <a:avLst/>
          </a:prstGeom>
          <a:noFill/>
          <a:ln w="12700" cmpd="sng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5721798" y="2575734"/>
            <a:ext cx="1787261" cy="1768345"/>
          </a:xfrm>
          <a:prstGeom prst="ellipse">
            <a:avLst/>
          </a:prstGeom>
          <a:noFill/>
          <a:ln w="12700" cmpd="sng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6077785" y="2929757"/>
            <a:ext cx="1075287" cy="1060300"/>
          </a:xfrm>
          <a:prstGeom prst="ellipse">
            <a:avLst/>
          </a:prstGeom>
          <a:noFill/>
          <a:ln w="12700" cmpd="sng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6615429" y="1848594"/>
            <a:ext cx="0" cy="1611312"/>
          </a:xfrm>
          <a:prstGeom prst="straightConnector1">
            <a:avLst/>
          </a:prstGeom>
          <a:ln w="28575" cmpd="sng">
            <a:solidFill>
              <a:schemeClr val="tx2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 flipV="1">
            <a:off x="6264051" y="2257032"/>
            <a:ext cx="351379" cy="1202874"/>
          </a:xfrm>
          <a:prstGeom prst="straightConnector1">
            <a:avLst/>
          </a:prstGeom>
          <a:ln w="28575" cmpd="sng">
            <a:solidFill>
              <a:schemeClr val="tx2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 flipV="1">
            <a:off x="6264051" y="2642012"/>
            <a:ext cx="348203" cy="829921"/>
          </a:xfrm>
          <a:prstGeom prst="straightConnector1">
            <a:avLst/>
          </a:prstGeom>
          <a:ln w="28575" cmpd="sng">
            <a:solidFill>
              <a:schemeClr val="tx2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6274211" y="1890028"/>
            <a:ext cx="0" cy="361924"/>
          </a:xfrm>
          <a:prstGeom prst="straightConnector1">
            <a:avLst/>
          </a:prstGeom>
          <a:ln w="28575" cmpd="sng">
            <a:solidFill>
              <a:srgbClr val="FF66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6282358" y="2211074"/>
            <a:ext cx="0" cy="430938"/>
          </a:xfrm>
          <a:prstGeom prst="straightConnector1">
            <a:avLst/>
          </a:prstGeom>
          <a:ln w="28575" cmpd="sng">
            <a:solidFill>
              <a:srgbClr val="FF66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6283960" y="2642012"/>
            <a:ext cx="0" cy="411480"/>
          </a:xfrm>
          <a:prstGeom prst="straightConnector1">
            <a:avLst/>
          </a:prstGeom>
          <a:ln w="28575" cmpd="sng">
            <a:solidFill>
              <a:srgbClr val="FF66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 flipV="1">
            <a:off x="6278880" y="3021913"/>
            <a:ext cx="333374" cy="450019"/>
          </a:xfrm>
          <a:prstGeom prst="straightConnector1">
            <a:avLst/>
          </a:prstGeom>
          <a:ln w="28575" cmpd="sng">
            <a:solidFill>
              <a:schemeClr val="tx2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 flipV="1">
            <a:off x="6271787" y="1865292"/>
            <a:ext cx="343642" cy="1606640"/>
          </a:xfrm>
          <a:prstGeom prst="straightConnector1">
            <a:avLst/>
          </a:prstGeom>
          <a:ln w="28575" cmpd="sng">
            <a:solidFill>
              <a:schemeClr val="tx2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H="1" flipV="1">
            <a:off x="6264051" y="3462199"/>
            <a:ext cx="333374" cy="1"/>
          </a:xfrm>
          <a:prstGeom prst="straightConnector1">
            <a:avLst/>
          </a:prstGeom>
          <a:ln w="28575" cmpd="sng">
            <a:solidFill>
              <a:schemeClr val="tx2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>
            <a:off x="6289451" y="3060453"/>
            <a:ext cx="0" cy="411480"/>
          </a:xfrm>
          <a:prstGeom prst="straightConnector1">
            <a:avLst/>
          </a:prstGeom>
          <a:ln w="28575" cmpd="sng">
            <a:solidFill>
              <a:srgbClr val="FF66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 flipH="1">
            <a:off x="6289451" y="3471933"/>
            <a:ext cx="322803" cy="422128"/>
          </a:xfrm>
          <a:prstGeom prst="straightConnector1">
            <a:avLst/>
          </a:prstGeom>
          <a:ln w="28575" cmpd="sng">
            <a:solidFill>
              <a:schemeClr val="tx2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 flipH="1">
            <a:off x="6264051" y="3471933"/>
            <a:ext cx="351379" cy="833608"/>
          </a:xfrm>
          <a:prstGeom prst="straightConnector1">
            <a:avLst/>
          </a:prstGeom>
          <a:ln w="28575" cmpd="sng">
            <a:solidFill>
              <a:schemeClr val="tx2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>
            <a:off x="6283960" y="3482581"/>
            <a:ext cx="0" cy="411480"/>
          </a:xfrm>
          <a:prstGeom prst="straightConnector1">
            <a:avLst/>
          </a:prstGeom>
          <a:ln w="28575" cmpd="sng">
            <a:solidFill>
              <a:srgbClr val="FF66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>
            <a:off x="6274211" y="3894061"/>
            <a:ext cx="0" cy="411480"/>
          </a:xfrm>
          <a:prstGeom prst="straightConnector1">
            <a:avLst/>
          </a:prstGeom>
          <a:ln w="28575" cmpd="sng">
            <a:solidFill>
              <a:srgbClr val="FF66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5" name="Content Placeholder 64" descr="madx.pdf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56" t="4634" r="9910" b="10231"/>
          <a:stretch/>
        </p:blipFill>
        <p:spPr>
          <a:xfrm>
            <a:off x="233680" y="1573957"/>
            <a:ext cx="4320540" cy="3633019"/>
          </a:xfrm>
        </p:spPr>
      </p:pic>
      <p:cxnSp>
        <p:nvCxnSpPr>
          <p:cNvPr id="66" name="Straight Arrow Connector 65"/>
          <p:cNvCxnSpPr/>
          <p:nvPr/>
        </p:nvCxnSpPr>
        <p:spPr>
          <a:xfrm flipV="1">
            <a:off x="2531109" y="2225040"/>
            <a:ext cx="0" cy="2560585"/>
          </a:xfrm>
          <a:prstGeom prst="straightConnector1">
            <a:avLst/>
          </a:prstGeom>
          <a:ln w="28575" cmpd="sng">
            <a:solidFill>
              <a:schemeClr val="tx2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/>
          <p:nvPr/>
        </p:nvCxnSpPr>
        <p:spPr>
          <a:xfrm flipV="1">
            <a:off x="2785109" y="2794413"/>
            <a:ext cx="0" cy="1991212"/>
          </a:xfrm>
          <a:prstGeom prst="straightConnector1">
            <a:avLst/>
          </a:prstGeom>
          <a:ln w="28575" cmpd="sng">
            <a:solidFill>
              <a:schemeClr val="tx2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 flipV="1">
            <a:off x="3313429" y="4046461"/>
            <a:ext cx="0" cy="739166"/>
          </a:xfrm>
          <a:prstGeom prst="straightConnector1">
            <a:avLst/>
          </a:prstGeom>
          <a:ln w="28575" cmpd="sng">
            <a:solidFill>
              <a:schemeClr val="tx2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/>
          <p:nvPr/>
        </p:nvCxnSpPr>
        <p:spPr>
          <a:xfrm flipV="1">
            <a:off x="3049269" y="3495040"/>
            <a:ext cx="0" cy="1290585"/>
          </a:xfrm>
          <a:prstGeom prst="straightConnector1">
            <a:avLst/>
          </a:prstGeom>
          <a:ln w="28575" cmpd="sng">
            <a:solidFill>
              <a:schemeClr val="tx2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>
          <a:xfrm flipV="1">
            <a:off x="3577589" y="4496479"/>
            <a:ext cx="0" cy="289146"/>
          </a:xfrm>
          <a:prstGeom prst="straightConnector1">
            <a:avLst/>
          </a:prstGeom>
          <a:ln w="28575" cmpd="sng">
            <a:solidFill>
              <a:schemeClr val="tx2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/>
          <p:nvPr/>
        </p:nvCxnSpPr>
        <p:spPr>
          <a:xfrm flipV="1">
            <a:off x="3831589" y="4046461"/>
            <a:ext cx="0" cy="739166"/>
          </a:xfrm>
          <a:prstGeom prst="straightConnector1">
            <a:avLst/>
          </a:prstGeom>
          <a:ln w="28575" cmpd="sng">
            <a:solidFill>
              <a:schemeClr val="tx2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/>
          <p:nvPr/>
        </p:nvCxnSpPr>
        <p:spPr>
          <a:xfrm flipV="1">
            <a:off x="4075429" y="3495040"/>
            <a:ext cx="0" cy="1290585"/>
          </a:xfrm>
          <a:prstGeom prst="straightConnector1">
            <a:avLst/>
          </a:prstGeom>
          <a:ln w="28575" cmpd="sng">
            <a:solidFill>
              <a:schemeClr val="tx2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/>
          <p:nvPr/>
        </p:nvCxnSpPr>
        <p:spPr>
          <a:xfrm>
            <a:off x="2785109" y="2225040"/>
            <a:ext cx="0" cy="597934"/>
          </a:xfrm>
          <a:prstGeom prst="straightConnector1">
            <a:avLst/>
          </a:prstGeom>
          <a:ln w="28575" cmpd="sng">
            <a:solidFill>
              <a:srgbClr val="FF66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/>
          <p:cNvCxnSpPr/>
          <p:nvPr/>
        </p:nvCxnSpPr>
        <p:spPr>
          <a:xfrm>
            <a:off x="3049269" y="2822974"/>
            <a:ext cx="0" cy="672066"/>
          </a:xfrm>
          <a:prstGeom prst="straightConnector1">
            <a:avLst/>
          </a:prstGeom>
          <a:ln w="28575" cmpd="sng">
            <a:solidFill>
              <a:srgbClr val="FF66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/>
          <p:cNvCxnSpPr/>
          <p:nvPr/>
        </p:nvCxnSpPr>
        <p:spPr>
          <a:xfrm>
            <a:off x="3313429" y="3495040"/>
            <a:ext cx="0" cy="588493"/>
          </a:xfrm>
          <a:prstGeom prst="straightConnector1">
            <a:avLst/>
          </a:prstGeom>
          <a:ln w="28575" cmpd="sng">
            <a:solidFill>
              <a:srgbClr val="FF66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/>
          <p:cNvCxnSpPr/>
          <p:nvPr/>
        </p:nvCxnSpPr>
        <p:spPr>
          <a:xfrm>
            <a:off x="3577589" y="4046461"/>
            <a:ext cx="0" cy="450018"/>
          </a:xfrm>
          <a:prstGeom prst="straightConnector1">
            <a:avLst/>
          </a:prstGeom>
          <a:ln w="28575" cmpd="sng">
            <a:solidFill>
              <a:srgbClr val="FF66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3" name="Oval 92"/>
          <p:cNvSpPr/>
          <p:nvPr/>
        </p:nvSpPr>
        <p:spPr>
          <a:xfrm>
            <a:off x="6289451" y="3127643"/>
            <a:ext cx="670149" cy="669113"/>
          </a:xfrm>
          <a:prstGeom prst="ellipse">
            <a:avLst/>
          </a:prstGeom>
          <a:noFill/>
          <a:ln w="12700" cmpd="sng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4" name="Straight Arrow Connector 93"/>
          <p:cNvCxnSpPr/>
          <p:nvPr/>
        </p:nvCxnSpPr>
        <p:spPr>
          <a:xfrm flipV="1">
            <a:off x="3769360" y="4066206"/>
            <a:ext cx="0" cy="430273"/>
          </a:xfrm>
          <a:prstGeom prst="straightConnector1">
            <a:avLst/>
          </a:prstGeom>
          <a:ln w="28575" cmpd="sng">
            <a:solidFill>
              <a:srgbClr val="FF66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/>
          <p:cNvCxnSpPr/>
          <p:nvPr/>
        </p:nvCxnSpPr>
        <p:spPr>
          <a:xfrm flipV="1">
            <a:off x="3997960" y="3495041"/>
            <a:ext cx="0" cy="551420"/>
          </a:xfrm>
          <a:prstGeom prst="straightConnector1">
            <a:avLst/>
          </a:prstGeom>
          <a:ln w="28575" cmpd="sng">
            <a:solidFill>
              <a:srgbClr val="FF66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5" name="Oval 104"/>
          <p:cNvSpPr/>
          <p:nvPr/>
        </p:nvSpPr>
        <p:spPr>
          <a:xfrm>
            <a:off x="3413760" y="4344079"/>
            <a:ext cx="314960" cy="614001"/>
          </a:xfrm>
          <a:prstGeom prst="ellipse">
            <a:avLst/>
          </a:prstGeom>
          <a:noFill/>
          <a:ln w="28575" cmpd="sng">
            <a:solidFill>
              <a:srgbClr val="FF66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/>
          <p:nvPr/>
        </p:nvSpPr>
        <p:spPr>
          <a:xfrm rot="16200000">
            <a:off x="6286167" y="3152905"/>
            <a:ext cx="314960" cy="614001"/>
          </a:xfrm>
          <a:prstGeom prst="ellipse">
            <a:avLst/>
          </a:prstGeom>
          <a:noFill/>
          <a:ln w="28575" cmpd="sng">
            <a:solidFill>
              <a:srgbClr val="FF66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231772" y="2488787"/>
            <a:ext cx="916049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FF6600"/>
                </a:solidFill>
              </a:rPr>
              <a:t>Phasor</a:t>
            </a:r>
            <a:endParaRPr lang="en-US" dirty="0">
              <a:solidFill>
                <a:srgbClr val="FF6600"/>
              </a:solidFill>
            </a:endParaRPr>
          </a:p>
        </p:txBody>
      </p:sp>
      <p:cxnSp>
        <p:nvCxnSpPr>
          <p:cNvPr id="46" name="Straight Arrow Connector 45"/>
          <p:cNvCxnSpPr/>
          <p:nvPr/>
        </p:nvCxnSpPr>
        <p:spPr>
          <a:xfrm>
            <a:off x="1461286" y="2929757"/>
            <a:ext cx="0" cy="1528496"/>
          </a:xfrm>
          <a:prstGeom prst="straightConnector1">
            <a:avLst/>
          </a:prstGeom>
          <a:ln w="28575" cmpd="sng">
            <a:solidFill>
              <a:srgbClr val="FF66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8121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2" grpId="1" animBg="1"/>
      <p:bldP spid="13" grpId="0" animBg="1"/>
      <p:bldP spid="13" grpId="1" animBg="1"/>
      <p:bldP spid="13" grpId="2" animBg="1"/>
      <p:bldP spid="13" grpId="3" animBg="1"/>
      <p:bldP spid="17" grpId="0" animBg="1"/>
      <p:bldP spid="17" grpId="1" animBg="1"/>
      <p:bldP spid="17" grpId="2" animBg="1"/>
      <p:bldP spid="17" grpId="3" animBg="1"/>
      <p:bldP spid="93" grpId="0" animBg="1"/>
      <p:bldP spid="93" grpId="1" animBg="1"/>
      <p:bldP spid="93" grpId="2" animBg="1"/>
      <p:bldP spid="105" grpId="0" animBg="1"/>
      <p:bldP spid="106" grpId="0" animBg="1"/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Matched phase</a:t>
            </a:r>
            <a:endParaRPr lang="en-US" dirty="0"/>
          </a:p>
        </p:txBody>
      </p:sp>
      <p:pic>
        <p:nvPicPr>
          <p:cNvPr id="5" name="Content Placeholder 4" descr="v16b_wx3.pdf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93" t="13053" b="11165"/>
          <a:stretch/>
        </p:blipFill>
        <p:spPr>
          <a:xfrm>
            <a:off x="865049" y="1259685"/>
            <a:ext cx="7330737" cy="4455747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2616822" y="5613350"/>
            <a:ext cx="4295501" cy="406691"/>
            <a:chOff x="1877711" y="5529262"/>
            <a:chExt cx="1087252" cy="406691"/>
          </a:xfrm>
        </p:grpSpPr>
        <p:cxnSp>
          <p:nvCxnSpPr>
            <p:cNvPr id="7" name="Straight Connector 6"/>
            <p:cNvCxnSpPr/>
            <p:nvPr/>
          </p:nvCxnSpPr>
          <p:spPr>
            <a:xfrm flipH="1">
              <a:off x="2964962" y="5529262"/>
              <a:ext cx="1" cy="406691"/>
            </a:xfrm>
            <a:prstGeom prst="line">
              <a:avLst/>
            </a:prstGeom>
            <a:ln w="38100" cmpd="sng">
              <a:solidFill>
                <a:srgbClr val="191919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flipH="1">
              <a:off x="1877711" y="5529262"/>
              <a:ext cx="1" cy="406691"/>
            </a:xfrm>
            <a:prstGeom prst="line">
              <a:avLst/>
            </a:prstGeom>
            <a:ln w="38100" cmpd="sng">
              <a:solidFill>
                <a:srgbClr val="191919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>
              <a:off x="1877711" y="5727208"/>
              <a:ext cx="1087252" cy="0"/>
            </a:xfrm>
            <a:prstGeom prst="straightConnector1">
              <a:avLst/>
            </a:prstGeom>
            <a:ln w="38100" cmpd="sng">
              <a:solidFill>
                <a:srgbClr val="191919"/>
              </a:solidFill>
              <a:headEnd type="arrow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/>
          <p:cNvSpPr txBox="1"/>
          <p:nvPr/>
        </p:nvSpPr>
        <p:spPr>
          <a:xfrm>
            <a:off x="4349892" y="5603644"/>
            <a:ext cx="73624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Arc 1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941041" y="5603644"/>
            <a:ext cx="6851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SS 2</a:t>
            </a:r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1408774" y="5424754"/>
            <a:ext cx="671713" cy="694827"/>
            <a:chOff x="355420" y="5356447"/>
            <a:chExt cx="585351" cy="610081"/>
          </a:xfrm>
        </p:grpSpPr>
        <p:sp>
          <p:nvSpPr>
            <p:cNvPr id="13" name="Explosion 2 12"/>
            <p:cNvSpPr/>
            <p:nvPr/>
          </p:nvSpPr>
          <p:spPr>
            <a:xfrm>
              <a:off x="355420" y="5356447"/>
              <a:ext cx="583874" cy="610081"/>
            </a:xfrm>
            <a:prstGeom prst="irregularSeal2">
              <a:avLst/>
            </a:prstGeom>
            <a:solidFill>
              <a:srgbClr val="FFFF00"/>
            </a:solidFill>
            <a:ln>
              <a:solidFill>
                <a:schemeClr val="bg2">
                  <a:lumMod val="1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09631" y="5505931"/>
              <a:ext cx="5311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191919"/>
                  </a:solidFill>
                </a:rPr>
                <a:t>IP1</a:t>
              </a:r>
              <a:endParaRPr lang="en-US" b="1" dirty="0">
                <a:solidFill>
                  <a:srgbClr val="191919"/>
                </a:solidFill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1975031" y="5603644"/>
            <a:ext cx="6209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SS1</a:t>
            </a:r>
            <a:endParaRPr lang="en-US" dirty="0"/>
          </a:p>
        </p:txBody>
      </p:sp>
      <p:grpSp>
        <p:nvGrpSpPr>
          <p:cNvPr id="18" name="Group 17"/>
          <p:cNvGrpSpPr/>
          <p:nvPr/>
        </p:nvGrpSpPr>
        <p:grpSpPr>
          <a:xfrm>
            <a:off x="2742241" y="3138559"/>
            <a:ext cx="1516799" cy="1780420"/>
            <a:chOff x="2742241" y="3138559"/>
            <a:chExt cx="1516799" cy="1780420"/>
          </a:xfrm>
        </p:grpSpPr>
        <p:sp>
          <p:nvSpPr>
            <p:cNvPr id="3" name="TextBox 2"/>
            <p:cNvSpPr txBox="1"/>
            <p:nvPr/>
          </p:nvSpPr>
          <p:spPr>
            <a:xfrm>
              <a:off x="2742241" y="3138559"/>
              <a:ext cx="15167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err="1" smtClean="0">
                  <a:solidFill>
                    <a:srgbClr val="FF6600"/>
                  </a:solidFill>
                </a:rPr>
                <a:t>W</a:t>
              </a:r>
              <a:r>
                <a:rPr lang="en-US" b="1" baseline="-25000" dirty="0" err="1" smtClean="0">
                  <a:solidFill>
                    <a:srgbClr val="FF6600"/>
                  </a:solidFill>
                </a:rPr>
                <a:t>x,min</a:t>
              </a:r>
              <a:r>
                <a:rPr lang="en-US" b="1" dirty="0" smtClean="0">
                  <a:solidFill>
                    <a:srgbClr val="FF6600"/>
                  </a:solidFill>
                </a:rPr>
                <a:t> = 6.18</a:t>
              </a:r>
              <a:endParaRPr lang="en-US" b="1" dirty="0">
                <a:solidFill>
                  <a:srgbClr val="FF6600"/>
                </a:solidFill>
              </a:endParaRPr>
            </a:p>
          </p:txBody>
        </p:sp>
        <p:cxnSp>
          <p:nvCxnSpPr>
            <p:cNvPr id="16" name="Straight Arrow Connector 15"/>
            <p:cNvCxnSpPr/>
            <p:nvPr/>
          </p:nvCxnSpPr>
          <p:spPr>
            <a:xfrm>
              <a:off x="3444210" y="3654129"/>
              <a:ext cx="0" cy="1264850"/>
            </a:xfrm>
            <a:prstGeom prst="straightConnector1">
              <a:avLst/>
            </a:prstGeom>
            <a:ln w="38100" cmpd="sng">
              <a:solidFill>
                <a:srgbClr val="FF66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525652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Hor. W function in the 1</a:t>
            </a:r>
            <a:r>
              <a:rPr lang="en-US" baseline="30000" dirty="0" smtClean="0"/>
              <a:t>st</a:t>
            </a:r>
            <a:r>
              <a:rPr lang="en-US" dirty="0" smtClean="0"/>
              <a:t> quarter</a:t>
            </a:r>
            <a:endParaRPr lang="en-US" dirty="0"/>
          </a:p>
        </p:txBody>
      </p:sp>
      <p:pic>
        <p:nvPicPr>
          <p:cNvPr id="5" name="Content Placeholder 4" descr="v16b_wx5.pdf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39" t="13289" r="1450" b="11676"/>
          <a:stretch/>
        </p:blipFill>
        <p:spPr>
          <a:xfrm>
            <a:off x="1033615" y="1173935"/>
            <a:ext cx="7182991" cy="4572731"/>
          </a:xfrm>
        </p:spPr>
      </p:pic>
      <p:sp>
        <p:nvSpPr>
          <p:cNvPr id="29" name="Rectangle 28"/>
          <p:cNvSpPr/>
          <p:nvPr/>
        </p:nvSpPr>
        <p:spPr>
          <a:xfrm>
            <a:off x="2020001" y="5476396"/>
            <a:ext cx="882489" cy="42507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6700983" y="5529573"/>
            <a:ext cx="872079" cy="51877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6" name="Explosion 1 5"/>
          <p:cNvSpPr/>
          <p:nvPr/>
        </p:nvSpPr>
        <p:spPr>
          <a:xfrm>
            <a:off x="7053434" y="5336502"/>
            <a:ext cx="535802" cy="664879"/>
          </a:xfrm>
          <a:prstGeom prst="irregularSeal1">
            <a:avLst/>
          </a:prstGeom>
          <a:solidFill>
            <a:srgbClr val="FFFF00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Explosion 2 6"/>
          <p:cNvSpPr/>
          <p:nvPr/>
        </p:nvSpPr>
        <p:spPr>
          <a:xfrm>
            <a:off x="1677501" y="5425463"/>
            <a:ext cx="583874" cy="610081"/>
          </a:xfrm>
          <a:prstGeom prst="irregularSeal2">
            <a:avLst/>
          </a:prstGeom>
          <a:solidFill>
            <a:srgbClr val="FFFF00"/>
          </a:solidFill>
          <a:ln>
            <a:solidFill>
              <a:schemeClr val="bg2">
                <a:lumMod val="1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96326" y="5513746"/>
            <a:ext cx="1054843" cy="23066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461246" y="5537809"/>
            <a:ext cx="539750" cy="24959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2430016" y="5470996"/>
            <a:ext cx="4513543" cy="659618"/>
            <a:chOff x="2779899" y="5761086"/>
            <a:chExt cx="3919352" cy="659618"/>
          </a:xfrm>
          <a:solidFill>
            <a:schemeClr val="bg1"/>
          </a:solidFill>
          <a:effectLst/>
        </p:grpSpPr>
        <p:grpSp>
          <p:nvGrpSpPr>
            <p:cNvPr id="11" name="Group 10"/>
            <p:cNvGrpSpPr/>
            <p:nvPr/>
          </p:nvGrpSpPr>
          <p:grpSpPr>
            <a:xfrm>
              <a:off x="2779899" y="5761086"/>
              <a:ext cx="3919352" cy="412091"/>
              <a:chOff x="2779899" y="5761086"/>
              <a:chExt cx="3919352" cy="412091"/>
            </a:xfrm>
            <a:grpFill/>
          </p:grpSpPr>
          <p:grpSp>
            <p:nvGrpSpPr>
              <p:cNvPr id="15" name="Group 14"/>
              <p:cNvGrpSpPr/>
              <p:nvPr/>
            </p:nvGrpSpPr>
            <p:grpSpPr>
              <a:xfrm>
                <a:off x="5611999" y="5766486"/>
                <a:ext cx="1087252" cy="406691"/>
                <a:chOff x="5661480" y="5427016"/>
                <a:chExt cx="969210" cy="406691"/>
              </a:xfrm>
              <a:grpFill/>
            </p:grpSpPr>
            <p:cxnSp>
              <p:nvCxnSpPr>
                <p:cNvPr id="24" name="Straight Connector 23"/>
                <p:cNvCxnSpPr/>
                <p:nvPr/>
              </p:nvCxnSpPr>
              <p:spPr>
                <a:xfrm flipH="1">
                  <a:off x="6630689" y="5427016"/>
                  <a:ext cx="1" cy="406691"/>
                </a:xfrm>
                <a:prstGeom prst="line">
                  <a:avLst/>
                </a:prstGeom>
                <a:grpFill/>
                <a:ln w="38100" cmpd="sng">
                  <a:solidFill>
                    <a:srgbClr val="191919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Connector 24"/>
                <p:cNvCxnSpPr/>
                <p:nvPr/>
              </p:nvCxnSpPr>
              <p:spPr>
                <a:xfrm flipH="1">
                  <a:off x="5661480" y="5427016"/>
                  <a:ext cx="1" cy="406691"/>
                </a:xfrm>
                <a:prstGeom prst="line">
                  <a:avLst/>
                </a:prstGeom>
                <a:grpFill/>
                <a:ln w="38100" cmpd="sng">
                  <a:solidFill>
                    <a:srgbClr val="191919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Arrow Connector 25"/>
                <p:cNvCxnSpPr/>
                <p:nvPr/>
              </p:nvCxnSpPr>
              <p:spPr>
                <a:xfrm>
                  <a:off x="5661480" y="5624962"/>
                  <a:ext cx="969210" cy="0"/>
                </a:xfrm>
                <a:prstGeom prst="straightConnector1">
                  <a:avLst/>
                </a:prstGeom>
                <a:grpFill/>
                <a:ln w="38100" cmpd="sng">
                  <a:solidFill>
                    <a:srgbClr val="191919"/>
                  </a:solidFill>
                  <a:headEnd type="arrow"/>
                  <a:tailEnd type="arrow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" name="Group 15"/>
              <p:cNvGrpSpPr/>
              <p:nvPr/>
            </p:nvGrpSpPr>
            <p:grpSpPr>
              <a:xfrm>
                <a:off x="4208649" y="5766486"/>
                <a:ext cx="1087252" cy="406691"/>
                <a:chOff x="5661480" y="5427016"/>
                <a:chExt cx="969210" cy="406691"/>
              </a:xfrm>
              <a:grpFill/>
            </p:grpSpPr>
            <p:cxnSp>
              <p:nvCxnSpPr>
                <p:cNvPr id="21" name="Straight Connector 20"/>
                <p:cNvCxnSpPr/>
                <p:nvPr/>
              </p:nvCxnSpPr>
              <p:spPr>
                <a:xfrm flipH="1">
                  <a:off x="6630689" y="5427016"/>
                  <a:ext cx="1" cy="406691"/>
                </a:xfrm>
                <a:prstGeom prst="line">
                  <a:avLst/>
                </a:prstGeom>
                <a:grpFill/>
                <a:ln w="38100" cmpd="sng">
                  <a:solidFill>
                    <a:srgbClr val="191919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Connector 21"/>
                <p:cNvCxnSpPr/>
                <p:nvPr/>
              </p:nvCxnSpPr>
              <p:spPr>
                <a:xfrm flipH="1">
                  <a:off x="5661480" y="5427016"/>
                  <a:ext cx="1" cy="406691"/>
                </a:xfrm>
                <a:prstGeom prst="line">
                  <a:avLst/>
                </a:prstGeom>
                <a:grpFill/>
                <a:ln w="38100" cmpd="sng">
                  <a:solidFill>
                    <a:srgbClr val="191919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Arrow Connector 22"/>
                <p:cNvCxnSpPr/>
                <p:nvPr/>
              </p:nvCxnSpPr>
              <p:spPr>
                <a:xfrm>
                  <a:off x="5661480" y="5624962"/>
                  <a:ext cx="969210" cy="0"/>
                </a:xfrm>
                <a:prstGeom prst="straightConnector1">
                  <a:avLst/>
                </a:prstGeom>
                <a:grpFill/>
                <a:ln w="38100" cmpd="sng">
                  <a:solidFill>
                    <a:srgbClr val="191919"/>
                  </a:solidFill>
                  <a:headEnd type="arrow"/>
                  <a:tailEnd type="arrow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7" name="Group 16"/>
              <p:cNvGrpSpPr/>
              <p:nvPr/>
            </p:nvGrpSpPr>
            <p:grpSpPr>
              <a:xfrm>
                <a:off x="2779899" y="5761086"/>
                <a:ext cx="1087252" cy="406691"/>
                <a:chOff x="5661480" y="5427016"/>
                <a:chExt cx="969210" cy="406691"/>
              </a:xfrm>
              <a:grpFill/>
            </p:grpSpPr>
            <p:cxnSp>
              <p:nvCxnSpPr>
                <p:cNvPr id="18" name="Straight Connector 17"/>
                <p:cNvCxnSpPr/>
                <p:nvPr/>
              </p:nvCxnSpPr>
              <p:spPr>
                <a:xfrm flipH="1">
                  <a:off x="6630689" y="5427016"/>
                  <a:ext cx="1" cy="406691"/>
                </a:xfrm>
                <a:prstGeom prst="line">
                  <a:avLst/>
                </a:prstGeom>
                <a:grpFill/>
                <a:ln w="38100" cmpd="sng">
                  <a:solidFill>
                    <a:srgbClr val="191919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Straight Connector 18"/>
                <p:cNvCxnSpPr/>
                <p:nvPr/>
              </p:nvCxnSpPr>
              <p:spPr>
                <a:xfrm flipH="1">
                  <a:off x="5661480" y="5427016"/>
                  <a:ext cx="1" cy="406691"/>
                </a:xfrm>
                <a:prstGeom prst="line">
                  <a:avLst/>
                </a:prstGeom>
                <a:grpFill/>
                <a:ln w="38100" cmpd="sng">
                  <a:solidFill>
                    <a:srgbClr val="191919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Straight Arrow Connector 19"/>
                <p:cNvCxnSpPr/>
                <p:nvPr/>
              </p:nvCxnSpPr>
              <p:spPr>
                <a:xfrm>
                  <a:off x="5661480" y="5624962"/>
                  <a:ext cx="969210" cy="0"/>
                </a:xfrm>
                <a:prstGeom prst="straightConnector1">
                  <a:avLst/>
                </a:prstGeom>
                <a:grpFill/>
                <a:ln w="38100" cmpd="sng">
                  <a:solidFill>
                    <a:srgbClr val="191919"/>
                  </a:solidFill>
                  <a:headEnd type="arrow"/>
                  <a:tailEnd type="arrow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2" name="TextBox 11"/>
            <p:cNvSpPr txBox="1"/>
            <p:nvPr/>
          </p:nvSpPr>
          <p:spPr>
            <a:xfrm>
              <a:off x="2957382" y="6020594"/>
              <a:ext cx="826243" cy="40011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rgbClr val="191919"/>
                  </a:solidFill>
                </a:rPr>
                <a:t>Arc 1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382866" y="6011267"/>
              <a:ext cx="826243" cy="40011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rgbClr val="191919"/>
                  </a:solidFill>
                </a:rPr>
                <a:t>Arc 2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805382" y="6011267"/>
              <a:ext cx="826243" cy="40011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rgbClr val="191919"/>
                  </a:solidFill>
                </a:rPr>
                <a:t>Arc 3</a:t>
              </a: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7269666" y="5021465"/>
            <a:ext cx="926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chemeClr val="bg2">
                    <a:lumMod val="10000"/>
                  </a:schemeClr>
                </a:solidFill>
              </a:rPr>
              <a:t>s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 in km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777213" y="5538923"/>
            <a:ext cx="4841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191919"/>
                </a:solidFill>
              </a:rPr>
              <a:t>IP</a:t>
            </a:r>
            <a:endParaRPr lang="en-US" b="1" dirty="0">
              <a:solidFill>
                <a:srgbClr val="191919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132830" y="5481737"/>
            <a:ext cx="398592" cy="385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191919"/>
                </a:solidFill>
              </a:rPr>
              <a:t>IP</a:t>
            </a:r>
            <a:endParaRPr lang="en-US" b="1" dirty="0">
              <a:solidFill>
                <a:srgbClr val="19191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65012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Both </a:t>
            </a:r>
            <a:r>
              <a:rPr lang="en-US" dirty="0" smtClean="0"/>
              <a:t>W functions in the 1</a:t>
            </a:r>
            <a:r>
              <a:rPr lang="en-US" baseline="30000" dirty="0" smtClean="0"/>
              <a:t>st</a:t>
            </a:r>
            <a:r>
              <a:rPr lang="en-US" dirty="0" smtClean="0"/>
              <a:t> quarter</a:t>
            </a:r>
            <a:endParaRPr lang="en-US" dirty="0"/>
          </a:p>
        </p:txBody>
      </p:sp>
      <p:pic>
        <p:nvPicPr>
          <p:cNvPr id="31" name="Content Placeholder 4" descr="v16b_wx6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89" b="13289"/>
          <a:stretch>
            <a:fillRect/>
          </a:stretch>
        </p:blipFill>
        <p:spPr>
          <a:xfrm>
            <a:off x="-229861" y="1169441"/>
            <a:ext cx="8589198" cy="4499501"/>
          </a:xfrm>
          <a:prstGeom prst="rect">
            <a:avLst/>
          </a:prstGeom>
        </p:spPr>
      </p:pic>
      <p:sp>
        <p:nvSpPr>
          <p:cNvPr id="29" name="Rectangle 28"/>
          <p:cNvSpPr/>
          <p:nvPr/>
        </p:nvSpPr>
        <p:spPr>
          <a:xfrm>
            <a:off x="2020001" y="5476396"/>
            <a:ext cx="882489" cy="42507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6700983" y="5529573"/>
            <a:ext cx="872079" cy="51877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6" name="Explosion 1 5"/>
          <p:cNvSpPr/>
          <p:nvPr/>
        </p:nvSpPr>
        <p:spPr>
          <a:xfrm>
            <a:off x="7053434" y="5336502"/>
            <a:ext cx="535802" cy="664879"/>
          </a:xfrm>
          <a:prstGeom prst="irregularSeal1">
            <a:avLst/>
          </a:prstGeom>
          <a:solidFill>
            <a:srgbClr val="FFFF00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Explosion 2 6"/>
          <p:cNvSpPr/>
          <p:nvPr/>
        </p:nvSpPr>
        <p:spPr>
          <a:xfrm>
            <a:off x="1677501" y="5425463"/>
            <a:ext cx="583874" cy="610081"/>
          </a:xfrm>
          <a:prstGeom prst="irregularSeal2">
            <a:avLst/>
          </a:prstGeom>
          <a:solidFill>
            <a:srgbClr val="FFFF00"/>
          </a:solidFill>
          <a:ln>
            <a:solidFill>
              <a:schemeClr val="bg2">
                <a:lumMod val="1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96326" y="5513746"/>
            <a:ext cx="1054843" cy="23066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461246" y="5537809"/>
            <a:ext cx="539750" cy="24959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2430016" y="5470996"/>
            <a:ext cx="4513543" cy="659618"/>
            <a:chOff x="2779899" y="5761086"/>
            <a:chExt cx="3919352" cy="659618"/>
          </a:xfrm>
          <a:solidFill>
            <a:schemeClr val="bg1"/>
          </a:solidFill>
          <a:effectLst/>
        </p:grpSpPr>
        <p:grpSp>
          <p:nvGrpSpPr>
            <p:cNvPr id="11" name="Group 10"/>
            <p:cNvGrpSpPr/>
            <p:nvPr/>
          </p:nvGrpSpPr>
          <p:grpSpPr>
            <a:xfrm>
              <a:off x="2779899" y="5761086"/>
              <a:ext cx="3919352" cy="412091"/>
              <a:chOff x="2779899" y="5761086"/>
              <a:chExt cx="3919352" cy="412091"/>
            </a:xfrm>
            <a:grpFill/>
          </p:grpSpPr>
          <p:grpSp>
            <p:nvGrpSpPr>
              <p:cNvPr id="15" name="Group 14"/>
              <p:cNvGrpSpPr/>
              <p:nvPr/>
            </p:nvGrpSpPr>
            <p:grpSpPr>
              <a:xfrm>
                <a:off x="5611999" y="5766486"/>
                <a:ext cx="1087252" cy="406691"/>
                <a:chOff x="5661480" y="5427016"/>
                <a:chExt cx="969210" cy="406691"/>
              </a:xfrm>
              <a:grpFill/>
            </p:grpSpPr>
            <p:cxnSp>
              <p:nvCxnSpPr>
                <p:cNvPr id="24" name="Straight Connector 23"/>
                <p:cNvCxnSpPr/>
                <p:nvPr/>
              </p:nvCxnSpPr>
              <p:spPr>
                <a:xfrm flipH="1">
                  <a:off x="6630689" y="5427016"/>
                  <a:ext cx="1" cy="406691"/>
                </a:xfrm>
                <a:prstGeom prst="line">
                  <a:avLst/>
                </a:prstGeom>
                <a:grpFill/>
                <a:ln w="38100" cmpd="sng">
                  <a:solidFill>
                    <a:srgbClr val="191919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Connector 24"/>
                <p:cNvCxnSpPr/>
                <p:nvPr/>
              </p:nvCxnSpPr>
              <p:spPr>
                <a:xfrm flipH="1">
                  <a:off x="5661480" y="5427016"/>
                  <a:ext cx="1" cy="406691"/>
                </a:xfrm>
                <a:prstGeom prst="line">
                  <a:avLst/>
                </a:prstGeom>
                <a:grpFill/>
                <a:ln w="38100" cmpd="sng">
                  <a:solidFill>
                    <a:srgbClr val="191919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Arrow Connector 25"/>
                <p:cNvCxnSpPr/>
                <p:nvPr/>
              </p:nvCxnSpPr>
              <p:spPr>
                <a:xfrm>
                  <a:off x="5661480" y="5624962"/>
                  <a:ext cx="969210" cy="0"/>
                </a:xfrm>
                <a:prstGeom prst="straightConnector1">
                  <a:avLst/>
                </a:prstGeom>
                <a:grpFill/>
                <a:ln w="38100" cmpd="sng">
                  <a:solidFill>
                    <a:srgbClr val="191919"/>
                  </a:solidFill>
                  <a:headEnd type="arrow"/>
                  <a:tailEnd type="arrow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" name="Group 15"/>
              <p:cNvGrpSpPr/>
              <p:nvPr/>
            </p:nvGrpSpPr>
            <p:grpSpPr>
              <a:xfrm>
                <a:off x="4208649" y="5766486"/>
                <a:ext cx="1087252" cy="406691"/>
                <a:chOff x="5661480" y="5427016"/>
                <a:chExt cx="969210" cy="406691"/>
              </a:xfrm>
              <a:grpFill/>
            </p:grpSpPr>
            <p:cxnSp>
              <p:nvCxnSpPr>
                <p:cNvPr id="21" name="Straight Connector 20"/>
                <p:cNvCxnSpPr/>
                <p:nvPr/>
              </p:nvCxnSpPr>
              <p:spPr>
                <a:xfrm flipH="1">
                  <a:off x="6630689" y="5427016"/>
                  <a:ext cx="1" cy="406691"/>
                </a:xfrm>
                <a:prstGeom prst="line">
                  <a:avLst/>
                </a:prstGeom>
                <a:grpFill/>
                <a:ln w="38100" cmpd="sng">
                  <a:solidFill>
                    <a:srgbClr val="191919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Connector 21"/>
                <p:cNvCxnSpPr/>
                <p:nvPr/>
              </p:nvCxnSpPr>
              <p:spPr>
                <a:xfrm flipH="1">
                  <a:off x="5661480" y="5427016"/>
                  <a:ext cx="1" cy="406691"/>
                </a:xfrm>
                <a:prstGeom prst="line">
                  <a:avLst/>
                </a:prstGeom>
                <a:grpFill/>
                <a:ln w="38100" cmpd="sng">
                  <a:solidFill>
                    <a:srgbClr val="191919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Arrow Connector 22"/>
                <p:cNvCxnSpPr/>
                <p:nvPr/>
              </p:nvCxnSpPr>
              <p:spPr>
                <a:xfrm>
                  <a:off x="5661480" y="5624962"/>
                  <a:ext cx="969210" cy="0"/>
                </a:xfrm>
                <a:prstGeom prst="straightConnector1">
                  <a:avLst/>
                </a:prstGeom>
                <a:grpFill/>
                <a:ln w="38100" cmpd="sng">
                  <a:solidFill>
                    <a:srgbClr val="191919"/>
                  </a:solidFill>
                  <a:headEnd type="arrow"/>
                  <a:tailEnd type="arrow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7" name="Group 16"/>
              <p:cNvGrpSpPr/>
              <p:nvPr/>
            </p:nvGrpSpPr>
            <p:grpSpPr>
              <a:xfrm>
                <a:off x="2779899" y="5761086"/>
                <a:ext cx="1087252" cy="406691"/>
                <a:chOff x="5661480" y="5427016"/>
                <a:chExt cx="969210" cy="406691"/>
              </a:xfrm>
              <a:grpFill/>
            </p:grpSpPr>
            <p:cxnSp>
              <p:nvCxnSpPr>
                <p:cNvPr id="18" name="Straight Connector 17"/>
                <p:cNvCxnSpPr/>
                <p:nvPr/>
              </p:nvCxnSpPr>
              <p:spPr>
                <a:xfrm flipH="1">
                  <a:off x="6630689" y="5427016"/>
                  <a:ext cx="1" cy="406691"/>
                </a:xfrm>
                <a:prstGeom prst="line">
                  <a:avLst/>
                </a:prstGeom>
                <a:grpFill/>
                <a:ln w="38100" cmpd="sng">
                  <a:solidFill>
                    <a:srgbClr val="191919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Straight Connector 18"/>
                <p:cNvCxnSpPr/>
                <p:nvPr/>
              </p:nvCxnSpPr>
              <p:spPr>
                <a:xfrm flipH="1">
                  <a:off x="5661480" y="5427016"/>
                  <a:ext cx="1" cy="406691"/>
                </a:xfrm>
                <a:prstGeom prst="line">
                  <a:avLst/>
                </a:prstGeom>
                <a:grpFill/>
                <a:ln w="38100" cmpd="sng">
                  <a:solidFill>
                    <a:srgbClr val="191919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Straight Arrow Connector 19"/>
                <p:cNvCxnSpPr/>
                <p:nvPr/>
              </p:nvCxnSpPr>
              <p:spPr>
                <a:xfrm>
                  <a:off x="5661480" y="5624962"/>
                  <a:ext cx="969210" cy="0"/>
                </a:xfrm>
                <a:prstGeom prst="straightConnector1">
                  <a:avLst/>
                </a:prstGeom>
                <a:grpFill/>
                <a:ln w="38100" cmpd="sng">
                  <a:solidFill>
                    <a:srgbClr val="191919"/>
                  </a:solidFill>
                  <a:headEnd type="arrow"/>
                  <a:tailEnd type="arrow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2" name="TextBox 11"/>
            <p:cNvSpPr txBox="1"/>
            <p:nvPr/>
          </p:nvSpPr>
          <p:spPr>
            <a:xfrm>
              <a:off x="2957382" y="6020594"/>
              <a:ext cx="826243" cy="40011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rgbClr val="191919"/>
                  </a:solidFill>
                </a:rPr>
                <a:t>Arc 1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382866" y="6011267"/>
              <a:ext cx="826243" cy="40011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rgbClr val="191919"/>
                  </a:solidFill>
                </a:rPr>
                <a:t>Arc 2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805382" y="6011267"/>
              <a:ext cx="826243" cy="40011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rgbClr val="191919"/>
                  </a:solidFill>
                </a:rPr>
                <a:t>Arc 3</a:t>
              </a: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7269666" y="5021465"/>
            <a:ext cx="926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chemeClr val="bg2">
                    <a:lumMod val="10000"/>
                  </a:schemeClr>
                </a:solidFill>
              </a:rPr>
              <a:t>s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 in km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777213" y="5538923"/>
            <a:ext cx="4841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191919"/>
                </a:solidFill>
              </a:rPr>
              <a:t>IP</a:t>
            </a:r>
            <a:endParaRPr lang="en-US" b="1" dirty="0">
              <a:solidFill>
                <a:srgbClr val="191919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132830" y="5481737"/>
            <a:ext cx="398592" cy="385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191919"/>
                </a:solidFill>
              </a:rPr>
              <a:t>IP</a:t>
            </a:r>
            <a:endParaRPr lang="en-US" b="1" dirty="0">
              <a:solidFill>
                <a:srgbClr val="19191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61647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 we do?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" indent="0">
              <a:buNone/>
            </a:pPr>
            <a:r>
              <a:rPr lang="en-US" dirty="0" smtClean="0">
                <a:solidFill>
                  <a:srgbClr val="FF6600"/>
                </a:solidFill>
              </a:rPr>
              <a:t>Systematic investigation of chromaticity correction </a:t>
            </a:r>
            <a:r>
              <a:rPr lang="en-US" dirty="0" smtClean="0">
                <a:solidFill>
                  <a:srgbClr val="FF6600"/>
                </a:solidFill>
              </a:rPr>
              <a:t>schemes for FCC-</a:t>
            </a:r>
            <a:r>
              <a:rPr lang="en-US" dirty="0" err="1" smtClean="0">
                <a:solidFill>
                  <a:srgbClr val="FF6600"/>
                </a:solidFill>
              </a:rPr>
              <a:t>ee</a:t>
            </a:r>
            <a:r>
              <a:rPr lang="en-US" dirty="0" smtClean="0">
                <a:solidFill>
                  <a:srgbClr val="FF6600"/>
                </a:solidFill>
              </a:rPr>
              <a:t>:</a:t>
            </a:r>
            <a:endParaRPr lang="en-US" dirty="0" smtClean="0">
              <a:solidFill>
                <a:srgbClr val="FF6600"/>
              </a:solidFill>
            </a:endParaRPr>
          </a:p>
          <a:p>
            <a:pPr marL="550926" indent="-514350">
              <a:buSzPct val="100000"/>
              <a:buFont typeface="+mj-lt"/>
              <a:buAutoNum type="arabicPeriod"/>
            </a:pPr>
            <a:r>
              <a:rPr lang="en-US" dirty="0" smtClean="0"/>
              <a:t>Interleaved </a:t>
            </a:r>
            <a:r>
              <a:rPr lang="en-US" dirty="0" err="1" smtClean="0"/>
              <a:t>sextupole</a:t>
            </a:r>
            <a:r>
              <a:rPr lang="en-US" dirty="0" smtClean="0"/>
              <a:t> scheme using Montague Formalism </a:t>
            </a:r>
            <a:r>
              <a:rPr lang="en-US" dirty="0" smtClean="0">
                <a:solidFill>
                  <a:schemeClr val="tx2"/>
                </a:solidFill>
                <a:sym typeface="Wingdings"/>
              </a:rPr>
              <a:t> LEP</a:t>
            </a:r>
            <a:endParaRPr lang="en-US" dirty="0" smtClean="0">
              <a:solidFill>
                <a:schemeClr val="tx2"/>
              </a:solidFill>
            </a:endParaRPr>
          </a:p>
          <a:p>
            <a:pPr marL="550926" indent="-514350">
              <a:buSzPct val="100000"/>
              <a:buFont typeface="+mj-lt"/>
              <a:buAutoNum type="arabicPeriod"/>
            </a:pPr>
            <a:r>
              <a:rPr lang="en-US" dirty="0" smtClean="0"/>
              <a:t>Non-interleaved </a:t>
            </a:r>
            <a:r>
              <a:rPr lang="en-US" dirty="0" err="1" smtClean="0"/>
              <a:t>sextupole</a:t>
            </a:r>
            <a:r>
              <a:rPr lang="en-US" dirty="0" smtClean="0"/>
              <a:t> scheme</a:t>
            </a:r>
          </a:p>
          <a:p>
            <a:pPr marL="550926" indent="-514350">
              <a:buSzPct val="100000"/>
              <a:buFont typeface="+mj-lt"/>
              <a:buAutoNum type="arabicPeriod"/>
            </a:pPr>
            <a:r>
              <a:rPr lang="en-US" dirty="0" smtClean="0"/>
              <a:t>Independent </a:t>
            </a:r>
            <a:r>
              <a:rPr lang="en-US" dirty="0" err="1" smtClean="0"/>
              <a:t>sextupole</a:t>
            </a:r>
            <a:r>
              <a:rPr lang="en-US" dirty="0" smtClean="0"/>
              <a:t> pairs</a:t>
            </a:r>
            <a:endParaRPr lang="en-US" dirty="0"/>
          </a:p>
          <a:p>
            <a:pPr marL="550926" indent="-514350">
              <a:buSzPct val="100000"/>
              <a:buFont typeface="+mj-lt"/>
              <a:buAutoNum type="arabicPeriod"/>
            </a:pPr>
            <a:endParaRPr lang="en-US" dirty="0" smtClean="0"/>
          </a:p>
          <a:p>
            <a:pPr marL="550926" indent="-514350">
              <a:buSzPct val="100000"/>
              <a:buFont typeface="+mj-lt"/>
              <a:buAutoNum type="arabicPeriod"/>
            </a:pPr>
            <a:r>
              <a:rPr lang="en-US" dirty="0" smtClean="0"/>
              <a:t>Combination of local </a:t>
            </a:r>
            <a:r>
              <a:rPr lang="en-US" dirty="0" smtClean="0"/>
              <a:t>CCS </a:t>
            </a:r>
            <a:r>
              <a:rPr lang="en-US" dirty="0" smtClean="0"/>
              <a:t>and arc CC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Left Arrow 4"/>
          <p:cNvSpPr/>
          <p:nvPr/>
        </p:nvSpPr>
        <p:spPr>
          <a:xfrm>
            <a:off x="7511221" y="2581835"/>
            <a:ext cx="1025088" cy="560899"/>
          </a:xfrm>
          <a:prstGeom prst="leftArrow">
            <a:avLst>
              <a:gd name="adj1" fmla="val 37421"/>
              <a:gd name="adj2" fmla="val 68868"/>
            </a:avLst>
          </a:prstGeom>
          <a:solidFill>
            <a:srgbClr val="FFFF00"/>
          </a:solidFill>
          <a:ln w="28575" cmpd="sng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3255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2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Momentum acceptance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27162" y="2315248"/>
            <a:ext cx="31883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[-0.14 %; +0.05 %]</a:t>
            </a:r>
            <a:endParaRPr lang="en-US" sz="2800" b="1" dirty="0">
              <a:solidFill>
                <a:srgbClr val="FF0000"/>
              </a:solidFill>
            </a:endParaRPr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85969"/>
            <a:ext cx="4697894" cy="3288526"/>
          </a:xfrm>
        </p:spPr>
      </p:pic>
      <p:pic>
        <p:nvPicPr>
          <p:cNvPr id="10" name="Picture 9" descr="gnu_tunes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1334" y="1985969"/>
            <a:ext cx="4688789" cy="328215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293458" y="2315248"/>
            <a:ext cx="32082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[-</a:t>
            </a:r>
            <a:r>
              <a:rPr lang="en-US" sz="2800" b="1" dirty="0" smtClean="0">
                <a:solidFill>
                  <a:srgbClr val="FF0000"/>
                </a:solidFill>
              </a:rPr>
              <a:t>0.16 </a:t>
            </a:r>
            <a:r>
              <a:rPr lang="en-US" sz="2800" b="1" dirty="0" smtClean="0">
                <a:solidFill>
                  <a:srgbClr val="FF0000"/>
                </a:solidFill>
              </a:rPr>
              <a:t>%; +</a:t>
            </a:r>
            <a:r>
              <a:rPr lang="en-US" sz="2800" b="1" dirty="0" smtClean="0">
                <a:solidFill>
                  <a:srgbClr val="FF0000"/>
                </a:solidFill>
              </a:rPr>
              <a:t>0.06 </a:t>
            </a:r>
            <a:r>
              <a:rPr lang="en-US" sz="2800" b="1" dirty="0" smtClean="0">
                <a:solidFill>
                  <a:srgbClr val="FF0000"/>
                </a:solidFill>
              </a:rPr>
              <a:t>%]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79732" y="1583489"/>
            <a:ext cx="32283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accent6"/>
                </a:solidFill>
              </a:rPr>
              <a:t>Non-symmetric FODO</a:t>
            </a:r>
            <a:endParaRPr lang="en-US" sz="2400" dirty="0">
              <a:solidFill>
                <a:schemeClr val="accent6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575105" y="1583489"/>
            <a:ext cx="26126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accent6"/>
                </a:solidFill>
              </a:rPr>
              <a:t>Symmetric FODO</a:t>
            </a:r>
            <a:endParaRPr lang="en-US" sz="24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46651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Corrected </a:t>
            </a:r>
            <a:r>
              <a:rPr lang="en-US" dirty="0" smtClean="0"/>
              <a:t>Chromaticity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80691985"/>
              </p:ext>
            </p:extLst>
          </p:nvPr>
        </p:nvGraphicFramePr>
        <p:xfrm>
          <a:off x="416408" y="1264131"/>
          <a:ext cx="8328106" cy="4727026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627750"/>
                <a:gridCol w="1163190"/>
                <a:gridCol w="1258098"/>
                <a:gridCol w="1319767"/>
                <a:gridCol w="1319767"/>
                <a:gridCol w="1319767"/>
                <a:gridCol w="1319767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Non-symmetric FODO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Symmetric</a:t>
                      </a:r>
                      <a:r>
                        <a:rPr lang="en-US" baseline="0" dirty="0" smtClean="0"/>
                        <a:t> FODO</a:t>
                      </a:r>
                      <a:endParaRPr lang="en-US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Nat. </a:t>
                      </a:r>
                      <a:r>
                        <a:rPr lang="en-US" dirty="0" err="1" smtClean="0">
                          <a:solidFill>
                            <a:schemeClr val="bg1"/>
                          </a:solidFill>
                        </a:rPr>
                        <a:t>Chrom</a:t>
                      </a:r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.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bg1"/>
                          </a:solidFill>
                        </a:rPr>
                        <a:t>Corr. </a:t>
                      </a:r>
                      <a:r>
                        <a:rPr lang="en-US" b="0" dirty="0" err="1" smtClean="0">
                          <a:solidFill>
                            <a:schemeClr val="bg1"/>
                          </a:solidFill>
                        </a:rPr>
                        <a:t>Chrom</a:t>
                      </a:r>
                      <a:r>
                        <a:rPr lang="en-US" b="0" dirty="0" smtClean="0">
                          <a:solidFill>
                            <a:schemeClr val="bg1"/>
                          </a:solidFill>
                        </a:rPr>
                        <a:t>.</a:t>
                      </a:r>
                      <a:endParaRPr lang="en-US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bg1"/>
                          </a:solidFill>
                        </a:rPr>
                        <a:t>ΔQ (</a:t>
                      </a:r>
                      <a:r>
                        <a:rPr lang="en-US" b="0" dirty="0" err="1" smtClean="0">
                          <a:solidFill>
                            <a:schemeClr val="bg1"/>
                          </a:solidFill>
                        </a:rPr>
                        <a:t>δ</a:t>
                      </a:r>
                      <a:r>
                        <a:rPr lang="en-US" b="0" dirty="0" smtClean="0">
                          <a:solidFill>
                            <a:schemeClr val="bg1"/>
                          </a:solidFill>
                        </a:rPr>
                        <a:t>=0.05 %)</a:t>
                      </a:r>
                      <a:endParaRPr lang="en-US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Nat. </a:t>
                      </a:r>
                      <a:r>
                        <a:rPr lang="en-US" dirty="0" err="1" smtClean="0">
                          <a:solidFill>
                            <a:schemeClr val="bg1"/>
                          </a:solidFill>
                        </a:rPr>
                        <a:t>Chrom</a:t>
                      </a:r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.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>
                          <a:solidFill>
                            <a:schemeClr val="bg1"/>
                          </a:solidFill>
                        </a:rPr>
                        <a:t>Corr. </a:t>
                      </a:r>
                      <a:r>
                        <a:rPr lang="en-US" b="0" dirty="0" err="1" smtClean="0">
                          <a:solidFill>
                            <a:schemeClr val="bg1"/>
                          </a:solidFill>
                        </a:rPr>
                        <a:t>Chrom</a:t>
                      </a:r>
                      <a:r>
                        <a:rPr lang="en-US" b="0" dirty="0" smtClean="0">
                          <a:solidFill>
                            <a:schemeClr val="bg1"/>
                          </a:solidFill>
                        </a:rPr>
                        <a:t>.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>
                          <a:solidFill>
                            <a:schemeClr val="bg1"/>
                          </a:solidFill>
                        </a:rPr>
                        <a:t>ΔQ (</a:t>
                      </a:r>
                      <a:r>
                        <a:rPr lang="en-US" b="0" dirty="0" err="1" smtClean="0">
                          <a:solidFill>
                            <a:schemeClr val="bg1"/>
                          </a:solidFill>
                        </a:rPr>
                        <a:t>δ</a:t>
                      </a:r>
                      <a:r>
                        <a:rPr lang="en-US" b="0" dirty="0" smtClean="0">
                          <a:solidFill>
                            <a:schemeClr val="bg1"/>
                          </a:solidFill>
                        </a:rPr>
                        <a:t>=0.05 %)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Q</a:t>
                      </a:r>
                      <a:r>
                        <a:rPr lang="en-US" baseline="-25000" dirty="0" err="1" smtClean="0"/>
                        <a:t>x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502.16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502.16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506.16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509.08</a:t>
                      </a:r>
                      <a:r>
                        <a:rPr lang="x-none" dirty="0" smtClean="0">
                          <a:effectLst/>
                        </a:rPr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Q</a:t>
                      </a:r>
                      <a:r>
                        <a:rPr lang="en-US" baseline="-25000" dirty="0" err="1" smtClean="0"/>
                        <a:t>x</a:t>
                      </a:r>
                      <a:r>
                        <a:rPr lang="en-US" dirty="0" smtClean="0"/>
                        <a:t>’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-603.80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5.7e-05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2.83e-08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-629.88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-4.20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solidFill>
                            <a:schemeClr val="tx2"/>
                          </a:solidFill>
                        </a:rPr>
                        <a:t>-2.10e-03</a:t>
                      </a:r>
                      <a:endParaRPr lang="en-US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Q</a:t>
                      </a:r>
                      <a:r>
                        <a:rPr lang="en-US" baseline="-25000" dirty="0" err="1" smtClean="0"/>
                        <a:t>x</a:t>
                      </a:r>
                      <a:r>
                        <a:rPr lang="en-US" dirty="0" smtClean="0"/>
                        <a:t>’’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-8.3e+03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3.5e+03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4.41e-04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-1.6e+04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6.6e+03</a:t>
                      </a:r>
                      <a:endParaRPr lang="en-US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2"/>
                          </a:solidFill>
                        </a:rPr>
                        <a:t>8.19e-04</a:t>
                      </a:r>
                      <a:endParaRPr lang="en-US" dirty="0" smtClean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Q</a:t>
                      </a:r>
                      <a:r>
                        <a:rPr lang="en-US" baseline="-25000" dirty="0" err="1" smtClean="0"/>
                        <a:t>x</a:t>
                      </a:r>
                      <a:r>
                        <a:rPr lang="en-US" dirty="0" smtClean="0"/>
                        <a:t>’’’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-1.4e+08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-5.5e+05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-1.14e-05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-2.7e+08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-1.5e+07</a:t>
                      </a:r>
                      <a:endParaRPr lang="en-US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2"/>
                          </a:solidFill>
                        </a:rPr>
                        <a:t>-3.13e-04</a:t>
                      </a:r>
                      <a:endParaRPr lang="en-US" dirty="0" smtClean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Q</a:t>
                      </a:r>
                      <a:r>
                        <a:rPr lang="en-US" baseline="-25000" dirty="0" err="1" smtClean="0"/>
                        <a:t>x</a:t>
                      </a:r>
                      <a:r>
                        <a:rPr lang="en-US" dirty="0" smtClean="0"/>
                        <a:t>’’’’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-2.1e+12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-8.5e+09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-2.20e-05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-4.1e+12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-2.9e+10</a:t>
                      </a:r>
                      <a:endParaRPr lang="en-US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2"/>
                          </a:solidFill>
                        </a:rPr>
                        <a:t>-6.73e-05</a:t>
                      </a:r>
                      <a:endParaRPr lang="en-US" dirty="0" smtClean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Q</a:t>
                      </a:r>
                      <a:r>
                        <a:rPr lang="en-US" baseline="-25000" dirty="0" err="1" smtClean="0"/>
                        <a:t>y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334.28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334.28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334.28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solidFill>
                            <a:schemeClr val="tx2"/>
                          </a:solidFill>
                        </a:rPr>
                        <a:t>334.28</a:t>
                      </a:r>
                      <a:endParaRPr lang="en-US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854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Q</a:t>
                      </a:r>
                      <a:r>
                        <a:rPr lang="en-US" baseline="-25000" dirty="0" err="1" smtClean="0"/>
                        <a:t>y</a:t>
                      </a:r>
                      <a:r>
                        <a:rPr lang="en-US" dirty="0" smtClean="0"/>
                        <a:t>’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-2044.43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2.8e-01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1.39e-04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-2059.23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008000"/>
                          </a:solidFill>
                        </a:rPr>
                        <a:t>6.7e-02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solidFill>
                            <a:schemeClr val="tx2"/>
                          </a:solidFill>
                        </a:rPr>
                        <a:t>3.36e-05</a:t>
                      </a:r>
                      <a:endParaRPr lang="en-US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Q</a:t>
                      </a:r>
                      <a:r>
                        <a:rPr lang="en-US" baseline="-25000" dirty="0" err="1" smtClean="0"/>
                        <a:t>y</a:t>
                      </a:r>
                      <a:r>
                        <a:rPr lang="en-US" dirty="0" smtClean="0"/>
                        <a:t>’’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-8.4e+06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-1.2e+04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-1.53e-03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-8.6e+06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008000"/>
                          </a:solidFill>
                        </a:rPr>
                        <a:t>-9.8e+03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2"/>
                          </a:solidFill>
                        </a:rPr>
                        <a:t>-1.22e-03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Q</a:t>
                      </a:r>
                      <a:r>
                        <a:rPr lang="en-US" baseline="-25000" dirty="0" err="1" smtClean="0"/>
                        <a:t>y</a:t>
                      </a:r>
                      <a:r>
                        <a:rPr lang="en-US" dirty="0" smtClean="0"/>
                        <a:t>’’’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-2.0e+11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-3.4e+09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-7.00e-02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-2.0e+11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008000"/>
                          </a:solidFill>
                        </a:rPr>
                        <a:t>-2.5e+09</a:t>
                      </a:r>
                      <a:endParaRPr lang="en-US" dirty="0" smtClean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2"/>
                          </a:solidFill>
                        </a:rPr>
                        <a:t>-5.11e-02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Q</a:t>
                      </a:r>
                      <a:r>
                        <a:rPr lang="en-US" baseline="-25000" dirty="0" err="1" smtClean="0"/>
                        <a:t>y</a:t>
                      </a:r>
                      <a:r>
                        <a:rPr lang="en-US" dirty="0" smtClean="0"/>
                        <a:t>’’’’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-6.5e+15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3.6e+10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9.25e-05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-6.7e+15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-1.5e+12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solidFill>
                            <a:schemeClr val="tx2"/>
                          </a:solidFill>
                        </a:rPr>
                        <a:t>-3.92e-03</a:t>
                      </a:r>
                      <a:endParaRPr lang="en-US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416408" y="4136627"/>
            <a:ext cx="8328106" cy="0"/>
          </a:xfrm>
          <a:prstGeom prst="line">
            <a:avLst/>
          </a:prstGeom>
          <a:ln w="38100" cmpd="sng">
            <a:solidFill>
              <a:schemeClr val="accent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4934403" y="1628516"/>
            <a:ext cx="0" cy="4356186"/>
          </a:xfrm>
          <a:prstGeom prst="line">
            <a:avLst/>
          </a:prstGeom>
          <a:ln w="38100" cmpd="sng">
            <a:solidFill>
              <a:schemeClr val="accent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7351165" y="5150803"/>
            <a:ext cx="1730375" cy="587375"/>
          </a:xfrm>
          <a:prstGeom prst="ellipse">
            <a:avLst/>
          </a:prstGeom>
          <a:noFill/>
          <a:ln w="57150" cmpd="sng">
            <a:solidFill>
              <a:srgbClr val="FF66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/>
          <p:cNvCxnSpPr/>
          <p:nvPr/>
        </p:nvCxnSpPr>
        <p:spPr>
          <a:xfrm>
            <a:off x="416408" y="1628516"/>
            <a:ext cx="8328106" cy="0"/>
          </a:xfrm>
          <a:prstGeom prst="line">
            <a:avLst/>
          </a:prstGeom>
          <a:ln w="38100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4934403" y="1264131"/>
            <a:ext cx="0" cy="1006082"/>
          </a:xfrm>
          <a:prstGeom prst="line">
            <a:avLst/>
          </a:prstGeom>
          <a:ln w="38100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/>
        </p:nvSpPr>
        <p:spPr>
          <a:xfrm>
            <a:off x="3418515" y="5150803"/>
            <a:ext cx="1730375" cy="587375"/>
          </a:xfrm>
          <a:prstGeom prst="ellipse">
            <a:avLst/>
          </a:prstGeom>
          <a:noFill/>
          <a:ln w="57150" cmpd="sng">
            <a:solidFill>
              <a:srgbClr val="FF66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3700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1949" y="57468"/>
            <a:ext cx="8309751" cy="1005042"/>
          </a:xfrm>
        </p:spPr>
        <p:txBody>
          <a:bodyPr>
            <a:normAutofit/>
          </a:bodyPr>
          <a:lstStyle/>
          <a:p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order chromaticity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/>
          <a:srcRect t="8051"/>
          <a:stretch/>
        </p:blipFill>
        <p:spPr>
          <a:xfrm>
            <a:off x="1480118" y="889001"/>
            <a:ext cx="5689580" cy="379412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924" y="4501577"/>
            <a:ext cx="8557401" cy="1626173"/>
          </a:xfrm>
          <a:prstGeom prst="rect">
            <a:avLst/>
          </a:prstGeom>
        </p:spPr>
      </p:pic>
      <p:sp>
        <p:nvSpPr>
          <p:cNvPr id="4" name="Right Triangle 3"/>
          <p:cNvSpPr/>
          <p:nvPr/>
        </p:nvSpPr>
        <p:spPr>
          <a:xfrm>
            <a:off x="2793999" y="1046636"/>
            <a:ext cx="1158875" cy="3169764"/>
          </a:xfrm>
          <a:prstGeom prst="rtTriangle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ight Triangle 36"/>
          <p:cNvSpPr/>
          <p:nvPr/>
        </p:nvSpPr>
        <p:spPr>
          <a:xfrm flipH="1">
            <a:off x="5730870" y="1046635"/>
            <a:ext cx="1158875" cy="3169765"/>
          </a:xfrm>
          <a:prstGeom prst="rtTriangle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/>
        </p:nvSpPr>
        <p:spPr>
          <a:xfrm>
            <a:off x="-15875" y="5958959"/>
            <a:ext cx="2339102" cy="369332"/>
          </a:xfrm>
          <a:prstGeom prst="rect">
            <a:avLst/>
          </a:prstGeom>
          <a:solidFill>
            <a:srgbClr val="FFFF00"/>
          </a:solidFill>
          <a:ln>
            <a:solidFill>
              <a:srgbClr val="4D4D4D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Anton </a:t>
            </a:r>
            <a:r>
              <a:rPr lang="en-US" dirty="0" err="1" smtClean="0">
                <a:solidFill>
                  <a:schemeClr val="accent6"/>
                </a:solidFill>
              </a:rPr>
              <a:t>Bogomyagkov</a:t>
            </a:r>
            <a:endParaRPr lang="en-US" dirty="0">
              <a:solidFill>
                <a:schemeClr val="accent6"/>
              </a:solidFill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5556250" y="3429000"/>
            <a:ext cx="3120651" cy="1936750"/>
            <a:chOff x="5572125" y="3492500"/>
            <a:chExt cx="3120651" cy="1936750"/>
          </a:xfrm>
        </p:grpSpPr>
        <p:sp>
          <p:nvSpPr>
            <p:cNvPr id="5" name="Oval 4"/>
            <p:cNvSpPr/>
            <p:nvPr/>
          </p:nvSpPr>
          <p:spPr>
            <a:xfrm>
              <a:off x="5572125" y="4517452"/>
              <a:ext cx="1730375" cy="911798"/>
            </a:xfrm>
            <a:prstGeom prst="ellipse">
              <a:avLst/>
            </a:prstGeom>
            <a:noFill/>
            <a:ln w="57150" cmpd="sng">
              <a:solidFill>
                <a:srgbClr val="FF66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" name="Straight Arrow Connector 9"/>
            <p:cNvCxnSpPr/>
            <p:nvPr/>
          </p:nvCxnSpPr>
          <p:spPr>
            <a:xfrm flipH="1">
              <a:off x="7302500" y="3957636"/>
              <a:ext cx="530225" cy="549275"/>
            </a:xfrm>
            <a:prstGeom prst="straightConnector1">
              <a:avLst/>
            </a:prstGeom>
            <a:ln w="66675">
              <a:solidFill>
                <a:srgbClr val="FF6600"/>
              </a:solidFill>
              <a:tailEnd type="triangle" w="lg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7826375" y="3492500"/>
              <a:ext cx="86640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dirty="0" smtClean="0">
                  <a:solidFill>
                    <a:srgbClr val="FF6600"/>
                  </a:solidFill>
                </a:rPr>
                <a:t>~W</a:t>
              </a:r>
              <a:r>
                <a:rPr lang="en-US" sz="2800" b="1" baseline="30000" dirty="0" smtClean="0">
                  <a:solidFill>
                    <a:srgbClr val="FF6600"/>
                  </a:solidFill>
                </a:rPr>
                <a:t>2</a:t>
              </a:r>
              <a:endParaRPr lang="en-US" sz="2800" b="1" dirty="0">
                <a:solidFill>
                  <a:srgbClr val="FF66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46290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3" name="Picture 2" descr="Untitled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1200" y="457635"/>
            <a:ext cx="6224176" cy="55696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4308"/>
            <a:ext cx="3313221" cy="742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2) Baseline Layout</a:t>
            </a:r>
            <a:endParaRPr lang="en-US" dirty="0"/>
          </a:p>
        </p:txBody>
      </p:sp>
      <p:sp>
        <p:nvSpPr>
          <p:cNvPr id="112" name="TextBox 111"/>
          <p:cNvSpPr txBox="1"/>
          <p:nvPr/>
        </p:nvSpPr>
        <p:spPr>
          <a:xfrm>
            <a:off x="0" y="5789902"/>
            <a:ext cx="2514969" cy="369332"/>
          </a:xfrm>
          <a:prstGeom prst="rect">
            <a:avLst/>
          </a:prstGeom>
          <a:solidFill>
            <a:srgbClr val="FFFF00"/>
          </a:solidFill>
          <a:ln>
            <a:solidFill>
              <a:srgbClr val="4D4D4D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P. Lebrun &amp; J. Osborne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02775" y="1049634"/>
            <a:ext cx="8132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Exp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687655" y="4997673"/>
            <a:ext cx="8346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Exp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grpSp>
        <p:nvGrpSpPr>
          <p:cNvPr id="22" name="Group 21"/>
          <p:cNvGrpSpPr/>
          <p:nvPr/>
        </p:nvGrpSpPr>
        <p:grpSpPr>
          <a:xfrm>
            <a:off x="3770421" y="1049635"/>
            <a:ext cx="3139558" cy="4347606"/>
            <a:chOff x="3770421" y="1049635"/>
            <a:chExt cx="3139558" cy="4347606"/>
          </a:xfrm>
        </p:grpSpPr>
        <p:cxnSp>
          <p:nvCxnSpPr>
            <p:cNvPr id="14" name="Straight Arrow Connector 13"/>
            <p:cNvCxnSpPr/>
            <p:nvPr/>
          </p:nvCxnSpPr>
          <p:spPr>
            <a:xfrm flipV="1">
              <a:off x="5080420" y="1049635"/>
              <a:ext cx="370097" cy="1490225"/>
            </a:xfrm>
            <a:prstGeom prst="straightConnector1">
              <a:avLst/>
            </a:prstGeom>
            <a:ln w="66675">
              <a:solidFill>
                <a:srgbClr val="FF6600"/>
              </a:solidFill>
              <a:tailEnd type="triangle" w="lg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3770421" y="2602335"/>
              <a:ext cx="3139558" cy="1200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>
                  <a:solidFill>
                    <a:srgbClr val="FF6600"/>
                  </a:solidFill>
                </a:rPr>
                <a:t>Short Arcs (3.8 km)</a:t>
              </a:r>
            </a:p>
            <a:p>
              <a:pPr marL="457200" indent="-457200">
                <a:buFont typeface="Wingdings" charset="0"/>
                <a:buChar char="à"/>
              </a:pPr>
              <a:r>
                <a:rPr lang="en-US" sz="2400" b="1" dirty="0" smtClean="0">
                  <a:solidFill>
                    <a:srgbClr val="FF6600"/>
                  </a:solidFill>
                </a:rPr>
                <a:t>Suppress W function quickly</a:t>
              </a:r>
              <a:endParaRPr lang="en-US" sz="2400" b="1" dirty="0">
                <a:solidFill>
                  <a:srgbClr val="FF6600"/>
                </a:solidFill>
              </a:endParaRPr>
            </a:p>
          </p:txBody>
        </p:sp>
        <p:cxnSp>
          <p:nvCxnSpPr>
            <p:cNvPr id="18" name="Straight Arrow Connector 17"/>
            <p:cNvCxnSpPr/>
            <p:nvPr/>
          </p:nvCxnSpPr>
          <p:spPr>
            <a:xfrm>
              <a:off x="5080420" y="3915618"/>
              <a:ext cx="375288" cy="1481623"/>
            </a:xfrm>
            <a:prstGeom prst="straightConnector1">
              <a:avLst/>
            </a:prstGeom>
            <a:ln w="66675">
              <a:solidFill>
                <a:srgbClr val="FF6600"/>
              </a:solidFill>
              <a:tailEnd type="triangle" w="lg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282131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 functions: baseline layout</a:t>
            </a:r>
            <a:endParaRPr lang="en-US" dirty="0"/>
          </a:p>
        </p:txBody>
      </p:sp>
      <p:pic>
        <p:nvPicPr>
          <p:cNvPr id="5" name="Content Placeholder 4" descr="madx.pdf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00" t="13289" r="10537" b="11009"/>
          <a:stretch/>
        </p:blipFill>
        <p:spPr>
          <a:xfrm>
            <a:off x="801894" y="1284240"/>
            <a:ext cx="6471487" cy="4812389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 rot="20616079">
            <a:off x="3481815" y="3708908"/>
            <a:ext cx="2155646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r>
              <a:rPr lang="en-US" b="1" kern="1200" dirty="0" smtClean="0">
                <a:solidFill>
                  <a:schemeClr val="accent6"/>
                </a:solidFill>
              </a:rPr>
              <a:t>Work in progress!</a:t>
            </a:r>
            <a:endParaRPr lang="en-US" b="1" kern="12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44219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5842"/>
            <a:ext cx="7566212" cy="4667421"/>
          </a:xfrm>
        </p:spPr>
        <p:txBody>
          <a:bodyPr>
            <a:normAutofit/>
          </a:bodyPr>
          <a:lstStyle/>
          <a:p>
            <a:r>
              <a:rPr lang="en-US" sz="2800" dirty="0" smtClean="0"/>
              <a:t>1 </a:t>
            </a:r>
            <a:r>
              <a:rPr lang="en-US" sz="2800" dirty="0" err="1" smtClean="0"/>
              <a:t>sextupole</a:t>
            </a:r>
            <a:r>
              <a:rPr lang="en-US" sz="2800" dirty="0" smtClean="0"/>
              <a:t> and </a:t>
            </a:r>
            <a:r>
              <a:rPr lang="en-US" sz="2800" dirty="0" err="1" smtClean="0"/>
              <a:t>splitted</a:t>
            </a:r>
            <a:r>
              <a:rPr lang="en-US" sz="2800" dirty="0" smtClean="0"/>
              <a:t> </a:t>
            </a:r>
            <a:r>
              <a:rPr lang="en-US" sz="2800" dirty="0" err="1" smtClean="0"/>
              <a:t>quadrupoles</a:t>
            </a:r>
            <a:endParaRPr lang="en-US" sz="2800" dirty="0" smtClean="0"/>
          </a:p>
          <a:p>
            <a:endParaRPr lang="en-US" sz="1300" dirty="0" smtClean="0"/>
          </a:p>
          <a:p>
            <a:r>
              <a:rPr lang="en-US" sz="2800" dirty="0" smtClean="0"/>
              <a:t>60°/60° and 90°/90° phase advance plus non-interleaved </a:t>
            </a:r>
            <a:r>
              <a:rPr lang="en-US" sz="2800" dirty="0" err="1" smtClean="0"/>
              <a:t>sextupole</a:t>
            </a:r>
            <a:r>
              <a:rPr lang="en-US" sz="2800" dirty="0" smtClean="0"/>
              <a:t> scheme</a:t>
            </a:r>
          </a:p>
          <a:p>
            <a:endParaRPr lang="en-US" sz="1300" dirty="0" smtClean="0"/>
          </a:p>
          <a:p>
            <a:r>
              <a:rPr lang="en-US" sz="2800" dirty="0"/>
              <a:t>Better targeted higher order correction?</a:t>
            </a:r>
          </a:p>
          <a:p>
            <a:endParaRPr lang="en-US" sz="1200" dirty="0"/>
          </a:p>
          <a:p>
            <a:r>
              <a:rPr lang="en-US" sz="2800" dirty="0" smtClean="0"/>
              <a:t>CC with individual </a:t>
            </a:r>
            <a:r>
              <a:rPr lang="en-US" sz="2800" dirty="0" err="1" smtClean="0"/>
              <a:t>sextupole</a:t>
            </a:r>
            <a:r>
              <a:rPr lang="en-US" sz="2800" dirty="0" smtClean="0"/>
              <a:t> pairs</a:t>
            </a:r>
          </a:p>
          <a:p>
            <a:endParaRPr lang="en-US" sz="1300" dirty="0" smtClean="0"/>
          </a:p>
          <a:p>
            <a:r>
              <a:rPr lang="en-US" sz="2800" dirty="0" smtClean="0">
                <a:solidFill>
                  <a:srgbClr val="FF6600"/>
                </a:solidFill>
              </a:rPr>
              <a:t>Discussion with BINP colleagues about how to combine the local CCS with the arcs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798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Phase functions in MAD-X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205" r="4505"/>
          <a:stretch/>
        </p:blipFill>
        <p:spPr>
          <a:xfrm>
            <a:off x="572558" y="2032278"/>
            <a:ext cx="6058696" cy="527062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0917" y="2833615"/>
            <a:ext cx="8411387" cy="48429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10268" y="3253517"/>
            <a:ext cx="5165531" cy="107824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72558" y="4456674"/>
            <a:ext cx="4427715" cy="10002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6600"/>
                </a:solidFill>
              </a:rPr>
              <a:t>Which one has to be matched?</a:t>
            </a:r>
          </a:p>
          <a:p>
            <a:endParaRPr lang="en-US" sz="1100" dirty="0" smtClean="0"/>
          </a:p>
          <a:p>
            <a:r>
              <a:rPr lang="en-US" sz="2400" dirty="0" smtClean="0">
                <a:sym typeface="Wingdings"/>
              </a:rPr>
              <a:t> I would guess PHIX…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522942" y="1464235"/>
            <a:ext cx="19948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MAD-X Manual: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6318073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Chromatic phase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082" r="764"/>
          <a:stretch/>
        </p:blipFill>
        <p:spPr>
          <a:xfrm>
            <a:off x="545373" y="2222751"/>
            <a:ext cx="8296874" cy="2401398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35019" y="4963232"/>
            <a:ext cx="58863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55A0"/>
                </a:solidFill>
                <a:sym typeface="Wingdings"/>
              </a:rPr>
              <a:t> Where does the difference come from?</a:t>
            </a:r>
            <a:endParaRPr lang="en-US" sz="2400" dirty="0">
              <a:solidFill>
                <a:srgbClr val="0055A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682816" y="3318289"/>
            <a:ext cx="8179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accent6"/>
                </a:solidFill>
              </a:rPr>
              <a:t>+0.125</a:t>
            </a:r>
            <a:endParaRPr lang="en-US" sz="1600" dirty="0">
              <a:solidFill>
                <a:schemeClr val="accent6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697757" y="3836114"/>
            <a:ext cx="7038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4D4D4D"/>
                </a:solidFill>
              </a:rPr>
              <a:t>+0.25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35019" y="1434944"/>
            <a:ext cx="60175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6600"/>
                </a:solidFill>
              </a:rPr>
              <a:t>Theoretically PHIX should be twice MUX…</a:t>
            </a:r>
            <a:endParaRPr lang="en-US" sz="2400" dirty="0" smtClean="0">
              <a:solidFill>
                <a:srgbClr val="0055A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369922" y="3324369"/>
            <a:ext cx="8179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accent6"/>
                </a:solidFill>
              </a:rPr>
              <a:t>+0.125</a:t>
            </a:r>
            <a:endParaRPr lang="en-US" sz="1600" dirty="0">
              <a:solidFill>
                <a:schemeClr val="accent6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384863" y="3842194"/>
            <a:ext cx="7038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4D4D4D"/>
                </a:solidFill>
              </a:rPr>
              <a:t>+0.25</a:t>
            </a:r>
          </a:p>
        </p:txBody>
      </p:sp>
    </p:spTree>
    <p:extLst>
      <p:ext uri="{BB962C8B-B14F-4D97-AF65-F5344CB8AC3E}">
        <p14:creationId xmlns:p14="http://schemas.microsoft.com/office/powerpoint/2010/main" val="23849478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Discussion/Open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00311"/>
            <a:ext cx="8226854" cy="4667421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Which </a:t>
            </a:r>
            <a:r>
              <a:rPr lang="en-US" dirty="0">
                <a:solidFill>
                  <a:schemeClr val="accent6"/>
                </a:solidFill>
              </a:rPr>
              <a:t>influence has the working point?</a:t>
            </a:r>
          </a:p>
          <a:p>
            <a:endParaRPr lang="en-US" sz="800" dirty="0" smtClean="0"/>
          </a:p>
          <a:p>
            <a:r>
              <a:rPr lang="en-US" dirty="0" smtClean="0"/>
              <a:t>Matching tolerance/matching order</a:t>
            </a:r>
            <a:endParaRPr lang="en-US" dirty="0"/>
          </a:p>
          <a:p>
            <a:endParaRPr lang="en-US" sz="800" dirty="0" smtClean="0">
              <a:solidFill>
                <a:srgbClr val="4D4D4D"/>
              </a:solidFill>
            </a:endParaRPr>
          </a:p>
          <a:p>
            <a:r>
              <a:rPr lang="en-US" dirty="0" smtClean="0">
                <a:solidFill>
                  <a:srgbClr val="4D4D4D"/>
                </a:solidFill>
              </a:rPr>
              <a:t>Which parameters are worth </a:t>
            </a:r>
            <a:r>
              <a:rPr lang="en-US" dirty="0">
                <a:solidFill>
                  <a:srgbClr val="4D4D4D"/>
                </a:solidFill>
              </a:rPr>
              <a:t>to </a:t>
            </a:r>
            <a:r>
              <a:rPr lang="en-US" dirty="0" smtClean="0">
                <a:solidFill>
                  <a:srgbClr val="4D4D4D"/>
                </a:solidFill>
              </a:rPr>
              <a:t>compare?</a:t>
            </a:r>
            <a:endParaRPr lang="en-US" dirty="0">
              <a:solidFill>
                <a:srgbClr val="4D4D4D"/>
              </a:solidFill>
            </a:endParaRPr>
          </a:p>
          <a:p>
            <a:endParaRPr lang="en-US" sz="800" dirty="0" smtClean="0"/>
          </a:p>
          <a:p>
            <a:r>
              <a:rPr lang="en-US" dirty="0" smtClean="0"/>
              <a:t>How could additional </a:t>
            </a:r>
            <a:r>
              <a:rPr lang="en-US" dirty="0" err="1" smtClean="0"/>
              <a:t>sextupoles</a:t>
            </a:r>
            <a:r>
              <a:rPr lang="en-US" dirty="0" smtClean="0"/>
              <a:t> for higher order correction be added in the arc?</a:t>
            </a:r>
          </a:p>
          <a:p>
            <a:endParaRPr lang="en-US" sz="800" dirty="0" smtClean="0"/>
          </a:p>
          <a:p>
            <a:r>
              <a:rPr lang="en-US" dirty="0" smtClean="0">
                <a:solidFill>
                  <a:srgbClr val="4D4D4D"/>
                </a:solidFill>
              </a:rPr>
              <a:t>How is an interleaved </a:t>
            </a:r>
            <a:r>
              <a:rPr lang="en-US" dirty="0" err="1" smtClean="0">
                <a:solidFill>
                  <a:srgbClr val="4D4D4D"/>
                </a:solidFill>
              </a:rPr>
              <a:t>sextupole</a:t>
            </a:r>
            <a:r>
              <a:rPr lang="en-US" dirty="0" smtClean="0">
                <a:solidFill>
                  <a:srgbClr val="4D4D4D"/>
                </a:solidFill>
              </a:rPr>
              <a:t> scheme be matched?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78556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Chromaticity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226854" cy="1982743"/>
          </a:xfrm>
        </p:spPr>
        <p:txBody>
          <a:bodyPr/>
          <a:lstStyle/>
          <a:p>
            <a:r>
              <a:rPr lang="en-US" dirty="0" smtClean="0"/>
              <a:t>Change of the tune with energy deviation</a:t>
            </a:r>
          </a:p>
          <a:p>
            <a:endParaRPr lang="en-US" dirty="0"/>
          </a:p>
          <a:p>
            <a:r>
              <a:rPr lang="en-US" dirty="0" smtClean="0"/>
              <a:t>Textbook: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42448836"/>
              </p:ext>
            </p:extLst>
          </p:nvPr>
        </p:nvGraphicFramePr>
        <p:xfrm>
          <a:off x="3259667" y="2501900"/>
          <a:ext cx="2190750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00" name="Equation" r:id="rId3" imgW="914400" imgH="203200" progId="Equation.3">
                  <p:embed/>
                </p:oleObj>
              </mc:Choice>
              <mc:Fallback>
                <p:oleObj name="Equation" r:id="rId3" imgW="914400" imgH="203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259667" y="2501900"/>
                        <a:ext cx="2190750" cy="5143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46453312"/>
              </p:ext>
            </p:extLst>
          </p:nvPr>
        </p:nvGraphicFramePr>
        <p:xfrm>
          <a:off x="958850" y="4473841"/>
          <a:ext cx="6210300" cy="1027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01" name="Equation" r:id="rId5" imgW="2590800" imgH="406400" progId="Equation.3">
                  <p:embed/>
                </p:oleObj>
              </mc:Choice>
              <mc:Fallback>
                <p:oleObj name="Equation" r:id="rId5" imgW="2590800" imgH="406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958850" y="4473841"/>
                        <a:ext cx="6210300" cy="10271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Oval 7"/>
          <p:cNvSpPr/>
          <p:nvPr/>
        </p:nvSpPr>
        <p:spPr>
          <a:xfrm>
            <a:off x="2479441" y="4402667"/>
            <a:ext cx="940859" cy="1199886"/>
          </a:xfrm>
          <a:prstGeom prst="ellipse">
            <a:avLst/>
          </a:prstGeom>
          <a:noFill/>
          <a:ln w="57150" cmpd="sng">
            <a:solidFill>
              <a:srgbClr val="FF66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457200" y="35608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In our case not precise enough: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3286125" y="3376081"/>
            <a:ext cx="692680" cy="1026586"/>
          </a:xfrm>
          <a:prstGeom prst="straightConnector1">
            <a:avLst/>
          </a:prstGeom>
          <a:ln w="66675">
            <a:solidFill>
              <a:srgbClr val="FF6600"/>
            </a:solidFill>
            <a:tailEnd type="triangle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20612683"/>
              </p:ext>
            </p:extLst>
          </p:nvPr>
        </p:nvGraphicFramePr>
        <p:xfrm>
          <a:off x="6748463" y="3608431"/>
          <a:ext cx="1763712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02" name="Equation" r:id="rId7" imgW="736600" imgH="241300" progId="Equation.3">
                  <p:embed/>
                </p:oleObj>
              </mc:Choice>
              <mc:Fallback>
                <p:oleObj name="Equation" r:id="rId7" imgW="736600" imgH="241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748463" y="3608431"/>
                        <a:ext cx="1763712" cy="609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222335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Montague functions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Chromatic variables </a:t>
            </a:r>
          </a:p>
          <a:p>
            <a:endParaRPr lang="en-US" dirty="0"/>
          </a:p>
          <a:p>
            <a:endParaRPr lang="en-US" dirty="0" smtClean="0"/>
          </a:p>
          <a:p>
            <a:endParaRPr lang="en-US" sz="1100" dirty="0"/>
          </a:p>
          <a:p>
            <a:r>
              <a:rPr lang="en-US" dirty="0" smtClean="0"/>
              <a:t>W-vector</a:t>
            </a:r>
            <a:endParaRPr lang="en-US" dirty="0"/>
          </a:p>
        </p:txBody>
      </p:sp>
      <p:graphicFrame>
        <p:nvGraphicFramePr>
          <p:cNvPr id="9" name="Content Placeholder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29313608"/>
              </p:ext>
            </p:extLst>
          </p:nvPr>
        </p:nvGraphicFramePr>
        <p:xfrm>
          <a:off x="1028700" y="1878158"/>
          <a:ext cx="1506537" cy="10458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7" name="Equation" r:id="rId3" imgW="622300" imgH="431800" progId="Equation.3">
                  <p:embed/>
                </p:oleObj>
              </mc:Choice>
              <mc:Fallback>
                <p:oleObj name="Equation" r:id="rId3" imgW="622300" imgH="431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28700" y="1878158"/>
                        <a:ext cx="1506537" cy="104587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Content Placeholder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9228310"/>
              </p:ext>
            </p:extLst>
          </p:nvPr>
        </p:nvGraphicFramePr>
        <p:xfrm>
          <a:off x="3171825" y="1874482"/>
          <a:ext cx="2278856" cy="10336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8" name="Equation" r:id="rId5" imgW="952500" imgH="431800" progId="Equation.3">
                  <p:embed/>
                </p:oleObj>
              </mc:Choice>
              <mc:Fallback>
                <p:oleObj name="Equation" r:id="rId5" imgW="952500" imgH="431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171825" y="1874482"/>
                        <a:ext cx="2278856" cy="103367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4" name="Group 13"/>
          <p:cNvGrpSpPr/>
          <p:nvPr/>
        </p:nvGrpSpPr>
        <p:grpSpPr>
          <a:xfrm>
            <a:off x="1028700" y="3743325"/>
            <a:ext cx="3228975" cy="2095500"/>
            <a:chOff x="1028700" y="4076700"/>
            <a:chExt cx="3228975" cy="2095500"/>
          </a:xfrm>
        </p:grpSpPr>
        <p:graphicFrame>
          <p:nvGraphicFramePr>
            <p:cNvPr id="6" name="Content Placeholder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531450788"/>
                </p:ext>
              </p:extLst>
            </p:nvPr>
          </p:nvGraphicFramePr>
          <p:xfrm>
            <a:off x="1028700" y="4076700"/>
            <a:ext cx="2400300" cy="10350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79" name="Equation" r:id="rId7" imgW="914400" imgH="393700" progId="Equation.3">
                    <p:embed/>
                  </p:oleObj>
                </mc:Choice>
                <mc:Fallback>
                  <p:oleObj name="Equation" r:id="rId7" imgW="914400" imgH="3937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1028700" y="4076700"/>
                          <a:ext cx="2400300" cy="10350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3" name="Content Placeholder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53277651"/>
                </p:ext>
              </p:extLst>
            </p:nvPr>
          </p:nvGraphicFramePr>
          <p:xfrm>
            <a:off x="1490663" y="5137150"/>
            <a:ext cx="2767012" cy="10350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80" name="Equation" r:id="rId9" imgW="1054100" imgH="393700" progId="Equation.3">
                    <p:embed/>
                  </p:oleObj>
                </mc:Choice>
                <mc:Fallback>
                  <p:oleObj name="Equation" r:id="rId9" imgW="1054100" imgH="3937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1490663" y="5137150"/>
                          <a:ext cx="2767012" cy="10350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2" name="Oval 21"/>
          <p:cNvSpPr/>
          <p:nvPr/>
        </p:nvSpPr>
        <p:spPr>
          <a:xfrm>
            <a:off x="5118106" y="2907243"/>
            <a:ext cx="2506664" cy="2497666"/>
          </a:xfrm>
          <a:prstGeom prst="ellipse">
            <a:avLst/>
          </a:prstGeom>
          <a:noFill/>
          <a:ln w="12700" cmpd="sng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5" name="Group 34"/>
          <p:cNvGrpSpPr/>
          <p:nvPr/>
        </p:nvGrpSpPr>
        <p:grpSpPr>
          <a:xfrm>
            <a:off x="4775206" y="1968500"/>
            <a:ext cx="4365835" cy="3759200"/>
            <a:chOff x="5143500" y="2079625"/>
            <a:chExt cx="4365835" cy="3759200"/>
          </a:xfrm>
        </p:grpSpPr>
        <p:grpSp>
          <p:nvGrpSpPr>
            <p:cNvPr id="15" name="Group 14"/>
            <p:cNvGrpSpPr/>
            <p:nvPr/>
          </p:nvGrpSpPr>
          <p:grpSpPr>
            <a:xfrm>
              <a:off x="5143500" y="2530476"/>
              <a:ext cx="3299732" cy="3308349"/>
              <a:chOff x="3906043" y="1851026"/>
              <a:chExt cx="3299732" cy="3308349"/>
            </a:xfrm>
          </p:grpSpPr>
          <p:grpSp>
            <p:nvGrpSpPr>
              <p:cNvPr id="16" name="Group 15"/>
              <p:cNvGrpSpPr/>
              <p:nvPr/>
            </p:nvGrpSpPr>
            <p:grpSpPr>
              <a:xfrm>
                <a:off x="3906043" y="1851028"/>
                <a:ext cx="3299732" cy="3308347"/>
                <a:chOff x="3906043" y="1851028"/>
                <a:chExt cx="3299732" cy="3308347"/>
              </a:xfrm>
            </p:grpSpPr>
            <p:cxnSp>
              <p:nvCxnSpPr>
                <p:cNvPr id="19" name="Straight Arrow Connector 18"/>
                <p:cNvCxnSpPr/>
                <p:nvPr/>
              </p:nvCxnSpPr>
              <p:spPr>
                <a:xfrm>
                  <a:off x="3906043" y="3587751"/>
                  <a:ext cx="3299732" cy="0"/>
                </a:xfrm>
                <a:prstGeom prst="straightConnector1">
                  <a:avLst/>
                </a:prstGeom>
                <a:ln w="28575" cmpd="sng">
                  <a:solidFill>
                    <a:schemeClr val="bg2">
                      <a:lumMod val="10000"/>
                    </a:schemeClr>
                  </a:solidFill>
                  <a:tailEnd type="arrow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Straight Arrow Connector 19"/>
                <p:cNvCxnSpPr/>
                <p:nvPr/>
              </p:nvCxnSpPr>
              <p:spPr>
                <a:xfrm flipH="1" flipV="1">
                  <a:off x="5502276" y="1851028"/>
                  <a:ext cx="3174" cy="3308347"/>
                </a:xfrm>
                <a:prstGeom prst="straightConnector1">
                  <a:avLst/>
                </a:prstGeom>
                <a:ln w="28575" cmpd="sng">
                  <a:solidFill>
                    <a:schemeClr val="bg2">
                      <a:lumMod val="10000"/>
                    </a:schemeClr>
                  </a:solidFill>
                  <a:tailEnd type="arrow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7" name="TextBox 16"/>
              <p:cNvSpPr txBox="1"/>
              <p:nvPr/>
            </p:nvSpPr>
            <p:spPr>
              <a:xfrm>
                <a:off x="6867146" y="3587751"/>
                <a:ext cx="33862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bg2">
                        <a:lumMod val="10000"/>
                      </a:schemeClr>
                    </a:solidFill>
                  </a:rPr>
                  <a:t>B</a:t>
                </a:r>
                <a:endParaRPr lang="en-US" dirty="0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5150897" y="1851026"/>
                <a:ext cx="35137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chemeClr val="bg2">
                        <a:lumMod val="10000"/>
                      </a:schemeClr>
                    </a:solidFill>
                  </a:rPr>
                  <a:t>A</a:t>
                </a:r>
              </a:p>
            </p:txBody>
          </p:sp>
        </p:grpSp>
        <p:cxnSp>
          <p:nvCxnSpPr>
            <p:cNvPr id="24" name="Straight Arrow Connector 23"/>
            <p:cNvCxnSpPr/>
            <p:nvPr/>
          </p:nvCxnSpPr>
          <p:spPr>
            <a:xfrm flipH="1" flipV="1">
              <a:off x="6739732" y="3018368"/>
              <a:ext cx="3175" cy="1248833"/>
            </a:xfrm>
            <a:prstGeom prst="straightConnector1">
              <a:avLst/>
            </a:prstGeom>
            <a:ln w="28575" cmpd="sng">
              <a:solidFill>
                <a:schemeClr val="tx2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6797184" y="2079625"/>
              <a:ext cx="271215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ea typeface="ＭＳ ゴシック"/>
                  <a:cs typeface="ＭＳ ゴシック"/>
                </a:rPr>
                <a:t>Final Focus Quad:</a:t>
              </a:r>
            </a:p>
            <a:p>
              <a:r>
                <a:rPr lang="en-US" sz="2400" dirty="0" smtClean="0">
                  <a:ea typeface="ＭＳ ゴシック"/>
                  <a:cs typeface="ＭＳ ゴシック"/>
                </a:rPr>
                <a:t>ΔA ≅ -β</a:t>
              </a:r>
              <a:r>
                <a:rPr lang="en-US" sz="2400" baseline="-25000" dirty="0" smtClean="0">
                  <a:ea typeface="ＭＳ ゴシック"/>
                  <a:cs typeface="ＭＳ ゴシック"/>
                </a:rPr>
                <a:t>0</a:t>
              </a:r>
              <a:r>
                <a:rPr lang="en-US" sz="2400" dirty="0" smtClean="0">
                  <a:ea typeface="ＭＳ ゴシック"/>
                  <a:cs typeface="ＭＳ ゴシック"/>
                </a:rPr>
                <a:t> k</a:t>
              </a:r>
              <a:r>
                <a:rPr lang="en-US" sz="2400" baseline="-25000" dirty="0" smtClean="0">
                  <a:ea typeface="ＭＳ ゴシック"/>
                  <a:cs typeface="ＭＳ ゴシック"/>
                </a:rPr>
                <a:t>0</a:t>
              </a:r>
              <a:r>
                <a:rPr lang="en-US" sz="2400" dirty="0" smtClean="0">
                  <a:ea typeface="ＭＳ ゴシック"/>
                  <a:cs typeface="ＭＳ ゴシック"/>
                </a:rPr>
                <a:t> </a:t>
              </a:r>
              <a:r>
                <a:rPr lang="en-US" sz="2400" dirty="0" err="1" smtClean="0">
                  <a:ea typeface="ＭＳ ゴシック"/>
                  <a:cs typeface="ＭＳ ゴシック"/>
                </a:rPr>
                <a:t>l</a:t>
              </a:r>
              <a:r>
                <a:rPr lang="en-US" sz="2400" baseline="-25000" dirty="0" err="1" smtClean="0">
                  <a:ea typeface="ＭＳ ゴシック"/>
                  <a:cs typeface="ＭＳ ゴシック"/>
                </a:rPr>
                <a:t>q</a:t>
              </a:r>
              <a:endParaRPr lang="en-US" sz="2400" dirty="0"/>
            </a:p>
          </p:txBody>
        </p:sp>
      </p:grpSp>
      <p:sp>
        <p:nvSpPr>
          <p:cNvPr id="32" name="Circular Arrow 31"/>
          <p:cNvSpPr/>
          <p:nvPr/>
        </p:nvSpPr>
        <p:spPr>
          <a:xfrm rot="17797892" flipH="1">
            <a:off x="5739136" y="3740912"/>
            <a:ext cx="978408" cy="978408"/>
          </a:xfrm>
          <a:prstGeom prst="circularArrow">
            <a:avLst>
              <a:gd name="adj1" fmla="val 2934"/>
              <a:gd name="adj2" fmla="val 1094744"/>
              <a:gd name="adj3" fmla="val 20401121"/>
              <a:gd name="adj4" fmla="val 12629434"/>
              <a:gd name="adj5" fmla="val 9527"/>
            </a:avLst>
          </a:prstGeom>
          <a:solidFill>
            <a:srgbClr val="FF6600"/>
          </a:solidFill>
          <a:ln>
            <a:solidFill>
              <a:srgbClr val="FF66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3" name="Oval 32"/>
          <p:cNvSpPr/>
          <p:nvPr/>
        </p:nvSpPr>
        <p:spPr>
          <a:xfrm>
            <a:off x="3444875" y="4912784"/>
            <a:ext cx="1000126" cy="738716"/>
          </a:xfrm>
          <a:prstGeom prst="ellipse">
            <a:avLst/>
          </a:prstGeom>
          <a:noFill/>
          <a:ln w="57150" cmpd="sng">
            <a:solidFill>
              <a:srgbClr val="FF66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3186049" y="5727700"/>
            <a:ext cx="45616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6600"/>
                </a:solidFill>
              </a:rPr>
              <a:t>Rotates with twice the phase advance!</a:t>
            </a:r>
            <a:endParaRPr lang="en-US" sz="2000" dirty="0">
              <a:solidFill>
                <a:srgbClr val="FF6600"/>
              </a:solidFill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 flipH="1">
            <a:off x="6364295" y="2907243"/>
            <a:ext cx="3176" cy="492124"/>
          </a:xfrm>
          <a:prstGeom prst="straightConnector1">
            <a:avLst/>
          </a:prstGeom>
          <a:ln w="28575" cmpd="sng">
            <a:solidFill>
              <a:srgbClr val="FF66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6808479" y="2816613"/>
            <a:ext cx="2256146" cy="83099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rgbClr val="FF6600"/>
                </a:solidFill>
              </a:rPr>
              <a:t>Sextupole</a:t>
            </a:r>
            <a:r>
              <a:rPr lang="en-US" sz="2400" dirty="0" smtClean="0">
                <a:solidFill>
                  <a:srgbClr val="FF6600"/>
                </a:solidFill>
              </a:rPr>
              <a:t>:</a:t>
            </a:r>
          </a:p>
          <a:p>
            <a:r>
              <a:rPr lang="en-US" sz="2400" dirty="0">
                <a:solidFill>
                  <a:srgbClr val="FF6600"/>
                </a:solidFill>
                <a:ea typeface="ＭＳ ゴシック"/>
                <a:cs typeface="ＭＳ ゴシック"/>
              </a:rPr>
              <a:t>ΔA ≅ -</a:t>
            </a:r>
            <a:r>
              <a:rPr lang="en-US" sz="2400" dirty="0" smtClean="0">
                <a:solidFill>
                  <a:srgbClr val="FF6600"/>
                </a:solidFill>
                <a:ea typeface="ＭＳ ゴシック"/>
                <a:cs typeface="ＭＳ ゴシック"/>
              </a:rPr>
              <a:t>β</a:t>
            </a:r>
            <a:r>
              <a:rPr lang="en-US" sz="2400" baseline="-25000" dirty="0" smtClean="0">
                <a:solidFill>
                  <a:srgbClr val="FF6600"/>
                </a:solidFill>
                <a:ea typeface="ＭＳ ゴシック"/>
                <a:cs typeface="ＭＳ ゴシック"/>
              </a:rPr>
              <a:t>0 </a:t>
            </a:r>
            <a:r>
              <a:rPr lang="en-US" sz="2400" dirty="0" smtClean="0">
                <a:solidFill>
                  <a:srgbClr val="FF6600"/>
                </a:solidFill>
                <a:ea typeface="ＭＳ ゴシック"/>
                <a:cs typeface="ＭＳ ゴシック"/>
              </a:rPr>
              <a:t>k’</a:t>
            </a:r>
            <a:r>
              <a:rPr lang="en-US" sz="2400" baseline="-25000" dirty="0" smtClean="0">
                <a:solidFill>
                  <a:srgbClr val="FF6600"/>
                </a:solidFill>
                <a:ea typeface="ＭＳ ゴシック"/>
                <a:cs typeface="ＭＳ ゴシック"/>
              </a:rPr>
              <a:t>0 </a:t>
            </a:r>
            <a:r>
              <a:rPr lang="en-US" sz="2400" dirty="0" err="1" smtClean="0">
                <a:solidFill>
                  <a:srgbClr val="FF6600"/>
                </a:solidFill>
                <a:ea typeface="ＭＳ ゴシック"/>
                <a:cs typeface="ＭＳ ゴシック"/>
              </a:rPr>
              <a:t>D</a:t>
            </a:r>
            <a:r>
              <a:rPr lang="en-US" sz="2400" baseline="-25000" dirty="0" err="1" smtClean="0">
                <a:solidFill>
                  <a:srgbClr val="FF6600"/>
                </a:solidFill>
                <a:ea typeface="ＭＳ ゴシック"/>
                <a:cs typeface="ＭＳ ゴシック"/>
              </a:rPr>
              <a:t>x</a:t>
            </a:r>
            <a:r>
              <a:rPr lang="en-US" sz="2400" dirty="0" err="1" smtClean="0">
                <a:solidFill>
                  <a:srgbClr val="FF6600"/>
                </a:solidFill>
                <a:ea typeface="ＭＳ ゴシック"/>
                <a:cs typeface="ＭＳ ゴシック"/>
              </a:rPr>
              <a:t>l</a:t>
            </a:r>
            <a:r>
              <a:rPr lang="en-US" sz="2400" baseline="-25000" dirty="0" err="1">
                <a:solidFill>
                  <a:srgbClr val="FF6600"/>
                </a:solidFill>
                <a:ea typeface="ＭＳ ゴシック"/>
                <a:cs typeface="ＭＳ ゴシック"/>
              </a:rPr>
              <a:t>s</a:t>
            </a:r>
            <a:endParaRPr lang="en-US" sz="2400" baseline="-25000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53067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32" grpId="0" animBg="1"/>
      <p:bldP spid="33" grpId="0" animBg="1"/>
      <p:bldP spid="36" grpId="0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Content Placeholder 3" descr="fodos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09" t="-4722" r="56875" b="-9315"/>
          <a:stretch/>
        </p:blipFill>
        <p:spPr>
          <a:xfrm>
            <a:off x="1425575" y="2255600"/>
            <a:ext cx="2289175" cy="103716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Phase advance FD – 1</a:t>
            </a:r>
            <a:r>
              <a:rPr lang="en-US" baseline="30000" dirty="0" smtClean="0"/>
              <a:t>st</a:t>
            </a:r>
            <a:r>
              <a:rPr lang="en-US" dirty="0" smtClean="0"/>
              <a:t> </a:t>
            </a:r>
            <a:r>
              <a:rPr lang="en-US" dirty="0" err="1" smtClean="0"/>
              <a:t>Sext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Content Placeholder 3" descr="fodos.pdf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795" t="-4722" b="-9315"/>
          <a:stretch/>
        </p:blipFill>
        <p:spPr>
          <a:xfrm>
            <a:off x="4665209" y="2261950"/>
            <a:ext cx="3226419" cy="1037167"/>
          </a:xfrm>
        </p:spPr>
      </p:pic>
      <p:sp>
        <p:nvSpPr>
          <p:cNvPr id="18" name="Freeform 17"/>
          <p:cNvSpPr/>
          <p:nvPr/>
        </p:nvSpPr>
        <p:spPr>
          <a:xfrm>
            <a:off x="3046304" y="3624792"/>
            <a:ext cx="4478446" cy="414866"/>
          </a:xfrm>
          <a:custGeom>
            <a:avLst/>
            <a:gdLst>
              <a:gd name="connsiteX0" fmla="*/ 0 w 1481667"/>
              <a:gd name="connsiteY0" fmla="*/ 0 h 880533"/>
              <a:gd name="connsiteX1" fmla="*/ 0 w 1481667"/>
              <a:gd name="connsiteY1" fmla="*/ 872067 h 880533"/>
              <a:gd name="connsiteX2" fmla="*/ 1481667 w 1481667"/>
              <a:gd name="connsiteY2" fmla="*/ 880533 h 880533"/>
              <a:gd name="connsiteX3" fmla="*/ 1481667 w 1481667"/>
              <a:gd name="connsiteY3" fmla="*/ 8467 h 880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81667" h="880533">
                <a:moveTo>
                  <a:pt x="0" y="0"/>
                </a:moveTo>
                <a:lnTo>
                  <a:pt x="0" y="872067"/>
                </a:lnTo>
                <a:lnTo>
                  <a:pt x="1481667" y="880533"/>
                </a:lnTo>
                <a:lnTo>
                  <a:pt x="1481667" y="8467"/>
                </a:lnTo>
              </a:path>
            </a:pathLst>
          </a:custGeom>
          <a:ln w="28575" cmpd="sng">
            <a:solidFill>
              <a:srgbClr val="4D4D4D"/>
            </a:solidFill>
            <a:headEnd type="triangle" w="lg" len="lg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1"/>
                </a:solidFill>
                <a:headEnd type="triangle"/>
                <a:tailEnd type="triangle"/>
              </a:ln>
              <a:effectLst/>
            </a:endParaRPr>
          </a:p>
        </p:txBody>
      </p:sp>
      <p:sp>
        <p:nvSpPr>
          <p:cNvPr id="20" name="Freeform 19"/>
          <p:cNvSpPr/>
          <p:nvPr/>
        </p:nvSpPr>
        <p:spPr>
          <a:xfrm>
            <a:off x="1762124" y="4655014"/>
            <a:ext cx="4616356" cy="414866"/>
          </a:xfrm>
          <a:custGeom>
            <a:avLst/>
            <a:gdLst>
              <a:gd name="connsiteX0" fmla="*/ 0 w 1481667"/>
              <a:gd name="connsiteY0" fmla="*/ 0 h 880533"/>
              <a:gd name="connsiteX1" fmla="*/ 0 w 1481667"/>
              <a:gd name="connsiteY1" fmla="*/ 872067 h 880533"/>
              <a:gd name="connsiteX2" fmla="*/ 1481667 w 1481667"/>
              <a:gd name="connsiteY2" fmla="*/ 880533 h 880533"/>
              <a:gd name="connsiteX3" fmla="*/ 1481667 w 1481667"/>
              <a:gd name="connsiteY3" fmla="*/ 8467 h 880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81667" h="880533">
                <a:moveTo>
                  <a:pt x="0" y="0"/>
                </a:moveTo>
                <a:lnTo>
                  <a:pt x="0" y="872067"/>
                </a:lnTo>
                <a:lnTo>
                  <a:pt x="1481667" y="880533"/>
                </a:lnTo>
                <a:lnTo>
                  <a:pt x="1481667" y="8467"/>
                </a:lnTo>
              </a:path>
            </a:pathLst>
          </a:custGeom>
          <a:ln w="28575" cmpd="sng">
            <a:solidFill>
              <a:srgbClr val="4D4D4D"/>
            </a:solidFill>
            <a:headEnd type="triangle" w="lg" len="lg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1"/>
                </a:solidFill>
                <a:headEnd type="triangle"/>
                <a:tailEnd type="triangle"/>
              </a:ln>
              <a:effectLst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370142" y="5214045"/>
            <a:ext cx="13812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/>
              <a:t>μ</a:t>
            </a:r>
            <a:r>
              <a:rPr lang="en-US" sz="2400" b="1" baseline="-25000" dirty="0" err="1"/>
              <a:t>y</a:t>
            </a:r>
            <a:r>
              <a:rPr lang="en-US" sz="2400" b="1" dirty="0" smtClean="0"/>
              <a:t> = n*</a:t>
            </a:r>
            <a:r>
              <a:rPr lang="en-US" sz="2400" b="1" dirty="0"/>
              <a:t>π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322475" y="4168775"/>
            <a:ext cx="14670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/>
              <a:t>μ</a:t>
            </a:r>
            <a:r>
              <a:rPr lang="en-US" sz="2400" b="1" baseline="-25000" dirty="0" err="1" smtClean="0"/>
              <a:t>x</a:t>
            </a:r>
            <a:r>
              <a:rPr lang="en-US" sz="2400" b="1" dirty="0" smtClean="0"/>
              <a:t> = m*π</a:t>
            </a:r>
            <a:endParaRPr lang="en-US" sz="2400" b="1" dirty="0"/>
          </a:p>
        </p:txBody>
      </p:sp>
      <p:sp>
        <p:nvSpPr>
          <p:cNvPr id="3" name="Rectangle 2"/>
          <p:cNvSpPr/>
          <p:nvPr/>
        </p:nvSpPr>
        <p:spPr>
          <a:xfrm>
            <a:off x="4947185" y="2333740"/>
            <a:ext cx="447787" cy="73866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/>
        </p:nvCxnSpPr>
        <p:spPr>
          <a:xfrm flipH="1">
            <a:off x="457202" y="2698750"/>
            <a:ext cx="8226852" cy="0"/>
          </a:xfrm>
          <a:prstGeom prst="line">
            <a:avLst/>
          </a:prstGeom>
          <a:ln w="28575" cmpd="sng">
            <a:solidFill>
              <a:schemeClr val="bg2">
                <a:lumMod val="1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" name="Group 4"/>
          <p:cNvGrpSpPr/>
          <p:nvPr/>
        </p:nvGrpSpPr>
        <p:grpSpPr>
          <a:xfrm>
            <a:off x="6916741" y="2578143"/>
            <a:ext cx="608009" cy="902018"/>
            <a:chOff x="206311" y="5026390"/>
            <a:chExt cx="608009" cy="902018"/>
          </a:xfrm>
        </p:grpSpPr>
        <p:sp>
          <p:nvSpPr>
            <p:cNvPr id="7" name="Isosceles Triangle 6"/>
            <p:cNvSpPr/>
            <p:nvPr/>
          </p:nvSpPr>
          <p:spPr>
            <a:xfrm rot="10800000">
              <a:off x="268337" y="5026390"/>
              <a:ext cx="395862" cy="346405"/>
            </a:xfrm>
            <a:prstGeom prst="triangle">
              <a:avLst/>
            </a:prstGeom>
            <a:solidFill>
              <a:srgbClr val="FF6600"/>
            </a:solidFill>
            <a:ln>
              <a:solidFill>
                <a:srgbClr val="4D4D4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06311" y="5559076"/>
              <a:ext cx="60800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6600"/>
                  </a:solidFill>
                </a:rPr>
                <a:t>SF1</a:t>
              </a:r>
              <a:endParaRPr lang="en-US" b="1" dirty="0">
                <a:solidFill>
                  <a:srgbClr val="FF6600"/>
                </a:solidFill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5646483" y="2578143"/>
            <a:ext cx="633707" cy="901234"/>
            <a:chOff x="1416443" y="5031064"/>
            <a:chExt cx="633707" cy="901234"/>
          </a:xfrm>
        </p:grpSpPr>
        <p:sp>
          <p:nvSpPr>
            <p:cNvPr id="6" name="Isosceles Triangle 5"/>
            <p:cNvSpPr/>
            <p:nvPr/>
          </p:nvSpPr>
          <p:spPr>
            <a:xfrm>
              <a:off x="1542347" y="5031064"/>
              <a:ext cx="395862" cy="346405"/>
            </a:xfrm>
            <a:prstGeom prst="triangle">
              <a:avLst/>
            </a:prstGeom>
            <a:solidFill>
              <a:schemeClr val="accent6"/>
            </a:solidFill>
            <a:ln>
              <a:solidFill>
                <a:srgbClr val="4D4D4D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416443" y="5562966"/>
              <a:ext cx="6337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accent2">
                      <a:lumMod val="75000"/>
                    </a:schemeClr>
                  </a:solidFill>
                </a:rPr>
                <a:t>SD1</a:t>
              </a:r>
              <a:endParaRPr lang="en-US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1571625" y="1825625"/>
            <a:ext cx="1620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Final doublet</a:t>
            </a:r>
            <a:endParaRPr lang="en-US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5963337" y="1825625"/>
            <a:ext cx="2275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First arc FODO cell</a:t>
            </a:r>
            <a:endParaRPr lang="en-US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1245718" y="3081461"/>
            <a:ext cx="10824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2">
                    <a:lumMod val="10000"/>
                  </a:schemeClr>
                </a:solidFill>
              </a:rPr>
              <a:t>MQDIR1</a:t>
            </a:r>
            <a:endParaRPr lang="en-US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493493" y="3081461"/>
            <a:ext cx="10567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2">
                    <a:lumMod val="10000"/>
                  </a:schemeClr>
                </a:solidFill>
              </a:rPr>
              <a:t>MQFIR1</a:t>
            </a:r>
            <a:endParaRPr lang="en-US" b="1" dirty="0">
              <a:solidFill>
                <a:schemeClr val="bg2">
                  <a:lumMod val="10000"/>
                </a:schemeClr>
              </a:solidFill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628813" y="2393709"/>
            <a:ext cx="583874" cy="610081"/>
            <a:chOff x="533563" y="2393709"/>
            <a:chExt cx="583874" cy="610081"/>
          </a:xfrm>
        </p:grpSpPr>
        <p:sp>
          <p:nvSpPr>
            <p:cNvPr id="33" name="Explosion 2 32"/>
            <p:cNvSpPr/>
            <p:nvPr/>
          </p:nvSpPr>
          <p:spPr>
            <a:xfrm>
              <a:off x="533563" y="2393709"/>
              <a:ext cx="583874" cy="610081"/>
            </a:xfrm>
            <a:prstGeom prst="irregularSeal2">
              <a:avLst/>
            </a:prstGeom>
            <a:solidFill>
              <a:srgbClr val="FFFF00"/>
            </a:solidFill>
            <a:ln>
              <a:solidFill>
                <a:srgbClr val="191919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607441" y="2514084"/>
              <a:ext cx="3985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191919"/>
                  </a:solidFill>
                </a:rPr>
                <a:t>IP</a:t>
              </a:r>
              <a:endParaRPr lang="en-US" b="1" dirty="0">
                <a:solidFill>
                  <a:srgbClr val="191919"/>
                </a:solidFill>
              </a:endParaRPr>
            </a:p>
          </p:txBody>
        </p:sp>
      </p:grpSp>
      <p:sp>
        <p:nvSpPr>
          <p:cNvPr id="36" name="Freeform 35"/>
          <p:cNvSpPr/>
          <p:nvPr/>
        </p:nvSpPr>
        <p:spPr>
          <a:xfrm rot="5400000">
            <a:off x="3678633" y="2618424"/>
            <a:ext cx="610078" cy="192406"/>
          </a:xfrm>
          <a:custGeom>
            <a:avLst/>
            <a:gdLst>
              <a:gd name="connsiteX0" fmla="*/ 0 w 1481667"/>
              <a:gd name="connsiteY0" fmla="*/ 0 h 880533"/>
              <a:gd name="connsiteX1" fmla="*/ 0 w 1481667"/>
              <a:gd name="connsiteY1" fmla="*/ 872067 h 880533"/>
              <a:gd name="connsiteX2" fmla="*/ 1481667 w 1481667"/>
              <a:gd name="connsiteY2" fmla="*/ 880533 h 880533"/>
              <a:gd name="connsiteX3" fmla="*/ 1481667 w 1481667"/>
              <a:gd name="connsiteY3" fmla="*/ 8467 h 880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81667" h="880533">
                <a:moveTo>
                  <a:pt x="0" y="0"/>
                </a:moveTo>
                <a:lnTo>
                  <a:pt x="0" y="872067"/>
                </a:lnTo>
                <a:lnTo>
                  <a:pt x="1481667" y="880533"/>
                </a:lnTo>
                <a:lnTo>
                  <a:pt x="1481667" y="8467"/>
                </a:lnTo>
              </a:path>
            </a:pathLst>
          </a:custGeom>
          <a:ln w="28575" cmpd="sng">
            <a:solidFill>
              <a:srgbClr val="191919"/>
            </a:solidFill>
            <a:headEnd type="none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1"/>
                </a:solidFill>
                <a:headEnd type="triangle"/>
                <a:tailEnd type="triangle"/>
              </a:ln>
              <a:effectLst/>
            </a:endParaRPr>
          </a:p>
        </p:txBody>
      </p:sp>
      <p:sp>
        <p:nvSpPr>
          <p:cNvPr id="37" name="Freeform 36"/>
          <p:cNvSpPr/>
          <p:nvPr/>
        </p:nvSpPr>
        <p:spPr>
          <a:xfrm rot="16200000">
            <a:off x="4507748" y="2602548"/>
            <a:ext cx="610078" cy="192406"/>
          </a:xfrm>
          <a:custGeom>
            <a:avLst/>
            <a:gdLst>
              <a:gd name="connsiteX0" fmla="*/ 0 w 1481667"/>
              <a:gd name="connsiteY0" fmla="*/ 0 h 880533"/>
              <a:gd name="connsiteX1" fmla="*/ 0 w 1481667"/>
              <a:gd name="connsiteY1" fmla="*/ 872067 h 880533"/>
              <a:gd name="connsiteX2" fmla="*/ 1481667 w 1481667"/>
              <a:gd name="connsiteY2" fmla="*/ 880533 h 880533"/>
              <a:gd name="connsiteX3" fmla="*/ 1481667 w 1481667"/>
              <a:gd name="connsiteY3" fmla="*/ 8467 h 880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81667" h="880533">
                <a:moveTo>
                  <a:pt x="0" y="0"/>
                </a:moveTo>
                <a:lnTo>
                  <a:pt x="0" y="872067"/>
                </a:lnTo>
                <a:lnTo>
                  <a:pt x="1481667" y="880533"/>
                </a:lnTo>
                <a:lnTo>
                  <a:pt x="1481667" y="8467"/>
                </a:lnTo>
              </a:path>
            </a:pathLst>
          </a:custGeom>
          <a:ln w="28575" cmpd="sng">
            <a:solidFill>
              <a:srgbClr val="191919"/>
            </a:solidFill>
            <a:headEnd type="none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1"/>
                </a:solidFill>
                <a:headEnd type="triangle"/>
                <a:tailEnd type="triangle"/>
              </a:ln>
              <a:effectLst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4079876" y="2514084"/>
            <a:ext cx="636708" cy="3693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/>
          <p:cNvSpPr txBox="1"/>
          <p:nvPr/>
        </p:nvSpPr>
        <p:spPr>
          <a:xfrm>
            <a:off x="6047713" y="5372795"/>
            <a:ext cx="22196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(</a:t>
            </a:r>
            <a:r>
              <a:rPr lang="en-US" sz="2400" b="1" dirty="0" err="1" smtClean="0"/>
              <a:t>m,n</a:t>
            </a:r>
            <a:r>
              <a:rPr lang="en-US" sz="2400" b="1" dirty="0" smtClean="0"/>
              <a:t> integers)</a:t>
            </a:r>
            <a:endParaRPr lang="en-US" sz="2400" b="1" dirty="0"/>
          </a:p>
        </p:txBody>
      </p:sp>
      <p:sp>
        <p:nvSpPr>
          <p:cNvPr id="41" name="TextBox 40"/>
          <p:cNvSpPr txBox="1"/>
          <p:nvPr/>
        </p:nvSpPr>
        <p:spPr>
          <a:xfrm>
            <a:off x="4127500" y="2286000"/>
            <a:ext cx="56938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 smtClean="0">
                <a:solidFill>
                  <a:srgbClr val="191919"/>
                </a:solidFill>
              </a:rPr>
              <a:t>…</a:t>
            </a:r>
            <a:endParaRPr lang="en-US" sz="3000" dirty="0">
              <a:solidFill>
                <a:srgbClr val="191919"/>
              </a:solidFill>
            </a:endParaRPr>
          </a:p>
        </p:txBody>
      </p:sp>
      <p:grpSp>
        <p:nvGrpSpPr>
          <p:cNvPr id="39" name="Group 38"/>
          <p:cNvGrpSpPr/>
          <p:nvPr/>
        </p:nvGrpSpPr>
        <p:grpSpPr>
          <a:xfrm>
            <a:off x="7618161" y="2578143"/>
            <a:ext cx="608009" cy="902018"/>
            <a:chOff x="206311" y="5026390"/>
            <a:chExt cx="608009" cy="902018"/>
          </a:xfrm>
        </p:grpSpPr>
        <p:sp>
          <p:nvSpPr>
            <p:cNvPr id="42" name="Isosceles Triangle 41"/>
            <p:cNvSpPr/>
            <p:nvPr/>
          </p:nvSpPr>
          <p:spPr>
            <a:xfrm rot="10800000">
              <a:off x="268337" y="5026390"/>
              <a:ext cx="395862" cy="346405"/>
            </a:xfrm>
            <a:prstGeom prst="triangle">
              <a:avLst/>
            </a:prstGeom>
            <a:solidFill>
              <a:srgbClr val="FF6600"/>
            </a:solidFill>
            <a:ln>
              <a:solidFill>
                <a:srgbClr val="4D4D4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206311" y="5559076"/>
              <a:ext cx="60800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6600"/>
                  </a:solidFill>
                </a:rPr>
                <a:t>SF1</a:t>
              </a:r>
              <a:endParaRPr lang="en-US" b="1" dirty="0">
                <a:solidFill>
                  <a:srgbClr val="FF6600"/>
                </a:solidFill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6432580" y="2555118"/>
            <a:ext cx="633707" cy="922315"/>
            <a:chOff x="1461304" y="5031064"/>
            <a:chExt cx="633707" cy="922315"/>
          </a:xfrm>
        </p:grpSpPr>
        <p:sp>
          <p:nvSpPr>
            <p:cNvPr id="45" name="Isosceles Triangle 44"/>
            <p:cNvSpPr/>
            <p:nvPr/>
          </p:nvSpPr>
          <p:spPr>
            <a:xfrm>
              <a:off x="1542347" y="5031064"/>
              <a:ext cx="395862" cy="346405"/>
            </a:xfrm>
            <a:prstGeom prst="triangle">
              <a:avLst/>
            </a:prstGeom>
            <a:solidFill>
              <a:schemeClr val="accent6"/>
            </a:solidFill>
            <a:ln>
              <a:solidFill>
                <a:srgbClr val="4D4D4D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1461304" y="5584047"/>
              <a:ext cx="6337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accent2">
                      <a:lumMod val="75000"/>
                    </a:schemeClr>
                  </a:solidFill>
                </a:rPr>
                <a:t>SD1</a:t>
              </a:r>
              <a:endParaRPr lang="en-US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808944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Content Placeholder 3" descr="fodos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09" t="-4722" r="56875" b="-9315"/>
          <a:stretch/>
        </p:blipFill>
        <p:spPr>
          <a:xfrm>
            <a:off x="1425575" y="2255600"/>
            <a:ext cx="2289175" cy="103716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Phase advance FD – 1</a:t>
            </a:r>
            <a:r>
              <a:rPr lang="en-US" baseline="30000" dirty="0" smtClean="0"/>
              <a:t>st</a:t>
            </a:r>
            <a:r>
              <a:rPr lang="en-US" dirty="0" smtClean="0"/>
              <a:t> </a:t>
            </a:r>
            <a:r>
              <a:rPr lang="en-US" dirty="0" err="1" smtClean="0"/>
              <a:t>Sext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Content Placeholder 3" descr="fodos.pdf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795" t="-4722" b="-9315"/>
          <a:stretch/>
        </p:blipFill>
        <p:spPr>
          <a:xfrm>
            <a:off x="4665209" y="2261950"/>
            <a:ext cx="3226419" cy="1037167"/>
          </a:xfrm>
        </p:spPr>
      </p:pic>
      <p:sp>
        <p:nvSpPr>
          <p:cNvPr id="18" name="Freeform 17"/>
          <p:cNvSpPr/>
          <p:nvPr/>
        </p:nvSpPr>
        <p:spPr>
          <a:xfrm>
            <a:off x="3046304" y="3624792"/>
            <a:ext cx="4845324" cy="414866"/>
          </a:xfrm>
          <a:custGeom>
            <a:avLst/>
            <a:gdLst>
              <a:gd name="connsiteX0" fmla="*/ 0 w 1481667"/>
              <a:gd name="connsiteY0" fmla="*/ 0 h 880533"/>
              <a:gd name="connsiteX1" fmla="*/ 0 w 1481667"/>
              <a:gd name="connsiteY1" fmla="*/ 872067 h 880533"/>
              <a:gd name="connsiteX2" fmla="*/ 1481667 w 1481667"/>
              <a:gd name="connsiteY2" fmla="*/ 880533 h 880533"/>
              <a:gd name="connsiteX3" fmla="*/ 1481667 w 1481667"/>
              <a:gd name="connsiteY3" fmla="*/ 8467 h 880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81667" h="880533">
                <a:moveTo>
                  <a:pt x="0" y="0"/>
                </a:moveTo>
                <a:lnTo>
                  <a:pt x="0" y="872067"/>
                </a:lnTo>
                <a:lnTo>
                  <a:pt x="1481667" y="880533"/>
                </a:lnTo>
                <a:lnTo>
                  <a:pt x="1481667" y="8467"/>
                </a:lnTo>
              </a:path>
            </a:pathLst>
          </a:custGeom>
          <a:ln w="28575" cmpd="sng">
            <a:solidFill>
              <a:srgbClr val="4D4D4D"/>
            </a:solidFill>
            <a:headEnd type="triangle" w="lg" len="lg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1"/>
                </a:solidFill>
                <a:headEnd type="triangle"/>
                <a:tailEnd type="triangle"/>
              </a:ln>
              <a:effectLst/>
            </a:endParaRPr>
          </a:p>
        </p:txBody>
      </p:sp>
      <p:sp>
        <p:nvSpPr>
          <p:cNvPr id="20" name="Freeform 19"/>
          <p:cNvSpPr/>
          <p:nvPr/>
        </p:nvSpPr>
        <p:spPr>
          <a:xfrm>
            <a:off x="1762124" y="4655014"/>
            <a:ext cx="4946464" cy="414866"/>
          </a:xfrm>
          <a:custGeom>
            <a:avLst/>
            <a:gdLst>
              <a:gd name="connsiteX0" fmla="*/ 0 w 1481667"/>
              <a:gd name="connsiteY0" fmla="*/ 0 h 880533"/>
              <a:gd name="connsiteX1" fmla="*/ 0 w 1481667"/>
              <a:gd name="connsiteY1" fmla="*/ 872067 h 880533"/>
              <a:gd name="connsiteX2" fmla="*/ 1481667 w 1481667"/>
              <a:gd name="connsiteY2" fmla="*/ 880533 h 880533"/>
              <a:gd name="connsiteX3" fmla="*/ 1481667 w 1481667"/>
              <a:gd name="connsiteY3" fmla="*/ 8467 h 880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81667" h="880533">
                <a:moveTo>
                  <a:pt x="0" y="0"/>
                </a:moveTo>
                <a:lnTo>
                  <a:pt x="0" y="872067"/>
                </a:lnTo>
                <a:lnTo>
                  <a:pt x="1481667" y="880533"/>
                </a:lnTo>
                <a:lnTo>
                  <a:pt x="1481667" y="8467"/>
                </a:lnTo>
              </a:path>
            </a:pathLst>
          </a:custGeom>
          <a:ln w="28575" cmpd="sng">
            <a:solidFill>
              <a:srgbClr val="4D4D4D"/>
            </a:solidFill>
            <a:headEnd type="triangle" w="lg" len="lg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1"/>
                </a:solidFill>
                <a:headEnd type="triangle"/>
                <a:tailEnd type="triangle"/>
              </a:ln>
              <a:effectLst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370142" y="5214045"/>
            <a:ext cx="13812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/>
              <a:t>μ</a:t>
            </a:r>
            <a:r>
              <a:rPr lang="en-US" sz="2400" b="1" baseline="-25000" dirty="0" err="1"/>
              <a:t>y</a:t>
            </a:r>
            <a:r>
              <a:rPr lang="en-US" sz="2400" b="1" dirty="0" smtClean="0"/>
              <a:t> = n*</a:t>
            </a:r>
            <a:r>
              <a:rPr lang="en-US" sz="2400" b="1" dirty="0"/>
              <a:t>π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322475" y="4168775"/>
            <a:ext cx="14670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/>
              <a:t>μ</a:t>
            </a:r>
            <a:r>
              <a:rPr lang="en-US" sz="2400" b="1" baseline="-25000" dirty="0" err="1" smtClean="0"/>
              <a:t>x</a:t>
            </a:r>
            <a:r>
              <a:rPr lang="en-US" sz="2400" b="1" dirty="0" smtClean="0"/>
              <a:t> = m*π</a:t>
            </a:r>
            <a:endParaRPr lang="en-US" sz="2400" b="1" dirty="0"/>
          </a:p>
        </p:txBody>
      </p:sp>
      <p:sp>
        <p:nvSpPr>
          <p:cNvPr id="3" name="Rectangle 2"/>
          <p:cNvSpPr/>
          <p:nvPr/>
        </p:nvSpPr>
        <p:spPr>
          <a:xfrm>
            <a:off x="4947185" y="2333740"/>
            <a:ext cx="447787" cy="73866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/>
        </p:nvCxnSpPr>
        <p:spPr>
          <a:xfrm flipH="1">
            <a:off x="457202" y="2698750"/>
            <a:ext cx="8226852" cy="0"/>
          </a:xfrm>
          <a:prstGeom prst="line">
            <a:avLst/>
          </a:prstGeom>
          <a:ln w="28575" cmpd="sng">
            <a:solidFill>
              <a:schemeClr val="bg2">
                <a:lumMod val="1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1571625" y="1825625"/>
            <a:ext cx="1620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Final doublet</a:t>
            </a:r>
            <a:endParaRPr lang="en-US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5963337" y="1825625"/>
            <a:ext cx="2275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First arc FODO cell</a:t>
            </a:r>
            <a:endParaRPr lang="en-US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1245718" y="3081461"/>
            <a:ext cx="10824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2">
                    <a:lumMod val="10000"/>
                  </a:schemeClr>
                </a:solidFill>
              </a:rPr>
              <a:t>MQDIR1</a:t>
            </a:r>
            <a:endParaRPr lang="en-US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493493" y="3081461"/>
            <a:ext cx="10567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2">
                    <a:lumMod val="10000"/>
                  </a:schemeClr>
                </a:solidFill>
              </a:rPr>
              <a:t>MQFIR1</a:t>
            </a:r>
            <a:endParaRPr lang="en-US" b="1" dirty="0">
              <a:solidFill>
                <a:schemeClr val="bg2">
                  <a:lumMod val="10000"/>
                </a:schemeClr>
              </a:solidFill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628813" y="2393709"/>
            <a:ext cx="583874" cy="610081"/>
            <a:chOff x="533563" y="2393709"/>
            <a:chExt cx="583874" cy="610081"/>
          </a:xfrm>
        </p:grpSpPr>
        <p:sp>
          <p:nvSpPr>
            <p:cNvPr id="33" name="Explosion 2 32"/>
            <p:cNvSpPr/>
            <p:nvPr/>
          </p:nvSpPr>
          <p:spPr>
            <a:xfrm>
              <a:off x="533563" y="2393709"/>
              <a:ext cx="583874" cy="610081"/>
            </a:xfrm>
            <a:prstGeom prst="irregularSeal2">
              <a:avLst/>
            </a:prstGeom>
            <a:solidFill>
              <a:srgbClr val="FFFF00"/>
            </a:solidFill>
            <a:ln>
              <a:solidFill>
                <a:srgbClr val="191919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607441" y="2514084"/>
              <a:ext cx="3985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191919"/>
                  </a:solidFill>
                </a:rPr>
                <a:t>IP</a:t>
              </a:r>
              <a:endParaRPr lang="en-US" b="1" dirty="0">
                <a:solidFill>
                  <a:srgbClr val="191919"/>
                </a:solidFill>
              </a:endParaRPr>
            </a:p>
          </p:txBody>
        </p:sp>
      </p:grpSp>
      <p:sp>
        <p:nvSpPr>
          <p:cNvPr id="36" name="Freeform 35"/>
          <p:cNvSpPr/>
          <p:nvPr/>
        </p:nvSpPr>
        <p:spPr>
          <a:xfrm rot="5400000">
            <a:off x="3678633" y="2618424"/>
            <a:ext cx="610078" cy="192406"/>
          </a:xfrm>
          <a:custGeom>
            <a:avLst/>
            <a:gdLst>
              <a:gd name="connsiteX0" fmla="*/ 0 w 1481667"/>
              <a:gd name="connsiteY0" fmla="*/ 0 h 880533"/>
              <a:gd name="connsiteX1" fmla="*/ 0 w 1481667"/>
              <a:gd name="connsiteY1" fmla="*/ 872067 h 880533"/>
              <a:gd name="connsiteX2" fmla="*/ 1481667 w 1481667"/>
              <a:gd name="connsiteY2" fmla="*/ 880533 h 880533"/>
              <a:gd name="connsiteX3" fmla="*/ 1481667 w 1481667"/>
              <a:gd name="connsiteY3" fmla="*/ 8467 h 880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81667" h="880533">
                <a:moveTo>
                  <a:pt x="0" y="0"/>
                </a:moveTo>
                <a:lnTo>
                  <a:pt x="0" y="872067"/>
                </a:lnTo>
                <a:lnTo>
                  <a:pt x="1481667" y="880533"/>
                </a:lnTo>
                <a:lnTo>
                  <a:pt x="1481667" y="8467"/>
                </a:lnTo>
              </a:path>
            </a:pathLst>
          </a:custGeom>
          <a:ln w="28575" cmpd="sng">
            <a:solidFill>
              <a:srgbClr val="191919"/>
            </a:solidFill>
            <a:headEnd type="none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1"/>
                </a:solidFill>
                <a:headEnd type="triangle"/>
                <a:tailEnd type="triangle"/>
              </a:ln>
              <a:effectLst/>
            </a:endParaRPr>
          </a:p>
        </p:txBody>
      </p:sp>
      <p:sp>
        <p:nvSpPr>
          <p:cNvPr id="37" name="Freeform 36"/>
          <p:cNvSpPr/>
          <p:nvPr/>
        </p:nvSpPr>
        <p:spPr>
          <a:xfrm rot="16200000">
            <a:off x="4507748" y="2602548"/>
            <a:ext cx="610078" cy="192406"/>
          </a:xfrm>
          <a:custGeom>
            <a:avLst/>
            <a:gdLst>
              <a:gd name="connsiteX0" fmla="*/ 0 w 1481667"/>
              <a:gd name="connsiteY0" fmla="*/ 0 h 880533"/>
              <a:gd name="connsiteX1" fmla="*/ 0 w 1481667"/>
              <a:gd name="connsiteY1" fmla="*/ 872067 h 880533"/>
              <a:gd name="connsiteX2" fmla="*/ 1481667 w 1481667"/>
              <a:gd name="connsiteY2" fmla="*/ 880533 h 880533"/>
              <a:gd name="connsiteX3" fmla="*/ 1481667 w 1481667"/>
              <a:gd name="connsiteY3" fmla="*/ 8467 h 880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81667" h="880533">
                <a:moveTo>
                  <a:pt x="0" y="0"/>
                </a:moveTo>
                <a:lnTo>
                  <a:pt x="0" y="872067"/>
                </a:lnTo>
                <a:lnTo>
                  <a:pt x="1481667" y="880533"/>
                </a:lnTo>
                <a:lnTo>
                  <a:pt x="1481667" y="8467"/>
                </a:lnTo>
              </a:path>
            </a:pathLst>
          </a:custGeom>
          <a:ln w="28575" cmpd="sng">
            <a:solidFill>
              <a:srgbClr val="191919"/>
            </a:solidFill>
            <a:headEnd type="none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1"/>
                </a:solidFill>
                <a:headEnd type="triangle"/>
                <a:tailEnd type="triangle"/>
              </a:ln>
              <a:effectLst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4079876" y="2514084"/>
            <a:ext cx="636708" cy="3693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/>
          <p:cNvSpPr txBox="1"/>
          <p:nvPr/>
        </p:nvSpPr>
        <p:spPr>
          <a:xfrm>
            <a:off x="6047713" y="5372795"/>
            <a:ext cx="22196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(</a:t>
            </a:r>
            <a:r>
              <a:rPr lang="en-US" sz="2400" b="1" dirty="0" err="1" smtClean="0"/>
              <a:t>m,n</a:t>
            </a:r>
            <a:r>
              <a:rPr lang="en-US" sz="2400" b="1" dirty="0" smtClean="0"/>
              <a:t> integers)</a:t>
            </a:r>
            <a:endParaRPr lang="en-US" sz="2400" b="1" dirty="0"/>
          </a:p>
        </p:txBody>
      </p:sp>
      <p:sp>
        <p:nvSpPr>
          <p:cNvPr id="41" name="TextBox 40"/>
          <p:cNvSpPr txBox="1"/>
          <p:nvPr/>
        </p:nvSpPr>
        <p:spPr>
          <a:xfrm>
            <a:off x="4127500" y="2286000"/>
            <a:ext cx="56938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 smtClean="0">
                <a:solidFill>
                  <a:srgbClr val="191919"/>
                </a:solidFill>
              </a:rPr>
              <a:t>…</a:t>
            </a:r>
            <a:endParaRPr lang="en-US" sz="3000" dirty="0">
              <a:solidFill>
                <a:srgbClr val="191919"/>
              </a:solidFill>
            </a:endParaRPr>
          </a:p>
        </p:txBody>
      </p:sp>
      <p:grpSp>
        <p:nvGrpSpPr>
          <p:cNvPr id="39" name="Group 38"/>
          <p:cNvGrpSpPr/>
          <p:nvPr/>
        </p:nvGrpSpPr>
        <p:grpSpPr>
          <a:xfrm>
            <a:off x="7618161" y="2578143"/>
            <a:ext cx="608009" cy="902018"/>
            <a:chOff x="206311" y="5026390"/>
            <a:chExt cx="608009" cy="902018"/>
          </a:xfrm>
        </p:grpSpPr>
        <p:sp>
          <p:nvSpPr>
            <p:cNvPr id="42" name="Isosceles Triangle 41"/>
            <p:cNvSpPr/>
            <p:nvPr/>
          </p:nvSpPr>
          <p:spPr>
            <a:xfrm rot="10800000">
              <a:off x="268337" y="5026390"/>
              <a:ext cx="395862" cy="346405"/>
            </a:xfrm>
            <a:prstGeom prst="triangle">
              <a:avLst/>
            </a:prstGeom>
            <a:solidFill>
              <a:srgbClr val="FF6600"/>
            </a:solidFill>
            <a:ln>
              <a:solidFill>
                <a:srgbClr val="4D4D4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206311" y="5559076"/>
              <a:ext cx="60800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6600"/>
                  </a:solidFill>
                </a:rPr>
                <a:t>SF1</a:t>
              </a:r>
              <a:endParaRPr lang="en-US" b="1" dirty="0">
                <a:solidFill>
                  <a:srgbClr val="FF6600"/>
                </a:solidFill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6432580" y="2555118"/>
            <a:ext cx="633707" cy="922315"/>
            <a:chOff x="1461304" y="5031064"/>
            <a:chExt cx="633707" cy="922315"/>
          </a:xfrm>
        </p:grpSpPr>
        <p:sp>
          <p:nvSpPr>
            <p:cNvPr id="45" name="Isosceles Triangle 44"/>
            <p:cNvSpPr/>
            <p:nvPr/>
          </p:nvSpPr>
          <p:spPr>
            <a:xfrm>
              <a:off x="1542347" y="5031064"/>
              <a:ext cx="395862" cy="346405"/>
            </a:xfrm>
            <a:prstGeom prst="triangle">
              <a:avLst/>
            </a:prstGeom>
            <a:solidFill>
              <a:schemeClr val="accent6"/>
            </a:solidFill>
            <a:ln>
              <a:solidFill>
                <a:srgbClr val="4D4D4D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1461304" y="5584047"/>
              <a:ext cx="6337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accent2">
                      <a:lumMod val="75000"/>
                    </a:schemeClr>
                  </a:solidFill>
                </a:rPr>
                <a:t>SD1</a:t>
              </a:r>
              <a:endParaRPr lang="en-US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380589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</p:spPr>
        <p:txBody>
          <a:bodyPr/>
          <a:lstStyle/>
          <a:p>
            <a:r>
              <a:rPr lang="en-US" dirty="0" smtClean="0"/>
              <a:t>FCC-</a:t>
            </a:r>
            <a:r>
              <a:rPr lang="en-US" dirty="0" err="1" smtClean="0"/>
              <a:t>ee</a:t>
            </a:r>
            <a:r>
              <a:rPr lang="en-US" dirty="0" smtClean="0"/>
              <a:t> </a:t>
            </a:r>
            <a:r>
              <a:rPr lang="en-US" dirty="0" err="1" smtClean="0"/>
              <a:t>sextupole</a:t>
            </a:r>
            <a:r>
              <a:rPr lang="en-US" dirty="0" smtClean="0"/>
              <a:t> scheme</a:t>
            </a:r>
            <a:endParaRPr lang="en-US" dirty="0"/>
          </a:p>
        </p:txBody>
      </p:sp>
      <p:pic>
        <p:nvPicPr>
          <p:cNvPr id="6" name="Content Placeholder 3" descr="fodos.pdf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722" b="-9315"/>
          <a:stretch/>
        </p:blipFill>
        <p:spPr>
          <a:xfrm>
            <a:off x="473694" y="1753950"/>
            <a:ext cx="8229600" cy="1037167"/>
          </a:xfrm>
        </p:spPr>
      </p:pic>
      <p:grpSp>
        <p:nvGrpSpPr>
          <p:cNvPr id="7" name="Group 6"/>
          <p:cNvGrpSpPr/>
          <p:nvPr/>
        </p:nvGrpSpPr>
        <p:grpSpPr>
          <a:xfrm>
            <a:off x="890689" y="2040775"/>
            <a:ext cx="6920136" cy="902018"/>
            <a:chOff x="874195" y="2271705"/>
            <a:chExt cx="6920136" cy="902018"/>
          </a:xfrm>
        </p:grpSpPr>
        <p:sp>
          <p:nvSpPr>
            <p:cNvPr id="8" name="Isosceles Triangle 7"/>
            <p:cNvSpPr/>
            <p:nvPr/>
          </p:nvSpPr>
          <p:spPr>
            <a:xfrm rot="10800000">
              <a:off x="923679" y="2276378"/>
              <a:ext cx="395862" cy="346405"/>
            </a:xfrm>
            <a:prstGeom prst="triangle">
              <a:avLst/>
            </a:prstGeom>
            <a:solidFill>
              <a:srgbClr val="FF6600"/>
            </a:solidFill>
            <a:ln>
              <a:solidFill>
                <a:srgbClr val="4D4D4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Isosceles Triangle 8"/>
            <p:cNvSpPr/>
            <p:nvPr/>
          </p:nvSpPr>
          <p:spPr>
            <a:xfrm>
              <a:off x="7318811" y="2276379"/>
              <a:ext cx="395862" cy="346405"/>
            </a:xfrm>
            <a:prstGeom prst="triangle">
              <a:avLst/>
            </a:prstGeom>
            <a:solidFill>
              <a:schemeClr val="accent2"/>
            </a:solidFill>
            <a:ln>
              <a:solidFill>
                <a:srgbClr val="4D4D4D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Isosceles Triangle 9"/>
            <p:cNvSpPr/>
            <p:nvPr/>
          </p:nvSpPr>
          <p:spPr>
            <a:xfrm rot="10800000">
              <a:off x="6044801" y="2271705"/>
              <a:ext cx="395862" cy="346405"/>
            </a:xfrm>
            <a:prstGeom prst="triangle">
              <a:avLst/>
            </a:prstGeom>
            <a:solidFill>
              <a:srgbClr val="FF6600"/>
            </a:solidFill>
            <a:ln>
              <a:solidFill>
                <a:srgbClr val="4D4D4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Isosceles Triangle 10"/>
            <p:cNvSpPr/>
            <p:nvPr/>
          </p:nvSpPr>
          <p:spPr>
            <a:xfrm rot="10800000">
              <a:off x="3508638" y="2276378"/>
              <a:ext cx="395862" cy="346405"/>
            </a:xfrm>
            <a:prstGeom prst="triangle">
              <a:avLst/>
            </a:prstGeom>
            <a:solidFill>
              <a:srgbClr val="FF9E3E"/>
            </a:solidFill>
            <a:ln>
              <a:solidFill>
                <a:srgbClr val="4D4D4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Isosceles Triangle 11"/>
            <p:cNvSpPr/>
            <p:nvPr/>
          </p:nvSpPr>
          <p:spPr>
            <a:xfrm>
              <a:off x="4782647" y="2271705"/>
              <a:ext cx="395862" cy="346405"/>
            </a:xfrm>
            <a:prstGeom prst="triangle">
              <a:avLst/>
            </a:prstGeom>
            <a:solidFill>
              <a:srgbClr val="808080"/>
            </a:solidFill>
            <a:ln>
              <a:solidFill>
                <a:srgbClr val="4D4D4D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Isosceles Triangle 12"/>
            <p:cNvSpPr/>
            <p:nvPr/>
          </p:nvSpPr>
          <p:spPr>
            <a:xfrm>
              <a:off x="2213496" y="2276379"/>
              <a:ext cx="395862" cy="346405"/>
            </a:xfrm>
            <a:prstGeom prst="triangle">
              <a:avLst/>
            </a:prstGeom>
            <a:solidFill>
              <a:schemeClr val="accent6"/>
            </a:solidFill>
            <a:ln>
              <a:solidFill>
                <a:srgbClr val="4D4D4D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74195" y="2804391"/>
              <a:ext cx="60800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6600"/>
                  </a:solidFill>
                </a:rPr>
                <a:t>SF1</a:t>
              </a:r>
              <a:endParaRPr lang="en-US" b="1" dirty="0">
                <a:solidFill>
                  <a:srgbClr val="FF6600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456694" y="2804391"/>
              <a:ext cx="60800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6600"/>
                  </a:solidFill>
                </a:rPr>
                <a:t>SF2</a:t>
              </a:r>
              <a:endParaRPr lang="en-US" b="1" dirty="0">
                <a:solidFill>
                  <a:srgbClr val="FF6600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982775" y="2804391"/>
              <a:ext cx="60800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6600"/>
                  </a:solidFill>
                </a:rPr>
                <a:t>SF1</a:t>
              </a:r>
              <a:endParaRPr lang="en-US" b="1" dirty="0">
                <a:solidFill>
                  <a:srgbClr val="FF6600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129763" y="2804391"/>
              <a:ext cx="5562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accent2">
                      <a:lumMod val="75000"/>
                    </a:schemeClr>
                  </a:solidFill>
                </a:rPr>
                <a:t>SD1</a:t>
              </a:r>
              <a:endParaRPr lang="en-US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700177" y="2804391"/>
              <a:ext cx="5565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accent2">
                      <a:lumMod val="75000"/>
                    </a:schemeClr>
                  </a:solidFill>
                </a:rPr>
                <a:t>SD2</a:t>
              </a:r>
              <a:endParaRPr lang="en-US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7237768" y="2804391"/>
              <a:ext cx="5565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accent2">
                      <a:lumMod val="75000"/>
                    </a:schemeClr>
                  </a:solidFill>
                </a:rPr>
                <a:t>SD3</a:t>
              </a:r>
              <a:endParaRPr lang="en-US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</p:grpSp>
      <p:sp>
        <p:nvSpPr>
          <p:cNvPr id="20" name="Freeform 19"/>
          <p:cNvSpPr/>
          <p:nvPr/>
        </p:nvSpPr>
        <p:spPr>
          <a:xfrm>
            <a:off x="1144185" y="4307417"/>
            <a:ext cx="5110565" cy="414866"/>
          </a:xfrm>
          <a:custGeom>
            <a:avLst/>
            <a:gdLst>
              <a:gd name="connsiteX0" fmla="*/ 0 w 1481667"/>
              <a:gd name="connsiteY0" fmla="*/ 0 h 880533"/>
              <a:gd name="connsiteX1" fmla="*/ 0 w 1481667"/>
              <a:gd name="connsiteY1" fmla="*/ 872067 h 880533"/>
              <a:gd name="connsiteX2" fmla="*/ 1481667 w 1481667"/>
              <a:gd name="connsiteY2" fmla="*/ 880533 h 880533"/>
              <a:gd name="connsiteX3" fmla="*/ 1481667 w 1481667"/>
              <a:gd name="connsiteY3" fmla="*/ 8467 h 880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81667" h="880533">
                <a:moveTo>
                  <a:pt x="0" y="0"/>
                </a:moveTo>
                <a:lnTo>
                  <a:pt x="0" y="872067"/>
                </a:lnTo>
                <a:lnTo>
                  <a:pt x="1481667" y="880533"/>
                </a:lnTo>
                <a:lnTo>
                  <a:pt x="1481667" y="8467"/>
                </a:lnTo>
              </a:path>
            </a:pathLst>
          </a:custGeom>
          <a:ln w="28575" cmpd="sng">
            <a:solidFill>
              <a:srgbClr val="4D4D4D"/>
            </a:solidFill>
            <a:headEnd type="triangle" w="lg" len="lg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1"/>
                </a:solidFill>
                <a:headEnd type="triangle"/>
                <a:tailEnd type="triangle"/>
              </a:ln>
              <a:effectLst/>
            </a:endParaRPr>
          </a:p>
        </p:txBody>
      </p:sp>
      <p:sp>
        <p:nvSpPr>
          <p:cNvPr id="21" name="Freeform 20"/>
          <p:cNvSpPr/>
          <p:nvPr/>
        </p:nvSpPr>
        <p:spPr>
          <a:xfrm>
            <a:off x="5001507" y="3109384"/>
            <a:ext cx="2529290" cy="414866"/>
          </a:xfrm>
          <a:custGeom>
            <a:avLst/>
            <a:gdLst>
              <a:gd name="connsiteX0" fmla="*/ 0 w 1481667"/>
              <a:gd name="connsiteY0" fmla="*/ 0 h 880533"/>
              <a:gd name="connsiteX1" fmla="*/ 0 w 1481667"/>
              <a:gd name="connsiteY1" fmla="*/ 872067 h 880533"/>
              <a:gd name="connsiteX2" fmla="*/ 1481667 w 1481667"/>
              <a:gd name="connsiteY2" fmla="*/ 880533 h 880533"/>
              <a:gd name="connsiteX3" fmla="*/ 1481667 w 1481667"/>
              <a:gd name="connsiteY3" fmla="*/ 8467 h 880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81667" h="880533">
                <a:moveTo>
                  <a:pt x="0" y="0"/>
                </a:moveTo>
                <a:lnTo>
                  <a:pt x="0" y="872067"/>
                </a:lnTo>
                <a:lnTo>
                  <a:pt x="1481667" y="880533"/>
                </a:lnTo>
                <a:lnTo>
                  <a:pt x="1481667" y="8467"/>
                </a:lnTo>
              </a:path>
            </a:pathLst>
          </a:custGeom>
          <a:ln w="28575" cmpd="sng">
            <a:solidFill>
              <a:srgbClr val="4D4D4D"/>
            </a:solidFill>
            <a:headEnd type="triangle" w="lg" len="lg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1"/>
                </a:solidFill>
                <a:headEnd type="triangle"/>
                <a:tailEnd type="triangle"/>
              </a:ln>
              <a:effectLst/>
            </a:endParaRPr>
          </a:p>
        </p:txBody>
      </p:sp>
      <p:sp>
        <p:nvSpPr>
          <p:cNvPr id="22" name="Freeform 21"/>
          <p:cNvSpPr/>
          <p:nvPr/>
        </p:nvSpPr>
        <p:spPr>
          <a:xfrm>
            <a:off x="1144185" y="3109384"/>
            <a:ext cx="2575921" cy="414866"/>
          </a:xfrm>
          <a:custGeom>
            <a:avLst/>
            <a:gdLst>
              <a:gd name="connsiteX0" fmla="*/ 0 w 1481667"/>
              <a:gd name="connsiteY0" fmla="*/ 0 h 880533"/>
              <a:gd name="connsiteX1" fmla="*/ 0 w 1481667"/>
              <a:gd name="connsiteY1" fmla="*/ 872067 h 880533"/>
              <a:gd name="connsiteX2" fmla="*/ 1481667 w 1481667"/>
              <a:gd name="connsiteY2" fmla="*/ 880533 h 880533"/>
              <a:gd name="connsiteX3" fmla="*/ 1481667 w 1481667"/>
              <a:gd name="connsiteY3" fmla="*/ 8467 h 880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81667" h="880533">
                <a:moveTo>
                  <a:pt x="0" y="0"/>
                </a:moveTo>
                <a:lnTo>
                  <a:pt x="0" y="872067"/>
                </a:lnTo>
                <a:lnTo>
                  <a:pt x="1481667" y="880533"/>
                </a:lnTo>
                <a:lnTo>
                  <a:pt x="1481667" y="8467"/>
                </a:lnTo>
              </a:path>
            </a:pathLst>
          </a:custGeom>
          <a:ln w="28575" cmpd="sng">
            <a:solidFill>
              <a:srgbClr val="4D4D4D"/>
            </a:solidFill>
            <a:headEnd type="triangle" w="lg" len="lg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1"/>
                </a:solidFill>
                <a:headEnd type="triangle"/>
                <a:tailEnd type="triangle"/>
              </a:ln>
              <a:effectLst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342722" y="3651250"/>
            <a:ext cx="21463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/>
              <a:t>μ</a:t>
            </a:r>
            <a:r>
              <a:rPr lang="en-US" sz="2400" b="1" baseline="-25000" dirty="0" err="1" smtClean="0"/>
              <a:t>x</a:t>
            </a:r>
            <a:r>
              <a:rPr lang="en-US" sz="2400" b="1" dirty="0" smtClean="0"/>
              <a:t> = 90° = π/2</a:t>
            </a:r>
            <a:endParaRPr lang="en-US" sz="24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5220714" y="3652540"/>
            <a:ext cx="21463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/>
              <a:t>μ</a:t>
            </a:r>
            <a:r>
              <a:rPr lang="en-US" sz="2400" b="1" baseline="-25000" dirty="0" err="1"/>
              <a:t>y</a:t>
            </a:r>
            <a:r>
              <a:rPr lang="en-US" sz="2400" b="1" dirty="0" smtClean="0"/>
              <a:t> = 60° = π/3</a:t>
            </a:r>
            <a:endParaRPr lang="en-US" sz="24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1128341" y="4909840"/>
            <a:ext cx="51835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/>
              <a:t>μ</a:t>
            </a:r>
            <a:r>
              <a:rPr lang="en-US" sz="2400" b="1" baseline="-25000" dirty="0" err="1" smtClean="0"/>
              <a:t>x</a:t>
            </a:r>
            <a:r>
              <a:rPr lang="en-US" sz="2400" b="1" dirty="0" smtClean="0"/>
              <a:t> = 180° = π (</a:t>
            </a:r>
            <a:r>
              <a:rPr lang="en-US" sz="2400" b="1" dirty="0" smtClean="0">
                <a:sym typeface="Wingdings"/>
              </a:rPr>
              <a:t> </a:t>
            </a:r>
            <a:r>
              <a:rPr lang="en-US" sz="2400" b="1" dirty="0" smtClean="0"/>
              <a:t>-I transformation)</a:t>
            </a:r>
            <a:endParaRPr lang="en-US" sz="24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4451696" y="5615543"/>
            <a:ext cx="4110733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Even number of </a:t>
            </a:r>
            <a:r>
              <a:rPr lang="en-US" dirty="0" err="1" smtClean="0"/>
              <a:t>sextupoles</a:t>
            </a:r>
            <a:r>
              <a:rPr lang="en-US" dirty="0" smtClean="0"/>
              <a:t> per family!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57193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5" grpId="0"/>
      <p:bldP spid="2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-I transformation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226854" cy="3910939"/>
          </a:xfrm>
        </p:spPr>
        <p:txBody>
          <a:bodyPr/>
          <a:lstStyle/>
          <a:p>
            <a:pPr marL="365125" indent="-328613">
              <a:buSzPct val="100000"/>
            </a:pPr>
            <a:endParaRPr lang="en-US" dirty="0" smtClean="0">
              <a:solidFill>
                <a:srgbClr val="4D4D4D"/>
              </a:solidFill>
            </a:endParaRPr>
          </a:p>
          <a:p>
            <a:pPr marL="365125" indent="-328613">
              <a:buClrTx/>
              <a:buSzPct val="100000"/>
            </a:pPr>
            <a:r>
              <a:rPr lang="en-US" dirty="0" err="1" smtClean="0">
                <a:solidFill>
                  <a:srgbClr val="4D4D4D"/>
                </a:solidFill>
              </a:rPr>
              <a:t>Sextupoles</a:t>
            </a:r>
            <a:r>
              <a:rPr lang="en-US" dirty="0" smtClean="0">
                <a:solidFill>
                  <a:srgbClr val="4D4D4D"/>
                </a:solidFill>
              </a:rPr>
              <a:t> of each </a:t>
            </a:r>
          </a:p>
          <a:p>
            <a:pPr marL="357188" indent="0">
              <a:buSzPct val="100000"/>
              <a:buNone/>
            </a:pPr>
            <a:r>
              <a:rPr lang="en-US" dirty="0" smtClean="0">
                <a:solidFill>
                  <a:srgbClr val="4D4D4D"/>
                </a:solidFill>
              </a:rPr>
              <a:t>family are in phase</a:t>
            </a:r>
          </a:p>
          <a:p>
            <a:pPr marL="825500">
              <a:buClr>
                <a:schemeClr val="accent6"/>
              </a:buClr>
              <a:buSzPct val="100000"/>
              <a:buFont typeface="Wingdings" charset="0"/>
              <a:buChar char="à"/>
            </a:pPr>
            <a:endParaRPr lang="en-US" sz="1800" dirty="0" smtClean="0">
              <a:solidFill>
                <a:schemeClr val="accent6"/>
              </a:solidFill>
            </a:endParaRPr>
          </a:p>
          <a:p>
            <a:pPr marL="36512" indent="0">
              <a:buSzPct val="100000"/>
              <a:buNone/>
            </a:pPr>
            <a:endParaRPr lang="en-US" sz="1800" dirty="0" smtClean="0">
              <a:solidFill>
                <a:schemeClr val="tx2"/>
              </a:solidFill>
            </a:endParaRPr>
          </a:p>
          <a:p>
            <a:pPr marL="36512" indent="0">
              <a:buSzPct val="100000"/>
              <a:buNone/>
              <a:tabLst>
                <a:tab pos="365125" algn="l"/>
              </a:tabLst>
            </a:pPr>
            <a:r>
              <a:rPr lang="en-US" dirty="0" smtClean="0">
                <a:solidFill>
                  <a:schemeClr val="tx2"/>
                </a:solidFill>
              </a:rPr>
              <a:t>	</a:t>
            </a:r>
            <a:r>
              <a:rPr lang="en-US" dirty="0" smtClean="0">
                <a:solidFill>
                  <a:schemeClr val="tx2"/>
                </a:solidFill>
                <a:sym typeface="Wingdings"/>
              </a:rPr>
              <a:t> </a:t>
            </a:r>
            <a:r>
              <a:rPr lang="en-US" dirty="0" smtClean="0">
                <a:solidFill>
                  <a:schemeClr val="tx2"/>
                </a:solidFill>
              </a:rPr>
              <a:t>W-vector </a:t>
            </a:r>
          </a:p>
          <a:p>
            <a:pPr marL="36512" indent="0">
              <a:buSzPct val="100000"/>
              <a:buNone/>
              <a:tabLst>
                <a:tab pos="809625" algn="l"/>
              </a:tabLst>
            </a:pPr>
            <a:r>
              <a:rPr lang="en-US" dirty="0" smtClean="0">
                <a:solidFill>
                  <a:schemeClr val="tx2"/>
                </a:solidFill>
              </a:rPr>
              <a:t>		rotates by 2</a:t>
            </a:r>
            <a:r>
              <a:rPr lang="en-US" sz="3200" dirty="0">
                <a:solidFill>
                  <a:schemeClr val="tx2"/>
                </a:solidFill>
              </a:rPr>
              <a:t>π</a:t>
            </a:r>
            <a:endParaRPr lang="en-US" dirty="0">
              <a:solidFill>
                <a:schemeClr val="tx2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4578553" y="1421557"/>
            <a:ext cx="4105501" cy="4127499"/>
            <a:chOff x="3465399" y="1549401"/>
            <a:chExt cx="4105501" cy="4127499"/>
          </a:xfrm>
        </p:grpSpPr>
        <p:grpSp>
          <p:nvGrpSpPr>
            <p:cNvPr id="6" name="Group 5"/>
            <p:cNvGrpSpPr/>
            <p:nvPr/>
          </p:nvGrpSpPr>
          <p:grpSpPr>
            <a:xfrm>
              <a:off x="3465399" y="1549401"/>
              <a:ext cx="4105501" cy="4127499"/>
              <a:chOff x="3465399" y="1549401"/>
              <a:chExt cx="4105501" cy="4127499"/>
            </a:xfrm>
          </p:grpSpPr>
          <p:cxnSp>
            <p:nvCxnSpPr>
              <p:cNvPr id="9" name="Straight Arrow Connector 8"/>
              <p:cNvCxnSpPr/>
              <p:nvPr/>
            </p:nvCxnSpPr>
            <p:spPr>
              <a:xfrm flipV="1">
                <a:off x="3465399" y="3587750"/>
                <a:ext cx="4105501" cy="1"/>
              </a:xfrm>
              <a:prstGeom prst="straightConnector1">
                <a:avLst/>
              </a:prstGeom>
              <a:ln w="28575" cmpd="sng">
                <a:solidFill>
                  <a:schemeClr val="bg2">
                    <a:lumMod val="10000"/>
                  </a:schemeClr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Arrow Connector 9"/>
              <p:cNvCxnSpPr/>
              <p:nvPr/>
            </p:nvCxnSpPr>
            <p:spPr>
              <a:xfrm flipV="1">
                <a:off x="5502275" y="1549401"/>
                <a:ext cx="0" cy="4127499"/>
              </a:xfrm>
              <a:prstGeom prst="straightConnector1">
                <a:avLst/>
              </a:prstGeom>
              <a:ln w="28575" cmpd="sng">
                <a:solidFill>
                  <a:schemeClr val="bg2">
                    <a:lumMod val="10000"/>
                  </a:schemeClr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TextBox 6"/>
            <p:cNvSpPr txBox="1"/>
            <p:nvPr/>
          </p:nvSpPr>
          <p:spPr>
            <a:xfrm>
              <a:off x="7232271" y="3587751"/>
              <a:ext cx="33862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bg2">
                      <a:lumMod val="10000"/>
                    </a:schemeClr>
                  </a:solidFill>
                </a:rPr>
                <a:t>B</a:t>
              </a:r>
              <a:endParaRPr lang="en-US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150897" y="1549401"/>
              <a:ext cx="3513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2">
                      <a:lumMod val="10000"/>
                    </a:schemeClr>
                  </a:solidFill>
                </a:rPr>
                <a:t>A</a:t>
              </a:r>
            </a:p>
          </p:txBody>
        </p:sp>
      </p:grpSp>
      <p:sp>
        <p:nvSpPr>
          <p:cNvPr id="11" name="Oval 10"/>
          <p:cNvSpPr/>
          <p:nvPr/>
        </p:nvSpPr>
        <p:spPr>
          <a:xfrm>
            <a:off x="4986654" y="1848594"/>
            <a:ext cx="3222625" cy="3222625"/>
          </a:xfrm>
          <a:prstGeom prst="ellipse">
            <a:avLst/>
          </a:prstGeom>
          <a:noFill/>
          <a:ln w="12700" cmpd="sng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5362097" y="2211074"/>
            <a:ext cx="2506664" cy="2497666"/>
          </a:xfrm>
          <a:prstGeom prst="ellipse">
            <a:avLst/>
          </a:prstGeom>
          <a:noFill/>
          <a:ln w="12700" cmpd="sng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5721798" y="2575734"/>
            <a:ext cx="1787261" cy="1768345"/>
          </a:xfrm>
          <a:prstGeom prst="ellipse">
            <a:avLst/>
          </a:prstGeom>
          <a:noFill/>
          <a:ln w="12700" cmpd="sng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6077785" y="2929757"/>
            <a:ext cx="1075287" cy="1060300"/>
          </a:xfrm>
          <a:prstGeom prst="ellipse">
            <a:avLst/>
          </a:prstGeom>
          <a:noFill/>
          <a:ln w="12700" cmpd="sng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5472431" y="2217927"/>
            <a:ext cx="10954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ea typeface="ＭＳ ゴシック"/>
                <a:cs typeface="ＭＳ ゴシック"/>
              </a:rPr>
              <a:t>FF Quad</a:t>
            </a:r>
            <a:endParaRPr lang="en-US" dirty="0"/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6615429" y="1848594"/>
            <a:ext cx="0" cy="1611312"/>
          </a:xfrm>
          <a:prstGeom prst="straightConnector1">
            <a:avLst/>
          </a:prstGeom>
          <a:ln w="28575" cmpd="sng">
            <a:solidFill>
              <a:schemeClr val="tx2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 flipV="1">
            <a:off x="6612254" y="2191554"/>
            <a:ext cx="3175" cy="1268352"/>
          </a:xfrm>
          <a:prstGeom prst="straightConnector1">
            <a:avLst/>
          </a:prstGeom>
          <a:ln w="28575" cmpd="sng">
            <a:solidFill>
              <a:schemeClr val="tx2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 flipV="1">
            <a:off x="6609956" y="2561387"/>
            <a:ext cx="2298" cy="910545"/>
          </a:xfrm>
          <a:prstGeom prst="straightConnector1">
            <a:avLst/>
          </a:prstGeom>
          <a:ln w="28575" cmpd="sng">
            <a:solidFill>
              <a:schemeClr val="tx2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6615429" y="1848595"/>
            <a:ext cx="0" cy="364660"/>
          </a:xfrm>
          <a:prstGeom prst="straightConnector1">
            <a:avLst/>
          </a:prstGeom>
          <a:ln w="28575" cmpd="sng">
            <a:solidFill>
              <a:srgbClr val="FF66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12" idx="0"/>
            <a:endCxn id="13" idx="0"/>
          </p:cNvCxnSpPr>
          <p:nvPr/>
        </p:nvCxnSpPr>
        <p:spPr>
          <a:xfrm>
            <a:off x="6615429" y="2211074"/>
            <a:ext cx="0" cy="364660"/>
          </a:xfrm>
          <a:prstGeom prst="straightConnector1">
            <a:avLst/>
          </a:prstGeom>
          <a:ln w="28575" cmpd="sng">
            <a:solidFill>
              <a:srgbClr val="FF66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6615429" y="2575734"/>
            <a:ext cx="0" cy="364660"/>
          </a:xfrm>
          <a:prstGeom prst="straightConnector1">
            <a:avLst/>
          </a:prstGeom>
          <a:ln w="28575" cmpd="sng">
            <a:solidFill>
              <a:srgbClr val="FF66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707897" y="1848595"/>
            <a:ext cx="890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6600"/>
                </a:solidFill>
              </a:rPr>
              <a:t>SD1[1]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707897" y="2207506"/>
            <a:ext cx="890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6600"/>
                </a:solidFill>
              </a:rPr>
              <a:t>SD1</a:t>
            </a:r>
            <a:r>
              <a:rPr lang="en-US" dirty="0" smtClean="0">
                <a:solidFill>
                  <a:srgbClr val="FF6600"/>
                </a:solidFill>
              </a:rPr>
              <a:t>[2]</a:t>
            </a:r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707897" y="2579654"/>
            <a:ext cx="890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6600"/>
                </a:solidFill>
              </a:rPr>
              <a:t>SD1</a:t>
            </a:r>
            <a:r>
              <a:rPr lang="en-US" dirty="0" smtClean="0">
                <a:solidFill>
                  <a:srgbClr val="FF6600"/>
                </a:solidFill>
              </a:rPr>
              <a:t>[3]</a:t>
            </a:r>
            <a:endParaRPr lang="en-US" dirty="0">
              <a:solidFill>
                <a:srgbClr val="FF6600"/>
              </a:solidFill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6609956" y="2923113"/>
            <a:ext cx="0" cy="548819"/>
          </a:xfrm>
          <a:prstGeom prst="straightConnector1">
            <a:avLst/>
          </a:prstGeom>
          <a:ln w="28575" cmpd="sng">
            <a:solidFill>
              <a:schemeClr val="tx2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4" name="Group 33"/>
          <p:cNvGrpSpPr/>
          <p:nvPr/>
        </p:nvGrpSpPr>
        <p:grpSpPr>
          <a:xfrm>
            <a:off x="5944185" y="1543757"/>
            <a:ext cx="456941" cy="369332"/>
            <a:chOff x="3726827" y="5684202"/>
            <a:chExt cx="456941" cy="369332"/>
          </a:xfrm>
        </p:grpSpPr>
        <p:sp>
          <p:nvSpPr>
            <p:cNvPr id="29" name="TextBox 28"/>
            <p:cNvSpPr txBox="1"/>
            <p:nvPr/>
          </p:nvSpPr>
          <p:spPr>
            <a:xfrm>
              <a:off x="3726827" y="5684202"/>
              <a:ext cx="45694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smtClean="0"/>
                <a:t>W</a:t>
              </a:r>
              <a:endParaRPr lang="en-US" i="1" dirty="0"/>
            </a:p>
          </p:txBody>
        </p:sp>
        <p:cxnSp>
          <p:nvCxnSpPr>
            <p:cNvPr id="31" name="Straight Arrow Connector 30"/>
            <p:cNvCxnSpPr/>
            <p:nvPr/>
          </p:nvCxnSpPr>
          <p:spPr>
            <a:xfrm>
              <a:off x="3819414" y="5725854"/>
              <a:ext cx="270664" cy="0"/>
            </a:xfrm>
            <a:prstGeom prst="straightConnector1">
              <a:avLst/>
            </a:prstGeom>
            <a:ln>
              <a:solidFill>
                <a:schemeClr val="tx2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310186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2" grpId="1" animBg="1"/>
      <p:bldP spid="13" grpId="0" animBg="1"/>
      <p:bldP spid="13" grpId="1" animBg="1"/>
      <p:bldP spid="17" grpId="0" animBg="1"/>
      <p:bldP spid="19" grpId="0"/>
      <p:bldP spid="20" grpId="0"/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 marL="550926" indent="-514350">
              <a:buSzPct val="100000"/>
              <a:buFont typeface="+mj-lt"/>
              <a:buAutoNum type="arabicPeriod"/>
            </a:pPr>
            <a:r>
              <a:rPr lang="en-US" dirty="0" smtClean="0"/>
              <a:t>Compare </a:t>
            </a:r>
            <a:r>
              <a:rPr lang="en-US" dirty="0" smtClean="0">
                <a:solidFill>
                  <a:srgbClr val="FF6600"/>
                </a:solidFill>
              </a:rPr>
              <a:t>non-symmetric FODO cell </a:t>
            </a:r>
            <a:r>
              <a:rPr lang="en-US" dirty="0" smtClean="0"/>
              <a:t>lattice with </a:t>
            </a:r>
            <a:r>
              <a:rPr lang="en-US" dirty="0" smtClean="0">
                <a:solidFill>
                  <a:srgbClr val="FF6600"/>
                </a:solidFill>
              </a:rPr>
              <a:t>symmetric FODO cell </a:t>
            </a:r>
            <a:r>
              <a:rPr lang="en-US" dirty="0" smtClean="0"/>
              <a:t>lattice</a:t>
            </a:r>
          </a:p>
          <a:p>
            <a:pPr>
              <a:buSzPct val="100000"/>
            </a:pPr>
            <a:endParaRPr lang="en-US" dirty="0" smtClean="0"/>
          </a:p>
          <a:p>
            <a:pPr marL="538163" indent="-501650">
              <a:buSzPct val="100000"/>
              <a:buFont typeface="+mj-lt"/>
              <a:buAutoNum type="arabicPeriod"/>
            </a:pPr>
            <a:r>
              <a:rPr lang="en-US" dirty="0" smtClean="0"/>
              <a:t>Compare </a:t>
            </a:r>
            <a:r>
              <a:rPr lang="en-US" dirty="0" smtClean="0">
                <a:solidFill>
                  <a:srgbClr val="FF6600"/>
                </a:solidFill>
              </a:rPr>
              <a:t>2 IR 12-fold layout </a:t>
            </a:r>
            <a:r>
              <a:rPr lang="en-US" dirty="0" smtClean="0"/>
              <a:t>with 		     </a:t>
            </a:r>
            <a:r>
              <a:rPr lang="en-US" dirty="0" smtClean="0">
                <a:solidFill>
                  <a:srgbClr val="FF6600"/>
                </a:solidFill>
              </a:rPr>
              <a:t>2 IR baseline layout</a:t>
            </a:r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31767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25571</TotalTime>
  <Words>1026</Words>
  <Application>Microsoft Macintosh PowerPoint</Application>
  <PresentationFormat>On-screen Show (4:3)</PresentationFormat>
  <Paragraphs>360</Paragraphs>
  <Slides>28</Slides>
  <Notes>0</Notes>
  <HiddenSlides>1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28</vt:i4>
      </vt:variant>
    </vt:vector>
  </HeadingPairs>
  <TitlesOfParts>
    <vt:vector size="31" baseType="lpstr">
      <vt:lpstr>CERNCorporate4-3</vt:lpstr>
      <vt:lpstr>Equation</vt:lpstr>
      <vt:lpstr>Microsoft Equation</vt:lpstr>
      <vt:lpstr>Phase advance matching for chromaticity correction for FCC-ee</vt:lpstr>
      <vt:lpstr>What do we do?</vt:lpstr>
      <vt:lpstr>Chromaticity</vt:lpstr>
      <vt:lpstr>Montague functions</vt:lpstr>
      <vt:lpstr>Phase advance FD – 1st Sext.</vt:lpstr>
      <vt:lpstr>Phase advance FD – 1st Sext.</vt:lpstr>
      <vt:lpstr>FCC-ee sextupole scheme</vt:lpstr>
      <vt:lpstr>-I transformation</vt:lpstr>
      <vt:lpstr>Next steps:</vt:lpstr>
      <vt:lpstr>1) FODO cells</vt:lpstr>
      <vt:lpstr>12-fold lattice</vt:lpstr>
      <vt:lpstr>IR without local CCS</vt:lpstr>
      <vt:lpstr>W functions non-symmetric FODO</vt:lpstr>
      <vt:lpstr>Hor. W function in first arc</vt:lpstr>
      <vt:lpstr>Hor. W function in first arc</vt:lpstr>
      <vt:lpstr>Phase mismatch</vt:lpstr>
      <vt:lpstr>Matched phase</vt:lpstr>
      <vt:lpstr>Hor. W function in the 1st quarter</vt:lpstr>
      <vt:lpstr>Both W functions in the 1st quarter</vt:lpstr>
      <vt:lpstr>Momentum acceptance</vt:lpstr>
      <vt:lpstr>Corrected Chromaticity</vt:lpstr>
      <vt:lpstr>3rd order chromaticity</vt:lpstr>
      <vt:lpstr>2) Baseline Layout</vt:lpstr>
      <vt:lpstr>W functions: baseline layout</vt:lpstr>
      <vt:lpstr>Next steps:</vt:lpstr>
      <vt:lpstr>Phase functions in MAD-X</vt:lpstr>
      <vt:lpstr>Chromatic phase</vt:lpstr>
      <vt:lpstr>Discussion/Open questions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Bastian</cp:lastModifiedBy>
  <cp:revision>211</cp:revision>
  <dcterms:created xsi:type="dcterms:W3CDTF">2012-11-30T11:04:26Z</dcterms:created>
  <dcterms:modified xsi:type="dcterms:W3CDTF">2015-06-05T07:15:44Z</dcterms:modified>
</cp:coreProperties>
</file>