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69" r:id="rId2"/>
    <p:sldId id="381" r:id="rId3"/>
    <p:sldId id="409" r:id="rId4"/>
    <p:sldId id="382" r:id="rId5"/>
    <p:sldId id="422" r:id="rId6"/>
    <p:sldId id="421" r:id="rId7"/>
    <p:sldId id="408" r:id="rId8"/>
    <p:sldId id="423" r:id="rId9"/>
    <p:sldId id="410" r:id="rId10"/>
    <p:sldId id="411" r:id="rId11"/>
    <p:sldId id="392" r:id="rId12"/>
    <p:sldId id="412" r:id="rId13"/>
    <p:sldId id="420" r:id="rId14"/>
    <p:sldId id="413" r:id="rId15"/>
    <p:sldId id="414" r:id="rId16"/>
    <p:sldId id="418" r:id="rId17"/>
    <p:sldId id="419" r:id="rId18"/>
    <p:sldId id="415" r:id="rId19"/>
    <p:sldId id="417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709" autoAdjust="0"/>
  </p:normalViewPr>
  <p:slideViewPr>
    <p:cSldViewPr>
      <p:cViewPr varScale="1">
        <p:scale>
          <a:sx n="89" d="100"/>
          <a:sy n="89" d="100"/>
        </p:scale>
        <p:origin x="1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28FE90E0-C35A-3E49-B8C7-23D86E8237D9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2D266F6A-5469-9D41-B52E-E41C7E65F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81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58D1A998-9241-4633-B30D-918B16268B61}" type="datetimeFigureOut">
              <a:rPr lang="en-GB" smtClean="0"/>
              <a:t>12/06/2015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D6FECD05-A643-4460-92B4-87FD1CAED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60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ECD05-A643-4460-92B4-87FD1CAEDD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79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8253D8D-8AA0-4218-BB8B-A9E83A41BEAA}" type="datetime1">
              <a:rPr lang="en-US" smtClean="0"/>
              <a:t>6/12/2015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600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D4BD7B-FCCF-4BA8-9DE4-B5B227C96022}" type="datetime1">
              <a:rPr lang="en-US" smtClean="0"/>
              <a:t>6/12/2015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00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47829F0-B0D7-4EB1-AB7B-516BBFF1DC90}" type="datetime1">
              <a:rPr lang="en-US" smtClean="0"/>
              <a:t>6/12/2015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2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87EFC7B-18DD-4D23-90F1-4A6CDC321649}" type="datetime1">
              <a:rPr lang="en-US" smtClean="0"/>
              <a:t>6/12/2015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395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892C227-8C41-4F89-9C41-BBF476FDF246}" type="datetime1">
              <a:rPr lang="en-US" smtClean="0"/>
              <a:t>6/12/2015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95536" y="4149080"/>
            <a:ext cx="874846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75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9E46C45-CDCA-4B26-ACF4-3596E7EE02B8}" type="datetime1">
              <a:rPr lang="en-US" smtClean="0"/>
              <a:t>6/12/2015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9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CB54D3A-C001-4FE5-8D59-97EFCA88DD93}" type="datetime1">
              <a:rPr lang="en-US" smtClean="0"/>
              <a:t>6/12/2015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960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B08B2D9-417F-40BD-B318-684D2F5B4834}" type="datetime1">
              <a:rPr lang="en-US" smtClean="0"/>
              <a:t>6/12/2015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96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4E72B66-FB63-4B80-9559-25EDF017B225}" type="datetime1">
              <a:rPr lang="en-US" smtClean="0"/>
              <a:t>6/12/2015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8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5BD1E85-4C90-497F-ADF1-7B90C59C781F}" type="datetime1">
              <a:rPr lang="en-US" smtClean="0"/>
              <a:t>6/12/2015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60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E02CB30-AB18-48A4-B58D-8B09D7916ABB}" type="datetime1">
              <a:rPr lang="en-US" smtClean="0"/>
              <a:t>6/12/2015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1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3661" y="0"/>
            <a:ext cx="36768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vert270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W. Hofle    ADT Transverse Feedback &amp; Gap Cleaning              MPP Workshop 12 June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DB357-E4E9-4009-AC9D-3793556B2D7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8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3763" indent="-531813" algn="l" defTabSz="914400" rtl="0" eaLnBrk="1" latinLnBrk="0" hangingPunct="1">
        <a:spcBef>
          <a:spcPct val="20000"/>
        </a:spcBef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1169988" indent="-457200" algn="l" defTabSz="914400" rtl="0" eaLnBrk="1" latinLnBrk="0" hangingPunct="1">
        <a:spcBef>
          <a:spcPct val="20000"/>
        </a:spcBef>
        <a:buFont typeface="Wingdings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100" indent="-361950" algn="l" defTabSz="914400" rtl="0" eaLnBrk="1" latinLnBrk="0" hangingPunct="1">
        <a:spcBef>
          <a:spcPct val="20000"/>
        </a:spcBef>
        <a:buFont typeface="Wingdings" pitchFamily="2" charset="2"/>
        <a:buChar char="q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7050" indent="-36195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360363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00573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0"/>
            <a:ext cx="10069208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3B4B-4710-409E-9BDF-F6B512461B6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7544" y="4365104"/>
            <a:ext cx="9759467" cy="18002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en-GB" sz="3400" b="1" dirty="0" smtClean="0">
                <a:solidFill>
                  <a:srgbClr val="002060"/>
                </a:solidFill>
              </a:rPr>
              <a:t>ADT Transverse Feedback &amp; Gap Cleaning</a:t>
            </a:r>
            <a:br>
              <a:rPr lang="en-GB" sz="3400" b="1" dirty="0" smtClean="0">
                <a:solidFill>
                  <a:srgbClr val="002060"/>
                </a:solidFill>
              </a:rPr>
            </a:br>
            <a:r>
              <a:rPr lang="en-GB" sz="3400" b="1" dirty="0" smtClean="0">
                <a:solidFill>
                  <a:srgbClr val="002060"/>
                </a:solidFill>
              </a:rPr>
              <a:t>Readiness for MJ Beams</a:t>
            </a:r>
            <a:br>
              <a:rPr lang="en-GB" sz="3400" b="1" dirty="0" smtClean="0">
                <a:solidFill>
                  <a:srgbClr val="002060"/>
                </a:solidFill>
              </a:rPr>
            </a:br>
            <a:r>
              <a:rPr lang="en-GB" sz="3400" b="1" dirty="0" smtClean="0">
                <a:solidFill>
                  <a:srgbClr val="002060"/>
                </a:solidFill>
              </a:rPr>
              <a:t>June 2015 </a:t>
            </a:r>
            <a:endParaRPr lang="en-GB" sz="3400" b="1" dirty="0">
              <a:solidFill>
                <a:srgbClr val="00206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36142" y="6085887"/>
            <a:ext cx="5112568" cy="540930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Wolfgang Hofle, CERN BE-RF for ADT Team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86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11" y="1333824"/>
            <a:ext cx="8414688" cy="2327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4947" y="116632"/>
            <a:ext cx="8229600" cy="83368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New VME </a:t>
            </a:r>
            <a:r>
              <a:rPr lang="en-GB" sz="3200" dirty="0" err="1" smtClean="0"/>
              <a:t>mDSPU</a:t>
            </a:r>
            <a:r>
              <a:rPr lang="en-GB" sz="3200" dirty="0" smtClean="0"/>
              <a:t> for ADT signal processing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708258" y="5706667"/>
            <a:ext cx="30662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G. </a:t>
            </a:r>
            <a:r>
              <a:rPr lang="en-GB" dirty="0" err="1" smtClean="0">
                <a:solidFill>
                  <a:srgbClr val="FF0000"/>
                </a:solidFill>
              </a:rPr>
              <a:t>Kotzian</a:t>
            </a:r>
            <a:r>
              <a:rPr lang="en-GB" dirty="0" smtClean="0">
                <a:solidFill>
                  <a:srgbClr val="FF0000"/>
                </a:solidFill>
              </a:rPr>
              <a:t>, T. </a:t>
            </a:r>
            <a:r>
              <a:rPr lang="en-GB" dirty="0" err="1" smtClean="0">
                <a:solidFill>
                  <a:srgbClr val="FF0000"/>
                </a:solidFill>
              </a:rPr>
              <a:t>Levens</a:t>
            </a:r>
            <a:r>
              <a:rPr lang="en-GB" dirty="0" smtClean="0">
                <a:solidFill>
                  <a:srgbClr val="FF0000"/>
                </a:solidFill>
              </a:rPr>
              <a:t>, D. </a:t>
            </a:r>
            <a:r>
              <a:rPr lang="en-GB" dirty="0" err="1" smtClean="0">
                <a:solidFill>
                  <a:srgbClr val="FF0000"/>
                </a:solidFill>
              </a:rPr>
              <a:t>Valuch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4044674"/>
            <a:ext cx="642316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Status: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Installed and 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LSA functions for control </a:t>
            </a:r>
            <a:r>
              <a:rPr lang="en-GB" dirty="0" smtClean="0"/>
              <a:t>operational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firmware, FESA classes, including for cleaning and blow-up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SPS as </a:t>
            </a:r>
            <a:r>
              <a:rPr lang="en-GB" dirty="0" err="1" smtClean="0">
                <a:solidFill>
                  <a:srgbClr val="FF0000"/>
                </a:solidFill>
              </a:rPr>
              <a:t>testbed</a:t>
            </a:r>
            <a:r>
              <a:rPr lang="en-GB" dirty="0" smtClean="0">
                <a:solidFill>
                  <a:srgbClr val="FF000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Board </a:t>
            </a:r>
            <a:r>
              <a:rPr lang="en-GB" dirty="0" smtClean="0"/>
              <a:t>is also in use in </a:t>
            </a:r>
            <a:r>
              <a:rPr lang="en-GB" dirty="0" smtClean="0"/>
              <a:t>SPS </a:t>
            </a:r>
            <a:r>
              <a:rPr lang="en-GB" dirty="0" smtClean="0"/>
              <a:t>since 2014 run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75084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11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3368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ADT</a:t>
            </a:r>
            <a:r>
              <a:rPr lang="en-GB" sz="3600" dirty="0" smtClean="0"/>
              <a:t> during the cycle</a:t>
            </a:r>
            <a:endParaRPr lang="en-GB" sz="3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50400" cy="44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547664" y="1178032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Run 1 damping times: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23731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Run 2: We can increase FB gain at flat-top (witness bunches with low gain)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11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23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Commissioning status: Done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1376" y="1711072"/>
            <a:ext cx="7645424" cy="4093428"/>
          </a:xfrm>
        </p:spPr>
        <p:txBody>
          <a:bodyPr wrap="square">
            <a:sp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S</a:t>
            </a:r>
            <a:r>
              <a:rPr lang="en-GB" sz="2000" dirty="0" smtClean="0"/>
              <a:t>et-up </a:t>
            </a:r>
            <a:r>
              <a:rPr lang="en-GB" sz="2000" dirty="0"/>
              <a:t>for </a:t>
            </a:r>
            <a:r>
              <a:rPr lang="en-GB" sz="2000" dirty="0" smtClean="0"/>
              <a:t>probe, </a:t>
            </a:r>
            <a:r>
              <a:rPr lang="en-GB" sz="2000" dirty="0"/>
              <a:t>nominal and 50 ns trains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Transverse </a:t>
            </a:r>
            <a:r>
              <a:rPr lang="en-GB" sz="2000" dirty="0" smtClean="0"/>
              <a:t>blow-up (loss maps etc.)</a:t>
            </a: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Functions in ramp: </a:t>
            </a:r>
            <a:r>
              <a:rPr lang="en-GB" sz="2000" dirty="0" smtClean="0"/>
              <a:t>values </a:t>
            </a:r>
            <a:r>
              <a:rPr lang="en-GB" sz="2000" dirty="0" smtClean="0"/>
              <a:t>programmed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Cohabitation with BBQ with low gain on witness bunches</a:t>
            </a: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Link for chirp </a:t>
            </a:r>
            <a:r>
              <a:rPr lang="en-GB" sz="2000" dirty="0"/>
              <a:t>sent from BI </a:t>
            </a:r>
            <a:endParaRPr lang="en-GB" sz="2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Abort </a:t>
            </a:r>
            <a:r>
              <a:rPr lang="en-GB" sz="2000" dirty="0"/>
              <a:t>Gap </a:t>
            </a:r>
            <a:r>
              <a:rPr lang="en-GB" sz="2000" dirty="0" smtClean="0"/>
              <a:t>cleaning: Basic </a:t>
            </a:r>
            <a:r>
              <a:rPr lang="en-GB" sz="2000" dirty="0"/>
              <a:t>set-up for 450 GeV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Injection Oscillation </a:t>
            </a:r>
            <a:r>
              <a:rPr lang="en-GB" sz="2000" dirty="0" smtClean="0"/>
              <a:t>display</a:t>
            </a: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Logging </a:t>
            </a:r>
            <a:r>
              <a:rPr lang="en-GB" sz="2000" dirty="0">
                <a:solidFill>
                  <a:srgbClr val="FF0000"/>
                </a:solidFill>
              </a:rPr>
              <a:t>(under verification, some issues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Damping gain measurement and </a:t>
            </a:r>
            <a:r>
              <a:rPr lang="en-GB" sz="2000" dirty="0" smtClean="0">
                <a:solidFill>
                  <a:srgbClr val="FF0000"/>
                </a:solidFill>
              </a:rPr>
              <a:t>optimization, calibrations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2">
              <a:buFont typeface="Calibri" panose="020F0502020204030204" pitchFamily="34" charset="0"/>
              <a:buChar char="₋"/>
            </a:pPr>
            <a:r>
              <a:rPr lang="en-GB" sz="2000" dirty="0" smtClean="0">
                <a:solidFill>
                  <a:srgbClr val="FF0000"/>
                </a:solidFill>
              </a:rPr>
              <a:t>&lt; 50 turns at 450 GeV, single bunch</a:t>
            </a:r>
          </a:p>
          <a:p>
            <a:pPr lvl="2">
              <a:buFont typeface="Calibri" panose="020F0502020204030204" pitchFamily="34" charset="0"/>
              <a:buChar char="₋"/>
            </a:pPr>
            <a:r>
              <a:rPr lang="en-GB" sz="2000" dirty="0" smtClean="0">
                <a:solidFill>
                  <a:srgbClr val="FF0000"/>
                </a:solidFill>
              </a:rPr>
              <a:t>&lt; 100 turns at 6.5 </a:t>
            </a:r>
            <a:r>
              <a:rPr lang="en-GB" sz="2000" dirty="0" err="1" smtClean="0">
                <a:solidFill>
                  <a:srgbClr val="FF0000"/>
                </a:solidFill>
              </a:rPr>
              <a:t>TeV</a:t>
            </a:r>
            <a:r>
              <a:rPr lang="en-GB" sz="2000" dirty="0" smtClean="0">
                <a:solidFill>
                  <a:srgbClr val="FF0000"/>
                </a:solidFill>
              </a:rPr>
              <a:t>, single </a:t>
            </a:r>
            <a:r>
              <a:rPr lang="en-GB" sz="2000" dirty="0" smtClean="0">
                <a:solidFill>
                  <a:srgbClr val="FF0000"/>
                </a:solidFill>
              </a:rPr>
              <a:t>bunch ?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4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jOsc-4-2012-Beam1-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4389559" cy="329216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Transverse Feedback LS1 changes    LMC - 5 Feb 2014             LMC  -  5 Feb 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1560" y="5949280"/>
            <a:ext cx="2187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smtClean="0">
                <a:solidFill>
                  <a:srgbClr val="008000"/>
                </a:solidFill>
              </a:rPr>
              <a:t>Macpherson</a:t>
            </a:r>
            <a:endParaRPr lang="en-US" dirty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CERN BE-OP &amp; BE-RF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1" y="80775"/>
            <a:ext cx="9289032" cy="935384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Run 1 performance with 50 ns trains</a:t>
            </a:r>
            <a:br>
              <a:rPr lang="en-US" sz="3200" dirty="0" smtClean="0"/>
            </a:br>
            <a:r>
              <a:rPr lang="en-US" sz="3200" dirty="0" smtClean="0"/>
              <a:t>(1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bunch of injected train) </a:t>
            </a:r>
            <a:endParaRPr lang="en-GB" sz="3200" dirty="0"/>
          </a:p>
        </p:txBody>
      </p:sp>
      <p:pic>
        <p:nvPicPr>
          <p:cNvPr id="6" name="Picture 5" descr="InjOsc-4-2012-Beam2-n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08920"/>
            <a:ext cx="4389559" cy="32921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9672" y="4797152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</a:rPr>
              <a:t>Beam 1</a:t>
            </a:r>
          </a:p>
          <a:p>
            <a:r>
              <a:rPr lang="en-US" dirty="0" smtClean="0"/>
              <a:t>H: 16 turns</a:t>
            </a:r>
          </a:p>
          <a:p>
            <a:r>
              <a:rPr lang="en-US" dirty="0" smtClean="0"/>
              <a:t>V: 27 turns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170080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2</a:t>
            </a:r>
          </a:p>
          <a:p>
            <a:r>
              <a:rPr lang="en-US" dirty="0" smtClean="0"/>
              <a:t>H:  13 turns</a:t>
            </a:r>
          </a:p>
          <a:p>
            <a:r>
              <a:rPr lang="en-US" dirty="0" smtClean="0"/>
              <a:t>V:  26 turns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3140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44371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92280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71800" y="27089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95936" y="6001089"/>
            <a:ext cx="2063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(first bunch of train)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7398" y="1104419"/>
            <a:ext cx="20898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Need to recover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8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23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Commissioning status: To do</a:t>
            </a:r>
            <a:br>
              <a:rPr lang="en-GB" sz="3200" dirty="0" smtClean="0"/>
            </a:br>
            <a:r>
              <a:rPr lang="en-GB" sz="3200" dirty="0" smtClean="0">
                <a:solidFill>
                  <a:srgbClr val="FF0000"/>
                </a:solidFill>
              </a:rPr>
              <a:t>(musts for MJ in red)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048" y="1287025"/>
            <a:ext cx="7923112" cy="4955203"/>
          </a:xfr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Injection </a:t>
            </a:r>
            <a:r>
              <a:rPr lang="en-GB" sz="2000" dirty="0">
                <a:solidFill>
                  <a:srgbClr val="FF0000"/>
                </a:solidFill>
              </a:rPr>
              <a:t>gap cleaning (needed to inject long bunch trains)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Abort gap cleaning at 6.5 </a:t>
            </a:r>
            <a:r>
              <a:rPr lang="en-GB" sz="2000" dirty="0" err="1">
                <a:solidFill>
                  <a:srgbClr val="FF0000"/>
                </a:solidFill>
              </a:rPr>
              <a:t>TeV</a:t>
            </a:r>
            <a:endParaRPr lang="en-GB" sz="2000" dirty="0">
              <a:solidFill>
                <a:srgbClr val="FF0000"/>
              </a:solidFill>
            </a:endParaRP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>
                <a:solidFill>
                  <a:srgbClr val="FF0000"/>
                </a:solidFill>
              </a:rPr>
              <a:t>Commission procedures linking abort gap cleaning to abort gap monitor (automatic </a:t>
            </a:r>
            <a:r>
              <a:rPr lang="en-GB" sz="2000" dirty="0" smtClean="0">
                <a:solidFill>
                  <a:srgbClr val="FF0000"/>
                </a:solidFill>
              </a:rPr>
              <a:t>switch-on </a:t>
            </a:r>
            <a:r>
              <a:rPr lang="en-GB" sz="2000" dirty="0">
                <a:solidFill>
                  <a:srgbClr val="FF0000"/>
                </a:solidFill>
              </a:rPr>
              <a:t>was planned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 smtClean="0">
                <a:solidFill>
                  <a:srgbClr val="FF0000"/>
                </a:solidFill>
              </a:rPr>
              <a:t>Pulse shape is bipolar, optimization of edges to limit effect outside gap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50 ns trains:  </a:t>
            </a:r>
            <a:r>
              <a:rPr lang="en-GB" sz="2000" dirty="0" smtClean="0">
                <a:sym typeface="Wingdings" panose="05000000000000000000" pitchFamily="2" charset="2"/>
              </a:rPr>
              <a:t>frequency </a:t>
            </a:r>
            <a:r>
              <a:rPr lang="en-GB" sz="2000" dirty="0">
                <a:sym typeface="Wingdings" panose="05000000000000000000" pitchFamily="2" charset="2"/>
              </a:rPr>
              <a:t>response and hold algorithm to </a:t>
            </a:r>
            <a:r>
              <a:rPr lang="en-GB" sz="2000" dirty="0" smtClean="0">
                <a:sym typeface="Wingdings" panose="05000000000000000000" pitchFamily="2" charset="2"/>
              </a:rPr>
              <a:t>push gain</a:t>
            </a:r>
            <a:endParaRPr lang="en-GB" sz="20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Bunch </a:t>
            </a:r>
            <a:r>
              <a:rPr lang="en-GB" sz="2000" dirty="0">
                <a:solidFill>
                  <a:srgbClr val="FF0000"/>
                </a:solidFill>
              </a:rPr>
              <a:t>trains 25 ns 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 full set-up of fine delay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>
                <a:sym typeface="Wingdings" panose="05000000000000000000" pitchFamily="2" charset="2"/>
              </a:rPr>
              <a:t>&gt; 20 MHz </a:t>
            </a:r>
            <a:r>
              <a:rPr lang="en-GB" sz="2000" dirty="0" smtClean="0">
                <a:sym typeface="Wingdings" panose="05000000000000000000" pitchFamily="2" charset="2"/>
              </a:rPr>
              <a:t>BW commissioning</a:t>
            </a:r>
            <a:r>
              <a:rPr lang="en-GB" sz="2000" dirty="0">
                <a:sym typeface="Wingdings" panose="05000000000000000000" pitchFamily="2" charset="2"/>
              </a:rPr>
              <a:t>, frequency response optimization 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>
                <a:sym typeface="Wingdings" panose="05000000000000000000" pitchFamily="2" charset="2"/>
              </a:rPr>
              <a:t>25 ns trains can be injected with the 50 ns basic settings (bandwidth will be limited to 10 MHz)  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v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erify post mortem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 smtClean="0">
                <a:sym typeface="Wingdings" panose="05000000000000000000" pitchFamily="2" charset="2"/>
              </a:rPr>
              <a:t>concurrent use of post mortem buffer </a:t>
            </a:r>
            <a:r>
              <a:rPr lang="en-GB" sz="2000" dirty="0" smtClean="0">
                <a:sym typeface="Wingdings" panose="05000000000000000000" pitchFamily="2" charset="2"/>
              </a:rPr>
              <a:t>for </a:t>
            </a:r>
            <a:r>
              <a:rPr lang="en-GB" sz="2000" dirty="0" smtClean="0">
                <a:sym typeface="Wingdings" panose="05000000000000000000" pitchFamily="2" charset="2"/>
              </a:rPr>
              <a:t>observation during scrubbing run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40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Commissioning status: To do</a:t>
            </a:r>
            <a:br>
              <a:rPr lang="en-GB" sz="3200" dirty="0" smtClean="0"/>
            </a:br>
            <a:r>
              <a:rPr lang="en-GB" sz="3200" dirty="0" smtClean="0"/>
              <a:t>(including “exotics”)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1376" y="1916397"/>
            <a:ext cx="7369968" cy="3908762"/>
          </a:xfr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3333CC"/>
                </a:solidFill>
                <a:sym typeface="Wingdings" panose="05000000000000000000" pitchFamily="2" charset="2"/>
              </a:rPr>
              <a:t>Settings switching </a:t>
            </a:r>
            <a:r>
              <a:rPr lang="en-GB" sz="2000" dirty="0" smtClean="0">
                <a:sym typeface="Wingdings" panose="05000000000000000000" pitchFamily="2" charset="2"/>
              </a:rPr>
              <a:t>between probe and nominal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>
                <a:sym typeface="Wingdings" panose="05000000000000000000" pitchFamily="2" charset="2"/>
              </a:rPr>
              <a:t>j</a:t>
            </a:r>
            <a:r>
              <a:rPr lang="en-GB" sz="2000" dirty="0" smtClean="0">
                <a:sym typeface="Wingdings" panose="05000000000000000000" pitchFamily="2" charset="2"/>
              </a:rPr>
              <a:t>oint development between OP and RF (Daniel, Reyes)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3333CC"/>
                </a:solidFill>
                <a:sym typeface="Wingdings" panose="05000000000000000000" pitchFamily="2" charset="2"/>
              </a:rPr>
              <a:t>Flat </a:t>
            </a:r>
            <a:r>
              <a:rPr lang="en-GB" sz="2000" dirty="0">
                <a:solidFill>
                  <a:srgbClr val="3333CC"/>
                </a:solidFill>
                <a:sym typeface="Wingdings" panose="05000000000000000000" pitchFamily="2" charset="2"/>
              </a:rPr>
              <a:t>frequency response </a:t>
            </a:r>
            <a:r>
              <a:rPr lang="en-GB" sz="2000" dirty="0">
                <a:sym typeface="Wingdings" panose="05000000000000000000" pitchFamily="2" charset="2"/>
              </a:rPr>
              <a:t>in squeeze and collide Beam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333CC"/>
                </a:solidFill>
                <a:sym typeface="Wingdings" panose="05000000000000000000" pitchFamily="2" charset="2"/>
              </a:rPr>
              <a:t>Scrubbing doublet </a:t>
            </a:r>
            <a:r>
              <a:rPr lang="en-GB" sz="2000" dirty="0">
                <a:sym typeface="Wingdings" panose="05000000000000000000" pitchFamily="2" charset="2"/>
              </a:rPr>
              <a:t>beam </a:t>
            </a:r>
            <a:r>
              <a:rPr lang="en-GB" sz="2000" dirty="0" smtClean="0">
                <a:sym typeface="Wingdings" panose="05000000000000000000" pitchFamily="2" charset="2"/>
              </a:rPr>
              <a:t>set-up and commissioning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 smtClean="0">
                <a:sym typeface="Wingdings" panose="05000000000000000000" pitchFamily="2" charset="2"/>
              </a:rPr>
              <a:t>first </a:t>
            </a:r>
            <a:r>
              <a:rPr lang="en-GB" sz="2000" dirty="0">
                <a:sym typeface="Wingdings" panose="05000000000000000000" pitchFamily="2" charset="2"/>
              </a:rPr>
              <a:t>test with trains during first scrubbing </a:t>
            </a:r>
            <a:r>
              <a:rPr lang="en-GB" sz="2000" dirty="0" smtClean="0">
                <a:sym typeface="Wingdings" panose="05000000000000000000" pitchFamily="2" charset="2"/>
              </a:rPr>
              <a:t>run</a:t>
            </a:r>
            <a:endParaRPr lang="en-GB" sz="20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Deployment </a:t>
            </a:r>
            <a:r>
              <a:rPr lang="en-GB" sz="2000" dirty="0">
                <a:sym typeface="Wingdings" panose="05000000000000000000" pitchFamily="2" charset="2"/>
              </a:rPr>
              <a:t>of “observation box” to collect ADT data for studies and potentially tune feedback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Connect, configure and commission triggering via the instability trigger network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GB" sz="2000" dirty="0">
                <a:sym typeface="Wingdings" panose="05000000000000000000" pitchFamily="2" charset="2"/>
              </a:rPr>
              <a:t>First application of instability trigger network in BI: </a:t>
            </a:r>
            <a:r>
              <a:rPr lang="en-GB" sz="2000" dirty="0" smtClean="0">
                <a:sym typeface="Wingdings" panose="05000000000000000000" pitchFamily="2" charset="2"/>
              </a:rPr>
              <a:t>connection </a:t>
            </a:r>
            <a:r>
              <a:rPr lang="en-GB" sz="2000" dirty="0">
                <a:sym typeface="Wingdings" panose="05000000000000000000" pitchFamily="2" charset="2"/>
              </a:rPr>
              <a:t>of </a:t>
            </a:r>
            <a:r>
              <a:rPr lang="en-GB" sz="2000" dirty="0" err="1">
                <a:sym typeface="Wingdings" panose="05000000000000000000" pitchFamily="2" charset="2"/>
              </a:rPr>
              <a:t>headtail</a:t>
            </a:r>
            <a:r>
              <a:rPr lang="en-GB" sz="2000" dirty="0">
                <a:sym typeface="Wingdings" panose="05000000000000000000" pitchFamily="2" charset="2"/>
              </a:rPr>
              <a:t> monitor and </a:t>
            </a:r>
            <a:r>
              <a:rPr lang="en-GB" sz="2000" dirty="0" smtClean="0">
                <a:sym typeface="Wingdings" panose="05000000000000000000" pitchFamily="2" charset="2"/>
              </a:rPr>
              <a:t>BBQ 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61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State Machine for Intensity Switching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16</a:t>
            </a:fld>
            <a:endParaRPr lang="en-GB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372" y="1660720"/>
            <a:ext cx="6549976" cy="3201688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6012160" y="5660782"/>
            <a:ext cx="22050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R. </a:t>
            </a:r>
            <a:r>
              <a:rPr lang="en-GB" dirty="0" err="1" smtClean="0">
                <a:solidFill>
                  <a:srgbClr val="FF0000"/>
                </a:solidFill>
              </a:rPr>
              <a:t>Alemany</a:t>
            </a:r>
            <a:r>
              <a:rPr lang="en-GB" dirty="0" smtClean="0">
                <a:solidFill>
                  <a:srgbClr val="FF0000"/>
                </a:solidFill>
              </a:rPr>
              <a:t>, D. </a:t>
            </a:r>
            <a:r>
              <a:rPr lang="en-GB" dirty="0" err="1" smtClean="0">
                <a:solidFill>
                  <a:srgbClr val="FF0000"/>
                </a:solidFill>
              </a:rPr>
              <a:t>Valuch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2468" y="5199117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</a:t>
            </a:r>
            <a:r>
              <a:rPr lang="en-GB" dirty="0" smtClean="0"/>
              <a:t>ill be extremely useful to have probes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GB" dirty="0" smtClean="0"/>
              <a:t>an be extended to automatic switching between settings for bunch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GB" dirty="0" smtClean="0"/>
              <a:t>eeds thorough check before roll-out</a:t>
            </a:r>
          </a:p>
        </p:txBody>
      </p:sp>
    </p:spTree>
    <p:extLst>
      <p:ext uri="{BB962C8B-B14F-4D97-AF65-F5344CB8AC3E}">
        <p14:creationId xmlns:p14="http://schemas.microsoft.com/office/powerpoint/2010/main" val="235714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PME043f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24744"/>
            <a:ext cx="3708992" cy="24059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737"/>
            <a:ext cx="8352928" cy="6926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Towards 25 ns operation in 2015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199" y="5996312"/>
            <a:ext cx="2133600" cy="365125"/>
          </a:xfrm>
        </p:spPr>
        <p:txBody>
          <a:bodyPr/>
          <a:lstStyle/>
          <a:p>
            <a:fld id="{E41DB357-E4E9-4009-AC9D-3793556B2D77}" type="slidenum">
              <a:rPr lang="en-GB" smtClean="0"/>
              <a:t>17</a:t>
            </a:fld>
            <a:endParaRPr lang="en-GB"/>
          </a:p>
        </p:txBody>
      </p:sp>
      <p:pic>
        <p:nvPicPr>
          <p:cNvPr id="9" name="Picture 8" descr="Inj50n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29002"/>
            <a:ext cx="3785165" cy="2846989"/>
          </a:xfrm>
          <a:prstGeom prst="rect">
            <a:avLst/>
          </a:prstGeom>
        </p:spPr>
      </p:pic>
      <p:pic>
        <p:nvPicPr>
          <p:cNvPr id="10" name="Picture 9" descr="Inj25n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429002"/>
            <a:ext cx="3785165" cy="2846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2348880"/>
            <a:ext cx="2072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50 ns bunch spacing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standard + hold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144 bunches (4x36)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39" y="2348880"/>
            <a:ext cx="2172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</a:rPr>
              <a:t>25 ns bunch spacing</a:t>
            </a:r>
          </a:p>
          <a:p>
            <a:r>
              <a:rPr lang="en-US" dirty="0">
                <a:solidFill>
                  <a:srgbClr val="3333CC"/>
                </a:solidFill>
              </a:rPr>
              <a:t>e</a:t>
            </a:r>
            <a:r>
              <a:rPr lang="en-US" dirty="0" smtClean="0">
                <a:solidFill>
                  <a:srgbClr val="3333CC"/>
                </a:solidFill>
              </a:rPr>
              <a:t>nhanced bandwidth</a:t>
            </a:r>
          </a:p>
          <a:p>
            <a:r>
              <a:rPr lang="en-US" dirty="0" smtClean="0">
                <a:solidFill>
                  <a:srgbClr val="3333CC"/>
                </a:solidFill>
              </a:rPr>
              <a:t>144 bunches (2x72)  </a:t>
            </a:r>
            <a:endParaRPr lang="en-US" dirty="0">
              <a:solidFill>
                <a:srgbClr val="3333CC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364087" y="2924944"/>
            <a:ext cx="1224137" cy="1224136"/>
          </a:xfrm>
          <a:prstGeom prst="straightConnector1">
            <a:avLst/>
          </a:prstGeom>
          <a:ln w="28575" cmpd="sng">
            <a:solidFill>
              <a:srgbClr val="33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843808" y="2780928"/>
            <a:ext cx="1152128" cy="1296144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51920" y="4077072"/>
            <a:ext cx="1135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Injection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oscillation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damping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4248" y="6334780"/>
            <a:ext cx="179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IPAC’13, WEPME43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06054" y="908720"/>
            <a:ext cx="22431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2015:</a:t>
            </a:r>
          </a:p>
          <a:p>
            <a:r>
              <a:rPr lang="en-GB" dirty="0" smtClean="0"/>
              <a:t>response of ADT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ontinue optimization</a:t>
            </a:r>
          </a:p>
          <a:p>
            <a:r>
              <a:rPr lang="en-GB" dirty="0" smtClean="0"/>
              <a:t>for 25 ns running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6333415"/>
            <a:ext cx="277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ADT 2012 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2" descr="W:\CERN\LHC\reports\131126-a-GKO_LBOC Scrubbing beam\matlab\DamperFrontEnd\mypi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2" y="1291066"/>
            <a:ext cx="4048629" cy="469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4627811" y="1304560"/>
            <a:ext cx="4299644" cy="4695971"/>
            <a:chOff x="1027" y="0"/>
            <a:chExt cx="5308202" cy="6203135"/>
          </a:xfrm>
        </p:grpSpPr>
        <p:pic>
          <p:nvPicPr>
            <p:cNvPr id="8" name="Picture 3" descr="W:\CERN\LHC\reports\131126-a-GKO_LBOC Scrubbing beam\matlab\DamperFrontEnd\mypic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" y="0"/>
              <a:ext cx="5308202" cy="61569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1433593" y="472699"/>
              <a:ext cx="199640" cy="256104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550895" y="252108"/>
              <a:ext cx="30716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</a:rPr>
                <a:t>20 MHz odd mode: no movement of COG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47463" y="922149"/>
              <a:ext cx="79990" cy="216976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52377" y="1123624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</a:rPr>
                <a:t>down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02528" y="883400"/>
              <a:ext cx="157628" cy="216976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81342" y="1030637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</a:rPr>
                <a:t>up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05091" y="2665708"/>
              <a:ext cx="79990" cy="216976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10005" y="2867183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</a:rPr>
                <a:t>down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907796" y="2378271"/>
              <a:ext cx="177292" cy="207749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29699" y="21819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</a:rPr>
                <a:t>up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344947" y="2882684"/>
              <a:ext cx="44323" cy="632565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910827" y="2665708"/>
              <a:ext cx="15392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</a:rPr>
                <a:t>leads to cancelation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33233" y="5157653"/>
              <a:ext cx="16466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0000"/>
                  </a:solidFill>
                  <a:sym typeface="Wingdings" panose="05000000000000000000" pitchFamily="2" charset="2"/>
                </a:rPr>
                <a:t></a:t>
              </a:r>
              <a:r>
                <a:rPr lang="en-GB" sz="1200" dirty="0">
                  <a:solidFill>
                    <a:srgbClr val="000000"/>
                  </a:solidFill>
                </a:rPr>
                <a:t> </a:t>
              </a:r>
              <a:r>
                <a:rPr lang="en-GB" sz="1200" dirty="0" smtClean="0">
                  <a:solidFill>
                    <a:srgbClr val="000000"/>
                  </a:solidFill>
                </a:rPr>
                <a:t>odd mode </a:t>
              </a:r>
              <a:r>
                <a:rPr lang="en-GB" sz="1200" dirty="0">
                  <a:solidFill>
                    <a:srgbClr val="000000"/>
                  </a:solidFill>
                </a:rPr>
                <a:t>invisible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943992" y="6018719"/>
              <a:ext cx="241626" cy="107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99892" y="5941525"/>
              <a:ext cx="5811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/>
                  </a:solidFill>
                </a:rPr>
                <a:t>x10</a:t>
              </a:r>
              <a:r>
                <a:rPr lang="en-GB" sz="1100" baseline="30000" dirty="0" smtClean="0">
                  <a:solidFill>
                    <a:schemeClr val="accent6"/>
                  </a:solidFill>
                </a:rPr>
                <a:t>-7</a:t>
              </a:r>
              <a:endParaRPr lang="en-GB" sz="1100" baseline="300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579182" y="0"/>
            <a:ext cx="8229600" cy="83368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LHC ADT BPOS: Readiness for scrubbing beam</a:t>
            </a:r>
            <a:endParaRPr lang="en-GB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813242" y="956056"/>
            <a:ext cx="40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centre of gravity oscillation (even parity)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909323" y="965292"/>
            <a:ext cx="3820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within </a:t>
            </a:r>
            <a:r>
              <a:rPr lang="en-GB" dirty="0" err="1" smtClean="0"/>
              <a:t>bunchlet</a:t>
            </a:r>
            <a:r>
              <a:rPr lang="en-GB" dirty="0" smtClean="0"/>
              <a:t> oscillation (odd parity)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819514" y="5611511"/>
            <a:ext cx="308514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G. </a:t>
            </a:r>
            <a:r>
              <a:rPr lang="en-GB" dirty="0" err="1" smtClean="0">
                <a:solidFill>
                  <a:srgbClr val="FF0000"/>
                </a:solidFill>
              </a:rPr>
              <a:t>Kotzian</a:t>
            </a:r>
            <a:r>
              <a:rPr lang="en-GB" dirty="0" smtClean="0">
                <a:solidFill>
                  <a:srgbClr val="FF0000"/>
                </a:solidFill>
              </a:rPr>
              <a:t> @LBOC 26.11.2013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06388" y="6143893"/>
            <a:ext cx="5773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current and future LHC ADT HW ready for 5 ns </a:t>
            </a:r>
            <a:r>
              <a:rPr lang="en-GB" dirty="0" err="1" smtClean="0"/>
              <a:t>bunchlets</a:t>
            </a:r>
            <a:endParaRPr lang="en-GB" dirty="0" smtClean="0"/>
          </a:p>
          <a:p>
            <a:r>
              <a:rPr lang="en-GB" dirty="0" smtClean="0"/>
              <a:t>requires separate set-up (fine delays for clocks)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24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23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20840"/>
            <a:ext cx="7369968" cy="3724096"/>
          </a:xfr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ADT hardware and </a:t>
            </a:r>
            <a:r>
              <a:rPr lang="en-GB" sz="2000" dirty="0" smtClean="0">
                <a:sym typeface="Wingdings" panose="05000000000000000000" pitchFamily="2" charset="2"/>
              </a:rPr>
              <a:t>software -  </a:t>
            </a:r>
            <a:r>
              <a:rPr lang="en-GB" sz="2000" dirty="0" smtClean="0">
                <a:sym typeface="Wingdings" panose="05000000000000000000" pitchFamily="2" charset="2"/>
              </a:rPr>
              <a:t>for power and </a:t>
            </a:r>
            <a:r>
              <a:rPr lang="en-GB" sz="2000" dirty="0" err="1" smtClean="0">
                <a:sym typeface="Wingdings" panose="05000000000000000000" pitchFamily="2" charset="2"/>
              </a:rPr>
              <a:t>lowlevel</a:t>
            </a:r>
            <a:r>
              <a:rPr lang="en-GB" sz="2000" dirty="0" smtClean="0">
                <a:sym typeface="Wingdings" panose="05000000000000000000" pitchFamily="2" charset="2"/>
              </a:rPr>
              <a:t> - </a:t>
            </a:r>
            <a:r>
              <a:rPr lang="en-GB" sz="2000" dirty="0" smtClean="0">
                <a:sym typeface="Wingdings" panose="05000000000000000000" pitchFamily="2" charset="2"/>
              </a:rPr>
              <a:t>are ready for MJ beams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Commissioning is well advanced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Abort gap and injection gap cleaning a must for MJ beams, need commissioning </a:t>
            </a:r>
            <a:r>
              <a:rPr lang="en-GB" sz="2000" dirty="0" smtClean="0">
                <a:sym typeface="Wingdings" panose="05000000000000000000" pitchFamily="2" charset="2"/>
              </a:rPr>
              <a:t>time, commissioning of abort gap cleaning started with 450 GeV, to do 6.5 </a:t>
            </a:r>
            <a:r>
              <a:rPr lang="en-GB" sz="2000" dirty="0" err="1" smtClean="0">
                <a:sym typeface="Wingdings" panose="05000000000000000000" pitchFamily="2" charset="2"/>
              </a:rPr>
              <a:t>TeV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Bunch trains at 25 ns and 50 ns as well as doublet beams need set-up time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Recovering Run 1 performance and reacting to requirements from tune feedback and to fight instabilities is an iterative optimization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77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LHC Transverse Damper (ADT)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799693" cy="4561249"/>
          </a:xfrm>
        </p:spPr>
        <p:txBody>
          <a:bodyPr wrap="square">
            <a:spAutoFit/>
          </a:bodyPr>
          <a:lstStyle/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0000FF"/>
                </a:solidFill>
              </a:rPr>
              <a:t>Initially </a:t>
            </a:r>
            <a:r>
              <a:rPr lang="en-GB" sz="2400" dirty="0" smtClean="0">
                <a:solidFill>
                  <a:srgbClr val="0000FF"/>
                </a:solidFill>
              </a:rPr>
              <a:t>designed for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I</a:t>
            </a:r>
            <a:r>
              <a:rPr lang="en-GB" sz="2000" dirty="0" err="1" smtClean="0"/>
              <a:t>njection</a:t>
            </a:r>
            <a:r>
              <a:rPr lang="en-GB" sz="2000" dirty="0" smtClean="0"/>
              <a:t> oscillation damping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F</a:t>
            </a:r>
            <a:r>
              <a:rPr lang="en-GB" sz="2000" dirty="0" err="1" smtClean="0"/>
              <a:t>eedback</a:t>
            </a:r>
            <a:r>
              <a:rPr lang="en-GB" sz="2000" dirty="0" smtClean="0"/>
              <a:t> during ramp (coupled bunch instabilities)</a:t>
            </a:r>
          </a:p>
          <a:p>
            <a:pPr lvl="1">
              <a:buFont typeface="Arial"/>
              <a:buChar char="•"/>
            </a:pPr>
            <a:endParaRPr lang="en-GB" sz="1800" dirty="0" smtClean="0"/>
          </a:p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FF0000"/>
                </a:solidFill>
              </a:rPr>
              <a:t>LHC Physics Run 1 (2010-2013)</a:t>
            </a:r>
            <a:endParaRPr lang="en-GB" sz="2400" dirty="0" smtClean="0">
              <a:solidFill>
                <a:srgbClr val="FF0000"/>
              </a:solidFill>
            </a:endParaRPr>
          </a:p>
          <a:p>
            <a:pPr lvl="2">
              <a:buFont typeface="Arial"/>
              <a:buChar char="•"/>
            </a:pPr>
            <a:r>
              <a:rPr lang="en-US" sz="2000" dirty="0"/>
              <a:t>P</a:t>
            </a:r>
            <a:r>
              <a:rPr lang="en-GB" sz="2000" dirty="0" err="1" smtClean="0"/>
              <a:t>roviding</a:t>
            </a:r>
            <a:r>
              <a:rPr lang="en-GB" sz="2000" dirty="0" smtClean="0"/>
              <a:t> stability at all times in the cycle</a:t>
            </a:r>
          </a:p>
          <a:p>
            <a:pPr marL="1073150" lvl="2" indent="357188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(including with colliding beams !)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D</a:t>
            </a:r>
            <a:r>
              <a:rPr lang="en-GB" sz="2000" dirty="0" err="1" smtClean="0"/>
              <a:t>iagnostic</a:t>
            </a:r>
            <a:r>
              <a:rPr lang="en-GB" sz="2000" dirty="0" smtClean="0"/>
              <a:t> tool to record bunch-by-bunch oscillations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A</a:t>
            </a:r>
            <a:r>
              <a:rPr lang="en-GB" sz="2000" dirty="0" err="1" smtClean="0"/>
              <a:t>bort</a:t>
            </a:r>
            <a:r>
              <a:rPr lang="en-GB" sz="2000" dirty="0" smtClean="0"/>
              <a:t> gap and injection cleaning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Blow-up for loss maps and aperture studies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ool to produce losses for quench tests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une measurement (under development)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07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941" y="1401441"/>
            <a:ext cx="8698996" cy="502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3368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Overview</a:t>
            </a:r>
            <a:r>
              <a:rPr lang="en-GB" sz="3600" dirty="0" smtClean="0"/>
              <a:t> of ADT System</a:t>
            </a:r>
            <a:endParaRPr lang="en-GB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415966" y="1628800"/>
            <a:ext cx="1005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Lowlevel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system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7839" y="5085184"/>
            <a:ext cx="1005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Lowlevel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system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3356992"/>
            <a:ext cx="96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Pick-ups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3359564"/>
            <a:ext cx="96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Pick-ups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19332" y="2708920"/>
            <a:ext cx="148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Power system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93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35853" y="1102010"/>
            <a:ext cx="9073008" cy="5724644"/>
          </a:xfrm>
        </p:spPr>
        <p:txBody>
          <a:bodyPr wrap="square">
            <a:spAutoFit/>
          </a:bodyPr>
          <a:lstStyle/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0000FF"/>
                </a:solidFill>
              </a:rPr>
              <a:t>Power system </a:t>
            </a:r>
            <a:r>
              <a:rPr lang="en-US" sz="2400" dirty="0" smtClean="0">
                <a:solidFill>
                  <a:srgbClr val="FF0000"/>
                </a:solidFill>
              </a:rPr>
              <a:t>(increased reliability and availability)</a:t>
            </a:r>
            <a:endParaRPr lang="en-GB" sz="2400" dirty="0" smtClean="0">
              <a:solidFill>
                <a:srgbClr val="FF0000"/>
              </a:solidFill>
            </a:endParaRPr>
          </a:p>
          <a:p>
            <a:pPr lvl="2">
              <a:buFont typeface="Arial"/>
              <a:buChar char="•"/>
            </a:pPr>
            <a:r>
              <a:rPr lang="en-US" sz="1800" dirty="0" smtClean="0"/>
              <a:t>Maintenance of </a:t>
            </a:r>
            <a:r>
              <a:rPr lang="en-US" sz="1800" dirty="0" err="1" smtClean="0"/>
              <a:t>tetrode</a:t>
            </a:r>
            <a:r>
              <a:rPr lang="en-US" sz="1800" dirty="0" smtClean="0"/>
              <a:t> power amplifiers (16 + 4 spares)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Maintenance of 32 driver amplifiers (200 W)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Improvement of amplifier to kicker connection and new loads</a:t>
            </a:r>
          </a:p>
          <a:p>
            <a:pPr lvl="2">
              <a:buFont typeface="Arial"/>
              <a:buChar char="•"/>
            </a:pPr>
            <a:r>
              <a:rPr lang="en-US" sz="1800" dirty="0" smtClean="0">
                <a:solidFill>
                  <a:srgbClr val="3333CC"/>
                </a:solidFill>
              </a:rPr>
              <a:t>Vacuum interlocks (to minimize risk of false interlocks)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Exchange of flow meters for water cooling interlocks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Installation of HV switches in power converters to take one amplifier off if needed, and HV maintenance </a:t>
            </a:r>
            <a:r>
              <a:rPr lang="en-US" sz="1800" dirty="0" smtClean="0">
                <a:solidFill>
                  <a:srgbClr val="3333CC"/>
                </a:solidFill>
              </a:rPr>
              <a:t>(done)</a:t>
            </a:r>
          </a:p>
          <a:p>
            <a:pPr marL="1073150" lvl="2" indent="0">
              <a:buNone/>
            </a:pPr>
            <a:endParaRPr lang="en-US" sz="1800" i="1" dirty="0" smtClean="0">
              <a:solidFill>
                <a:srgbClr val="FF0000"/>
              </a:solidFill>
            </a:endParaRPr>
          </a:p>
          <a:p>
            <a:pPr marL="1073150" lvl="2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1073150" lvl="2" indent="0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marL="1073150" lvl="2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1073150" lvl="2" indent="0">
              <a:buNone/>
            </a:pPr>
            <a:endParaRPr lang="en-US" sz="1800" dirty="0" smtClean="0"/>
          </a:p>
          <a:p>
            <a:pPr marL="1073150" lvl="2" indent="0">
              <a:buNone/>
            </a:pPr>
            <a:endParaRPr lang="en-US" sz="1800" dirty="0"/>
          </a:p>
          <a:p>
            <a:pPr marL="1073150" lvl="2" indent="0">
              <a:buNone/>
            </a:pPr>
            <a:endParaRPr lang="en-US" sz="1800" dirty="0"/>
          </a:p>
          <a:p>
            <a:pPr marL="1073150" lvl="2" indent="0">
              <a:buNone/>
            </a:pPr>
            <a:endParaRPr lang="en-US" sz="1800" dirty="0" smtClean="0"/>
          </a:p>
          <a:p>
            <a:pPr marL="1073150" lvl="2" indent="0">
              <a:buNone/>
            </a:pPr>
            <a:r>
              <a:rPr lang="en-US" sz="1800" dirty="0" smtClean="0"/>
              <a:t>Migrate controls of power system to FESA3 </a:t>
            </a:r>
            <a:r>
              <a:rPr lang="en-US" sz="1800" dirty="0" smtClean="0">
                <a:solidFill>
                  <a:srgbClr val="FF0000"/>
                </a:solidFill>
              </a:rPr>
              <a:t>(to be done)</a:t>
            </a:r>
          </a:p>
        </p:txBody>
      </p:sp>
      <p:pic>
        <p:nvPicPr>
          <p:cNvPr id="13314" name="Picture 2" descr="C:\LMC_ADT_05FEB14\Eric\photo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901" y="3802487"/>
            <a:ext cx="2844800" cy="212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236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/>
              <a:t>Status of changes with respect to </a:t>
            </a:r>
            <a:r>
              <a:rPr lang="en-GB" sz="3600" dirty="0" smtClean="0"/>
              <a:t>Run 1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4</a:t>
            </a:fld>
            <a:endParaRPr lang="en-GB" dirty="0"/>
          </a:p>
        </p:txBody>
      </p:sp>
      <p:pic>
        <p:nvPicPr>
          <p:cNvPr id="13315" name="Picture 3" descr="C:\LMC_ADT_05FEB14\Eric\photo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754" y="3797468"/>
            <a:ext cx="2844800" cy="212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45951" y="5845914"/>
            <a:ext cx="275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3150" lvl="2" indent="0">
              <a:buNone/>
            </a:pPr>
            <a:r>
              <a:rPr lang="en-US" dirty="0">
                <a:solidFill>
                  <a:srgbClr val="FF0000"/>
                </a:solidFill>
              </a:rPr>
              <a:t>HV switch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5832226"/>
            <a:ext cx="2881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73150" lvl="2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Tetrode</a:t>
            </a:r>
            <a:r>
              <a:rPr lang="en-US" dirty="0" smtClean="0">
                <a:solidFill>
                  <a:srgbClr val="FF0000"/>
                </a:solidFill>
              </a:rPr>
              <a:t> amplifier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3108" y="6188277"/>
            <a:ext cx="21200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Team E. </a:t>
            </a:r>
            <a:r>
              <a:rPr lang="en-GB" dirty="0" err="1" smtClean="0">
                <a:solidFill>
                  <a:srgbClr val="FF0000"/>
                </a:solidFill>
              </a:rPr>
              <a:t>Montesinos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376550">
            <a:off x="5865701" y="2066498"/>
            <a:ext cx="355225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All operational and ready for MJ beams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2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880" y="38099"/>
            <a:ext cx="8229600" cy="1143000"/>
          </a:xfrm>
        </p:spPr>
        <p:txBody>
          <a:bodyPr/>
          <a:lstStyle/>
          <a:p>
            <a:r>
              <a:rPr lang="en-GB" dirty="0" smtClean="0"/>
              <a:t>ADT kicker (16 x)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467600" y="114300"/>
            <a:ext cx="13019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 port 1</a:t>
            </a:r>
            <a:endParaRPr lang="en-US" dirty="0"/>
          </a:p>
          <a:p>
            <a:r>
              <a:rPr lang="en-US" dirty="0" smtClean="0"/>
              <a:t>(H front)</a:t>
            </a:r>
          </a:p>
          <a:p>
            <a:r>
              <a:rPr lang="en-US" dirty="0" smtClean="0"/>
              <a:t>(V top)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5638800"/>
            <a:ext cx="1330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 port 2</a:t>
            </a:r>
            <a:endParaRPr lang="en-US" dirty="0"/>
          </a:p>
          <a:p>
            <a:r>
              <a:rPr lang="en-US" dirty="0" smtClean="0"/>
              <a:t>(H back)</a:t>
            </a:r>
          </a:p>
          <a:p>
            <a:r>
              <a:rPr lang="en-US" dirty="0" smtClean="0"/>
              <a:t>(V bottom)</a:t>
            </a: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028700"/>
            <a:ext cx="88868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247900" y="4495800"/>
            <a:ext cx="876300" cy="133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43200" y="4876800"/>
            <a:ext cx="876300" cy="133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9600" y="5143500"/>
            <a:ext cx="65577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tank: 1.6 m length</a:t>
            </a:r>
          </a:p>
          <a:p>
            <a:r>
              <a:rPr lang="en-US" dirty="0" smtClean="0"/>
              <a:t>electrodes: 1.5 m length, supported by 3 ceramic rings</a:t>
            </a:r>
          </a:p>
          <a:p>
            <a:r>
              <a:rPr lang="en-US" dirty="0" smtClean="0"/>
              <a:t>centering is achieved by accurately machines tank and ceramic rings</a:t>
            </a:r>
          </a:p>
          <a:p>
            <a:r>
              <a:rPr lang="en-US" dirty="0" smtClean="0"/>
              <a:t>longitudinal expansion of electrodes possible by design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6477000" y="1600200"/>
            <a:ext cx="8382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71800" y="1143000"/>
            <a:ext cx="398859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signal can be observed (kick and beam !)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1866900" y="3581400"/>
            <a:ext cx="838200" cy="1588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524000" y="3771900"/>
            <a:ext cx="71686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32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GB" dirty="0" smtClean="0"/>
              <a:t>Beam induced signal on kicker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6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154980" y="5430710"/>
            <a:ext cx="3674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ns / div [10 div</a:t>
            </a:r>
            <a:r>
              <a:rPr lang="en-US" dirty="0" smtClean="0"/>
              <a:t>]</a:t>
            </a:r>
          </a:p>
          <a:p>
            <a:r>
              <a:rPr lang="en-US" dirty="0" smtClean="0"/>
              <a:t>end of batch of 36 bunches @50 ns</a:t>
            </a:r>
          </a:p>
          <a:p>
            <a:r>
              <a:rPr lang="en-US" dirty="0" smtClean="0"/>
              <a:t>15.04.2011; ok for next intensity step</a:t>
            </a:r>
            <a:endParaRPr lang="en-US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75" y="1630885"/>
            <a:ext cx="4571428" cy="342857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647174" y="2287488"/>
            <a:ext cx="3376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Resonance: close to 40 MHz</a:t>
            </a:r>
          </a:p>
          <a:p>
            <a:r>
              <a:rPr lang="en-GB" dirty="0" smtClean="0"/>
              <a:t>Q = 600, tau = 210 ns</a:t>
            </a:r>
          </a:p>
          <a:p>
            <a:r>
              <a:rPr lang="en-GB" dirty="0" smtClean="0"/>
              <a:t>~ 200 V induced by nominal beam</a:t>
            </a:r>
          </a:p>
          <a:p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012160" y="4581128"/>
            <a:ext cx="23785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Watch this for </a:t>
            </a:r>
          </a:p>
          <a:p>
            <a:r>
              <a:rPr lang="en-GB" sz="2400" dirty="0" smtClean="0"/>
              <a:t>Intensity increase</a:t>
            </a:r>
          </a:p>
          <a:p>
            <a:r>
              <a:rPr lang="en-GB" sz="2400" dirty="0"/>
              <a:t>w</a:t>
            </a:r>
            <a:r>
              <a:rPr lang="en-GB" sz="2400" dirty="0" smtClean="0"/>
              <a:t>ith 25 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8876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Status of changes with respect to Run 1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65719" y="1268760"/>
            <a:ext cx="9309719" cy="5010602"/>
          </a:xfrm>
        </p:spPr>
        <p:txBody>
          <a:bodyPr wrap="square">
            <a:spAutoFit/>
          </a:bodyPr>
          <a:lstStyle/>
          <a:p>
            <a:pPr lvl="1">
              <a:buFont typeface="Courier New"/>
              <a:buChar char="o"/>
            </a:pPr>
            <a:r>
              <a:rPr lang="en-US" sz="2400" dirty="0" err="1" smtClean="0">
                <a:solidFill>
                  <a:srgbClr val="0000FF"/>
                </a:solidFill>
              </a:rPr>
              <a:t>Lowlevel</a:t>
            </a:r>
            <a:r>
              <a:rPr lang="en-US" sz="2400" dirty="0" smtClean="0">
                <a:solidFill>
                  <a:srgbClr val="0000FF"/>
                </a:solidFill>
              </a:rPr>
              <a:t> System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increased </a:t>
            </a:r>
            <a:r>
              <a:rPr lang="en-US" sz="2400" dirty="0" smtClean="0">
                <a:solidFill>
                  <a:srgbClr val="FF0000"/>
                </a:solidFill>
              </a:rPr>
              <a:t>performance, </a:t>
            </a:r>
            <a:r>
              <a:rPr lang="en-US" sz="2400" dirty="0" smtClean="0">
                <a:solidFill>
                  <a:srgbClr val="FF0000"/>
                </a:solidFill>
              </a:rPr>
              <a:t>flexibility)</a:t>
            </a:r>
            <a:endParaRPr lang="en-GB" sz="2400" dirty="0">
              <a:solidFill>
                <a:srgbClr val="FF0000"/>
              </a:solidFill>
            </a:endParaRPr>
          </a:p>
          <a:p>
            <a:pPr lvl="2">
              <a:buFont typeface="Arial"/>
              <a:buChar char="•"/>
            </a:pPr>
            <a:endParaRPr lang="en-US" sz="1800" dirty="0" smtClean="0"/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 smtClean="0"/>
              <a:t>X-change of cables (8 pick-ups plus 8 new pick-ups) </a:t>
            </a:r>
            <a:r>
              <a:rPr lang="en-US" sz="1800" dirty="0" smtClean="0">
                <a:solidFill>
                  <a:srgbClr val="3333CC"/>
                </a:solidFill>
                <a:sym typeface="Wingdings" panose="05000000000000000000" pitchFamily="2" charset="2"/>
              </a:rPr>
              <a:t> done,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but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electronics for new pick-ups deferred to YETS 2015/2016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/>
              <a:t>N</a:t>
            </a:r>
            <a:r>
              <a:rPr lang="en-US" sz="1800" dirty="0" smtClean="0"/>
              <a:t>ew cables for 8 drive signals from surface (SR4) to UX45 (better pulse for AGC)  </a:t>
            </a:r>
            <a:r>
              <a:rPr lang="en-US" sz="1800" dirty="0" smtClean="0">
                <a:solidFill>
                  <a:srgbClr val="3333CC"/>
                </a:solidFill>
                <a:sym typeface="Wingdings" panose="05000000000000000000" pitchFamily="2" charset="2"/>
              </a:rPr>
              <a:t> done</a:t>
            </a:r>
            <a:endParaRPr lang="en-US" sz="1800" dirty="0">
              <a:solidFill>
                <a:srgbClr val="3333CC"/>
              </a:solidFill>
            </a:endParaRP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 smtClean="0"/>
              <a:t>New VME electronics for beam position detection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deferred to YETS 2015/2016 </a:t>
            </a:r>
            <a:r>
              <a:rPr lang="en-US" sz="1800" dirty="0" smtClean="0">
                <a:sym typeface="Wingdings" panose="05000000000000000000" pitchFamily="2" charset="2"/>
              </a:rPr>
              <a:t>following experience in SPS with new mixers, production of hardware ongoing</a:t>
            </a: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b="1" dirty="0" smtClean="0"/>
              <a:t>New VME </a:t>
            </a:r>
            <a:r>
              <a:rPr lang="en-US" sz="1800" b="1" dirty="0" err="1" smtClean="0"/>
              <a:t>mDSPU</a:t>
            </a:r>
            <a:r>
              <a:rPr lang="en-US" sz="1800" b="1" dirty="0" smtClean="0"/>
              <a:t> (signal processing) with independent gain control functions for cleaning and damping (4 independent DACs, analog outputs combined)                 </a:t>
            </a:r>
            <a:r>
              <a:rPr lang="en-US" sz="1800" dirty="0" smtClean="0">
                <a:solidFill>
                  <a:srgbClr val="3333CC"/>
                </a:solidFill>
                <a:sym typeface="Wingdings" panose="05000000000000000000" pitchFamily="2" charset="2"/>
              </a:rPr>
              <a:t> done </a:t>
            </a: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Number of FGC functions increased </a:t>
            </a:r>
            <a:r>
              <a:rPr lang="en-US" sz="1800" dirty="0" smtClean="0">
                <a:solidFill>
                  <a:srgbClr val="3333CC"/>
                </a:solidFill>
                <a:sym typeface="Wingdings" panose="05000000000000000000" pitchFamily="2" charset="2"/>
              </a:rPr>
              <a:t> done</a:t>
            </a: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Diagnostics: Instability trigger network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deployed, working on “last mile” to ADT</a:t>
            </a: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Observation BOX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under development, first roll-out for long. plane</a:t>
            </a:r>
          </a:p>
          <a:p>
            <a:pPr marL="1440000" lvl="2">
              <a:spcBef>
                <a:spcPts val="600"/>
              </a:spcBef>
              <a:buFont typeface="Arial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New developments are in FESA 3 (e.g. abort gap and injection gap cleaning)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47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8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0649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Pickups available for ADT after LS1</a:t>
            </a:r>
            <a:r>
              <a:rPr lang="en-GB" sz="3200" smtClean="0"/>
              <a:t/>
            </a:r>
            <a:br>
              <a:rPr lang="en-GB" sz="3200" smtClean="0"/>
            </a:br>
            <a:r>
              <a:rPr lang="en-GB" sz="2700" smtClean="0"/>
              <a:t>effectively </a:t>
            </a:r>
            <a:r>
              <a:rPr lang="en-GB" sz="2700" dirty="0" smtClean="0"/>
              <a:t>no change in 2015 with respect to Run 1 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557027" y="1124744"/>
          <a:ext cx="8207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152000"/>
                <a:gridCol w="1152000"/>
                <a:gridCol w="1152000"/>
                <a:gridCol w="1152000"/>
                <a:gridCol w="1152000"/>
                <a:gridCol w="11520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B1 horizontal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28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127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112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78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16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158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/>
          </p:nvPr>
        </p:nvGraphicFramePr>
        <p:xfrm>
          <a:off x="557027" y="2420144"/>
          <a:ext cx="8207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152000"/>
                <a:gridCol w="1152000"/>
                <a:gridCol w="1152000"/>
                <a:gridCol w="1152000"/>
                <a:gridCol w="1152000"/>
                <a:gridCol w="11520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B1 vertical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172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25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52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127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138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38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existing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252227" y="2343944"/>
            <a:ext cx="8839200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ontent Placeholder 5"/>
          <p:cNvGraphicFramePr>
            <a:graphicFrameLocks/>
          </p:cNvGraphicFramePr>
          <p:nvPr>
            <p:extLst/>
          </p:nvPr>
        </p:nvGraphicFramePr>
        <p:xfrm>
          <a:off x="557027" y="3898424"/>
          <a:ext cx="8207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152000"/>
                <a:gridCol w="1152000"/>
                <a:gridCol w="1152000"/>
                <a:gridCol w="1152000"/>
                <a:gridCol w="1152000"/>
                <a:gridCol w="11520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B2 horizontal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164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173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106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30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/>
          </p:nvPr>
        </p:nvGraphicFramePr>
        <p:xfrm>
          <a:off x="557027" y="5193824"/>
          <a:ext cx="8207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152000"/>
                <a:gridCol w="1152000"/>
                <a:gridCol w="1152000"/>
                <a:gridCol w="1152000"/>
                <a:gridCol w="1152000"/>
                <a:gridCol w="11520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B2 vertical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Q7R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Q9R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Q10R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36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140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169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23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34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dirty="0" smtClean="0"/>
                        <a:t> = 181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existing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252227" y="5117624"/>
            <a:ext cx="8839200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6352145"/>
            <a:ext cx="560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pick-ups to be made operational in YETS 2015/2016 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0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  ADT Transverse Feedback &amp; Gap Cleaning              MPP Workshop 12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B357-E4E9-4009-AC9D-3793556B2D77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98" y="852914"/>
            <a:ext cx="4414252" cy="183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36" y="2715559"/>
            <a:ext cx="4538017" cy="370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-18854"/>
            <a:ext cx="8229600" cy="83368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Reasons for change: “DSPU”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372579" y="1988840"/>
            <a:ext cx="34621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need to combine </a:t>
            </a:r>
            <a:r>
              <a:rPr lang="en-GB" dirty="0" smtClean="0">
                <a:solidFill>
                  <a:srgbClr val="FF0000"/>
                </a:solidFill>
              </a:rPr>
              <a:t>four pick-ups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Separate control for all features with high resolution calls for </a:t>
            </a:r>
            <a:r>
              <a:rPr lang="en-GB" dirty="0" smtClean="0">
                <a:solidFill>
                  <a:srgbClr val="FF0000"/>
                </a:solidFill>
              </a:rPr>
              <a:t>independent output DACs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igital links to future </a:t>
            </a:r>
            <a:r>
              <a:rPr lang="en-GB" dirty="0" smtClean="0">
                <a:solidFill>
                  <a:srgbClr val="FF0000"/>
                </a:solidFill>
              </a:rPr>
              <a:t>diagnostics HW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</a:t>
            </a:r>
            <a:r>
              <a:rPr lang="en-GB" dirty="0" smtClean="0"/>
              <a:t>dequate number of </a:t>
            </a:r>
            <a:r>
              <a:rPr lang="en-GB" dirty="0" smtClean="0">
                <a:solidFill>
                  <a:srgbClr val="FF0000"/>
                </a:solidFill>
              </a:rPr>
              <a:t>spares </a:t>
            </a:r>
            <a:r>
              <a:rPr lang="en-GB" dirty="0" smtClean="0"/>
              <a:t>missing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544" y="6103603"/>
            <a:ext cx="1534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</a:t>
            </a:r>
            <a:r>
              <a:rPr lang="en-GB" dirty="0" smtClean="0"/>
              <a:t>ision</a:t>
            </a:r>
          </a:p>
          <a:p>
            <a:r>
              <a:rPr lang="en-GB" dirty="0" smtClean="0"/>
              <a:t>@end of Run1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390348" y="85291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3333CC"/>
                </a:solidFill>
              </a:rPr>
              <a:t>Run 1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5572" y="268537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3333CC"/>
                </a:solidFill>
              </a:rPr>
              <a:t>Run 2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3336" y="5918937"/>
            <a:ext cx="1463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333CC"/>
                </a:solidFill>
              </a:rPr>
              <a:t>w</a:t>
            </a:r>
            <a:r>
              <a:rPr lang="en-GB" dirty="0" smtClean="0">
                <a:solidFill>
                  <a:srgbClr val="3333CC"/>
                </a:solidFill>
              </a:rPr>
              <a:t>ork ongoing</a:t>
            </a:r>
            <a:endParaRPr lang="en-GB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7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LARP_Napa_ADT_W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LARP_Napa_ADT_WH</Template>
  <TotalTime>2870</TotalTime>
  <Words>1661</Words>
  <Application>Microsoft Office PowerPoint</Application>
  <PresentationFormat>On-screen Show (4:3)</PresentationFormat>
  <Paragraphs>297</Paragraphs>
  <Slides>19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Wingdings</vt:lpstr>
      <vt:lpstr>LARP_Napa_ADT_WH</vt:lpstr>
      <vt:lpstr>ADT Transverse Feedback &amp; Gap Cleaning Readiness for MJ Beams June 2015 </vt:lpstr>
      <vt:lpstr>LHC Transverse Damper (ADT)</vt:lpstr>
      <vt:lpstr>Overview of ADT System</vt:lpstr>
      <vt:lpstr>Status of changes with respect to Run 1</vt:lpstr>
      <vt:lpstr>ADT kicker (16 x)</vt:lpstr>
      <vt:lpstr>Beam induced signal on kicker</vt:lpstr>
      <vt:lpstr>Status of changes with respect to Run 1</vt:lpstr>
      <vt:lpstr>Pickups available for ADT after LS1 effectively no change in 2015 with respect to Run 1  </vt:lpstr>
      <vt:lpstr>Reasons for change: “DSPU”</vt:lpstr>
      <vt:lpstr>New VME mDSPU for ADT signal processing</vt:lpstr>
      <vt:lpstr>ADT during the cycle</vt:lpstr>
      <vt:lpstr>Commissioning status: Done</vt:lpstr>
      <vt:lpstr>Run 1 performance with 50 ns trains (1st bunch of injected train) </vt:lpstr>
      <vt:lpstr>Commissioning status: To do (musts for MJ in red)</vt:lpstr>
      <vt:lpstr>Commissioning status: To do (including “exotics”)</vt:lpstr>
      <vt:lpstr>State Machine for Intensity Switching</vt:lpstr>
      <vt:lpstr>Towards 25 ns operation in 2015</vt:lpstr>
      <vt:lpstr>LHC ADT BPOS: Readiness for scrubbing beam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Transverse Damper (ADT)</dc:title>
  <dc:creator>Wolfgang Hofle</dc:creator>
  <cp:lastModifiedBy>Wolfgang Hofle</cp:lastModifiedBy>
  <cp:revision>445</cp:revision>
  <cp:lastPrinted>2014-02-05T07:14:03Z</cp:lastPrinted>
  <dcterms:created xsi:type="dcterms:W3CDTF">2013-04-02T13:56:05Z</dcterms:created>
  <dcterms:modified xsi:type="dcterms:W3CDTF">2015-06-12T11:59:08Z</dcterms:modified>
</cp:coreProperties>
</file>