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67" r:id="rId4"/>
    <p:sldId id="263" r:id="rId5"/>
    <p:sldId id="280" r:id="rId6"/>
    <p:sldId id="281" r:id="rId7"/>
    <p:sldId id="272" r:id="rId8"/>
    <p:sldId id="273" r:id="rId9"/>
    <p:sldId id="274" r:id="rId10"/>
    <p:sldId id="277" r:id="rId11"/>
    <p:sldId id="282" r:id="rId12"/>
    <p:sldId id="283" r:id="rId13"/>
    <p:sldId id="284" r:id="rId14"/>
    <p:sldId id="296" r:id="rId15"/>
    <p:sldId id="269" r:id="rId16"/>
    <p:sldId id="259" r:id="rId17"/>
    <p:sldId id="261" r:id="rId18"/>
    <p:sldId id="293" r:id="rId19"/>
    <p:sldId id="292" r:id="rId20"/>
    <p:sldId id="297" r:id="rId21"/>
    <p:sldId id="290" r:id="rId22"/>
    <p:sldId id="286" r:id="rId23"/>
    <p:sldId id="289" r:id="rId24"/>
    <p:sldId id="288" r:id="rId25"/>
    <p:sldId id="295" r:id="rId26"/>
    <p:sldId id="298" r:id="rId27"/>
    <p:sldId id="287" r:id="rId2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104" y="-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Relationship Id="rId2" Type="http://schemas.microsoft.com/office/2011/relationships/chartStyle" Target="style1.xml"/><Relationship Id="rId3" Type="http://schemas.microsoft.com/office/2011/relationships/chartColorStyle" Target="colors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Relationship Id="rId2" Type="http://schemas.microsoft.com/office/2011/relationships/chartStyle" Target="style2.xml"/><Relationship Id="rId3" Type="http://schemas.microsoft.com/office/2011/relationships/chartColorStyle" Target="colors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Sheet1!$F$19:$F$21</c:f>
              <c:numCache>
                <c:formatCode>General</c:formatCode>
                <c:ptCount val="3"/>
                <c:pt idx="0">
                  <c:v>2088.0</c:v>
                </c:pt>
                <c:pt idx="1">
                  <c:v>2088.0</c:v>
                </c:pt>
                <c:pt idx="2">
                  <c:v>2088.0</c:v>
                </c:pt>
              </c:numCache>
            </c:numRef>
          </c:xVal>
          <c:yVal>
            <c:numRef>
              <c:f>Sheet1!$G$19:$G$21</c:f>
              <c:numCache>
                <c:formatCode>General</c:formatCode>
                <c:ptCount val="3"/>
                <c:pt idx="0">
                  <c:v>0.0</c:v>
                </c:pt>
                <c:pt idx="1">
                  <c:v>10.0</c:v>
                </c:pt>
                <c:pt idx="2">
                  <c:v>0.0</c:v>
                </c:pt>
              </c:numCache>
            </c:numRef>
          </c:yVal>
          <c:smooth val="0"/>
        </c:ser>
        <c:ser>
          <c:idx val="0"/>
          <c:order val="1"/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Sheet1!$F$9:$F$13</c:f>
              <c:numCache>
                <c:formatCode>General</c:formatCode>
                <c:ptCount val="5"/>
                <c:pt idx="0">
                  <c:v>2087.9</c:v>
                </c:pt>
                <c:pt idx="1">
                  <c:v>2087.9</c:v>
                </c:pt>
                <c:pt idx="2">
                  <c:v>2088.0</c:v>
                </c:pt>
                <c:pt idx="3">
                  <c:v>2088.1</c:v>
                </c:pt>
                <c:pt idx="4">
                  <c:v>2088.1</c:v>
                </c:pt>
              </c:numCache>
            </c:numRef>
          </c:xVal>
          <c:yVal>
            <c:numRef>
              <c:f>Sheet1!$G$9:$G$13</c:f>
              <c:numCache>
                <c:formatCode>General</c:formatCode>
                <c:ptCount val="5"/>
                <c:pt idx="0">
                  <c:v>0.0</c:v>
                </c:pt>
                <c:pt idx="1">
                  <c:v>9.5</c:v>
                </c:pt>
                <c:pt idx="2">
                  <c:v>9.5</c:v>
                </c:pt>
                <c:pt idx="3">
                  <c:v>9.5</c:v>
                </c:pt>
                <c:pt idx="4">
                  <c:v>0.0</c:v>
                </c:pt>
              </c:numCache>
            </c:numRef>
          </c:yVal>
          <c:smooth val="0"/>
        </c:ser>
        <c:ser>
          <c:idx val="2"/>
          <c:order val="2"/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Sheet1!$I$9:$I$13</c:f>
              <c:numCache>
                <c:formatCode>General</c:formatCode>
                <c:ptCount val="5"/>
                <c:pt idx="0">
                  <c:v>2087.9</c:v>
                </c:pt>
                <c:pt idx="1">
                  <c:v>2087.9</c:v>
                </c:pt>
                <c:pt idx="2">
                  <c:v>2088.0</c:v>
                </c:pt>
                <c:pt idx="3">
                  <c:v>2088.1</c:v>
                </c:pt>
                <c:pt idx="4">
                  <c:v>2088.1</c:v>
                </c:pt>
              </c:numCache>
            </c:numRef>
          </c:xVal>
          <c:yVal>
            <c:numRef>
              <c:f>Sheet1!$J$9:$J$13</c:f>
              <c:numCache>
                <c:formatCode>General</c:formatCode>
                <c:ptCount val="5"/>
                <c:pt idx="0">
                  <c:v>0.0</c:v>
                </c:pt>
                <c:pt idx="1">
                  <c:v>10.5</c:v>
                </c:pt>
                <c:pt idx="2">
                  <c:v>10.5</c:v>
                </c:pt>
                <c:pt idx="3">
                  <c:v>10.5</c:v>
                </c:pt>
                <c:pt idx="4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6081352"/>
        <c:axId val="-2146720264"/>
      </c:scatterChart>
      <c:valAx>
        <c:axId val="2096081352"/>
        <c:scaling>
          <c:orientation val="minMax"/>
          <c:max val="2088.2"/>
          <c:min val="2087.8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Optics ID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46720264"/>
        <c:crosses val="autoZero"/>
        <c:crossBetween val="midCat"/>
      </c:valAx>
      <c:valAx>
        <c:axId val="-2146720264"/>
        <c:scaling>
          <c:orientation val="minMax"/>
          <c:max val="11.0"/>
          <c:min val="9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TCDI gap [sigma]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6081352"/>
        <c:crosses val="autoZero"/>
        <c:crossBetween val="midCat"/>
        <c:majorUnit val="0.5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1"/>
          <c:order val="0"/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Sheet1!$G$48:$G$50</c:f>
              <c:numCache>
                <c:formatCode>General</c:formatCode>
                <c:ptCount val="3"/>
                <c:pt idx="0">
                  <c:v>2087.0</c:v>
                </c:pt>
                <c:pt idx="1">
                  <c:v>2087.0</c:v>
                </c:pt>
                <c:pt idx="2">
                  <c:v>2087.0</c:v>
                </c:pt>
              </c:numCache>
            </c:numRef>
          </c:xVal>
          <c:yVal>
            <c:numRef>
              <c:f>Sheet1!$H$48:$H$50</c:f>
              <c:numCache>
                <c:formatCode>General</c:formatCode>
                <c:ptCount val="3"/>
                <c:pt idx="0">
                  <c:v>0.0</c:v>
                </c:pt>
                <c:pt idx="1">
                  <c:v>10.0</c:v>
                </c:pt>
                <c:pt idx="2">
                  <c:v>0.0</c:v>
                </c:pt>
              </c:numCache>
            </c:numRef>
          </c:yVal>
          <c:smooth val="0"/>
        </c:ser>
        <c:ser>
          <c:idx val="0"/>
          <c:order val="1"/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Sheet1!$G$38:$G$42</c:f>
              <c:numCache>
                <c:formatCode>General</c:formatCode>
                <c:ptCount val="5"/>
                <c:pt idx="0">
                  <c:v>2086.9</c:v>
                </c:pt>
                <c:pt idx="1">
                  <c:v>2086.9</c:v>
                </c:pt>
                <c:pt idx="2">
                  <c:v>2087.0</c:v>
                </c:pt>
                <c:pt idx="3">
                  <c:v>2087.1</c:v>
                </c:pt>
                <c:pt idx="4">
                  <c:v>2087.1</c:v>
                </c:pt>
              </c:numCache>
            </c:numRef>
          </c:xVal>
          <c:yVal>
            <c:numRef>
              <c:f>Sheet1!$H$38:$H$42</c:f>
              <c:numCache>
                <c:formatCode>General</c:formatCode>
                <c:ptCount val="5"/>
                <c:pt idx="0">
                  <c:v>0.0</c:v>
                </c:pt>
                <c:pt idx="1">
                  <c:v>9.5</c:v>
                </c:pt>
                <c:pt idx="2">
                  <c:v>9.5</c:v>
                </c:pt>
                <c:pt idx="3">
                  <c:v>9.5</c:v>
                </c:pt>
                <c:pt idx="4">
                  <c:v>0.0</c:v>
                </c:pt>
              </c:numCache>
            </c:numRef>
          </c:yVal>
          <c:smooth val="0"/>
        </c:ser>
        <c:ser>
          <c:idx val="2"/>
          <c:order val="2"/>
          <c:spPr>
            <a:ln w="19050" cap="rnd">
              <a:solidFill>
                <a:schemeClr val="accent1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Sheet1!$J$38:$J$42</c:f>
              <c:numCache>
                <c:formatCode>General</c:formatCode>
                <c:ptCount val="5"/>
                <c:pt idx="0">
                  <c:v>2086.9</c:v>
                </c:pt>
                <c:pt idx="1">
                  <c:v>2086.9</c:v>
                </c:pt>
                <c:pt idx="2">
                  <c:v>2087.0</c:v>
                </c:pt>
                <c:pt idx="3">
                  <c:v>2087.1</c:v>
                </c:pt>
                <c:pt idx="4">
                  <c:v>2087.1</c:v>
                </c:pt>
              </c:numCache>
            </c:numRef>
          </c:xVal>
          <c:yVal>
            <c:numRef>
              <c:f>Sheet1!$K$38:$K$42</c:f>
              <c:numCache>
                <c:formatCode>General</c:formatCode>
                <c:ptCount val="5"/>
                <c:pt idx="0">
                  <c:v>0.0</c:v>
                </c:pt>
                <c:pt idx="1">
                  <c:v>10.5</c:v>
                </c:pt>
                <c:pt idx="2">
                  <c:v>10.5</c:v>
                </c:pt>
                <c:pt idx="3">
                  <c:v>10.5</c:v>
                </c:pt>
                <c:pt idx="4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96029112"/>
        <c:axId val="2115740280"/>
      </c:scatterChart>
      <c:valAx>
        <c:axId val="2096029112"/>
        <c:scaling>
          <c:orientation val="minMax"/>
          <c:max val="2087.2"/>
          <c:min val="2086.8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Optics ID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15740280"/>
        <c:crosses val="autoZero"/>
        <c:crossBetween val="midCat"/>
      </c:valAx>
      <c:valAx>
        <c:axId val="2115740280"/>
        <c:scaling>
          <c:orientation val="minMax"/>
          <c:max val="11.0"/>
          <c:min val="9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TCDI gap [sigma]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6029112"/>
        <c:crosses val="autoZero"/>
        <c:crossBetween val="midCat"/>
        <c:majorUnit val="0.5"/>
      </c:valAx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5314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025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6341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996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320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0764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1993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151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843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2780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307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EC903-108F-448B-ACFC-5CC83600EF25}" type="datetimeFigureOut">
              <a:rPr lang="en-GB" smtClean="0"/>
              <a:t>11/06/15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92920-63F4-43DA-978E-454E3C629C2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69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MPP Workshop: </a:t>
            </a:r>
            <a:br>
              <a:rPr lang="en-GB" dirty="0" smtClean="0"/>
            </a:br>
            <a:r>
              <a:rPr lang="en-GB" dirty="0" smtClean="0"/>
              <a:t>Injection System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27676"/>
            <a:ext cx="9144000" cy="1655762"/>
          </a:xfrm>
        </p:spPr>
        <p:txBody>
          <a:bodyPr/>
          <a:lstStyle/>
          <a:p>
            <a:r>
              <a:rPr lang="en-GB" dirty="0" smtClean="0"/>
              <a:t>C. Bracco on behalf of ABT</a:t>
            </a:r>
          </a:p>
          <a:p>
            <a:r>
              <a:rPr lang="en-GB" dirty="0" smtClean="0"/>
              <a:t>Acknowledgments: STI, ABP, BI,LHC and SPS 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3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Injection Losses: LIC vs IC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537" y="1424572"/>
            <a:ext cx="10768263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Only up to 6 bunches injected </a:t>
            </a:r>
            <a:r>
              <a:rPr lang="en-GB" sz="2400" dirty="0" smtClean="0">
                <a:sym typeface="Wingdings" panose="05000000000000000000" pitchFamily="2" charset="2"/>
              </a:rPr>
              <a:t> low intensity and statistics!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Mainly </a:t>
            </a:r>
            <a:r>
              <a:rPr lang="en-GB" sz="2400" b="1" dirty="0" err="1" smtClean="0">
                <a:sym typeface="Wingdings" panose="05000000000000000000" pitchFamily="2" charset="2"/>
              </a:rPr>
              <a:t>LIC+Big</a:t>
            </a:r>
            <a:r>
              <a:rPr lang="en-GB" sz="2400" b="1" dirty="0" smtClean="0">
                <a:sym typeface="Wingdings" panose="05000000000000000000" pitchFamily="2" charset="2"/>
              </a:rPr>
              <a:t> filters </a:t>
            </a:r>
            <a:r>
              <a:rPr lang="en-GB" sz="2400" dirty="0" smtClean="0">
                <a:sym typeface="Wingdings" panose="05000000000000000000" pitchFamily="2" charset="2"/>
              </a:rPr>
              <a:t>installed instead of the SEM</a:t>
            </a:r>
          </a:p>
          <a:p>
            <a:r>
              <a:rPr lang="en-GB" sz="2400" b="1" dirty="0" err="1" smtClean="0">
                <a:sym typeface="Wingdings" panose="05000000000000000000" pitchFamily="2" charset="2"/>
              </a:rPr>
              <a:t>IC+Small</a:t>
            </a:r>
            <a:r>
              <a:rPr lang="en-GB" sz="2400" b="1" dirty="0" smtClean="0">
                <a:sym typeface="Wingdings" panose="05000000000000000000" pitchFamily="2" charset="2"/>
              </a:rPr>
              <a:t> filters </a:t>
            </a:r>
            <a:r>
              <a:rPr lang="en-GB" sz="2400" dirty="0" smtClean="0">
                <a:sym typeface="Wingdings" panose="05000000000000000000" pitchFamily="2" charset="2"/>
              </a:rPr>
              <a:t>preferred in the injection region in view of possible need to blind most critical BLMs (removing filter!) </a:t>
            </a:r>
            <a:endParaRPr lang="en-GB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610" y="3801980"/>
            <a:ext cx="11828779" cy="27888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6230" y="3349319"/>
            <a:ext cx="1211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Before LS1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122567" y="3390984"/>
            <a:ext cx="1211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After LS1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0459453" y="3705726"/>
            <a:ext cx="537409" cy="29838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473116" y="3704486"/>
            <a:ext cx="537409" cy="2983832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12682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Extraction Issues in LSS6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1223295"/>
            <a:ext cx="11349789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High losses when extracting </a:t>
            </a:r>
            <a:r>
              <a:rPr lang="en-GB" sz="2400" dirty="0" err="1" smtClean="0"/>
              <a:t>HiRadMat</a:t>
            </a:r>
            <a:r>
              <a:rPr lang="en-GB" sz="2400" dirty="0" smtClean="0"/>
              <a:t> beam (12 bunches)</a:t>
            </a:r>
          </a:p>
          <a:p>
            <a:r>
              <a:rPr lang="en-GB" sz="2400" dirty="0" smtClean="0"/>
              <a:t>Found out:</a:t>
            </a:r>
          </a:p>
          <a:p>
            <a:pPr lvl="1"/>
            <a:r>
              <a:rPr lang="en-GB" sz="2000" b="1" dirty="0" smtClean="0"/>
              <a:t>Not optimum delay </a:t>
            </a:r>
            <a:r>
              <a:rPr lang="en-GB" sz="2000" dirty="0" smtClean="0"/>
              <a:t>between Beam and MKE pulse (40 instead of 38.5 </a:t>
            </a:r>
            <a:r>
              <a:rPr lang="en-GB" sz="2000" dirty="0" err="1" smtClean="0">
                <a:latin typeface="Symbol" panose="05050102010706020507" pitchFamily="18" charset="2"/>
              </a:rPr>
              <a:t>m</a:t>
            </a:r>
            <a:r>
              <a:rPr lang="en-GB" sz="2000" dirty="0" err="1" smtClean="0"/>
              <a:t>s</a:t>
            </a:r>
            <a:r>
              <a:rPr lang="en-GB" sz="2000" dirty="0" smtClean="0"/>
              <a:t>) </a:t>
            </a:r>
            <a:r>
              <a:rPr lang="en-GB" sz="2000" dirty="0" smtClean="0">
                <a:sym typeface="Wingdings" panose="05000000000000000000" pitchFamily="2" charset="2"/>
              </a:rPr>
              <a:t> corrected</a:t>
            </a:r>
          </a:p>
          <a:p>
            <a:pPr lvl="1"/>
            <a:r>
              <a:rPr lang="en-GB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Drift of the orbit </a:t>
            </a:r>
            <a:r>
              <a:rPr lang="en-GB" sz="2000" dirty="0" smtClean="0">
                <a:sym typeface="Wingdings" panose="05000000000000000000" pitchFamily="2" charset="2"/>
              </a:rPr>
              <a:t>at the extraction point by 2.5 mm  corrected and extraction bump from 40 mm to 42 mm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4841" y="3032459"/>
            <a:ext cx="5486118" cy="366512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736141" y="3056524"/>
            <a:ext cx="5303712" cy="3461988"/>
            <a:chOff x="5789379" y="2769513"/>
            <a:chExt cx="6077774" cy="385322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9379" y="2769513"/>
              <a:ext cx="6077774" cy="3318465"/>
            </a:xfrm>
            <a:prstGeom prst="rect">
              <a:avLst/>
            </a:prstGeom>
          </p:spPr>
        </p:pic>
        <p:sp>
          <p:nvSpPr>
            <p:cNvPr id="12" name="TextBox 6"/>
            <p:cNvSpPr txBox="1"/>
            <p:nvPr/>
          </p:nvSpPr>
          <p:spPr>
            <a:xfrm>
              <a:off x="7085200" y="6211669"/>
              <a:ext cx="2960330" cy="411070"/>
            </a:xfrm>
            <a:prstGeom prst="rect">
              <a:avLst/>
            </a:prstGeom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b="1" dirty="0"/>
                <a:t>Proposed delay 38.5 </a:t>
              </a:r>
              <a:r>
                <a:rPr lang="en-GB" b="1" dirty="0" err="1">
                  <a:latin typeface="Symbol" panose="05050102010706020507" pitchFamily="18" charset="2"/>
                </a:rPr>
                <a:t>m</a:t>
              </a:r>
              <a:r>
                <a:rPr lang="en-GB" b="1" dirty="0" err="1"/>
                <a:t>s</a:t>
              </a:r>
              <a:endParaRPr lang="en-GB" b="1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>
              <a:off x="7251031" y="3064042"/>
              <a:ext cx="1" cy="2550695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flipH="1">
              <a:off x="7820523" y="3023938"/>
              <a:ext cx="1" cy="2550695"/>
            </a:xfrm>
            <a:prstGeom prst="line">
              <a:avLst/>
            </a:prstGeom>
            <a:ln w="28575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469660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Extraction Issues in LSS6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1223295"/>
            <a:ext cx="11349789" cy="4351338"/>
          </a:xfrm>
        </p:spPr>
        <p:txBody>
          <a:bodyPr>
            <a:normAutofit/>
          </a:bodyPr>
          <a:lstStyle/>
          <a:p>
            <a:r>
              <a:rPr lang="en-GB" sz="2400" dirty="0" smtClean="0"/>
              <a:t>High losses when extracting </a:t>
            </a:r>
            <a:r>
              <a:rPr lang="en-GB" sz="2400" dirty="0" err="1" smtClean="0"/>
              <a:t>HiRadMat</a:t>
            </a:r>
            <a:r>
              <a:rPr lang="en-GB" sz="2400" dirty="0" smtClean="0"/>
              <a:t> beam (12 bunches)</a:t>
            </a:r>
          </a:p>
          <a:p>
            <a:r>
              <a:rPr lang="en-GB" sz="2400" dirty="0" smtClean="0"/>
              <a:t>Found out:</a:t>
            </a:r>
          </a:p>
          <a:p>
            <a:pPr lvl="1"/>
            <a:r>
              <a:rPr lang="en-GB" sz="2000" b="1" dirty="0"/>
              <a:t>Not optimum delay </a:t>
            </a:r>
            <a:r>
              <a:rPr lang="en-GB" sz="2000" dirty="0" smtClean="0"/>
              <a:t>between Beam and MKE pulse (40 instead of 38.5 </a:t>
            </a:r>
            <a:r>
              <a:rPr lang="en-GB" sz="2000" dirty="0" err="1" smtClean="0">
                <a:latin typeface="Symbol" panose="05050102010706020507" pitchFamily="18" charset="2"/>
              </a:rPr>
              <a:t>m</a:t>
            </a:r>
            <a:r>
              <a:rPr lang="en-GB" sz="2000" dirty="0" err="1" smtClean="0"/>
              <a:t>s</a:t>
            </a:r>
            <a:r>
              <a:rPr lang="en-GB" sz="2000" dirty="0" smtClean="0"/>
              <a:t>) </a:t>
            </a:r>
            <a:r>
              <a:rPr lang="en-GB" sz="2000" dirty="0" smtClean="0">
                <a:sym typeface="Wingdings" panose="05000000000000000000" pitchFamily="2" charset="2"/>
              </a:rPr>
              <a:t> corrected</a:t>
            </a:r>
          </a:p>
          <a:p>
            <a:pPr lvl="1"/>
            <a:r>
              <a:rPr lang="en-GB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Drift of the orbit </a:t>
            </a:r>
            <a:r>
              <a:rPr lang="en-GB" sz="2000" dirty="0" smtClean="0">
                <a:sym typeface="Wingdings" panose="05000000000000000000" pitchFamily="2" charset="2"/>
              </a:rPr>
              <a:t>at the extraction point by 2.5 mm  corrected and extraction bump from 40 mm to 42 mm 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This did not solve the extraction problem and we realised that</a:t>
            </a:r>
            <a:r>
              <a:rPr lang="en-GB" sz="2400" dirty="0" smtClean="0"/>
              <a:t> losses were only present for nominal bunch on LHC25ns cycle but not on PILOT cycle </a:t>
            </a:r>
            <a:endParaRPr lang="en-GB" sz="2400" dirty="0" smtClean="0">
              <a:sym typeface="Wingdings" panose="05000000000000000000" pitchFamily="2" charset="2"/>
            </a:endParaRP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Measure extraction aperture for both cycles  no difference</a:t>
            </a: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Measured MKE delay for both cycles  no difference</a:t>
            </a:r>
            <a:endParaRPr lang="en-GB" sz="20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0268" y="3838661"/>
            <a:ext cx="4392629" cy="2682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1179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Extraction Issues in LSS6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1223294"/>
            <a:ext cx="11349789" cy="5313864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High losses when extracting </a:t>
            </a:r>
            <a:r>
              <a:rPr lang="en-GB" sz="2400" dirty="0" err="1" smtClean="0"/>
              <a:t>HiRadMat</a:t>
            </a:r>
            <a:r>
              <a:rPr lang="en-GB" sz="2400" dirty="0" smtClean="0"/>
              <a:t> beam (12 bunches)</a:t>
            </a:r>
          </a:p>
          <a:p>
            <a:r>
              <a:rPr lang="en-GB" sz="2400" dirty="0" smtClean="0"/>
              <a:t>Found out:</a:t>
            </a:r>
          </a:p>
          <a:p>
            <a:pPr lvl="1"/>
            <a:r>
              <a:rPr lang="en-GB" sz="2000" dirty="0"/>
              <a:t>Not optimum delay </a:t>
            </a:r>
            <a:r>
              <a:rPr lang="en-GB" sz="2000" dirty="0" smtClean="0"/>
              <a:t>between Beam and MKE pulse (40 instead of 38.5 </a:t>
            </a:r>
            <a:r>
              <a:rPr lang="en-GB" sz="2000" dirty="0" err="1" smtClean="0">
                <a:latin typeface="Symbol" panose="05050102010706020507" pitchFamily="18" charset="2"/>
              </a:rPr>
              <a:t>m</a:t>
            </a:r>
            <a:r>
              <a:rPr lang="en-GB" sz="2000" dirty="0" err="1" smtClean="0"/>
              <a:t>s</a:t>
            </a:r>
            <a:r>
              <a:rPr lang="en-GB" sz="2000" dirty="0" smtClean="0"/>
              <a:t>) </a:t>
            </a:r>
            <a:r>
              <a:rPr lang="en-GB" sz="2000" dirty="0" smtClean="0">
                <a:sym typeface="Wingdings" panose="05000000000000000000" pitchFamily="2" charset="2"/>
              </a:rPr>
              <a:t> corrected</a:t>
            </a:r>
          </a:p>
          <a:p>
            <a:pPr lvl="1"/>
            <a:r>
              <a:rPr lang="en-GB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Drift of the orbit </a:t>
            </a:r>
            <a:r>
              <a:rPr lang="en-GB" sz="2000" dirty="0" smtClean="0">
                <a:sym typeface="Wingdings" panose="05000000000000000000" pitchFamily="2" charset="2"/>
              </a:rPr>
              <a:t>at the extraction point by 2.5 mm  corrected and extraction bump from 40 mm to 42 mm 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This did not solve the extraction problem and we realised that</a:t>
            </a:r>
            <a:r>
              <a:rPr lang="en-GB" sz="2400" dirty="0" smtClean="0"/>
              <a:t> losses were only present for nominal bunch on LHC25ns cycle but not on PILOT cycle </a:t>
            </a:r>
            <a:endParaRPr lang="en-GB" sz="2400" dirty="0" smtClean="0">
              <a:sym typeface="Wingdings" panose="05000000000000000000" pitchFamily="2" charset="2"/>
            </a:endParaRP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Measure extraction aperture for both cycles  no difference</a:t>
            </a: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Measured MKE delay for both cycles  no difference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Found out that main problems:</a:t>
            </a:r>
          </a:p>
          <a:p>
            <a:pPr lvl="1"/>
            <a:r>
              <a:rPr lang="en-GB" sz="2000" dirty="0" smtClean="0"/>
              <a:t>LHC25ns was not fully set up: uncaptured beam kicked out by longer rise time of MKE6 </a:t>
            </a:r>
            <a:r>
              <a:rPr lang="en-GB" sz="2000" dirty="0" err="1" smtClean="0"/>
              <a:t>wrt</a:t>
            </a:r>
            <a:r>
              <a:rPr lang="en-GB" sz="2000" dirty="0" smtClean="0"/>
              <a:t> MKE4</a:t>
            </a:r>
            <a:r>
              <a:rPr lang="en-GB" sz="2000" dirty="0" smtClean="0">
                <a:sym typeface="Wingdings" panose="05000000000000000000" pitchFamily="2" charset="2"/>
              </a:rPr>
              <a:t> corrected</a:t>
            </a:r>
            <a:endParaRPr lang="en-GB" sz="2000" dirty="0" smtClean="0"/>
          </a:p>
          <a:p>
            <a:pPr lvl="1"/>
            <a:r>
              <a:rPr lang="en-GB" sz="2000" dirty="0" smtClean="0"/>
              <a:t>The </a:t>
            </a:r>
            <a:r>
              <a:rPr lang="en-GB" sz="2000" dirty="0"/>
              <a:t>MKP </a:t>
            </a:r>
            <a:r>
              <a:rPr lang="en-GB" sz="2000" dirty="0" smtClean="0"/>
              <a:t>generators </a:t>
            </a:r>
            <a:r>
              <a:rPr lang="en-GB" sz="2000" dirty="0"/>
              <a:t>not properly adjusted </a:t>
            </a:r>
            <a:r>
              <a:rPr lang="en-GB" sz="2000" dirty="0" smtClean="0"/>
              <a:t>and </a:t>
            </a:r>
            <a:r>
              <a:rPr lang="en-GB" sz="2000" dirty="0"/>
              <a:t>250 ns rise </a:t>
            </a:r>
            <a:r>
              <a:rPr lang="en-GB" sz="2000" dirty="0" smtClean="0"/>
              <a:t>time not yet possible </a:t>
            </a:r>
            <a:r>
              <a:rPr lang="en-GB" sz="2000" dirty="0" smtClean="0">
                <a:sym typeface="Wingdings" panose="05000000000000000000" pitchFamily="2" charset="2"/>
              </a:rPr>
              <a:t></a:t>
            </a:r>
            <a:r>
              <a:rPr lang="en-GB" sz="2000" dirty="0" smtClean="0"/>
              <a:t> not possible to extract </a:t>
            </a:r>
            <a:r>
              <a:rPr lang="en-GB" sz="2000" dirty="0"/>
              <a:t>4 </a:t>
            </a:r>
            <a:r>
              <a:rPr lang="en-GB" sz="2000" dirty="0" smtClean="0"/>
              <a:t>batches on the LSS6 flattop waveform </a:t>
            </a:r>
            <a:r>
              <a:rPr lang="en-GB" sz="2000" dirty="0"/>
              <a:t>(</a:t>
            </a:r>
            <a:r>
              <a:rPr lang="en-GB" sz="2000" dirty="0" smtClean="0"/>
              <a:t>too short: 8 us) </a:t>
            </a:r>
            <a:r>
              <a:rPr lang="en-GB" sz="2000" dirty="0" smtClean="0">
                <a:sym typeface="Wingdings" panose="05000000000000000000" pitchFamily="2" charset="2"/>
              </a:rPr>
              <a:t> possible to increase MKE6 flattop during Xmas stop (also in view of 80 bunches and BCMS)</a:t>
            </a:r>
            <a:endParaRPr lang="en-GB" sz="2000" dirty="0" smtClean="0"/>
          </a:p>
          <a:p>
            <a:pPr lvl="1"/>
            <a:r>
              <a:rPr lang="en-GB" sz="2000" dirty="0" err="1" smtClean="0"/>
              <a:t>HiRadMat</a:t>
            </a:r>
            <a:r>
              <a:rPr lang="en-GB" sz="2000" dirty="0" smtClean="0"/>
              <a:t> beam-MKE synchronization </a:t>
            </a:r>
            <a:r>
              <a:rPr lang="en-GB" sz="2000" dirty="0" smtClean="0">
                <a:sym typeface="Wingdings" panose="05000000000000000000" pitchFamily="2" charset="2"/>
              </a:rPr>
              <a:t> corrected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13833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Extraction Issues in LSS6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632" y="1223294"/>
            <a:ext cx="11349789" cy="5313864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High losses when extracting </a:t>
            </a:r>
            <a:r>
              <a:rPr lang="en-GB" sz="2400" dirty="0" err="1" smtClean="0"/>
              <a:t>HiRadMat</a:t>
            </a:r>
            <a:r>
              <a:rPr lang="en-GB" sz="2400" dirty="0" smtClean="0"/>
              <a:t> beam (12 bunches)</a:t>
            </a:r>
          </a:p>
          <a:p>
            <a:r>
              <a:rPr lang="en-GB" sz="2400" dirty="0" smtClean="0"/>
              <a:t>Found out:</a:t>
            </a:r>
          </a:p>
          <a:p>
            <a:pPr lvl="1"/>
            <a:r>
              <a:rPr lang="en-GB" sz="2000" dirty="0"/>
              <a:t>Not optimum delay </a:t>
            </a:r>
            <a:r>
              <a:rPr lang="en-GB" sz="2000" dirty="0" smtClean="0"/>
              <a:t>between Beam and MKE pulse (40 instead of 38.5 </a:t>
            </a:r>
            <a:r>
              <a:rPr lang="en-GB" sz="2000" dirty="0" err="1" smtClean="0">
                <a:latin typeface="Symbol" panose="05050102010706020507" pitchFamily="18" charset="2"/>
              </a:rPr>
              <a:t>m</a:t>
            </a:r>
            <a:r>
              <a:rPr lang="en-GB" sz="2000" dirty="0" err="1" smtClean="0"/>
              <a:t>s</a:t>
            </a:r>
            <a:r>
              <a:rPr lang="en-GB" sz="2000" dirty="0" smtClean="0"/>
              <a:t>) </a:t>
            </a:r>
            <a:r>
              <a:rPr lang="en-GB" sz="2000" dirty="0" smtClean="0">
                <a:sym typeface="Wingdings" panose="05000000000000000000" pitchFamily="2" charset="2"/>
              </a:rPr>
              <a:t> corrected</a:t>
            </a:r>
          </a:p>
          <a:p>
            <a:pPr lvl="1"/>
            <a:r>
              <a:rPr lang="en-GB" sz="20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Drift of the orbit </a:t>
            </a:r>
            <a:r>
              <a:rPr lang="en-GB" sz="2000" dirty="0" smtClean="0">
                <a:sym typeface="Wingdings" panose="05000000000000000000" pitchFamily="2" charset="2"/>
              </a:rPr>
              <a:t>at the extraction point by 2.5 mm  corrected and extraction bump from 40 mm to 42 mm 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This did not solve the extraction problem and we realised that</a:t>
            </a:r>
            <a:r>
              <a:rPr lang="en-GB" sz="2400" dirty="0" smtClean="0"/>
              <a:t> losses were only present for nominal bunch on LHC25ns cycle but not on PILOT cycle </a:t>
            </a:r>
            <a:endParaRPr lang="en-GB" sz="2400" dirty="0" smtClean="0">
              <a:sym typeface="Wingdings" panose="05000000000000000000" pitchFamily="2" charset="2"/>
            </a:endParaRP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Measure extraction aperture for both cycles  no difference</a:t>
            </a: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Measured MKE delay for both cycles  no difference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Found out that main problems:</a:t>
            </a:r>
          </a:p>
          <a:p>
            <a:pPr lvl="1"/>
            <a:r>
              <a:rPr lang="en-GB" sz="2000" dirty="0" smtClean="0"/>
              <a:t>LHC25ns was not fully set up: uncaptured beam kicked out by longer rise time of MKE6 </a:t>
            </a:r>
            <a:r>
              <a:rPr lang="en-GB" sz="2000" dirty="0" err="1" smtClean="0"/>
              <a:t>wrt</a:t>
            </a:r>
            <a:r>
              <a:rPr lang="en-GB" sz="2000" dirty="0" smtClean="0"/>
              <a:t> MKE4</a:t>
            </a:r>
            <a:r>
              <a:rPr lang="en-GB" sz="2000" dirty="0" smtClean="0">
                <a:sym typeface="Wingdings" panose="05000000000000000000" pitchFamily="2" charset="2"/>
              </a:rPr>
              <a:t> corrected</a:t>
            </a:r>
            <a:endParaRPr lang="en-GB" sz="2000" dirty="0" smtClean="0"/>
          </a:p>
          <a:p>
            <a:pPr lvl="1"/>
            <a:r>
              <a:rPr lang="en-GB" sz="2000" dirty="0" smtClean="0"/>
              <a:t>The </a:t>
            </a:r>
            <a:r>
              <a:rPr lang="en-GB" sz="2000" dirty="0"/>
              <a:t>MKP </a:t>
            </a:r>
            <a:r>
              <a:rPr lang="en-GB" sz="2000" dirty="0" smtClean="0"/>
              <a:t>generators </a:t>
            </a:r>
            <a:r>
              <a:rPr lang="en-GB" sz="2000" dirty="0"/>
              <a:t>not properly adjusted </a:t>
            </a:r>
            <a:r>
              <a:rPr lang="en-GB" sz="2000" dirty="0" smtClean="0"/>
              <a:t>and </a:t>
            </a:r>
            <a:r>
              <a:rPr lang="en-GB" sz="2000" dirty="0"/>
              <a:t>250 ns rise </a:t>
            </a:r>
            <a:r>
              <a:rPr lang="en-GB" sz="2000" dirty="0" smtClean="0"/>
              <a:t>time not yet possible </a:t>
            </a:r>
            <a:r>
              <a:rPr lang="en-GB" sz="2000" dirty="0" smtClean="0">
                <a:sym typeface="Wingdings" panose="05000000000000000000" pitchFamily="2" charset="2"/>
              </a:rPr>
              <a:t></a:t>
            </a:r>
            <a:r>
              <a:rPr lang="en-GB" sz="2000" dirty="0" smtClean="0"/>
              <a:t> not possible to extract </a:t>
            </a:r>
            <a:r>
              <a:rPr lang="en-GB" sz="2000" dirty="0"/>
              <a:t>4 </a:t>
            </a:r>
            <a:r>
              <a:rPr lang="en-GB" sz="2000" dirty="0" smtClean="0"/>
              <a:t>batches on the LSS6 flattop waveform </a:t>
            </a:r>
            <a:r>
              <a:rPr lang="en-GB" sz="2000" dirty="0"/>
              <a:t>(</a:t>
            </a:r>
            <a:r>
              <a:rPr lang="en-GB" sz="2000" dirty="0" smtClean="0"/>
              <a:t>too short: 8 us) </a:t>
            </a:r>
            <a:r>
              <a:rPr lang="en-GB" sz="2000" dirty="0" smtClean="0">
                <a:sym typeface="Wingdings" panose="05000000000000000000" pitchFamily="2" charset="2"/>
              </a:rPr>
              <a:t> possible to increase MKE6 flattop during Xmas stop (also in view of 80 bunches and BCMS)</a:t>
            </a:r>
            <a:endParaRPr lang="en-GB" sz="2000" dirty="0" smtClean="0"/>
          </a:p>
          <a:p>
            <a:pPr lvl="1"/>
            <a:r>
              <a:rPr lang="en-GB" sz="2000" dirty="0" err="1" smtClean="0"/>
              <a:t>HiRadMat</a:t>
            </a:r>
            <a:r>
              <a:rPr lang="en-GB" sz="2000" dirty="0" smtClean="0"/>
              <a:t> beam-MKE synchronization </a:t>
            </a:r>
            <a:r>
              <a:rPr lang="en-GB" sz="2000" dirty="0" smtClean="0">
                <a:sym typeface="Wingdings" panose="05000000000000000000" pitchFamily="2" charset="2"/>
              </a:rPr>
              <a:t> corrected</a:t>
            </a:r>
            <a:endParaRPr lang="en-GB" sz="20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352675" y="3650591"/>
            <a:ext cx="5590672" cy="304698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Orbit drifts at extraction point are still a non fully understood issue </a:t>
            </a:r>
            <a:r>
              <a:rPr lang="en-GB" sz="2400" dirty="0" smtClean="0">
                <a:sym typeface="Wingdings" panose="05000000000000000000" pitchFamily="2" charset="2"/>
              </a:rPr>
              <a:t> strong impact on TL stability (BPCE resolution not enough for fine interlock)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ym typeface="Wingdings" panose="05000000000000000000" pitchFamily="2" charset="2"/>
              </a:rPr>
              <a:t>Possible solution: beam position at BPCE extrapolated from SPS orbit in IQC  monitor orbit drift and improve TL and injection diagnostics in case of problems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21898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4657214"/>
            <a:ext cx="5263859" cy="20477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Injection Protection Collimators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947" y="1213269"/>
            <a:ext cx="10904622" cy="4702390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TDI, TCLIA/B and TCDI are </a:t>
            </a:r>
            <a:r>
              <a:rPr lang="en-GB" sz="2400" b="1" dirty="0" smtClean="0"/>
              <a:t>set up </a:t>
            </a:r>
            <a:r>
              <a:rPr lang="en-GB" sz="2400" dirty="0" smtClean="0"/>
              <a:t>and </a:t>
            </a:r>
            <a:r>
              <a:rPr lang="en-GB" sz="2400" b="1" dirty="0" smtClean="0"/>
              <a:t>fully validated</a:t>
            </a:r>
          </a:p>
          <a:p>
            <a:r>
              <a:rPr lang="en-GB" sz="2400" dirty="0" smtClean="0"/>
              <a:t>Now </a:t>
            </a:r>
            <a:r>
              <a:rPr lang="en-GB" sz="2400" b="1" dirty="0" smtClean="0"/>
              <a:t>straightforward procedures </a:t>
            </a:r>
            <a:r>
              <a:rPr lang="en-GB" sz="2400" dirty="0" smtClean="0"/>
              <a:t>for setup and validation</a:t>
            </a:r>
          </a:p>
          <a:p>
            <a:r>
              <a:rPr lang="en-GB" sz="2400" dirty="0" smtClean="0"/>
              <a:t>Effective time (</a:t>
            </a:r>
            <a:r>
              <a:rPr lang="en-GB" sz="2400" b="1" dirty="0" smtClean="0"/>
              <a:t>PROVIDED BEAM AVAILABILITY</a:t>
            </a:r>
            <a:r>
              <a:rPr lang="en-GB" sz="2400" dirty="0" smtClean="0"/>
              <a:t>) reduced from 1 shift per TL down to 3 hours </a:t>
            </a:r>
          </a:p>
          <a:p>
            <a:r>
              <a:rPr lang="en-GB" sz="2400" dirty="0" smtClean="0"/>
              <a:t>“Position” and “Energy” </a:t>
            </a:r>
            <a:r>
              <a:rPr lang="en-GB" sz="2400" b="1" dirty="0" smtClean="0"/>
              <a:t>dump thresholds set up </a:t>
            </a:r>
            <a:r>
              <a:rPr lang="en-GB" sz="2400" dirty="0" smtClean="0"/>
              <a:t>to:</a:t>
            </a:r>
          </a:p>
          <a:p>
            <a:pPr lvl="1"/>
            <a:r>
              <a:rPr lang="en-GB" sz="2000" dirty="0" smtClean="0"/>
              <a:t>TDI and TCLIA/B: position±0.25</a:t>
            </a:r>
            <a:r>
              <a:rPr lang="en-GB" sz="2000" dirty="0" smtClean="0">
                <a:latin typeface="Symbol" panose="05050102010706020507" pitchFamily="18" charset="2"/>
              </a:rPr>
              <a:t>s</a:t>
            </a:r>
            <a:r>
              <a:rPr lang="en-GB" sz="2000" dirty="0"/>
              <a:t>, </a:t>
            </a:r>
            <a:r>
              <a:rPr lang="en-GB" sz="2000" dirty="0" smtClean="0"/>
              <a:t>gap+1</a:t>
            </a:r>
            <a:r>
              <a:rPr lang="en-GB" sz="2000" dirty="0" smtClean="0">
                <a:latin typeface="Symbol" panose="05050102010706020507" pitchFamily="18" charset="2"/>
              </a:rPr>
              <a:t>s</a:t>
            </a:r>
          </a:p>
          <a:p>
            <a:pPr lvl="1"/>
            <a:r>
              <a:rPr lang="en-GB" sz="2000" dirty="0" smtClean="0"/>
              <a:t>TCDI: position±0.5</a:t>
            </a:r>
            <a:r>
              <a:rPr lang="en-GB" sz="2000" dirty="0" smtClean="0">
                <a:latin typeface="Symbol" panose="05050102010706020507" pitchFamily="18" charset="2"/>
              </a:rPr>
              <a:t>s</a:t>
            </a:r>
            <a:r>
              <a:rPr lang="en-GB" sz="2000" dirty="0" smtClean="0"/>
              <a:t>, gap+1</a:t>
            </a:r>
            <a:r>
              <a:rPr lang="en-GB" sz="2000" dirty="0" smtClean="0">
                <a:latin typeface="Symbol" panose="05050102010706020507" pitchFamily="18" charset="2"/>
              </a:rPr>
              <a:t>s</a:t>
            </a:r>
          </a:p>
          <a:p>
            <a:r>
              <a:rPr lang="en-US" sz="2400" dirty="0" smtClean="0">
                <a:sym typeface="Wingdings"/>
              </a:rPr>
              <a:t>TDI </a:t>
            </a:r>
            <a:r>
              <a:rPr lang="en-US" sz="2400" b="1" dirty="0" smtClean="0">
                <a:sym typeface="Wingdings"/>
              </a:rPr>
              <a:t>BETS </a:t>
            </a:r>
            <a:r>
              <a:rPr lang="en-US" sz="2400" b="1" dirty="0">
                <a:sym typeface="Wingdings"/>
              </a:rPr>
              <a:t>interlock </a:t>
            </a:r>
            <a:r>
              <a:rPr lang="en-US" sz="2400" dirty="0" smtClean="0">
                <a:sym typeface="Wingdings"/>
              </a:rPr>
              <a:t>thresholds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set to gap</a:t>
            </a:r>
            <a:r>
              <a:rPr lang="en-GB" sz="2400" dirty="0" smtClean="0"/>
              <a:t>±1.5</a:t>
            </a:r>
            <a:r>
              <a:rPr lang="en-GB" sz="2400" dirty="0" smtClean="0">
                <a:latin typeface="Symbol" panose="05050102010706020507" pitchFamily="18" charset="2"/>
              </a:rPr>
              <a:t>s</a:t>
            </a:r>
            <a:endParaRPr lang="en-US" dirty="0" smtClean="0">
              <a:sym typeface="Wingding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5305" y="2986948"/>
            <a:ext cx="4547936" cy="37180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699373" y="3391930"/>
            <a:ext cx="28268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Y. Le </a:t>
            </a:r>
            <a:r>
              <a:rPr lang="en-GB" dirty="0" err="1" smtClean="0"/>
              <a:t>Borgne</a:t>
            </a:r>
            <a:endParaRPr lang="en-GB" dirty="0" smtClean="0"/>
          </a:p>
          <a:p>
            <a:r>
              <a:rPr lang="en-GB" dirty="0" smtClean="0"/>
              <a:t>TCDI automatic setup tool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4688347" y="4657214"/>
            <a:ext cx="1155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F. Velotti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8741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3841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Optics ID for TCDI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5886" y="1524000"/>
            <a:ext cx="6776988" cy="5334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250" y="1273597"/>
            <a:ext cx="4515853" cy="4253872"/>
          </a:xfrm>
        </p:spPr>
        <p:txBody>
          <a:bodyPr>
            <a:normAutofit/>
          </a:bodyPr>
          <a:lstStyle/>
          <a:p>
            <a:r>
              <a:rPr lang="en-GB" sz="2000" dirty="0" smtClean="0"/>
              <a:t>Aim: check the </a:t>
            </a:r>
            <a:r>
              <a:rPr lang="en-GB" sz="2000" b="1" dirty="0" smtClean="0"/>
              <a:t>TL optics </a:t>
            </a:r>
            <a:r>
              <a:rPr lang="en-GB" sz="2000" dirty="0" smtClean="0"/>
              <a:t>and verify that </a:t>
            </a:r>
            <a:r>
              <a:rPr lang="en-GB" sz="2000" b="1" dirty="0" smtClean="0"/>
              <a:t>TCDI settings </a:t>
            </a:r>
            <a:r>
              <a:rPr lang="en-GB" sz="2000" dirty="0" smtClean="0"/>
              <a:t>are correct for that optics</a:t>
            </a:r>
          </a:p>
          <a:p>
            <a:r>
              <a:rPr lang="en-GB" sz="2000" dirty="0" smtClean="0"/>
              <a:t>Proposed to adapt </a:t>
            </a:r>
            <a:r>
              <a:rPr lang="en-GB" sz="2000" dirty="0" smtClean="0">
                <a:latin typeface="Symbol" panose="05050102010706020507" pitchFamily="18" charset="2"/>
              </a:rPr>
              <a:t>b</a:t>
            </a:r>
            <a:r>
              <a:rPr lang="en-GB" sz="2000" dirty="0" smtClean="0"/>
              <a:t>* interlock used for the ring collimators:</a:t>
            </a:r>
          </a:p>
          <a:p>
            <a:pPr lvl="1"/>
            <a:r>
              <a:rPr lang="en-GB" sz="1800" dirty="0">
                <a:sym typeface="Wingdings" panose="05000000000000000000" pitchFamily="2" charset="2"/>
              </a:rPr>
              <a:t>A</a:t>
            </a:r>
            <a:r>
              <a:rPr lang="en-GB" sz="1800" dirty="0" smtClean="0">
                <a:sym typeface="Wingdings" panose="05000000000000000000" pitchFamily="2" charset="2"/>
              </a:rPr>
              <a:t>ll/some </a:t>
            </a:r>
            <a:r>
              <a:rPr lang="en-GB" sz="1800" b="1" dirty="0" smtClean="0">
                <a:sym typeface="Wingdings" panose="05000000000000000000" pitchFamily="2" charset="2"/>
              </a:rPr>
              <a:t>TL quad currents </a:t>
            </a:r>
            <a:r>
              <a:rPr lang="en-GB" sz="1800" dirty="0" smtClean="0">
                <a:sym typeface="Wingdings" panose="05000000000000000000" pitchFamily="2" charset="2"/>
              </a:rPr>
              <a:t>defined as </a:t>
            </a:r>
            <a:r>
              <a:rPr lang="en-GB" sz="1800" b="1" dirty="0" smtClean="0">
                <a:sym typeface="Wingdings" panose="05000000000000000000" pitchFamily="2" charset="2"/>
              </a:rPr>
              <a:t>critical settings </a:t>
            </a:r>
            <a:r>
              <a:rPr lang="en-GB" sz="1800" dirty="0" smtClean="0">
                <a:sym typeface="Wingdings" panose="05000000000000000000" pitchFamily="2" charset="2"/>
              </a:rPr>
              <a:t>in LSA </a:t>
            </a:r>
            <a:r>
              <a:rPr lang="az-Cyrl-AZ" sz="1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Ѵ</a:t>
            </a:r>
            <a:endParaRPr lang="en-GB" sz="1800" b="1" dirty="0" smtClean="0">
              <a:solidFill>
                <a:srgbClr val="00B050"/>
              </a:solidFill>
              <a:sym typeface="Wingdings" panose="05000000000000000000" pitchFamily="2" charset="2"/>
            </a:endParaRPr>
          </a:p>
          <a:p>
            <a:pPr lvl="1"/>
            <a:r>
              <a:rPr lang="en-GB" sz="1800" dirty="0">
                <a:sym typeface="Wingdings" panose="05000000000000000000" pitchFamily="2" charset="2"/>
              </a:rPr>
              <a:t>A</a:t>
            </a:r>
            <a:r>
              <a:rPr lang="en-GB" sz="1800" dirty="0" smtClean="0">
                <a:sym typeface="Wingdings" panose="05000000000000000000" pitchFamily="2" charset="2"/>
              </a:rPr>
              <a:t>ssociate a </a:t>
            </a:r>
            <a:r>
              <a:rPr lang="en-GB" sz="1800" b="1" dirty="0" smtClean="0">
                <a:sym typeface="Wingdings" panose="05000000000000000000" pitchFamily="2" charset="2"/>
              </a:rPr>
              <a:t>unique ID </a:t>
            </a:r>
            <a:r>
              <a:rPr lang="az-Cyrl-AZ" sz="1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Ѵ</a:t>
            </a:r>
            <a:endParaRPr lang="en-GB" sz="1800" dirty="0" smtClean="0">
              <a:sym typeface="Wingdings" panose="05000000000000000000" pitchFamily="2" charset="2"/>
            </a:endParaRP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Distribute it through timing system </a:t>
            </a:r>
            <a:r>
              <a:rPr lang="az-Cyrl-AZ" sz="18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Ѵ</a:t>
            </a:r>
            <a:endParaRPr lang="en-GB" sz="1800" dirty="0" smtClean="0">
              <a:sym typeface="Wingdings" panose="05000000000000000000" pitchFamily="2" charset="2"/>
            </a:endParaRP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Define TCDI thresholds and specifications  </a:t>
            </a:r>
            <a:r>
              <a:rPr lang="en-GB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</a:p>
          <a:p>
            <a:pPr lvl="1"/>
            <a:r>
              <a:rPr lang="en-GB" sz="1800" dirty="0" smtClean="0">
                <a:sym typeface="Wingdings" panose="05000000000000000000" pitchFamily="2" charset="2"/>
              </a:rPr>
              <a:t>Control implementation </a:t>
            </a:r>
            <a:r>
              <a:rPr lang="en-GB" sz="1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endParaRPr lang="en-GB" sz="1800" dirty="0">
              <a:sym typeface="Wingdings" panose="05000000000000000000" pitchFamily="2" charset="2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186863" y="2872582"/>
            <a:ext cx="3080084" cy="6106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7186863" y="4962589"/>
            <a:ext cx="3096126" cy="3689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70845" y="4826675"/>
            <a:ext cx="462814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The FESA class has to be modified: a new “</a:t>
            </a:r>
            <a:r>
              <a:rPr lang="en-GB" b="1" dirty="0" err="1" smtClean="0">
                <a:solidFill>
                  <a:srgbClr val="FF0000"/>
                </a:solidFill>
              </a:rPr>
              <a:t>Active_IP</a:t>
            </a:r>
            <a:r>
              <a:rPr lang="en-GB" b="1" dirty="0" smtClean="0">
                <a:solidFill>
                  <a:srgbClr val="FF0000"/>
                </a:solidFill>
              </a:rPr>
              <a:t>” has to be added which checks the OIDTI2/8 telegram instead of the BSTAR1/2/5/8 telegram  </a:t>
            </a:r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impact on ring collimators  repeat MP checks also for them!</a:t>
            </a:r>
          </a:p>
          <a:p>
            <a:r>
              <a:rPr lang="en-GB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Not ready to be implemented in TS1 </a:t>
            </a:r>
            <a:endParaRPr lang="en-GB" b="1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151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842" y="1825625"/>
            <a:ext cx="10515600" cy="481580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TCDI settings (aperture) depend on the TL optics</a:t>
            </a:r>
          </a:p>
          <a:p>
            <a:r>
              <a:rPr lang="en-GB" sz="2400" dirty="0" smtClean="0"/>
              <a:t>In the past when changing from Q26 to Q20 optics it was not caught that the optics change was affecting the region were TL collimators are </a:t>
            </a:r>
            <a:r>
              <a:rPr lang="en-GB" sz="2400" dirty="0" smtClean="0">
                <a:sym typeface="Wingdings" panose="05000000000000000000" pitchFamily="2" charset="2"/>
              </a:rPr>
              <a:t> one TCDI with gap larger than 5 </a:t>
            </a:r>
            <a:r>
              <a:rPr lang="en-GB" sz="2400" dirty="0" smtClean="0">
                <a:latin typeface="Symbol" panose="05050102010706020507" pitchFamily="18" charset="2"/>
                <a:sym typeface="Wingdings" panose="05000000000000000000" pitchFamily="2" charset="2"/>
              </a:rPr>
              <a:t>s</a:t>
            </a:r>
            <a:r>
              <a:rPr lang="en-GB" sz="2400" dirty="0" smtClean="0"/>
              <a:t> </a:t>
            </a:r>
            <a:r>
              <a:rPr lang="en-GB" sz="2400" dirty="0" smtClean="0">
                <a:sym typeface="Wingdings"/>
              </a:rPr>
              <a:t> </a:t>
            </a:r>
            <a:r>
              <a:rPr lang="en-GB" sz="2400" dirty="0" smtClean="0"/>
              <a:t>poorer </a:t>
            </a:r>
            <a:r>
              <a:rPr lang="en-GB" sz="2400" dirty="0" smtClean="0"/>
              <a:t>protection</a:t>
            </a:r>
          </a:p>
          <a:p>
            <a:r>
              <a:rPr lang="en-GB" sz="2400" dirty="0" smtClean="0"/>
              <a:t>Now </a:t>
            </a:r>
            <a:r>
              <a:rPr lang="en-GB" sz="2400" b="1" dirty="0" smtClean="0"/>
              <a:t>system setup, validated and reference defined </a:t>
            </a:r>
            <a:r>
              <a:rPr lang="en-GB" sz="2400" dirty="0" smtClean="0">
                <a:sym typeface="Wingdings" panose="05000000000000000000" pitchFamily="2" charset="2"/>
              </a:rPr>
              <a:t> </a:t>
            </a:r>
            <a:r>
              <a:rPr lang="en-GB" sz="2400" b="1" dirty="0" smtClean="0">
                <a:sym typeface="Wingdings" panose="05000000000000000000" pitchFamily="2" charset="2"/>
              </a:rPr>
              <a:t>protection for injection of high intensity beam is granted</a:t>
            </a:r>
            <a:r>
              <a:rPr lang="en-GB" sz="2400" dirty="0" smtClean="0">
                <a:sym typeface="Wingdings" panose="05000000000000000000" pitchFamily="2" charset="2"/>
              </a:rPr>
              <a:t> (other checks are performed and prevent extraction if magnet currents are wrong).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Still important to implement this interlock in view of </a:t>
            </a:r>
            <a:r>
              <a:rPr lang="en-GB" sz="2400" b="1" dirty="0" smtClean="0">
                <a:sym typeface="Wingdings" panose="05000000000000000000" pitchFamily="2" charset="2"/>
              </a:rPr>
              <a:t>future possible optics changes</a:t>
            </a:r>
            <a:r>
              <a:rPr lang="en-GB" sz="2400" dirty="0" smtClean="0">
                <a:sym typeface="Wingdings" panose="05000000000000000000" pitchFamily="2" charset="2"/>
              </a:rPr>
              <a:t>. When? TS or Xmas stop? It has to be defined </a:t>
            </a:r>
            <a:r>
              <a:rPr lang="en-GB" sz="2400" b="1" dirty="0" smtClean="0">
                <a:sym typeface="Wingdings" panose="05000000000000000000" pitchFamily="2" charset="2"/>
              </a:rPr>
              <a:t>which MP checks </a:t>
            </a:r>
            <a:r>
              <a:rPr lang="en-GB" sz="2400" dirty="0" smtClean="0">
                <a:sym typeface="Wingdings" panose="05000000000000000000" pitchFamily="2" charset="2"/>
              </a:rPr>
              <a:t>have to </a:t>
            </a:r>
            <a:r>
              <a:rPr lang="en-GB" sz="2400" b="1" dirty="0" smtClean="0">
                <a:sym typeface="Wingdings" panose="05000000000000000000" pitchFamily="2" charset="2"/>
              </a:rPr>
              <a:t>be repeated</a:t>
            </a:r>
            <a:r>
              <a:rPr lang="en-GB" sz="2400" dirty="0" smtClean="0">
                <a:sym typeface="Wingdings" panose="05000000000000000000" pitchFamily="2" charset="2"/>
              </a:rPr>
              <a:t>: all? Only </a:t>
            </a:r>
            <a:r>
              <a:rPr lang="en-GB" sz="2400" dirty="0" smtClean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GB" sz="2400" dirty="0" smtClean="0">
                <a:sym typeface="Wingdings" panose="05000000000000000000" pitchFamily="2" charset="2"/>
              </a:rPr>
              <a:t>*? For </a:t>
            </a:r>
            <a:r>
              <a:rPr lang="en-GB" sz="2400" b="1" dirty="0" smtClean="0">
                <a:sym typeface="Wingdings" panose="05000000000000000000" pitchFamily="2" charset="2"/>
              </a:rPr>
              <a:t>all ring collimators or a sample</a:t>
            </a:r>
            <a:r>
              <a:rPr lang="en-GB" sz="2400" dirty="0" smtClean="0">
                <a:sym typeface="Wingdings" panose="05000000000000000000" pitchFamily="2" charset="2"/>
              </a:rPr>
              <a:t>? </a:t>
            </a:r>
          </a:p>
          <a:p>
            <a:endParaRPr lang="en-GB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sz="2400" dirty="0"/>
          </a:p>
          <a:p>
            <a:endParaRPr lang="en-GB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-3841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Missing Optics ID Critical for High Intensity?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5647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031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TDI Limits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86589" y="1325563"/>
            <a:ext cx="103030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TDI </a:t>
            </a:r>
            <a:r>
              <a:rPr lang="en-GB" sz="2000" dirty="0" err="1" smtClean="0"/>
              <a:t>hBN</a:t>
            </a:r>
            <a:r>
              <a:rPr lang="en-GB" sz="2000" dirty="0" smtClean="0"/>
              <a:t> block cannot withstand temperatures higher than 450 </a:t>
            </a:r>
            <a:r>
              <a:rPr lang="en-GB" sz="2000" baseline="30000" dirty="0" smtClean="0"/>
              <a:t>◦</a:t>
            </a:r>
            <a:r>
              <a:rPr lang="en-GB" sz="2000" dirty="0" smtClean="0"/>
              <a:t>C </a:t>
            </a:r>
            <a:r>
              <a:rPr lang="en-GB" sz="2000" dirty="0">
                <a:sym typeface="Wingdings" panose="05000000000000000000" pitchFamily="2" charset="2"/>
              </a:rPr>
              <a:t>(</a:t>
            </a:r>
            <a:r>
              <a:rPr lang="en-GB" sz="2000" dirty="0" smtClean="0">
                <a:sym typeface="Wingdings" panose="05000000000000000000" pitchFamily="2" charset="2"/>
              </a:rPr>
              <a:t>B</a:t>
            </a:r>
            <a:r>
              <a:rPr lang="en-GB" sz="2000" baseline="-25000" dirty="0" smtClean="0">
                <a:sym typeface="Wingdings" panose="05000000000000000000" pitchFamily="2" charset="2"/>
              </a:rPr>
              <a:t>2</a:t>
            </a:r>
            <a:r>
              <a:rPr lang="en-GB" sz="2000" dirty="0" smtClean="0">
                <a:sym typeface="Wingdings" panose="05000000000000000000" pitchFamily="2" charset="2"/>
              </a:rPr>
              <a:t>O</a:t>
            </a:r>
            <a:r>
              <a:rPr lang="en-GB" sz="2000" baseline="-25000" dirty="0" smtClean="0">
                <a:sym typeface="Wingdings" panose="05000000000000000000" pitchFamily="2" charset="2"/>
              </a:rPr>
              <a:t>3</a:t>
            </a:r>
            <a:r>
              <a:rPr lang="en-GB" sz="2000" dirty="0" smtClean="0">
                <a:sym typeface="Wingdings" panose="05000000000000000000" pitchFamily="2" charset="2"/>
              </a:rPr>
              <a:t> reactant melting temperature) 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smtClean="0">
                <a:sym typeface="Wingdings" panose="05000000000000000000" pitchFamily="2" charset="2"/>
              </a:rPr>
              <a:t>limit the maximum number of bunches which can hit the TDI (maximum allowed temperature = 400 </a:t>
            </a:r>
            <a:r>
              <a:rPr lang="en-GB" sz="2000" baseline="30000" dirty="0" smtClean="0"/>
              <a:t>◦</a:t>
            </a:r>
            <a:r>
              <a:rPr lang="en-GB" sz="2000" dirty="0" smtClean="0"/>
              <a:t>C </a:t>
            </a:r>
            <a:r>
              <a:rPr lang="en-GB" sz="2000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ym typeface="Wingdings" panose="05000000000000000000" pitchFamily="2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9024" y="2651126"/>
            <a:ext cx="8677275" cy="3057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827710" y="5339319"/>
            <a:ext cx="2626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J</a:t>
            </a:r>
            <a:r>
              <a:rPr lang="en-GB" dirty="0" smtClean="0"/>
              <a:t>. Uythoven &amp; A. Lechner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9364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031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TDI Limits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86589" y="1325563"/>
            <a:ext cx="10303042" cy="4606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TDI </a:t>
            </a:r>
            <a:r>
              <a:rPr lang="en-GB" sz="2000" dirty="0" err="1" smtClean="0"/>
              <a:t>hBN</a:t>
            </a:r>
            <a:r>
              <a:rPr lang="en-GB" sz="2000" dirty="0" smtClean="0"/>
              <a:t> block cannot withstand temperatures higher than 450 </a:t>
            </a:r>
            <a:r>
              <a:rPr lang="en-GB" sz="2000" baseline="30000" dirty="0" smtClean="0"/>
              <a:t>◦</a:t>
            </a:r>
            <a:r>
              <a:rPr lang="en-GB" sz="2000" dirty="0" smtClean="0"/>
              <a:t>C </a:t>
            </a:r>
            <a:r>
              <a:rPr lang="en-GB" sz="2000" dirty="0">
                <a:sym typeface="Wingdings" panose="05000000000000000000" pitchFamily="2" charset="2"/>
              </a:rPr>
              <a:t>(</a:t>
            </a:r>
            <a:r>
              <a:rPr lang="en-GB" sz="2000" dirty="0" smtClean="0">
                <a:sym typeface="Wingdings" panose="05000000000000000000" pitchFamily="2" charset="2"/>
              </a:rPr>
              <a:t>B</a:t>
            </a:r>
            <a:r>
              <a:rPr lang="en-GB" sz="2000" baseline="-25000" dirty="0" smtClean="0">
                <a:sym typeface="Wingdings" panose="05000000000000000000" pitchFamily="2" charset="2"/>
              </a:rPr>
              <a:t>2</a:t>
            </a:r>
            <a:r>
              <a:rPr lang="en-GB" sz="2000" dirty="0" smtClean="0">
                <a:sym typeface="Wingdings" panose="05000000000000000000" pitchFamily="2" charset="2"/>
              </a:rPr>
              <a:t>O</a:t>
            </a:r>
            <a:r>
              <a:rPr lang="en-GB" sz="2000" baseline="-25000" dirty="0" smtClean="0">
                <a:sym typeface="Wingdings" panose="05000000000000000000" pitchFamily="2" charset="2"/>
              </a:rPr>
              <a:t>3</a:t>
            </a:r>
            <a:r>
              <a:rPr lang="en-GB" sz="2000" dirty="0" smtClean="0">
                <a:sym typeface="Wingdings" panose="05000000000000000000" pitchFamily="2" charset="2"/>
              </a:rPr>
              <a:t> reactant melting temperature) 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smtClean="0">
                <a:sym typeface="Wingdings" panose="05000000000000000000" pitchFamily="2" charset="2"/>
              </a:rPr>
              <a:t>limit the maximum number of bunches which can hit the TDI (maximum allowed temperature = 400 </a:t>
            </a:r>
            <a:r>
              <a:rPr lang="en-GB" sz="2000" baseline="30000" dirty="0" smtClean="0"/>
              <a:t>◦</a:t>
            </a:r>
            <a:r>
              <a:rPr lang="en-GB" sz="2000" dirty="0" smtClean="0"/>
              <a:t>C </a:t>
            </a:r>
            <a:r>
              <a:rPr lang="en-GB" sz="2000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Consequences: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sym typeface="Wingdings" panose="05000000000000000000" pitchFamily="2" charset="2"/>
              </a:rPr>
              <a:t>L</a:t>
            </a:r>
            <a:r>
              <a:rPr lang="en-GB" sz="2000" b="1" dirty="0" smtClean="0">
                <a:sym typeface="Wingdings" panose="05000000000000000000" pitchFamily="2" charset="2"/>
              </a:rPr>
              <a:t>imit</a:t>
            </a:r>
            <a:r>
              <a:rPr lang="en-GB" sz="2000" dirty="0" smtClean="0">
                <a:sym typeface="Wingdings" panose="05000000000000000000" pitchFamily="2" charset="2"/>
              </a:rPr>
              <a:t> number of </a:t>
            </a:r>
            <a:r>
              <a:rPr lang="en-GB" sz="2000" b="1" dirty="0" smtClean="0">
                <a:sym typeface="Wingdings" panose="05000000000000000000" pitchFamily="2" charset="2"/>
              </a:rPr>
              <a:t>injected bunches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ym typeface="Wingdings" panose="05000000000000000000" pitchFamily="2" charset="2"/>
              </a:rPr>
              <a:t>Increase number of injection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sym typeface="Wingdings" panose="05000000000000000000" pitchFamily="2" charset="2"/>
              </a:rPr>
              <a:t>L</a:t>
            </a:r>
            <a:r>
              <a:rPr lang="en-GB" sz="2000" b="1" dirty="0" smtClean="0">
                <a:sym typeface="Wingdings" panose="05000000000000000000" pitchFamily="2" charset="2"/>
              </a:rPr>
              <a:t>imit maximum number of circulating bunches </a:t>
            </a:r>
            <a:r>
              <a:rPr lang="en-GB" sz="2000" dirty="0" smtClean="0">
                <a:sym typeface="Wingdings" panose="05000000000000000000" pitchFamily="2" charset="2"/>
              </a:rPr>
              <a:t>(maximum reachable with 25 ns beam: 2448 instead of 2736, B. </a:t>
            </a:r>
            <a:r>
              <a:rPr lang="en-GB" sz="2000" dirty="0" err="1" smtClean="0">
                <a:sym typeface="Wingdings" panose="05000000000000000000" pitchFamily="2" charset="2"/>
              </a:rPr>
              <a:t>Gorini</a:t>
            </a:r>
            <a:r>
              <a:rPr lang="en-GB" sz="2000" dirty="0" smtClean="0">
                <a:sym typeface="Wingdings" panose="05000000000000000000" pitchFamily="2" charset="2"/>
              </a:rPr>
              <a:t> LMC 13/05/2015)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baseline="-25000" dirty="0">
              <a:sym typeface="Wingdings" panose="05000000000000000000" pitchFamily="2" charset="2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How to insure that no more than 144 bunches hit the TDI when operating with 25 ns beam?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ym typeface="Wingdings" panose="05000000000000000000" pitchFamily="2" charset="2"/>
              </a:rPr>
              <a:t>Reduce length </a:t>
            </a:r>
            <a:r>
              <a:rPr lang="en-GB" sz="2000" dirty="0" smtClean="0">
                <a:sym typeface="Wingdings" panose="05000000000000000000" pitchFamily="2" charset="2"/>
              </a:rPr>
              <a:t>of </a:t>
            </a:r>
            <a:r>
              <a:rPr lang="en-GB" sz="2000" b="1" dirty="0" smtClean="0">
                <a:sym typeface="Wingdings" panose="05000000000000000000" pitchFamily="2" charset="2"/>
              </a:rPr>
              <a:t>injection kicker </a:t>
            </a:r>
            <a:r>
              <a:rPr lang="en-GB" sz="2000" dirty="0" smtClean="0">
                <a:sym typeface="Wingdings" panose="05000000000000000000" pitchFamily="2" charset="2"/>
              </a:rPr>
              <a:t>to 3.8 </a:t>
            </a:r>
            <a:r>
              <a:rPr lang="en-GB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GB" sz="2000" dirty="0" err="1" smtClean="0">
                <a:sym typeface="Wingdings" panose="05000000000000000000" pitchFamily="2" charset="2"/>
              </a:rPr>
              <a:t>s</a:t>
            </a:r>
            <a:r>
              <a:rPr lang="en-GB" sz="2000" dirty="0" smtClean="0">
                <a:sym typeface="Wingdings" panose="05000000000000000000" pitchFamily="2" charset="2"/>
              </a:rPr>
              <a:t> (erratic on circulating beam)</a:t>
            </a:r>
            <a:endParaRPr lang="en-GB" sz="2000" dirty="0">
              <a:sym typeface="Wingdings" panose="05000000000000000000" pitchFamily="2" charset="2"/>
            </a:endParaRP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sz="2000" b="1" dirty="0">
                <a:sym typeface="Wingdings" panose="05000000000000000000" pitchFamily="2" charset="2"/>
              </a:rPr>
              <a:t>R</a:t>
            </a:r>
            <a:r>
              <a:rPr lang="en-GB" sz="2000" b="1" dirty="0" smtClean="0">
                <a:sym typeface="Wingdings" panose="05000000000000000000" pitchFamily="2" charset="2"/>
              </a:rPr>
              <a:t>educe length </a:t>
            </a:r>
            <a:r>
              <a:rPr lang="en-GB" sz="2000" dirty="0" smtClean="0">
                <a:sym typeface="Wingdings" panose="05000000000000000000" pitchFamily="2" charset="2"/>
              </a:rPr>
              <a:t>of</a:t>
            </a:r>
            <a:r>
              <a:rPr lang="en-GB" sz="2000" dirty="0" smtClean="0"/>
              <a:t> the </a:t>
            </a:r>
            <a:r>
              <a:rPr lang="en-GB" sz="2000" b="1" dirty="0" smtClean="0"/>
              <a:t>SPS flat-bottom of LHC cycle</a:t>
            </a:r>
            <a:endParaRPr lang="en-GB" sz="2000" b="1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A new TDI with graphite instead of </a:t>
            </a:r>
            <a:r>
              <a:rPr lang="en-GB" sz="2000" dirty="0" err="1" smtClean="0">
                <a:sym typeface="Wingdings" panose="05000000000000000000" pitchFamily="2" charset="2"/>
              </a:rPr>
              <a:t>hBN</a:t>
            </a:r>
            <a:r>
              <a:rPr lang="en-GB" sz="2000" dirty="0" smtClean="0">
                <a:sym typeface="Wingdings" panose="05000000000000000000" pitchFamily="2" charset="2"/>
              </a:rPr>
              <a:t> will be installed during the next Xmas stop.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89758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TL steering and IQC</a:t>
            </a:r>
          </a:p>
          <a:p>
            <a:r>
              <a:rPr lang="en-GB" dirty="0" smtClean="0"/>
              <a:t>Injection losses</a:t>
            </a:r>
          </a:p>
          <a:p>
            <a:r>
              <a:rPr lang="en-GB" dirty="0" smtClean="0"/>
              <a:t>LSS6 extraction</a:t>
            </a:r>
          </a:p>
          <a:p>
            <a:r>
              <a:rPr lang="en-GB" dirty="0" smtClean="0"/>
              <a:t>Injection protection collimators (</a:t>
            </a:r>
            <a:r>
              <a:rPr lang="en-GB" dirty="0" err="1" smtClean="0"/>
              <a:t>Optics_ID</a:t>
            </a:r>
            <a:r>
              <a:rPr lang="en-GB" dirty="0" smtClean="0"/>
              <a:t>)</a:t>
            </a:r>
          </a:p>
          <a:p>
            <a:r>
              <a:rPr lang="en-GB" dirty="0" smtClean="0"/>
              <a:t>TDI limits</a:t>
            </a:r>
          </a:p>
          <a:p>
            <a:r>
              <a:rPr lang="en-GB" dirty="0" smtClean="0"/>
              <a:t>MKI </a:t>
            </a:r>
            <a:r>
              <a:rPr lang="en-GB" dirty="0" err="1" smtClean="0"/>
              <a:t>risetime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1051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031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TDI Limits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86589" y="1325563"/>
            <a:ext cx="10303042" cy="46063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TDI </a:t>
            </a:r>
            <a:r>
              <a:rPr lang="en-GB" sz="2000" dirty="0" err="1" smtClean="0"/>
              <a:t>hBN</a:t>
            </a:r>
            <a:r>
              <a:rPr lang="en-GB" sz="2000" dirty="0" smtClean="0"/>
              <a:t> block cannot withstand temperatures higher than 450 </a:t>
            </a:r>
            <a:r>
              <a:rPr lang="en-GB" sz="2000" baseline="30000" dirty="0" smtClean="0"/>
              <a:t>◦</a:t>
            </a:r>
            <a:r>
              <a:rPr lang="en-GB" sz="2000" dirty="0" smtClean="0"/>
              <a:t>C </a:t>
            </a:r>
            <a:r>
              <a:rPr lang="en-GB" sz="2000" dirty="0">
                <a:sym typeface="Wingdings" panose="05000000000000000000" pitchFamily="2" charset="2"/>
              </a:rPr>
              <a:t>(</a:t>
            </a:r>
            <a:r>
              <a:rPr lang="en-GB" sz="2000" dirty="0" smtClean="0">
                <a:sym typeface="Wingdings" panose="05000000000000000000" pitchFamily="2" charset="2"/>
              </a:rPr>
              <a:t>B</a:t>
            </a:r>
            <a:r>
              <a:rPr lang="en-GB" sz="2000" baseline="-25000" dirty="0" smtClean="0">
                <a:sym typeface="Wingdings" panose="05000000000000000000" pitchFamily="2" charset="2"/>
              </a:rPr>
              <a:t>2</a:t>
            </a:r>
            <a:r>
              <a:rPr lang="en-GB" sz="2000" dirty="0" smtClean="0">
                <a:sym typeface="Wingdings" panose="05000000000000000000" pitchFamily="2" charset="2"/>
              </a:rPr>
              <a:t>O</a:t>
            </a:r>
            <a:r>
              <a:rPr lang="en-GB" sz="2000" baseline="-25000" dirty="0" smtClean="0">
                <a:sym typeface="Wingdings" panose="05000000000000000000" pitchFamily="2" charset="2"/>
              </a:rPr>
              <a:t>3</a:t>
            </a:r>
            <a:r>
              <a:rPr lang="en-GB" sz="2000" dirty="0" smtClean="0">
                <a:sym typeface="Wingdings" panose="05000000000000000000" pitchFamily="2" charset="2"/>
              </a:rPr>
              <a:t> reactant melting temperature) </a:t>
            </a:r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smtClean="0">
                <a:sym typeface="Wingdings" panose="05000000000000000000" pitchFamily="2" charset="2"/>
              </a:rPr>
              <a:t>limit the maximum number of bunches which can hit the TDI (maximum allowed temperature = 400 </a:t>
            </a:r>
            <a:r>
              <a:rPr lang="en-GB" sz="2000" baseline="30000" dirty="0" smtClean="0"/>
              <a:t>◦</a:t>
            </a:r>
            <a:r>
              <a:rPr lang="en-GB" sz="2000" dirty="0" smtClean="0"/>
              <a:t>C </a:t>
            </a:r>
            <a:r>
              <a:rPr lang="en-GB" sz="2000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Consequences: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sym typeface="Wingdings" panose="05000000000000000000" pitchFamily="2" charset="2"/>
              </a:rPr>
              <a:t>L</a:t>
            </a:r>
            <a:r>
              <a:rPr lang="en-GB" sz="2000" b="1" dirty="0" smtClean="0">
                <a:sym typeface="Wingdings" panose="05000000000000000000" pitchFamily="2" charset="2"/>
              </a:rPr>
              <a:t>imit</a:t>
            </a:r>
            <a:r>
              <a:rPr lang="en-GB" sz="2000" dirty="0" smtClean="0">
                <a:sym typeface="Wingdings" panose="05000000000000000000" pitchFamily="2" charset="2"/>
              </a:rPr>
              <a:t> number of </a:t>
            </a:r>
            <a:r>
              <a:rPr lang="en-GB" sz="2000" b="1" dirty="0" smtClean="0">
                <a:sym typeface="Wingdings" panose="05000000000000000000" pitchFamily="2" charset="2"/>
              </a:rPr>
              <a:t>injected bunches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ym typeface="Wingdings" panose="05000000000000000000" pitchFamily="2" charset="2"/>
              </a:rPr>
              <a:t>Increase number of injection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b="1" dirty="0">
                <a:sym typeface="Wingdings" panose="05000000000000000000" pitchFamily="2" charset="2"/>
              </a:rPr>
              <a:t>L</a:t>
            </a:r>
            <a:r>
              <a:rPr lang="en-GB" sz="2000" b="1" dirty="0" smtClean="0">
                <a:sym typeface="Wingdings" panose="05000000000000000000" pitchFamily="2" charset="2"/>
              </a:rPr>
              <a:t>imit maximum number of circulating bunches </a:t>
            </a:r>
            <a:r>
              <a:rPr lang="en-GB" sz="2000" dirty="0" smtClean="0">
                <a:sym typeface="Wingdings" panose="05000000000000000000" pitchFamily="2" charset="2"/>
              </a:rPr>
              <a:t>(maximum reachable with 25 ns beam: 2448 instead of 2736, B. </a:t>
            </a:r>
            <a:r>
              <a:rPr lang="en-GB" sz="2000" dirty="0" err="1" smtClean="0">
                <a:sym typeface="Wingdings" panose="05000000000000000000" pitchFamily="2" charset="2"/>
              </a:rPr>
              <a:t>Gorini</a:t>
            </a:r>
            <a:r>
              <a:rPr lang="en-GB" sz="2000" dirty="0" smtClean="0">
                <a:sym typeface="Wingdings" panose="05000000000000000000" pitchFamily="2" charset="2"/>
              </a:rPr>
              <a:t> LMC 13/05/2015)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baseline="-25000" dirty="0">
              <a:sym typeface="Wingdings" panose="05000000000000000000" pitchFamily="2" charset="2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How to insure that no more than 144 bunches hit the TDI when operating with 25 ns beam? 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sz="2000" b="1" dirty="0" smtClean="0">
                <a:sym typeface="Wingdings" panose="05000000000000000000" pitchFamily="2" charset="2"/>
              </a:rPr>
              <a:t>Reduce length </a:t>
            </a:r>
            <a:r>
              <a:rPr lang="en-GB" sz="2000" dirty="0" smtClean="0">
                <a:sym typeface="Wingdings" panose="05000000000000000000" pitchFamily="2" charset="2"/>
              </a:rPr>
              <a:t>of </a:t>
            </a:r>
            <a:r>
              <a:rPr lang="en-GB" sz="2000" b="1" dirty="0" smtClean="0">
                <a:sym typeface="Wingdings" panose="05000000000000000000" pitchFamily="2" charset="2"/>
              </a:rPr>
              <a:t>injection kicker </a:t>
            </a:r>
            <a:r>
              <a:rPr lang="en-GB" sz="2000" dirty="0" smtClean="0">
                <a:sym typeface="Wingdings" panose="05000000000000000000" pitchFamily="2" charset="2"/>
              </a:rPr>
              <a:t>to 3.8 </a:t>
            </a:r>
            <a:r>
              <a:rPr lang="en-GB" sz="20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GB" sz="2000" dirty="0" err="1">
                <a:sym typeface="Wingdings" panose="05000000000000000000" pitchFamily="2" charset="2"/>
              </a:rPr>
              <a:t>s</a:t>
            </a:r>
            <a:r>
              <a:rPr lang="en-GB" sz="2000" dirty="0">
                <a:sym typeface="Wingdings" panose="05000000000000000000" pitchFamily="2" charset="2"/>
              </a:rPr>
              <a:t> (erratic on circulating beam)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GB" sz="2000" b="1" dirty="0">
                <a:sym typeface="Wingdings" panose="05000000000000000000" pitchFamily="2" charset="2"/>
              </a:rPr>
              <a:t>R</a:t>
            </a:r>
            <a:r>
              <a:rPr lang="en-GB" sz="2000" b="1" dirty="0" smtClean="0">
                <a:sym typeface="Wingdings" panose="05000000000000000000" pitchFamily="2" charset="2"/>
              </a:rPr>
              <a:t>educe length </a:t>
            </a:r>
            <a:r>
              <a:rPr lang="en-GB" sz="2000" dirty="0" smtClean="0">
                <a:sym typeface="Wingdings" panose="05000000000000000000" pitchFamily="2" charset="2"/>
              </a:rPr>
              <a:t>of</a:t>
            </a:r>
            <a:r>
              <a:rPr lang="en-GB" sz="2000" dirty="0" smtClean="0"/>
              <a:t> the </a:t>
            </a:r>
            <a:r>
              <a:rPr lang="en-GB" sz="2000" b="1" dirty="0" smtClean="0"/>
              <a:t>SPS flat-bottom of LHC cycle</a:t>
            </a:r>
            <a:endParaRPr lang="en-GB" sz="2000" b="1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>
                <a:sym typeface="Wingdings" panose="05000000000000000000" pitchFamily="2" charset="2"/>
              </a:rPr>
              <a:t>A new TDI with graphite instead of </a:t>
            </a:r>
            <a:r>
              <a:rPr lang="en-GB" sz="2000" dirty="0" err="1" smtClean="0">
                <a:sym typeface="Wingdings" panose="05000000000000000000" pitchFamily="2" charset="2"/>
              </a:rPr>
              <a:t>hBN</a:t>
            </a:r>
            <a:r>
              <a:rPr lang="en-GB" sz="2000" dirty="0" smtClean="0">
                <a:sym typeface="Wingdings" panose="05000000000000000000" pitchFamily="2" charset="2"/>
              </a:rPr>
              <a:t> will be installed during the next Xmas stop.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7033874" y="5239727"/>
            <a:ext cx="3329325" cy="120032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sz="2400" dirty="0" smtClean="0"/>
              <a:t>Critical topic: flip between 25 ns and 50 ns configuration!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647341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8904" y="3487585"/>
            <a:ext cx="5566500" cy="323405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MKI Waveform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2927" y="1464678"/>
            <a:ext cx="10443410" cy="4351338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 smtClean="0"/>
              <a:t>Measured an </a:t>
            </a:r>
            <a:r>
              <a:rPr lang="en-GB" sz="2400" b="1" dirty="0" smtClean="0"/>
              <a:t>MKI rise time</a:t>
            </a:r>
            <a:r>
              <a:rPr lang="en-GB" sz="2400" dirty="0" smtClean="0"/>
              <a:t>, both in IR2 and IR8, </a:t>
            </a:r>
            <a:r>
              <a:rPr lang="en-GB" sz="2400" b="1" dirty="0" smtClean="0"/>
              <a:t>longer than nominal  </a:t>
            </a:r>
            <a:r>
              <a:rPr lang="en-GB" sz="2400" dirty="0" smtClean="0"/>
              <a:t>(1.2 </a:t>
            </a:r>
            <a:r>
              <a:rPr lang="en-GB" sz="2400" dirty="0" err="1" smtClean="0">
                <a:latin typeface="Symbol" panose="05050102010706020507" pitchFamily="18" charset="2"/>
              </a:rPr>
              <a:t>m</a:t>
            </a:r>
            <a:r>
              <a:rPr lang="en-GB" sz="2400" dirty="0" err="1" smtClean="0"/>
              <a:t>s</a:t>
            </a:r>
            <a:r>
              <a:rPr lang="en-GB" sz="2400" dirty="0" smtClean="0"/>
              <a:t> instead of 0.9</a:t>
            </a:r>
            <a:r>
              <a:rPr lang="en-GB" sz="2400" dirty="0" smtClean="0">
                <a:latin typeface="Symbol" panose="05050102010706020507" pitchFamily="18" charset="2"/>
              </a:rPr>
              <a:t>m</a:t>
            </a:r>
            <a:r>
              <a:rPr lang="en-GB" sz="2400" dirty="0" smtClean="0"/>
              <a:t>s) and thus a </a:t>
            </a:r>
            <a:r>
              <a:rPr lang="en-GB" sz="2400" dirty="0" smtClean="0">
                <a:sym typeface="Wingdings" panose="05000000000000000000" pitchFamily="2" charset="2"/>
              </a:rPr>
              <a:t>shorter flattop (possible to adjust)</a:t>
            </a:r>
            <a:r>
              <a:rPr lang="en-GB" sz="2400" dirty="0" smtClean="0"/>
              <a:t> </a:t>
            </a:r>
          </a:p>
          <a:p>
            <a:r>
              <a:rPr lang="en-GB" sz="2400" dirty="0" smtClean="0"/>
              <a:t>The </a:t>
            </a:r>
            <a:r>
              <a:rPr lang="en-GB" sz="2400" b="1" dirty="0" smtClean="0"/>
              <a:t>number</a:t>
            </a:r>
            <a:r>
              <a:rPr lang="en-GB" sz="2400" dirty="0" smtClean="0"/>
              <a:t> of the </a:t>
            </a:r>
            <a:r>
              <a:rPr lang="en-GB" sz="2400" b="1" dirty="0" smtClean="0"/>
              <a:t>MS end turns </a:t>
            </a:r>
            <a:r>
              <a:rPr lang="en-GB" sz="2400" dirty="0" smtClean="0"/>
              <a:t>were</a:t>
            </a:r>
            <a:r>
              <a:rPr lang="en-GB" sz="2400" b="1" dirty="0" smtClean="0"/>
              <a:t> increased </a:t>
            </a:r>
            <a:r>
              <a:rPr lang="en-GB" sz="2400" dirty="0" smtClean="0"/>
              <a:t>in April 2010 from 8.25 to 8.75 to </a:t>
            </a:r>
            <a:r>
              <a:rPr lang="en-GB" sz="2400" b="1" dirty="0" smtClean="0"/>
              <a:t>reduce the overshoot</a:t>
            </a:r>
          </a:p>
          <a:p>
            <a:r>
              <a:rPr lang="en-GB" sz="2400" dirty="0" err="1" smtClean="0"/>
              <a:t>Wrt</a:t>
            </a:r>
            <a:r>
              <a:rPr lang="en-GB" sz="2400" dirty="0" smtClean="0"/>
              <a:t> to LS1 the </a:t>
            </a:r>
            <a:r>
              <a:rPr lang="en-GB" sz="2400" b="1" dirty="0" smtClean="0"/>
              <a:t>TMR resistance is reduced </a:t>
            </a:r>
            <a:r>
              <a:rPr lang="en-GB" sz="2400" dirty="0" smtClean="0"/>
              <a:t>and the </a:t>
            </a:r>
            <a:r>
              <a:rPr lang="en-GB" sz="2400" b="1" dirty="0" smtClean="0"/>
              <a:t>number of screen conductors</a:t>
            </a:r>
            <a:r>
              <a:rPr lang="en-GB" sz="2400" dirty="0" smtClean="0"/>
              <a:t> </a:t>
            </a:r>
            <a:r>
              <a:rPr lang="en-GB" sz="2400" b="1" dirty="0" smtClean="0"/>
              <a:t>increased</a:t>
            </a:r>
            <a:r>
              <a:rPr lang="en-GB" sz="2400" dirty="0" smtClean="0"/>
              <a:t> </a:t>
            </a:r>
            <a:r>
              <a:rPr lang="en-GB" sz="2400" dirty="0" smtClean="0">
                <a:sym typeface="Wingdings" panose="05000000000000000000" pitchFamily="2" charset="2"/>
              </a:rPr>
              <a:t> undershoot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New calculations were done taking into                                                                                        account all these effects and the </a:t>
            </a:r>
            <a:r>
              <a:rPr lang="en-GB" sz="2400" b="1" dirty="0" smtClean="0">
                <a:sym typeface="Wingdings" panose="05000000000000000000" pitchFamily="2" charset="2"/>
              </a:rPr>
              <a:t>optimum                                                                                    number of MS end turns calculated </a:t>
            </a:r>
            <a:r>
              <a:rPr lang="en-GB" sz="2400" smtClean="0">
                <a:sym typeface="Wingdings" panose="05000000000000000000" pitchFamily="2" charset="2"/>
              </a:rPr>
              <a:t>(7.25</a:t>
            </a:r>
            <a:r>
              <a:rPr lang="en-GB" sz="2400" dirty="0" smtClean="0">
                <a:sym typeface="Wingdings" panose="05000000000000000000" pitchFamily="2" charset="2"/>
              </a:rPr>
              <a:t>)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This change will be implemented during TS1</a:t>
            </a:r>
          </a:p>
          <a:p>
            <a:r>
              <a:rPr lang="en-GB" sz="2400" dirty="0" smtClean="0">
                <a:sym typeface="Wingdings" panose="05000000000000000000" pitchFamily="2" charset="2"/>
              </a:rPr>
              <a:t>A new waveform scan will have to be performed  </a:t>
            </a:r>
          </a:p>
          <a:p>
            <a:pPr marL="0" indent="0">
              <a:buNone/>
            </a:pPr>
            <a:r>
              <a:rPr lang="en-GB" sz="2400" dirty="0" smtClean="0">
                <a:sym typeface="Wingdings" panose="05000000000000000000" pitchFamily="2" charset="2"/>
              </a:rPr>
              <a:t>                                                                                                </a:t>
            </a:r>
            <a:r>
              <a:rPr lang="en-GB" sz="2400" dirty="0" smtClean="0"/>
              <a:t>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1735950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3821" y="1325563"/>
            <a:ext cx="10728158" cy="4794500"/>
          </a:xfrm>
        </p:spPr>
        <p:txBody>
          <a:bodyPr>
            <a:normAutofit fontScale="92500" lnSpcReduction="20000"/>
          </a:bodyPr>
          <a:lstStyle/>
          <a:p>
            <a:r>
              <a:rPr lang="en-GB" sz="2000" dirty="0" smtClean="0"/>
              <a:t>Large difference between PILOT and INDIV/25ns </a:t>
            </a:r>
            <a:r>
              <a:rPr lang="en-GB" sz="2000" dirty="0" smtClean="0">
                <a:sym typeface="Wingdings" panose="05000000000000000000" pitchFamily="2" charset="2"/>
              </a:rPr>
              <a:t> </a:t>
            </a:r>
            <a:r>
              <a:rPr lang="en-GB" sz="2000" b="1" dirty="0" smtClean="0">
                <a:sym typeface="Wingdings" panose="05000000000000000000" pitchFamily="2" charset="2"/>
              </a:rPr>
              <a:t>bad trajectories </a:t>
            </a:r>
            <a:r>
              <a:rPr lang="en-GB" sz="2000" dirty="0" smtClean="0">
                <a:sym typeface="Wingdings" panose="05000000000000000000" pitchFamily="2" charset="2"/>
              </a:rPr>
              <a:t>and </a:t>
            </a:r>
            <a:r>
              <a:rPr lang="en-GB" sz="2000" b="1" dirty="0" smtClean="0">
                <a:sym typeface="Wingdings" panose="05000000000000000000" pitchFamily="2" charset="2"/>
              </a:rPr>
              <a:t>injection oscillations </a:t>
            </a:r>
            <a:r>
              <a:rPr lang="en-GB" sz="2000" dirty="0" smtClean="0">
                <a:sym typeface="Wingdings" panose="05000000000000000000" pitchFamily="2" charset="2"/>
              </a:rPr>
              <a:t>for </a:t>
            </a:r>
            <a:r>
              <a:rPr lang="en-GB" sz="2000" b="1" dirty="0" smtClean="0">
                <a:sym typeface="Wingdings" panose="05000000000000000000" pitchFamily="2" charset="2"/>
              </a:rPr>
              <a:t>PILOT</a:t>
            </a:r>
            <a:r>
              <a:rPr lang="en-GB" sz="2000" dirty="0" smtClean="0">
                <a:sym typeface="Wingdings" panose="05000000000000000000" pitchFamily="2" charset="2"/>
              </a:rPr>
              <a:t> (used to set up the LHC): </a:t>
            </a:r>
            <a:r>
              <a:rPr lang="en-GB" sz="20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Not critical for MP </a:t>
            </a:r>
            <a:r>
              <a:rPr lang="en-GB" sz="2000" dirty="0" smtClean="0">
                <a:sym typeface="Wingdings" panose="05000000000000000000" pitchFamily="2" charset="2"/>
              </a:rPr>
              <a:t>but </a:t>
            </a:r>
            <a:r>
              <a:rPr lang="en-GB" sz="2000" b="1" dirty="0" smtClean="0">
                <a:sym typeface="Wingdings" panose="05000000000000000000" pitchFamily="2" charset="2"/>
              </a:rPr>
              <a:t>not ideal for operation</a:t>
            </a:r>
            <a:r>
              <a:rPr lang="en-GB" sz="2000" dirty="0" smtClean="0">
                <a:sym typeface="Wingdings" panose="05000000000000000000" pitchFamily="2" charset="2"/>
              </a:rPr>
              <a:t>. Proposal: put </a:t>
            </a:r>
            <a:r>
              <a:rPr lang="en-GB" sz="2000" b="1" dirty="0" smtClean="0">
                <a:sym typeface="Wingdings" panose="05000000000000000000" pitchFamily="2" charset="2"/>
              </a:rPr>
              <a:t>PILOT</a:t>
            </a:r>
            <a:r>
              <a:rPr lang="en-GB" sz="2000" dirty="0" smtClean="0">
                <a:sym typeface="Wingdings" panose="05000000000000000000" pitchFamily="2" charset="2"/>
              </a:rPr>
              <a:t> on </a:t>
            </a:r>
            <a:r>
              <a:rPr lang="en-GB" sz="2000" b="1" dirty="0" smtClean="0">
                <a:sym typeface="Wingdings" panose="05000000000000000000" pitchFamily="2" charset="2"/>
              </a:rPr>
              <a:t>SLOW cycle</a:t>
            </a:r>
          </a:p>
          <a:p>
            <a:r>
              <a:rPr lang="en-GB" sz="2000" b="1" dirty="0" smtClean="0"/>
              <a:t> Injection losses </a:t>
            </a:r>
            <a:r>
              <a:rPr lang="en-GB" sz="2000" dirty="0" smtClean="0"/>
              <a:t>of the </a:t>
            </a:r>
            <a:r>
              <a:rPr lang="en-GB" sz="2000" b="1" dirty="0" smtClean="0"/>
              <a:t>same order of Run 1 </a:t>
            </a:r>
            <a:r>
              <a:rPr lang="en-GB" sz="2000" dirty="0" smtClean="0"/>
              <a:t>(only 6 bunches injected!). </a:t>
            </a:r>
            <a:r>
              <a:rPr lang="en-GB" sz="2000" smtClean="0"/>
              <a:t>Still too </a:t>
            </a:r>
            <a:r>
              <a:rPr lang="en-GB" sz="2000" dirty="0" smtClean="0"/>
              <a:t>low intensity to draw conclusions about LIC and need of BLM blinding. </a:t>
            </a:r>
          </a:p>
          <a:p>
            <a:r>
              <a:rPr lang="en-GB" sz="2000" b="1" dirty="0" smtClean="0"/>
              <a:t>Large trajectory drift in H plane </a:t>
            </a:r>
            <a:r>
              <a:rPr lang="en-GB" sz="2000" dirty="0" smtClean="0"/>
              <a:t>after fixing a DAQ problem for </a:t>
            </a:r>
            <a:r>
              <a:rPr lang="en-GB" sz="2000" b="1" dirty="0" smtClean="0"/>
              <a:t>TI 8 bends</a:t>
            </a:r>
            <a:r>
              <a:rPr lang="en-GB" sz="2000" dirty="0" smtClean="0"/>
              <a:t>. </a:t>
            </a:r>
            <a:r>
              <a:rPr lang="en-GB" sz="2000" b="1" dirty="0" smtClean="0">
                <a:solidFill>
                  <a:srgbClr val="00B050"/>
                </a:solidFill>
              </a:rPr>
              <a:t>Not critical for MP</a:t>
            </a:r>
            <a:r>
              <a:rPr lang="en-GB" sz="2000" dirty="0" smtClean="0"/>
              <a:t>, no increase in injection losses (but losses appearing in IR7) and possible to steer on injection oscillations. </a:t>
            </a:r>
            <a:r>
              <a:rPr lang="en-GB" sz="2000" b="1" dirty="0" smtClean="0"/>
              <a:t>Not reassuring for operation</a:t>
            </a:r>
            <a:r>
              <a:rPr lang="en-GB" sz="2000" dirty="0" smtClean="0"/>
              <a:t>: GOLDEN reference could be no more valid if this happens again!</a:t>
            </a:r>
          </a:p>
          <a:p>
            <a:r>
              <a:rPr lang="en-GB" sz="2000" b="1" dirty="0" smtClean="0"/>
              <a:t>Orbit drifts </a:t>
            </a:r>
            <a:r>
              <a:rPr lang="en-GB" sz="2000" dirty="0" smtClean="0"/>
              <a:t>of few mm affect the </a:t>
            </a:r>
            <a:r>
              <a:rPr lang="en-GB" sz="2000" b="1" dirty="0" smtClean="0"/>
              <a:t>SPS extraction </a:t>
            </a:r>
            <a:r>
              <a:rPr lang="en-GB" sz="2000" dirty="0" smtClean="0"/>
              <a:t>point and have a big </a:t>
            </a:r>
            <a:r>
              <a:rPr lang="en-GB" sz="2000" b="1" dirty="0" smtClean="0"/>
              <a:t>impact on TL stability</a:t>
            </a:r>
            <a:r>
              <a:rPr lang="en-GB" sz="2000" dirty="0" smtClean="0"/>
              <a:t>. </a:t>
            </a:r>
            <a:r>
              <a:rPr lang="en-GB" sz="2000" b="1" dirty="0" smtClean="0">
                <a:solidFill>
                  <a:srgbClr val="00B050"/>
                </a:solidFill>
              </a:rPr>
              <a:t>Not critical for MP </a:t>
            </a:r>
            <a:r>
              <a:rPr lang="en-GB" sz="2000" dirty="0" smtClean="0"/>
              <a:t>but </a:t>
            </a:r>
            <a:r>
              <a:rPr lang="en-GB" sz="2000" b="1" dirty="0" smtClean="0"/>
              <a:t>frequent steering </a:t>
            </a:r>
            <a:r>
              <a:rPr lang="en-GB" sz="2000" dirty="0" smtClean="0"/>
              <a:t>is expected to be needed. Proposal: monitor losses and orbit drifts in IQC to improve diagnostics (possible future interlock on next extraction)</a:t>
            </a:r>
          </a:p>
          <a:p>
            <a:r>
              <a:rPr lang="en-GB" sz="2000" dirty="0" smtClean="0"/>
              <a:t> All injection </a:t>
            </a:r>
            <a:r>
              <a:rPr lang="en-GB" sz="2000" b="1" dirty="0" smtClean="0"/>
              <a:t>protection collimators set up and validated</a:t>
            </a:r>
            <a:r>
              <a:rPr lang="en-GB" sz="2000" dirty="0" smtClean="0"/>
              <a:t>. </a:t>
            </a:r>
            <a:r>
              <a:rPr lang="en-GB" sz="2000" b="1" dirty="0" err="1" smtClean="0"/>
              <a:t>Optics_ID</a:t>
            </a:r>
            <a:r>
              <a:rPr lang="en-GB" sz="2000" dirty="0" smtClean="0"/>
              <a:t> for TCDI </a:t>
            </a:r>
            <a:r>
              <a:rPr lang="en-GB" sz="2000" b="1" dirty="0" smtClean="0"/>
              <a:t>not yet in place </a:t>
            </a:r>
            <a:r>
              <a:rPr lang="en-GB" sz="2000" dirty="0" smtClean="0"/>
              <a:t>(need to modify FESA class and revalidation also for ring collimators). </a:t>
            </a:r>
            <a:r>
              <a:rPr lang="en-GB" sz="2000" b="1" dirty="0" smtClean="0">
                <a:solidFill>
                  <a:srgbClr val="00B050"/>
                </a:solidFill>
              </a:rPr>
              <a:t>Not critical for MP </a:t>
            </a:r>
            <a:r>
              <a:rPr lang="en-GB" sz="2000" dirty="0" smtClean="0"/>
              <a:t>since needed only in case of optics change.</a:t>
            </a:r>
          </a:p>
          <a:p>
            <a:r>
              <a:rPr lang="en-GB" sz="2000" b="1" dirty="0" smtClean="0"/>
              <a:t>TDI </a:t>
            </a:r>
            <a:r>
              <a:rPr lang="en-GB" sz="2000" b="1" dirty="0" err="1" smtClean="0"/>
              <a:t>hBN</a:t>
            </a:r>
            <a:r>
              <a:rPr lang="en-GB" sz="2000" b="1" dirty="0" smtClean="0"/>
              <a:t> block </a:t>
            </a:r>
            <a:r>
              <a:rPr lang="en-GB" sz="2000" dirty="0" smtClean="0"/>
              <a:t>fragility </a:t>
            </a:r>
            <a:r>
              <a:rPr lang="en-GB" sz="2000" b="1" dirty="0" smtClean="0"/>
              <a:t>limits the number of injected </a:t>
            </a:r>
            <a:r>
              <a:rPr lang="en-GB" sz="2000" dirty="0" smtClean="0"/>
              <a:t>(and circulating) </a:t>
            </a:r>
            <a:r>
              <a:rPr lang="en-GB" sz="2000" b="1" dirty="0" smtClean="0"/>
              <a:t>bunches</a:t>
            </a:r>
            <a:r>
              <a:rPr lang="en-GB" sz="2000" dirty="0" smtClean="0"/>
              <a:t>. </a:t>
            </a:r>
            <a:r>
              <a:rPr lang="en-GB" sz="2000" b="1" dirty="0" smtClean="0">
                <a:solidFill>
                  <a:srgbClr val="FFC000"/>
                </a:solidFill>
              </a:rPr>
              <a:t>Critical for MP </a:t>
            </a:r>
            <a:r>
              <a:rPr lang="en-GB" sz="2000" dirty="0" smtClean="0"/>
              <a:t>since an adequate </a:t>
            </a:r>
            <a:r>
              <a:rPr lang="en-GB" sz="2000" b="1" dirty="0" smtClean="0"/>
              <a:t>strategy</a:t>
            </a:r>
            <a:r>
              <a:rPr lang="en-GB" sz="2000" dirty="0" smtClean="0"/>
              <a:t> has to be put in place </a:t>
            </a:r>
            <a:r>
              <a:rPr lang="en-GB" sz="2000" b="1" dirty="0" smtClean="0"/>
              <a:t>to insure the correct flip between 25 ns and 50 ns settings </a:t>
            </a:r>
            <a:r>
              <a:rPr lang="en-GB" sz="2000" dirty="0" smtClean="0"/>
              <a:t>(MKI pulse and SPS flat-bottom length) </a:t>
            </a:r>
          </a:p>
          <a:p>
            <a:r>
              <a:rPr lang="en-GB" sz="2000" b="1" dirty="0" smtClean="0"/>
              <a:t>MKI rise time </a:t>
            </a:r>
            <a:r>
              <a:rPr lang="en-GB" sz="2000" dirty="0" smtClean="0"/>
              <a:t>will be restored to its </a:t>
            </a:r>
            <a:r>
              <a:rPr lang="en-GB" sz="2000" b="1" dirty="0" smtClean="0"/>
              <a:t>nominal value after TS1</a:t>
            </a:r>
            <a:r>
              <a:rPr lang="en-GB" sz="2000" dirty="0" smtClean="0"/>
              <a:t>, to be checked with measurements.  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4355432" y="6234337"/>
            <a:ext cx="7644063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sz="2400" dirty="0" smtClean="0"/>
              <a:t>Ready to start with high intensity beams with </a:t>
            </a:r>
            <a:r>
              <a:rPr lang="en-GB" sz="2400" smtClean="0"/>
              <a:t>some </a:t>
            </a:r>
            <a:r>
              <a:rPr lang="en-GB" sz="2400" smtClean="0"/>
              <a:t>care</a:t>
            </a:r>
            <a:r>
              <a:rPr lang="en-GB" sz="2400" smtClean="0"/>
              <a:t>!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8270183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761874" y="2558716"/>
            <a:ext cx="624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Thanks a lot for your attention!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5623786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6360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6221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TL Comparison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98551" y="2058342"/>
            <a:ext cx="4436623" cy="360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879" y="2058342"/>
            <a:ext cx="4402334" cy="360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96879" y="1563434"/>
            <a:ext cx="192104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dirty="0" smtClean="0"/>
              <a:t>Before RBI change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398551" y="1507286"/>
            <a:ext cx="192104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dirty="0" smtClean="0"/>
              <a:t>After RBI change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>
          <a:xfrm>
            <a:off x="7459579" y="3729789"/>
            <a:ext cx="320842" cy="21656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731561" y="3361928"/>
            <a:ext cx="1885301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sz="1200" dirty="0" smtClean="0"/>
              <a:t>Cutting at TCDIH.87441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0448906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Real 4 A </a:t>
            </a:r>
            <a:r>
              <a:rPr lang="en-GB" dirty="0"/>
              <a:t>C</a:t>
            </a:r>
            <a:r>
              <a:rPr lang="en-GB" dirty="0" smtClean="0"/>
              <a:t>urrent </a:t>
            </a:r>
            <a:r>
              <a:rPr lang="en-GB" dirty="0" smtClean="0"/>
              <a:t>Change?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19943" y="1825625"/>
            <a:ext cx="6352113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9183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38200" y="-3841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Proposal for TCDI Threshold Tables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917073" y="4582337"/>
          <a:ext cx="4180713" cy="14325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1893"/>
                <a:gridCol w="736918"/>
                <a:gridCol w="732155"/>
                <a:gridCol w="897255"/>
                <a:gridCol w="8924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Optics_ID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GU_IN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GD_IN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GU_OUT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GD_OUT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</a:tr>
              <a:tr h="2570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2086.9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2087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2087.1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53452" y="6328611"/>
            <a:ext cx="6408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For simplicity it is assumed 1 </a:t>
            </a:r>
            <a:r>
              <a:rPr lang="en-GB" dirty="0" smtClean="0">
                <a:latin typeface="Symbol" panose="05050102010706020507" pitchFamily="18" charset="2"/>
              </a:rPr>
              <a:t>s</a:t>
            </a:r>
            <a:r>
              <a:rPr lang="en-GB" dirty="0" smtClean="0"/>
              <a:t> = 1 mm (thresholds = gap +/-0.5 </a:t>
            </a:r>
            <a:r>
              <a:rPr lang="en-GB" dirty="0">
                <a:latin typeface="Symbol" panose="05050102010706020507" pitchFamily="18" charset="2"/>
              </a:rPr>
              <a:t>s</a:t>
            </a:r>
            <a:r>
              <a:rPr lang="en-GB" dirty="0" smtClean="0"/>
              <a:t>) 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002420" y="4518169"/>
          <a:ext cx="4180713" cy="143255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21893"/>
                <a:gridCol w="736918"/>
                <a:gridCol w="732155"/>
                <a:gridCol w="897255"/>
                <a:gridCol w="89249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err="1" smtClean="0"/>
                        <a:t>Optics_ID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GU_IN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GD_IN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GU_OUT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GD_OUT</a:t>
                      </a:r>
                      <a:r>
                        <a:rPr lang="en-GB" sz="1400" baseline="0" dirty="0" smtClean="0"/>
                        <a:t> </a:t>
                      </a:r>
                    </a:p>
                    <a:p>
                      <a:pPr algn="ctr"/>
                      <a:r>
                        <a:rPr lang="en-GB" sz="1400" baseline="0" dirty="0" smtClean="0"/>
                        <a:t>[mm]</a:t>
                      </a:r>
                      <a:endParaRPr lang="en-GB" sz="1400" dirty="0"/>
                    </a:p>
                  </a:txBody>
                  <a:tcPr/>
                </a:tc>
              </a:tr>
              <a:tr h="257032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2087.9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2088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2088.1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9.5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 smtClean="0"/>
                        <a:t>10.5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/>
        </p:nvGraphicFramePr>
        <p:xfrm>
          <a:off x="5807242" y="1321722"/>
          <a:ext cx="4692316" cy="3005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/>
        </p:nvGraphicFramePr>
        <p:xfrm>
          <a:off x="753979" y="1321722"/>
          <a:ext cx="4572000" cy="30051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831432" y="1137056"/>
            <a:ext cx="737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 2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7956885" y="1151346"/>
            <a:ext cx="7379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 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62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TL Steering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705" y="1277437"/>
            <a:ext cx="11658599" cy="435133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Known issue: </a:t>
            </a:r>
            <a:r>
              <a:rPr lang="en-GB" sz="2000" b="1" dirty="0" smtClean="0"/>
              <a:t>different trajectories </a:t>
            </a:r>
            <a:r>
              <a:rPr lang="en-GB" sz="2000" dirty="0" smtClean="0"/>
              <a:t>for </a:t>
            </a:r>
            <a:r>
              <a:rPr lang="en-GB" sz="2000" b="1" dirty="0" smtClean="0"/>
              <a:t>fast-PILOT</a:t>
            </a:r>
            <a:r>
              <a:rPr lang="en-GB" sz="2000" dirty="0" smtClean="0"/>
              <a:t> and </a:t>
            </a:r>
            <a:r>
              <a:rPr lang="en-GB" sz="2000" b="1" dirty="0" smtClean="0"/>
              <a:t>slow-INDIV/25ns cycles</a:t>
            </a:r>
            <a:r>
              <a:rPr lang="en-GB" sz="2000" dirty="0" smtClean="0"/>
              <a:t> (slower ramp and different magnetization </a:t>
            </a:r>
            <a:r>
              <a:rPr lang="en-GB" sz="2000" dirty="0" smtClean="0">
                <a:sym typeface="Wingdings" panose="05000000000000000000" pitchFamily="2" charset="2"/>
              </a:rPr>
              <a:t> “different” extraction</a:t>
            </a:r>
            <a:r>
              <a:rPr lang="en-GB" sz="2000" dirty="0" smtClean="0"/>
              <a:t>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05" y="2386880"/>
            <a:ext cx="5321612" cy="21843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161" y="2383114"/>
            <a:ext cx="5305438" cy="21777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41819" y="2691868"/>
            <a:ext cx="8484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PILOT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215234" y="2722958"/>
            <a:ext cx="8221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INDIV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3559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TL Steering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705" y="1277437"/>
            <a:ext cx="11658599" cy="435133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Known issue: </a:t>
            </a:r>
            <a:r>
              <a:rPr lang="en-GB" sz="2000" b="1" dirty="0"/>
              <a:t>different trajectories </a:t>
            </a:r>
            <a:r>
              <a:rPr lang="en-GB" sz="2000" dirty="0" smtClean="0"/>
              <a:t>for </a:t>
            </a:r>
            <a:r>
              <a:rPr lang="en-GB" sz="2000" b="1" dirty="0" smtClean="0"/>
              <a:t>fast-PILOT</a:t>
            </a:r>
            <a:r>
              <a:rPr lang="en-GB" sz="2000" dirty="0" smtClean="0"/>
              <a:t> and </a:t>
            </a:r>
            <a:r>
              <a:rPr lang="en-GB" sz="2000" b="1" dirty="0" smtClean="0"/>
              <a:t>slow-INDIV/25ns</a:t>
            </a:r>
            <a:r>
              <a:rPr lang="en-GB" sz="2000" dirty="0" smtClean="0"/>
              <a:t> </a:t>
            </a:r>
            <a:r>
              <a:rPr lang="en-GB" sz="2000" b="1" dirty="0" smtClean="0"/>
              <a:t>cycles</a:t>
            </a:r>
            <a:r>
              <a:rPr lang="en-GB" sz="2000" dirty="0" smtClean="0"/>
              <a:t> (slower ramp and different magnetization </a:t>
            </a:r>
            <a:r>
              <a:rPr lang="en-GB" sz="2000" dirty="0" smtClean="0">
                <a:sym typeface="Wingdings" panose="05000000000000000000" pitchFamily="2" charset="2"/>
              </a:rPr>
              <a:t> “different” extraction</a:t>
            </a:r>
            <a:r>
              <a:rPr lang="en-GB" sz="2000" dirty="0" smtClean="0"/>
              <a:t>)</a:t>
            </a:r>
          </a:p>
          <a:p>
            <a:r>
              <a:rPr lang="en-GB" sz="2000" b="1" dirty="0" smtClean="0"/>
              <a:t>GOLDEN trajectory </a:t>
            </a:r>
            <a:r>
              <a:rPr lang="en-GB" sz="2000" dirty="0" smtClean="0"/>
              <a:t>defined with </a:t>
            </a:r>
            <a:r>
              <a:rPr lang="en-GB" sz="2000" b="1" dirty="0" smtClean="0"/>
              <a:t>INDIV</a:t>
            </a:r>
            <a:r>
              <a:rPr lang="en-GB" sz="2000" dirty="0" smtClean="0"/>
              <a:t> </a:t>
            </a:r>
          </a:p>
          <a:p>
            <a:r>
              <a:rPr lang="en-GB" sz="2000" b="1" dirty="0" smtClean="0"/>
              <a:t>TCDI setup and validation </a:t>
            </a:r>
            <a:r>
              <a:rPr lang="en-GB" sz="2000" dirty="0" smtClean="0"/>
              <a:t>done with </a:t>
            </a:r>
            <a:r>
              <a:rPr lang="en-GB" sz="2000" b="1" dirty="0" smtClean="0"/>
              <a:t>PILOT beam </a:t>
            </a:r>
          </a:p>
          <a:p>
            <a:r>
              <a:rPr lang="en-GB" sz="2000" dirty="0" smtClean="0"/>
              <a:t>“Bad” trajectory for PILOT beam in operation</a:t>
            </a:r>
          </a:p>
          <a:p>
            <a:r>
              <a:rPr lang="en-GB" sz="2000" dirty="0" smtClean="0"/>
              <a:t>At the beginning of Run 2 the INDIV beam was on the FAST cycle </a:t>
            </a:r>
            <a:r>
              <a:rPr lang="en-GB" sz="2000" dirty="0" smtClean="0">
                <a:sym typeface="Wingdings" panose="05000000000000000000" pitchFamily="2" charset="2"/>
              </a:rPr>
              <a:t> almost same trajectory and injection oscillations for both beams (only difference due to BPM sensitivity) </a:t>
            </a:r>
            <a:r>
              <a:rPr lang="en-GB" sz="2000" dirty="0" smtClean="0"/>
              <a:t> </a:t>
            </a:r>
            <a:r>
              <a:rPr lang="en-GB" sz="2000" dirty="0" smtClean="0">
                <a:sym typeface="Wingdings" panose="05000000000000000000" pitchFamily="2" charset="2"/>
              </a:rPr>
              <a:t> </a:t>
            </a:r>
            <a:r>
              <a:rPr lang="en-GB" sz="2000" b="1" dirty="0" smtClean="0">
                <a:sym typeface="Wingdings" panose="05000000000000000000" pitchFamily="2" charset="2"/>
              </a:rPr>
              <a:t>GOLDEN trajectory established with INDIV on FAST</a:t>
            </a:r>
            <a:r>
              <a:rPr lang="en-GB" sz="2000" dirty="0" smtClean="0">
                <a:sym typeface="Wingdings" panose="05000000000000000000" pitchFamily="2" charset="2"/>
              </a:rPr>
              <a:t>  TCDI setup and validation done with this reference </a:t>
            </a:r>
          </a:p>
          <a:p>
            <a:r>
              <a:rPr lang="en-GB" sz="2000" dirty="0" smtClean="0">
                <a:sym typeface="Wingdings" panose="05000000000000000000" pitchFamily="2" charset="2"/>
              </a:rPr>
              <a:t>Moved to INDIV on SLOW beam process  need to                                                                                                              steer back to GOLDEN reference a</a:t>
            </a:r>
            <a:r>
              <a:rPr lang="en-GB" sz="2000" dirty="0" smtClean="0"/>
              <a:t>nd a larger difference                                                                                                   (&gt;1mm) between PILOT and INDIV was observed </a:t>
            </a:r>
            <a:r>
              <a:rPr lang="en-GB" sz="2000" dirty="0" err="1" smtClean="0"/>
              <a:t>wrt</a:t>
            </a:r>
            <a:r>
              <a:rPr lang="en-GB" sz="2000" dirty="0" smtClean="0"/>
              <a:t> Run 1</a:t>
            </a:r>
            <a:endParaRPr lang="en-GB" sz="2000" dirty="0"/>
          </a:p>
        </p:txBody>
      </p:sp>
      <p:sp>
        <p:nvSpPr>
          <p:cNvPr id="5" name="Right Brace 4"/>
          <p:cNvSpPr/>
          <p:nvPr/>
        </p:nvSpPr>
        <p:spPr>
          <a:xfrm>
            <a:off x="5991726" y="1978930"/>
            <a:ext cx="208548" cy="745958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368716" y="2149642"/>
            <a:ext cx="49169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Check difference in trajectory at TCDI &lt; 0.5 </a:t>
            </a:r>
            <a:r>
              <a:rPr lang="en-GB" sz="2000" dirty="0" smtClean="0">
                <a:latin typeface="Symbol" panose="05050102010706020507" pitchFamily="18" charset="2"/>
              </a:rPr>
              <a:t>s</a:t>
            </a:r>
            <a:endParaRPr lang="en-GB" sz="2000" dirty="0">
              <a:latin typeface="Symbol" panose="05050102010706020507" pitchFamily="18" charset="2"/>
            </a:endParaRPr>
          </a:p>
        </p:txBody>
      </p:sp>
      <p:pic>
        <p:nvPicPr>
          <p:cNvPr id="8" name="Content Placeholder 3"/>
          <p:cNvPicPr>
            <a:picLocks noGrp="1"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1497" y="4016278"/>
            <a:ext cx="5428379" cy="284172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079121" y="6022836"/>
            <a:ext cx="1155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F. Velotti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9036257" y="3904597"/>
            <a:ext cx="1591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TI 8 H plane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17970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38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PILOT Beam vs INDIV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779" y="1067781"/>
            <a:ext cx="3680603" cy="266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322" y="1067781"/>
            <a:ext cx="3667551" cy="266400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0516" y="4098693"/>
            <a:ext cx="3671762" cy="266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1509" y="4098693"/>
            <a:ext cx="3692157" cy="266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67256" y="1974674"/>
            <a:ext cx="81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PILOT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311197" y="5050160"/>
            <a:ext cx="81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PILOT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962645" y="1974674"/>
            <a:ext cx="81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INDIV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050428" y="5050160"/>
            <a:ext cx="81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INDIV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6613" y="4799562"/>
            <a:ext cx="41609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1 Peak to peak injection oscillations: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Pilot	H =  8.4 mm</a:t>
            </a: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V =  1.6 mm</a:t>
            </a:r>
          </a:p>
          <a:p>
            <a:r>
              <a:rPr lang="en-GB" dirty="0" smtClean="0"/>
              <a:t>INDIV 	H = 1.2 mm </a:t>
            </a:r>
          </a:p>
          <a:p>
            <a:r>
              <a:rPr lang="en-GB" dirty="0"/>
              <a:t>	</a:t>
            </a:r>
            <a:r>
              <a:rPr lang="en-GB" dirty="0" smtClean="0"/>
              <a:t>V = 1.2 mm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878665" y="1051344"/>
            <a:ext cx="41609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2 Peak to peak injection oscillations: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Pilot	H = 3.8 mm</a:t>
            </a: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V = 4.1 mm</a:t>
            </a:r>
          </a:p>
          <a:p>
            <a:r>
              <a:rPr lang="en-GB" dirty="0" smtClean="0"/>
              <a:t>INDIV 	H =  1.3 mm </a:t>
            </a:r>
          </a:p>
          <a:p>
            <a:r>
              <a:rPr lang="en-GB" dirty="0"/>
              <a:t>	</a:t>
            </a:r>
            <a:r>
              <a:rPr lang="en-GB" dirty="0" smtClean="0"/>
              <a:t>V =  0.6 mm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9618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0389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PILOT Beam vs INDIV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779" y="1067781"/>
            <a:ext cx="3680603" cy="266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2322" y="1067781"/>
            <a:ext cx="3667551" cy="2664000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0516" y="4098693"/>
            <a:ext cx="3671762" cy="266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91509" y="4098693"/>
            <a:ext cx="3692157" cy="266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67256" y="1974674"/>
            <a:ext cx="81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PILOT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311197" y="5050160"/>
            <a:ext cx="81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PILOT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962645" y="1974674"/>
            <a:ext cx="81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INDIV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1050428" y="5050160"/>
            <a:ext cx="810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INDIV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6613" y="4799562"/>
            <a:ext cx="41609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1 Peak to peak injection oscillations: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Pilot	H =  8.4 mm</a:t>
            </a: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V =  1.6 mm</a:t>
            </a:r>
          </a:p>
          <a:p>
            <a:r>
              <a:rPr lang="en-GB" dirty="0" smtClean="0"/>
              <a:t>INDIV 	H = 1.2 mm </a:t>
            </a:r>
          </a:p>
          <a:p>
            <a:r>
              <a:rPr lang="en-GB" dirty="0"/>
              <a:t>	</a:t>
            </a:r>
            <a:r>
              <a:rPr lang="en-GB" dirty="0" smtClean="0"/>
              <a:t>V = 1.2 mm 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878665" y="1051344"/>
            <a:ext cx="416093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Beam 2 Peak to peak injection oscillations: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Pilot	H = 3.8 mm</a:t>
            </a:r>
          </a:p>
          <a:p>
            <a:r>
              <a:rPr lang="en-GB" dirty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V = 4.1 mm</a:t>
            </a:r>
          </a:p>
          <a:p>
            <a:r>
              <a:rPr lang="en-GB" dirty="0" smtClean="0"/>
              <a:t>INDIV 	H =  1.3 mm </a:t>
            </a:r>
          </a:p>
          <a:p>
            <a:r>
              <a:rPr lang="en-GB" dirty="0"/>
              <a:t>	</a:t>
            </a:r>
            <a:r>
              <a:rPr lang="en-GB" dirty="0" smtClean="0"/>
              <a:t>V =  0.6 mm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320113" y="3129989"/>
            <a:ext cx="4752617" cy="1323439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sz="2000" dirty="0" smtClean="0"/>
              <a:t>Not critical for high intensity injections but</a:t>
            </a:r>
          </a:p>
          <a:p>
            <a:r>
              <a:rPr lang="en-GB" sz="2000" dirty="0" smtClean="0"/>
              <a:t>LHC setup done with a huge probe beam and IQC always failing.</a:t>
            </a:r>
          </a:p>
          <a:p>
            <a:r>
              <a:rPr lang="en-GB" sz="2000" dirty="0" smtClean="0"/>
              <a:t>Possible solution: PILOT on SLOW cycle</a:t>
            </a:r>
          </a:p>
        </p:txBody>
      </p:sp>
    </p:spTree>
    <p:extLst>
      <p:ext uri="{BB962C8B-B14F-4D97-AF65-F5344CB8AC3E}">
        <p14:creationId xmlns:p14="http://schemas.microsoft.com/office/powerpoint/2010/main" val="16167595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960" y="971532"/>
            <a:ext cx="4655423" cy="3384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171" y="992493"/>
            <a:ext cx="4446893" cy="18114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6754" y="5000451"/>
            <a:ext cx="4492327" cy="18114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725" y="-169365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6 Bunches Injection Beam 1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990308" y="971532"/>
            <a:ext cx="192104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Run </a:t>
            </a:r>
            <a:r>
              <a:rPr lang="en-GB" dirty="0" smtClean="0"/>
              <a:t>1 - </a:t>
            </a:r>
            <a:r>
              <a:rPr lang="en-GB" dirty="0"/>
              <a:t>6 bunches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6002" y="3067873"/>
            <a:ext cx="5138907" cy="37440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920482" y="4915111"/>
            <a:ext cx="192104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Run </a:t>
            </a:r>
            <a:r>
              <a:rPr lang="en-GB" dirty="0" smtClean="0"/>
              <a:t>2 - </a:t>
            </a:r>
            <a:r>
              <a:rPr lang="en-GB" dirty="0"/>
              <a:t>6 bunches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058653" y="2975811"/>
            <a:ext cx="861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1.92%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4411579" y="1949380"/>
            <a:ext cx="625642" cy="1120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499811" y="2061411"/>
            <a:ext cx="224589" cy="99844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651958" y="5189622"/>
            <a:ext cx="861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1.06%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1004884" y="4163191"/>
            <a:ext cx="625642" cy="1120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1093116" y="4275222"/>
            <a:ext cx="224589" cy="99844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349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1725" y="-169365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6 Bunches Injection Beam 2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356" y="973651"/>
            <a:ext cx="4443283" cy="17787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643" y="4927520"/>
            <a:ext cx="4396186" cy="18317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920" y="3015264"/>
            <a:ext cx="5185664" cy="374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14901" y="6369610"/>
            <a:ext cx="192104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dirty="0"/>
              <a:t>Run </a:t>
            </a:r>
            <a:r>
              <a:rPr lang="en-GB" dirty="0" smtClean="0"/>
              <a:t>2 - </a:t>
            </a:r>
            <a:r>
              <a:rPr lang="en-GB" dirty="0"/>
              <a:t>6 bunches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58322" y="5222963"/>
            <a:ext cx="861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1.20%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894509" y="4316268"/>
            <a:ext cx="625642" cy="1120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Arrow Connector 11"/>
          <p:cNvCxnSpPr>
            <a:endCxn id="10" idx="0"/>
          </p:cNvCxnSpPr>
          <p:nvPr/>
        </p:nvCxnSpPr>
        <p:spPr>
          <a:xfrm flipH="1">
            <a:off x="5089237" y="4469421"/>
            <a:ext cx="108406" cy="753542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17698" y="880387"/>
            <a:ext cx="5158685" cy="374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40890" y="952958"/>
            <a:ext cx="192104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Run 1 - 6 bunches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762340" y="3023285"/>
            <a:ext cx="861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0.23%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10998527" y="1974121"/>
            <a:ext cx="625642" cy="1120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0" name="Straight Arrow Connector 19"/>
          <p:cNvCxnSpPr>
            <a:endCxn id="18" idx="0"/>
          </p:cNvCxnSpPr>
          <p:nvPr/>
        </p:nvCxnSpPr>
        <p:spPr>
          <a:xfrm flipH="1">
            <a:off x="11193255" y="2177947"/>
            <a:ext cx="92363" cy="84533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464920" y="4053392"/>
            <a:ext cx="1279791" cy="2628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1549" y="2857476"/>
            <a:ext cx="2448440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dirty="0" smtClean="0"/>
              <a:t>Not in injection region and unphysical, to be checked!</a:t>
            </a:r>
            <a:r>
              <a:rPr lang="en-GB" dirty="0" smtClean="0">
                <a:sym typeface="Wingdings" panose="05000000000000000000" pitchFamily="2" charset="2"/>
              </a:rPr>
              <a:t> </a:t>
            </a:r>
            <a:r>
              <a:rPr lang="en-GB" dirty="0" smtClean="0"/>
              <a:t> </a:t>
            </a:r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271576" y="3780806"/>
            <a:ext cx="4193" cy="26287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55274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dirty="0" smtClean="0"/>
              <a:t>Bend Repaired in TI8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8758" y="1475874"/>
            <a:ext cx="11446042" cy="470108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From LHCOP logbook 03/06/2015 14:41: </a:t>
            </a:r>
            <a:br>
              <a:rPr lang="en-GB" sz="2400" dirty="0" smtClean="0"/>
            </a:br>
            <a:r>
              <a:rPr lang="en-GB" sz="2400" dirty="0" smtClean="0"/>
              <a:t>- SPS: bend repaired in TI8. </a:t>
            </a:r>
            <a:r>
              <a:rPr lang="en-GB" sz="2400" b="1" dirty="0" smtClean="0">
                <a:solidFill>
                  <a:srgbClr val="FF0000"/>
                </a:solidFill>
              </a:rPr>
              <a:t>RBI</a:t>
            </a:r>
            <a:r>
              <a:rPr lang="en-GB" sz="2400" dirty="0" smtClean="0">
                <a:solidFill>
                  <a:srgbClr val="FF0000"/>
                </a:solidFill>
              </a:rPr>
              <a:t> in TI8 changed by 4 </a:t>
            </a:r>
            <a:r>
              <a:rPr lang="en-GB" sz="2400" dirty="0">
                <a:solidFill>
                  <a:srgbClr val="FF0000"/>
                </a:solidFill>
              </a:rPr>
              <a:t>A</a:t>
            </a:r>
            <a:r>
              <a:rPr lang="en-GB" sz="2400" dirty="0" smtClean="0">
                <a:solidFill>
                  <a:srgbClr val="FF0000"/>
                </a:solidFill>
              </a:rPr>
              <a:t>*</a:t>
            </a:r>
            <a:r>
              <a:rPr lang="en-GB" sz="2400" dirty="0" smtClean="0"/>
              <a:t>. To be checked next injections. </a:t>
            </a:r>
            <a:endParaRPr lang="en-GB" sz="2400" dirty="0"/>
          </a:p>
        </p:txBody>
      </p:sp>
      <p:grpSp>
        <p:nvGrpSpPr>
          <p:cNvPr id="9" name="Group 8"/>
          <p:cNvGrpSpPr/>
          <p:nvPr/>
        </p:nvGrpSpPr>
        <p:grpSpPr>
          <a:xfrm>
            <a:off x="189448" y="2796915"/>
            <a:ext cx="6705993" cy="2934303"/>
            <a:chOff x="128062" y="2953150"/>
            <a:chExt cx="7556499" cy="3345531"/>
          </a:xfrm>
        </p:grpSpPr>
        <p:pic>
          <p:nvPicPr>
            <p:cNvPr id="4" name="Picture 3" descr="http://elogbook.cern.ch/eLogbook/attach_reader?attach_id=144767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62" y="3090157"/>
              <a:ext cx="7556499" cy="308680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3015974" y="2953150"/>
              <a:ext cx="489286" cy="334553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2141803" y="5795445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TL Collimators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5486" y="2421207"/>
            <a:ext cx="4539314" cy="36675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93376" y="3971310"/>
            <a:ext cx="2779883" cy="92333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dirty="0" smtClean="0"/>
              <a:t>Best achievable steering in TI 8 to minimize injection oscillations</a:t>
            </a:r>
            <a:endParaRPr lang="en-GB" dirty="0"/>
          </a:p>
        </p:txBody>
      </p:sp>
      <p:sp>
        <p:nvSpPr>
          <p:cNvPr id="10" name="Oval 9"/>
          <p:cNvSpPr/>
          <p:nvPr/>
        </p:nvSpPr>
        <p:spPr>
          <a:xfrm>
            <a:off x="10982488" y="4051574"/>
            <a:ext cx="625642" cy="11203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10806580" y="4638963"/>
            <a:ext cx="861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1.20%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11189368" y="4163605"/>
            <a:ext cx="96254" cy="56881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0992176" y="3719685"/>
            <a:ext cx="625642" cy="331889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9608868" y="3112674"/>
            <a:ext cx="1999262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dirty="0" smtClean="0"/>
              <a:t>Start loosing in IR7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 rot="1067739">
            <a:off x="8664769" y="664106"/>
            <a:ext cx="3272589" cy="4001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FF0000"/>
                </a:solidFill>
              </a:defRPr>
            </a:lvl1pPr>
          </a:lstStyle>
          <a:p>
            <a:r>
              <a:rPr lang="en-GB" sz="2000" dirty="0" smtClean="0"/>
              <a:t>To be further investigated!!</a:t>
            </a:r>
            <a:endParaRPr lang="en-GB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120704" y="6268548"/>
            <a:ext cx="119505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* Intervention on Acquisition card to correct a 4 A offset (0.04%)  between the DAQ and the Power converters to solve a FEI issue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0292512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9467</TotalTime>
  <Words>2305</Words>
  <Application>Microsoft Macintosh PowerPoint</Application>
  <PresentationFormat>Custom</PresentationFormat>
  <Paragraphs>258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MPP Workshop:  Injection System </vt:lpstr>
      <vt:lpstr>Outline</vt:lpstr>
      <vt:lpstr>TL Steering</vt:lpstr>
      <vt:lpstr>TL Steering</vt:lpstr>
      <vt:lpstr>PILOT Beam vs INDIV</vt:lpstr>
      <vt:lpstr>PILOT Beam vs INDIV</vt:lpstr>
      <vt:lpstr>6 Bunches Injection Beam 1</vt:lpstr>
      <vt:lpstr>6 Bunches Injection Beam 2</vt:lpstr>
      <vt:lpstr>Bend Repaired in TI8</vt:lpstr>
      <vt:lpstr>Injection Losses: LIC vs IC</vt:lpstr>
      <vt:lpstr>Extraction Issues in LSS6</vt:lpstr>
      <vt:lpstr>Extraction Issues in LSS6</vt:lpstr>
      <vt:lpstr>Extraction Issues in LSS6</vt:lpstr>
      <vt:lpstr>Extraction Issues in LSS6</vt:lpstr>
      <vt:lpstr>Injection Protection Collimators</vt:lpstr>
      <vt:lpstr>Optics ID for TCDI</vt:lpstr>
      <vt:lpstr>Missing Optics ID Critical for High Intensity?</vt:lpstr>
      <vt:lpstr>TDI Limits</vt:lpstr>
      <vt:lpstr>TDI Limits</vt:lpstr>
      <vt:lpstr>TDI Limits</vt:lpstr>
      <vt:lpstr>MKI Waveform</vt:lpstr>
      <vt:lpstr>Summary</vt:lpstr>
      <vt:lpstr>PowerPoint Presentation</vt:lpstr>
      <vt:lpstr>PowerPoint Presentation</vt:lpstr>
      <vt:lpstr>TL Comparison</vt:lpstr>
      <vt:lpstr>Real 4 A Current Change?</vt:lpstr>
      <vt:lpstr>Proposal for TCDI Threshold Tables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Chiara Bracco</dc:creator>
  <cp:lastModifiedBy>Chiara BRACCO</cp:lastModifiedBy>
  <cp:revision>191</cp:revision>
  <cp:lastPrinted>2015-06-11T14:00:32Z</cp:lastPrinted>
  <dcterms:created xsi:type="dcterms:W3CDTF">2015-06-05T13:04:48Z</dcterms:created>
  <dcterms:modified xsi:type="dcterms:W3CDTF">2015-06-12T07:35:13Z</dcterms:modified>
</cp:coreProperties>
</file>