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19"/>
  </p:notesMasterIdLst>
  <p:handoutMasterIdLst>
    <p:handoutMasterId r:id="rId20"/>
  </p:handoutMasterIdLst>
  <p:sldIdLst>
    <p:sldId id="256" r:id="rId3"/>
    <p:sldId id="353" r:id="rId4"/>
    <p:sldId id="309" r:id="rId5"/>
    <p:sldId id="342" r:id="rId6"/>
    <p:sldId id="343" r:id="rId7"/>
    <p:sldId id="299" r:id="rId8"/>
    <p:sldId id="341" r:id="rId9"/>
    <p:sldId id="344" r:id="rId10"/>
    <p:sldId id="345" r:id="rId11"/>
    <p:sldId id="346" r:id="rId12"/>
    <p:sldId id="347" r:id="rId13"/>
    <p:sldId id="348" r:id="rId14"/>
    <p:sldId id="349" r:id="rId15"/>
    <p:sldId id="350" r:id="rId16"/>
    <p:sldId id="351" r:id="rId17"/>
    <p:sldId id="352" r:id="rId18"/>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125" autoAdjust="0"/>
  </p:normalViewPr>
  <p:slideViewPr>
    <p:cSldViewPr snapToGrid="0">
      <p:cViewPr varScale="1">
        <p:scale>
          <a:sx n="91" d="100"/>
          <a:sy n="91" d="100"/>
        </p:scale>
        <p:origin x="996" y="78"/>
      </p:cViewPr>
      <p:guideLst/>
    </p:cSldViewPr>
  </p:slideViewPr>
  <p:outlineViewPr>
    <p:cViewPr>
      <p:scale>
        <a:sx n="33" d="100"/>
        <a:sy n="33" d="100"/>
      </p:scale>
      <p:origin x="0" y="-5224"/>
    </p:cViewPr>
  </p:outlineViewPr>
  <p:notesTextViewPr>
    <p:cViewPr>
      <p:scale>
        <a:sx n="1" d="1"/>
        <a:sy n="1" d="1"/>
      </p:scale>
      <p:origin x="0" y="0"/>
    </p:cViewPr>
  </p:notesTextViewPr>
  <p:sorterViewPr>
    <p:cViewPr>
      <p:scale>
        <a:sx n="100" d="100"/>
        <a:sy n="100" d="100"/>
      </p:scale>
      <p:origin x="0" y="-3426"/>
    </p:cViewPr>
  </p:sorterViewPr>
  <p:notesViewPr>
    <p:cSldViewPr snapToGrid="0">
      <p:cViewPr varScale="1">
        <p:scale>
          <a:sx n="53" d="100"/>
          <a:sy n="53" d="100"/>
        </p:scale>
        <p:origin x="2648"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24D927D6-EADD-4E0D-9540-891D22ADF85D}" type="datetimeFigureOut">
              <a:rPr lang="en-GB" smtClean="0"/>
              <a:t>12/06/2015</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r>
              <a:rPr lang="en-GB" smtClean="0"/>
              <a:t>B. Delille - TE retreat - February 2015</a:t>
            </a:r>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E166271D-43E3-4C94-AF98-CE5D905F01DD}" type="slidenum">
              <a:rPr lang="en-GB" smtClean="0"/>
              <a:t>‹#›</a:t>
            </a:fld>
            <a:endParaRPr lang="en-GB"/>
          </a:p>
        </p:txBody>
      </p:sp>
    </p:spTree>
    <p:extLst>
      <p:ext uri="{BB962C8B-B14F-4D97-AF65-F5344CB8AC3E}">
        <p14:creationId xmlns:p14="http://schemas.microsoft.com/office/powerpoint/2010/main" val="42834705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954FED28-011A-40E4-9FD0-EDD7918D62F2}" type="datetimeFigureOut">
              <a:rPr lang="en-GB" smtClean="0"/>
              <a:t>12/06/2015</a:t>
            </a:fld>
            <a:endParaRPr lang="en-GB"/>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r>
              <a:rPr lang="en-GB" smtClean="0"/>
              <a:t>B. Delille - TE retreat - February 2015</a:t>
            </a:r>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A62E3FC1-F8BD-4FD1-8EC3-054FA4B73FEE}" type="slidenum">
              <a:rPr lang="en-GB" smtClean="0"/>
              <a:t>‹#›</a:t>
            </a:fld>
            <a:endParaRPr lang="en-GB"/>
          </a:p>
        </p:txBody>
      </p:sp>
    </p:spTree>
    <p:extLst>
      <p:ext uri="{BB962C8B-B14F-4D97-AF65-F5344CB8AC3E}">
        <p14:creationId xmlns:p14="http://schemas.microsoft.com/office/powerpoint/2010/main" val="1882438133"/>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62E3FC1-F8BD-4FD1-8EC3-054FA4B73FEE}" type="slidenum">
              <a:rPr lang="en-GB" smtClean="0"/>
              <a:t>1</a:t>
            </a:fld>
            <a:endParaRPr lang="en-GB"/>
          </a:p>
        </p:txBody>
      </p:sp>
      <p:sp>
        <p:nvSpPr>
          <p:cNvPr id="5" name="Footer Placeholder 4"/>
          <p:cNvSpPr>
            <a:spLocks noGrp="1"/>
          </p:cNvSpPr>
          <p:nvPr>
            <p:ph type="ftr" sz="quarter" idx="11"/>
          </p:nvPr>
        </p:nvSpPr>
        <p:spPr/>
        <p:txBody>
          <a:bodyPr/>
          <a:lstStyle/>
          <a:p>
            <a:r>
              <a:rPr lang="en-GB" smtClean="0"/>
              <a:t>B. Delille - TE retreat - February 2015</a:t>
            </a:r>
            <a:endParaRPr lang="en-GB"/>
          </a:p>
        </p:txBody>
      </p:sp>
    </p:spTree>
    <p:extLst>
      <p:ext uri="{BB962C8B-B14F-4D97-AF65-F5344CB8AC3E}">
        <p14:creationId xmlns:p14="http://schemas.microsoft.com/office/powerpoint/2010/main" val="635158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8"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4713">
              <a:spcBef>
                <a:spcPct val="30000"/>
              </a:spcBef>
              <a:defRPr sz="1200">
                <a:solidFill>
                  <a:schemeClr val="tx1"/>
                </a:solidFill>
                <a:latin typeface="Times New Roman" panose="02020603050405020304" pitchFamily="18" charset="0"/>
              </a:defRPr>
            </a:lvl1pPr>
            <a:lvl2pPr marL="715963" indent="-274638" defTabSz="874713">
              <a:spcBef>
                <a:spcPct val="30000"/>
              </a:spcBef>
              <a:defRPr sz="1200">
                <a:solidFill>
                  <a:schemeClr val="tx1"/>
                </a:solidFill>
                <a:latin typeface="Times New Roman" panose="02020603050405020304" pitchFamily="18" charset="0"/>
              </a:defRPr>
            </a:lvl2pPr>
            <a:lvl3pPr marL="1101725" indent="-219075" defTabSz="874713">
              <a:spcBef>
                <a:spcPct val="30000"/>
              </a:spcBef>
              <a:defRPr sz="1200">
                <a:solidFill>
                  <a:schemeClr val="tx1"/>
                </a:solidFill>
                <a:latin typeface="Times New Roman" panose="02020603050405020304" pitchFamily="18" charset="0"/>
              </a:defRPr>
            </a:lvl3pPr>
            <a:lvl4pPr marL="1541463" indent="-219075" defTabSz="874713">
              <a:spcBef>
                <a:spcPct val="30000"/>
              </a:spcBef>
              <a:defRPr sz="1200">
                <a:solidFill>
                  <a:schemeClr val="tx1"/>
                </a:solidFill>
                <a:latin typeface="Times New Roman" panose="02020603050405020304" pitchFamily="18" charset="0"/>
              </a:defRPr>
            </a:lvl4pPr>
            <a:lvl5pPr marL="1982788" indent="-219075" defTabSz="874713">
              <a:spcBef>
                <a:spcPct val="30000"/>
              </a:spcBef>
              <a:defRPr sz="1200">
                <a:solidFill>
                  <a:schemeClr val="tx1"/>
                </a:solidFill>
                <a:latin typeface="Times New Roman" panose="02020603050405020304" pitchFamily="18" charset="0"/>
              </a:defRPr>
            </a:lvl5pPr>
            <a:lvl6pPr marL="2439988" indent="-219075" defTabSz="874713"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874713"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874713"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8747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Philippe baudrenghien</a:t>
            </a:r>
          </a:p>
        </p:txBody>
      </p:sp>
      <p:sp>
        <p:nvSpPr>
          <p:cNvPr id="1638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4713">
              <a:spcBef>
                <a:spcPct val="30000"/>
              </a:spcBef>
              <a:defRPr sz="1200">
                <a:solidFill>
                  <a:schemeClr val="tx1"/>
                </a:solidFill>
                <a:latin typeface="Times New Roman" panose="02020603050405020304" pitchFamily="18" charset="0"/>
              </a:defRPr>
            </a:lvl1pPr>
            <a:lvl2pPr marL="715963" indent="-274638" defTabSz="874713">
              <a:spcBef>
                <a:spcPct val="30000"/>
              </a:spcBef>
              <a:defRPr sz="1200">
                <a:solidFill>
                  <a:schemeClr val="tx1"/>
                </a:solidFill>
                <a:latin typeface="Times New Roman" panose="02020603050405020304" pitchFamily="18" charset="0"/>
              </a:defRPr>
            </a:lvl2pPr>
            <a:lvl3pPr marL="1101725" indent="-219075" defTabSz="874713">
              <a:spcBef>
                <a:spcPct val="30000"/>
              </a:spcBef>
              <a:defRPr sz="1200">
                <a:solidFill>
                  <a:schemeClr val="tx1"/>
                </a:solidFill>
                <a:latin typeface="Times New Roman" panose="02020603050405020304" pitchFamily="18" charset="0"/>
              </a:defRPr>
            </a:lvl3pPr>
            <a:lvl4pPr marL="1541463" indent="-219075" defTabSz="874713">
              <a:spcBef>
                <a:spcPct val="30000"/>
              </a:spcBef>
              <a:defRPr sz="1200">
                <a:solidFill>
                  <a:schemeClr val="tx1"/>
                </a:solidFill>
                <a:latin typeface="Times New Roman" panose="02020603050405020304" pitchFamily="18" charset="0"/>
              </a:defRPr>
            </a:lvl4pPr>
            <a:lvl5pPr marL="1982788" indent="-219075" defTabSz="874713">
              <a:spcBef>
                <a:spcPct val="30000"/>
              </a:spcBef>
              <a:defRPr sz="1200">
                <a:solidFill>
                  <a:schemeClr val="tx1"/>
                </a:solidFill>
                <a:latin typeface="Times New Roman" panose="02020603050405020304" pitchFamily="18" charset="0"/>
              </a:defRPr>
            </a:lvl5pPr>
            <a:lvl6pPr marL="2439988" indent="-219075" defTabSz="874713"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874713"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874713"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8747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37B43DF-C122-428E-8BB6-DB53E57419D6}" type="slidenum">
              <a:rPr lang="en-US" altLang="en-US"/>
              <a:pPr>
                <a:spcBef>
                  <a:spcPct val="0"/>
                </a:spcBef>
              </a:pPr>
              <a:t>4</a:t>
            </a:fld>
            <a:endParaRPr lang="en-US" altLang="en-US"/>
          </a:p>
        </p:txBody>
      </p:sp>
    </p:spTree>
    <p:extLst>
      <p:ext uri="{BB962C8B-B14F-4D97-AF65-F5344CB8AC3E}">
        <p14:creationId xmlns:p14="http://schemas.microsoft.com/office/powerpoint/2010/main" val="1384947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8"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4713">
              <a:spcBef>
                <a:spcPct val="30000"/>
              </a:spcBef>
              <a:defRPr sz="1200">
                <a:solidFill>
                  <a:schemeClr val="tx1"/>
                </a:solidFill>
                <a:latin typeface="Times New Roman" panose="02020603050405020304" pitchFamily="18" charset="0"/>
              </a:defRPr>
            </a:lvl1pPr>
            <a:lvl2pPr marL="715963" indent="-274638" defTabSz="874713">
              <a:spcBef>
                <a:spcPct val="30000"/>
              </a:spcBef>
              <a:defRPr sz="1200">
                <a:solidFill>
                  <a:schemeClr val="tx1"/>
                </a:solidFill>
                <a:latin typeface="Times New Roman" panose="02020603050405020304" pitchFamily="18" charset="0"/>
              </a:defRPr>
            </a:lvl2pPr>
            <a:lvl3pPr marL="1101725" indent="-219075" defTabSz="874713">
              <a:spcBef>
                <a:spcPct val="30000"/>
              </a:spcBef>
              <a:defRPr sz="1200">
                <a:solidFill>
                  <a:schemeClr val="tx1"/>
                </a:solidFill>
                <a:latin typeface="Times New Roman" panose="02020603050405020304" pitchFamily="18" charset="0"/>
              </a:defRPr>
            </a:lvl3pPr>
            <a:lvl4pPr marL="1541463" indent="-219075" defTabSz="874713">
              <a:spcBef>
                <a:spcPct val="30000"/>
              </a:spcBef>
              <a:defRPr sz="1200">
                <a:solidFill>
                  <a:schemeClr val="tx1"/>
                </a:solidFill>
                <a:latin typeface="Times New Roman" panose="02020603050405020304" pitchFamily="18" charset="0"/>
              </a:defRPr>
            </a:lvl4pPr>
            <a:lvl5pPr marL="1982788" indent="-219075" defTabSz="874713">
              <a:spcBef>
                <a:spcPct val="30000"/>
              </a:spcBef>
              <a:defRPr sz="1200">
                <a:solidFill>
                  <a:schemeClr val="tx1"/>
                </a:solidFill>
                <a:latin typeface="Times New Roman" panose="02020603050405020304" pitchFamily="18" charset="0"/>
              </a:defRPr>
            </a:lvl5pPr>
            <a:lvl6pPr marL="2439988" indent="-219075" defTabSz="874713"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874713"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874713"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8747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Philippe baudrenghien</a:t>
            </a:r>
          </a:p>
        </p:txBody>
      </p:sp>
      <p:sp>
        <p:nvSpPr>
          <p:cNvPr id="1638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4713">
              <a:spcBef>
                <a:spcPct val="30000"/>
              </a:spcBef>
              <a:defRPr sz="1200">
                <a:solidFill>
                  <a:schemeClr val="tx1"/>
                </a:solidFill>
                <a:latin typeface="Times New Roman" panose="02020603050405020304" pitchFamily="18" charset="0"/>
              </a:defRPr>
            </a:lvl1pPr>
            <a:lvl2pPr marL="715963" indent="-274638" defTabSz="874713">
              <a:spcBef>
                <a:spcPct val="30000"/>
              </a:spcBef>
              <a:defRPr sz="1200">
                <a:solidFill>
                  <a:schemeClr val="tx1"/>
                </a:solidFill>
                <a:latin typeface="Times New Roman" panose="02020603050405020304" pitchFamily="18" charset="0"/>
              </a:defRPr>
            </a:lvl2pPr>
            <a:lvl3pPr marL="1101725" indent="-219075" defTabSz="874713">
              <a:spcBef>
                <a:spcPct val="30000"/>
              </a:spcBef>
              <a:defRPr sz="1200">
                <a:solidFill>
                  <a:schemeClr val="tx1"/>
                </a:solidFill>
                <a:latin typeface="Times New Roman" panose="02020603050405020304" pitchFamily="18" charset="0"/>
              </a:defRPr>
            </a:lvl3pPr>
            <a:lvl4pPr marL="1541463" indent="-219075" defTabSz="874713">
              <a:spcBef>
                <a:spcPct val="30000"/>
              </a:spcBef>
              <a:defRPr sz="1200">
                <a:solidFill>
                  <a:schemeClr val="tx1"/>
                </a:solidFill>
                <a:latin typeface="Times New Roman" panose="02020603050405020304" pitchFamily="18" charset="0"/>
              </a:defRPr>
            </a:lvl4pPr>
            <a:lvl5pPr marL="1982788" indent="-219075" defTabSz="874713">
              <a:spcBef>
                <a:spcPct val="30000"/>
              </a:spcBef>
              <a:defRPr sz="1200">
                <a:solidFill>
                  <a:schemeClr val="tx1"/>
                </a:solidFill>
                <a:latin typeface="Times New Roman" panose="02020603050405020304" pitchFamily="18" charset="0"/>
              </a:defRPr>
            </a:lvl5pPr>
            <a:lvl6pPr marL="2439988" indent="-219075" defTabSz="874713"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874713"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874713"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8747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37B43DF-C122-428E-8BB6-DB53E57419D6}" type="slidenum">
              <a:rPr lang="en-US" altLang="en-US"/>
              <a:pPr>
                <a:spcBef>
                  <a:spcPct val="0"/>
                </a:spcBef>
              </a:pPr>
              <a:t>10</a:t>
            </a:fld>
            <a:endParaRPr lang="en-US" altLang="en-US"/>
          </a:p>
        </p:txBody>
      </p:sp>
    </p:spTree>
    <p:extLst>
      <p:ext uri="{BB962C8B-B14F-4D97-AF65-F5344CB8AC3E}">
        <p14:creationId xmlns:p14="http://schemas.microsoft.com/office/powerpoint/2010/main" val="1729102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16388" name="Footer Placeholder 3"/>
          <p:cNvSpPr>
            <a:spLocks noGrp="1"/>
          </p:cNvSpPr>
          <p:nvPr>
            <p:ph type="ftr" sz="quarter" idx="4"/>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4713">
              <a:spcBef>
                <a:spcPct val="30000"/>
              </a:spcBef>
              <a:defRPr sz="1200">
                <a:solidFill>
                  <a:schemeClr val="tx1"/>
                </a:solidFill>
                <a:latin typeface="Times New Roman" panose="02020603050405020304" pitchFamily="18" charset="0"/>
              </a:defRPr>
            </a:lvl1pPr>
            <a:lvl2pPr marL="715963" indent="-274638" defTabSz="874713">
              <a:spcBef>
                <a:spcPct val="30000"/>
              </a:spcBef>
              <a:defRPr sz="1200">
                <a:solidFill>
                  <a:schemeClr val="tx1"/>
                </a:solidFill>
                <a:latin typeface="Times New Roman" panose="02020603050405020304" pitchFamily="18" charset="0"/>
              </a:defRPr>
            </a:lvl2pPr>
            <a:lvl3pPr marL="1101725" indent="-219075" defTabSz="874713">
              <a:spcBef>
                <a:spcPct val="30000"/>
              </a:spcBef>
              <a:defRPr sz="1200">
                <a:solidFill>
                  <a:schemeClr val="tx1"/>
                </a:solidFill>
                <a:latin typeface="Times New Roman" panose="02020603050405020304" pitchFamily="18" charset="0"/>
              </a:defRPr>
            </a:lvl3pPr>
            <a:lvl4pPr marL="1541463" indent="-219075" defTabSz="874713">
              <a:spcBef>
                <a:spcPct val="30000"/>
              </a:spcBef>
              <a:defRPr sz="1200">
                <a:solidFill>
                  <a:schemeClr val="tx1"/>
                </a:solidFill>
                <a:latin typeface="Times New Roman" panose="02020603050405020304" pitchFamily="18" charset="0"/>
              </a:defRPr>
            </a:lvl4pPr>
            <a:lvl5pPr marL="1982788" indent="-219075" defTabSz="874713">
              <a:spcBef>
                <a:spcPct val="30000"/>
              </a:spcBef>
              <a:defRPr sz="1200">
                <a:solidFill>
                  <a:schemeClr val="tx1"/>
                </a:solidFill>
                <a:latin typeface="Times New Roman" panose="02020603050405020304" pitchFamily="18" charset="0"/>
              </a:defRPr>
            </a:lvl5pPr>
            <a:lvl6pPr marL="2439988" indent="-219075" defTabSz="874713"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874713"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874713"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8747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r>
              <a:rPr lang="en-US" altLang="en-US" smtClean="0"/>
              <a:t>Philippe baudrenghien</a:t>
            </a:r>
          </a:p>
        </p:txBody>
      </p:sp>
      <p:sp>
        <p:nvSpPr>
          <p:cNvPr id="16389"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74713">
              <a:spcBef>
                <a:spcPct val="30000"/>
              </a:spcBef>
              <a:defRPr sz="1200">
                <a:solidFill>
                  <a:schemeClr val="tx1"/>
                </a:solidFill>
                <a:latin typeface="Times New Roman" panose="02020603050405020304" pitchFamily="18" charset="0"/>
              </a:defRPr>
            </a:lvl1pPr>
            <a:lvl2pPr marL="715963" indent="-274638" defTabSz="874713">
              <a:spcBef>
                <a:spcPct val="30000"/>
              </a:spcBef>
              <a:defRPr sz="1200">
                <a:solidFill>
                  <a:schemeClr val="tx1"/>
                </a:solidFill>
                <a:latin typeface="Times New Roman" panose="02020603050405020304" pitchFamily="18" charset="0"/>
              </a:defRPr>
            </a:lvl2pPr>
            <a:lvl3pPr marL="1101725" indent="-219075" defTabSz="874713">
              <a:spcBef>
                <a:spcPct val="30000"/>
              </a:spcBef>
              <a:defRPr sz="1200">
                <a:solidFill>
                  <a:schemeClr val="tx1"/>
                </a:solidFill>
                <a:latin typeface="Times New Roman" panose="02020603050405020304" pitchFamily="18" charset="0"/>
              </a:defRPr>
            </a:lvl3pPr>
            <a:lvl4pPr marL="1541463" indent="-219075" defTabSz="874713">
              <a:spcBef>
                <a:spcPct val="30000"/>
              </a:spcBef>
              <a:defRPr sz="1200">
                <a:solidFill>
                  <a:schemeClr val="tx1"/>
                </a:solidFill>
                <a:latin typeface="Times New Roman" panose="02020603050405020304" pitchFamily="18" charset="0"/>
              </a:defRPr>
            </a:lvl4pPr>
            <a:lvl5pPr marL="1982788" indent="-219075" defTabSz="874713">
              <a:spcBef>
                <a:spcPct val="30000"/>
              </a:spcBef>
              <a:defRPr sz="1200">
                <a:solidFill>
                  <a:schemeClr val="tx1"/>
                </a:solidFill>
                <a:latin typeface="Times New Roman" panose="02020603050405020304" pitchFamily="18" charset="0"/>
              </a:defRPr>
            </a:lvl5pPr>
            <a:lvl6pPr marL="2439988" indent="-219075" defTabSz="874713"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874713"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874713"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874713"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B37B43DF-C122-428E-8BB6-DB53E57419D6}" type="slidenum">
              <a:rPr lang="en-US" altLang="en-US"/>
              <a:pPr>
                <a:spcBef>
                  <a:spcPct val="0"/>
                </a:spcBef>
              </a:pPr>
              <a:t>16</a:t>
            </a:fld>
            <a:endParaRPr lang="en-US" altLang="en-US"/>
          </a:p>
        </p:txBody>
      </p:sp>
    </p:spTree>
    <p:extLst>
      <p:ext uri="{BB962C8B-B14F-4D97-AF65-F5344CB8AC3E}">
        <p14:creationId xmlns:p14="http://schemas.microsoft.com/office/powerpoint/2010/main" val="40589647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5.jpg"/><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71"/>
            <a:ext cx="3978489" cy="2506731"/>
          </a:xfrm>
        </p:spPr>
        <p:txBody>
          <a:bodyPr/>
          <a:lstStyle>
            <a:lvl1pPr algn="l">
              <a:lnSpc>
                <a:spcPct val="100000"/>
              </a:lnSpc>
              <a:defRPr b="1" i="0">
                <a:solidFill>
                  <a:srgbClr val="005872"/>
                </a:solidFill>
                <a:effectLst/>
                <a:latin typeface="Calibri" pitchFamily="34" charset="0"/>
              </a:defRPr>
            </a:lvl1pPr>
          </a:lstStyle>
          <a:p>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1875" b="1">
                <a:solidFill>
                  <a:schemeClr val="bg1">
                    <a:lumMod val="50000"/>
                  </a:schemeClr>
                </a:solidFill>
                <a:effectLst/>
                <a:latin typeface="Calibri"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7"/>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8" y="6117174"/>
            <a:ext cx="7683622" cy="369332"/>
          </a:xfrm>
          <a:prstGeom prst="rect">
            <a:avLst/>
          </a:prstGeom>
          <a:noFill/>
        </p:spPr>
        <p:txBody>
          <a:bodyPr wrap="square" rtlCol="0">
            <a:spAutoFit/>
          </a:bodyPr>
          <a:lstStyle/>
          <a:p>
            <a:pPr algn="ctr"/>
            <a:r>
              <a:rPr lang="en-US" sz="900" dirty="0" smtClean="0">
                <a:solidFill>
                  <a:schemeClr val="accent5">
                    <a:lumMod val="75000"/>
                  </a:schemeClr>
                </a:solidFill>
              </a:rPr>
              <a:t>The </a:t>
            </a:r>
            <a:r>
              <a:rPr lang="en-US" sz="900" dirty="0" err="1" smtClean="0">
                <a:solidFill>
                  <a:schemeClr val="accent5">
                    <a:lumMod val="75000"/>
                  </a:schemeClr>
                </a:solidFill>
              </a:rPr>
              <a:t>HiLumi</a:t>
            </a:r>
            <a:r>
              <a:rPr lang="en-US" sz="900" dirty="0" smtClean="0">
                <a:solidFill>
                  <a:schemeClr val="accent5">
                    <a:lumMod val="75000"/>
                  </a:schemeClr>
                </a:solidFill>
              </a:rPr>
              <a:t> LHC Design Study is included in the High Luminosity LHC project and is partly funded by the European Commission within the Framework </a:t>
            </a:r>
            <a:r>
              <a:rPr lang="en-US" sz="900" dirty="0" err="1" smtClean="0">
                <a:solidFill>
                  <a:schemeClr val="accent5">
                    <a:lumMod val="75000"/>
                  </a:schemeClr>
                </a:solidFill>
              </a:rPr>
              <a:t>Programme</a:t>
            </a:r>
            <a:r>
              <a:rPr lang="en-US" sz="900" dirty="0" smtClean="0">
                <a:solidFill>
                  <a:schemeClr val="accent5">
                    <a:lumMod val="75000"/>
                  </a:schemeClr>
                </a:solidFill>
              </a:rPr>
              <a:t> 7 Capacities Specific </a:t>
            </a:r>
            <a:r>
              <a:rPr lang="en-US" sz="900" dirty="0" err="1" smtClean="0">
                <a:solidFill>
                  <a:schemeClr val="accent5">
                    <a:lumMod val="75000"/>
                  </a:schemeClr>
                </a:solidFill>
              </a:rPr>
              <a:t>Programme</a:t>
            </a:r>
            <a:r>
              <a:rPr lang="en-US" sz="900" dirty="0" smtClean="0">
                <a:solidFill>
                  <a:schemeClr val="accent5">
                    <a:lumMod val="75000"/>
                  </a:schemeClr>
                </a:solidFill>
              </a:rPr>
              <a:t>, Grant Agreement 284404. </a:t>
            </a:r>
            <a:endParaRPr lang="en-GB" sz="9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7"/>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40" y="1802167"/>
            <a:ext cx="4313433" cy="2079801"/>
          </a:xfrm>
          <a:prstGeom prst="rect">
            <a:avLst/>
          </a:prstGeom>
        </p:spPr>
      </p:pic>
    </p:spTree>
    <p:extLst>
      <p:ext uri="{BB962C8B-B14F-4D97-AF65-F5344CB8AC3E}">
        <p14:creationId xmlns:p14="http://schemas.microsoft.com/office/powerpoint/2010/main" val="230317924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D31197-6B2E-4B23-B394-218DE009DC39}"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2743077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3CDF538-F549-4B13-A3C9-135A83E87387}"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435377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8592B4-460C-4F81-88F8-53218134993C}" type="datetime1">
              <a:rPr lang="en-US" smtClean="0"/>
              <a:t>6/12/2015</a:t>
            </a:fld>
            <a:endParaRPr lang="en-US"/>
          </a:p>
        </p:txBody>
      </p:sp>
      <p:sp>
        <p:nvSpPr>
          <p:cNvPr id="6" name="Footer Placeholder 5"/>
          <p:cNvSpPr>
            <a:spLocks noGrp="1"/>
          </p:cNvSpPr>
          <p:nvPr>
            <p:ph type="ftr" sz="quarter" idx="11"/>
          </p:nvPr>
        </p:nvSpPr>
        <p:spPr/>
        <p:txBody>
          <a:bodyPr/>
          <a:lstStyle/>
          <a:p>
            <a:r>
              <a:rPr lang="en-US" smtClean="0"/>
              <a:t>LHC Machine Protection review</a:t>
            </a:r>
            <a:endParaRPr lang="en-GB" dirty="0"/>
          </a:p>
        </p:txBody>
      </p:sp>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409942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54CFF4-DEF4-4D75-90D8-403AA5238A06}" type="datetime1">
              <a:rPr lang="en-US" smtClean="0"/>
              <a:t>6/12/2015</a:t>
            </a:fld>
            <a:endParaRPr lang="en-US"/>
          </a:p>
        </p:txBody>
      </p:sp>
      <p:sp>
        <p:nvSpPr>
          <p:cNvPr id="8" name="Footer Placeholder 7"/>
          <p:cNvSpPr>
            <a:spLocks noGrp="1"/>
          </p:cNvSpPr>
          <p:nvPr>
            <p:ph type="ftr" sz="quarter" idx="11"/>
          </p:nvPr>
        </p:nvSpPr>
        <p:spPr/>
        <p:txBody>
          <a:bodyPr/>
          <a:lstStyle/>
          <a:p>
            <a:r>
              <a:rPr lang="en-US" smtClean="0"/>
              <a:t>LHC Machine Protection review</a:t>
            </a:r>
            <a:endParaRPr lang="en-GB" dirty="0"/>
          </a:p>
        </p:txBody>
      </p:sp>
      <p:sp>
        <p:nvSpPr>
          <p:cNvPr id="9" name="Slide Number Placeholder 8"/>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25036965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FA9651-7C0B-4101-A79E-5DD51880A665}" type="datetime1">
              <a:rPr lang="en-US" smtClean="0"/>
              <a:t>6/12/2015</a:t>
            </a:fld>
            <a:endParaRPr lang="en-US"/>
          </a:p>
        </p:txBody>
      </p:sp>
      <p:sp>
        <p:nvSpPr>
          <p:cNvPr id="4" name="Footer Placeholder 3"/>
          <p:cNvSpPr>
            <a:spLocks noGrp="1"/>
          </p:cNvSpPr>
          <p:nvPr>
            <p:ph type="ftr" sz="quarter" idx="11"/>
          </p:nvPr>
        </p:nvSpPr>
        <p:spPr/>
        <p:txBody>
          <a:bodyPr/>
          <a:lstStyle/>
          <a:p>
            <a:r>
              <a:rPr lang="en-US" smtClean="0"/>
              <a:t>LHC Machine Protection review</a:t>
            </a:r>
            <a:endParaRPr lang="en-GB" dirty="0"/>
          </a:p>
        </p:txBody>
      </p:sp>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411742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5D7095-AD7B-4917-9E77-97368C9BB1CE}" type="datetime1">
              <a:rPr lang="en-US" smtClean="0"/>
              <a:t>6/12/2015</a:t>
            </a:fld>
            <a:endParaRPr lang="en-US"/>
          </a:p>
        </p:txBody>
      </p:sp>
      <p:sp>
        <p:nvSpPr>
          <p:cNvPr id="3" name="Footer Placeholder 2"/>
          <p:cNvSpPr>
            <a:spLocks noGrp="1"/>
          </p:cNvSpPr>
          <p:nvPr>
            <p:ph type="ftr" sz="quarter" idx="11"/>
          </p:nvPr>
        </p:nvSpPr>
        <p:spPr/>
        <p:txBody>
          <a:bodyPr/>
          <a:lstStyle/>
          <a:p>
            <a:r>
              <a:rPr lang="en-US" smtClean="0"/>
              <a:t>LHC Machine Protection review</a:t>
            </a:r>
            <a:endParaRPr lang="en-GB" dirty="0"/>
          </a:p>
        </p:txBody>
      </p:sp>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2912685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837B67-C4EE-4AF6-839A-D92249FE21F1}" type="datetime1">
              <a:rPr lang="en-US" smtClean="0"/>
              <a:t>6/12/2015</a:t>
            </a:fld>
            <a:endParaRPr lang="en-US"/>
          </a:p>
        </p:txBody>
      </p:sp>
      <p:sp>
        <p:nvSpPr>
          <p:cNvPr id="6" name="Footer Placeholder 5"/>
          <p:cNvSpPr>
            <a:spLocks noGrp="1"/>
          </p:cNvSpPr>
          <p:nvPr>
            <p:ph type="ftr" sz="quarter" idx="11"/>
          </p:nvPr>
        </p:nvSpPr>
        <p:spPr/>
        <p:txBody>
          <a:bodyPr/>
          <a:lstStyle/>
          <a:p>
            <a:r>
              <a:rPr lang="en-US" smtClean="0"/>
              <a:t>LHC Machine Protection review</a:t>
            </a:r>
            <a:endParaRPr lang="en-GB" dirty="0"/>
          </a:p>
        </p:txBody>
      </p:sp>
      <p:sp>
        <p:nvSpPr>
          <p:cNvPr id="7" name="Slide Number Placeholder 6"/>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159998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F69D3-A8A9-44DA-8E14-28EDB743E56D}" type="datetime1">
              <a:rPr lang="en-US" smtClean="0"/>
              <a:t>6/12/2015</a:t>
            </a:fld>
            <a:endParaRPr lang="en-US"/>
          </a:p>
        </p:txBody>
      </p:sp>
      <p:sp>
        <p:nvSpPr>
          <p:cNvPr id="6" name="Footer Placeholder 5"/>
          <p:cNvSpPr>
            <a:spLocks noGrp="1"/>
          </p:cNvSpPr>
          <p:nvPr>
            <p:ph type="ftr" sz="quarter" idx="11"/>
          </p:nvPr>
        </p:nvSpPr>
        <p:spPr/>
        <p:txBody>
          <a:bodyPr/>
          <a:lstStyle/>
          <a:p>
            <a:r>
              <a:rPr lang="en-US" smtClean="0"/>
              <a:t>LHC Machine Protection review</a:t>
            </a:r>
            <a:endParaRPr lang="en-GB" dirty="0"/>
          </a:p>
        </p:txBody>
      </p:sp>
      <p:sp>
        <p:nvSpPr>
          <p:cNvPr id="7" name="Slide Number Placeholder 6"/>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2475769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1AF9F58-1B7B-45C1-97A5-1A8F406913F4}"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19985374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236E51-5A46-4493-971F-3C341646BE13}"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21006462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24338371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104509611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128822039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2400">
                <a:latin typeface="Calibri" pitchFamily="34" charset="0"/>
              </a:defRPr>
            </a:lvl1pPr>
            <a:lvl2pPr marL="259556" indent="-171450">
              <a:defRPr sz="2400">
                <a:latin typeface="Calibri" pitchFamily="34" charset="0"/>
              </a:defRPr>
            </a:lvl2pPr>
            <a:lvl3pPr marL="339329" indent="-171450">
              <a:defRPr sz="2100">
                <a:latin typeface="Calibri" pitchFamily="34" charset="0"/>
              </a:defRPr>
            </a:lvl3pPr>
            <a:lvl4pPr marL="427435" indent="-171450">
              <a:defRPr sz="2100">
                <a:latin typeface="Calibri" pitchFamily="34" charset="0"/>
              </a:defRPr>
            </a:lvl4pPr>
            <a:lvl5pPr marL="514350" indent="-171450">
              <a:defRPr sz="2100">
                <a:latin typeface="Calibri" pitchFamily="34" charset="0"/>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2400">
                <a:latin typeface="Calibri" pitchFamily="34" charset="0"/>
              </a:defRPr>
            </a:lvl1pPr>
            <a:lvl2pPr marL="259556" indent="-171450">
              <a:defRPr sz="2400">
                <a:latin typeface="Calibri" pitchFamily="34" charset="0"/>
              </a:defRPr>
            </a:lvl2pPr>
            <a:lvl3pPr marL="339329" indent="-171450">
              <a:defRPr sz="2100">
                <a:latin typeface="Calibri" pitchFamily="34" charset="0"/>
              </a:defRPr>
            </a:lvl3pPr>
            <a:lvl4pPr marL="427435" indent="-171450">
              <a:defRPr sz="2100">
                <a:latin typeface="Calibri" pitchFamily="34" charset="0"/>
              </a:defRPr>
            </a:lvl4pPr>
            <a:lvl5pPr marL="514350" indent="-171450">
              <a:defRPr sz="2100">
                <a:latin typeface="Calibri" pitchFamily="34" charset="0"/>
              </a:defRPr>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5710572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dirty="0" smtClean="0"/>
              <a:t>Click to edit Master title style</a:t>
            </a:r>
            <a:endParaRPr lang="en-US" dirty="0"/>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13505036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40"/>
            <a:ext cx="8229600" cy="6263639"/>
          </a:xfrm>
        </p:spPr>
        <p:txBody>
          <a:bodyPr anchor="ctr" anchorCtr="1">
            <a:noAutofit/>
          </a:bodyPr>
          <a:lstStyle>
            <a:lvl1pPr marL="0" indent="0">
              <a:buFontTx/>
              <a:buNone/>
              <a:defRPr sz="3000" baseline="0">
                <a:solidFill>
                  <a:srgbClr val="005872"/>
                </a:solidFill>
                <a:effectLst/>
                <a:latin typeface="Calibri" pitchFamily="34" charset="0"/>
              </a:defRPr>
            </a:lvl1pPr>
          </a:lstStyle>
          <a:p>
            <a:pPr lvl="0"/>
            <a:r>
              <a:rPr lang="en-US" dirty="0" smtClean="0"/>
              <a:t>Click to edit Master text styles</a:t>
            </a:r>
          </a:p>
        </p:txBody>
      </p:sp>
      <p:sp>
        <p:nvSpPr>
          <p:cNvPr id="6"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1208275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5"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318360779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8" y="6117174"/>
            <a:ext cx="7683622" cy="369332"/>
          </a:xfrm>
          <a:prstGeom prst="rect">
            <a:avLst/>
          </a:prstGeom>
          <a:noFill/>
        </p:spPr>
        <p:txBody>
          <a:bodyPr wrap="square" rtlCol="0">
            <a:spAutoFit/>
          </a:bodyPr>
          <a:lstStyle/>
          <a:p>
            <a:pPr algn="ctr"/>
            <a:r>
              <a:rPr lang="en-US" sz="900" dirty="0" smtClean="0">
                <a:solidFill>
                  <a:schemeClr val="accent5">
                    <a:lumMod val="75000"/>
                  </a:schemeClr>
                </a:solidFill>
              </a:rPr>
              <a:t>The </a:t>
            </a:r>
            <a:r>
              <a:rPr lang="en-US" sz="900" dirty="0" err="1" smtClean="0">
                <a:solidFill>
                  <a:schemeClr val="accent5">
                    <a:lumMod val="75000"/>
                  </a:schemeClr>
                </a:solidFill>
              </a:rPr>
              <a:t>HiLumi</a:t>
            </a:r>
            <a:r>
              <a:rPr lang="en-US" sz="900" dirty="0" smtClean="0">
                <a:solidFill>
                  <a:schemeClr val="accent5">
                    <a:lumMod val="75000"/>
                  </a:schemeClr>
                </a:solidFill>
              </a:rPr>
              <a:t> LHC Design Study is included in the High Luminosity LHC project and is partly funded by the European Commission within the Framework </a:t>
            </a:r>
            <a:r>
              <a:rPr lang="en-US" sz="900" dirty="0" err="1" smtClean="0">
                <a:solidFill>
                  <a:schemeClr val="accent5">
                    <a:lumMod val="75000"/>
                  </a:schemeClr>
                </a:solidFill>
              </a:rPr>
              <a:t>Programme</a:t>
            </a:r>
            <a:r>
              <a:rPr lang="en-US" sz="900" dirty="0" smtClean="0">
                <a:solidFill>
                  <a:schemeClr val="accent5">
                    <a:lumMod val="75000"/>
                  </a:schemeClr>
                </a:solidFill>
              </a:rPr>
              <a:t> 7 Capacities Specific </a:t>
            </a:r>
            <a:r>
              <a:rPr lang="en-US" sz="900" dirty="0" err="1" smtClean="0">
                <a:solidFill>
                  <a:schemeClr val="accent5">
                    <a:lumMod val="75000"/>
                  </a:schemeClr>
                </a:solidFill>
              </a:rPr>
              <a:t>Programme</a:t>
            </a:r>
            <a:r>
              <a:rPr lang="en-US" sz="900" dirty="0" smtClean="0">
                <a:solidFill>
                  <a:schemeClr val="accent5">
                    <a:lumMod val="75000"/>
                  </a:schemeClr>
                </a:solidFill>
              </a:rPr>
              <a:t>, Grant Agreement 284404. </a:t>
            </a:r>
            <a:endParaRPr lang="en-GB" sz="9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7"/>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3" y="2108490"/>
            <a:ext cx="3817931" cy="1840885"/>
          </a:xfrm>
          <a:prstGeom prst="rect">
            <a:avLst/>
          </a:prstGeom>
        </p:spPr>
      </p:pic>
    </p:spTree>
    <p:extLst>
      <p:ext uri="{BB962C8B-B14F-4D97-AF65-F5344CB8AC3E}">
        <p14:creationId xmlns:p14="http://schemas.microsoft.com/office/powerpoint/2010/main" val="42210285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892172-14D2-4A19-A09F-3F7000DF5754}"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dirty="0"/>
          </a:p>
        </p:txBody>
      </p:sp>
    </p:spTree>
    <p:extLst>
      <p:ext uri="{BB962C8B-B14F-4D97-AF65-F5344CB8AC3E}">
        <p14:creationId xmlns:p14="http://schemas.microsoft.com/office/powerpoint/2010/main" val="1619111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9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8276" y="6163009"/>
            <a:ext cx="777850" cy="374952"/>
          </a:xfrm>
          <a:prstGeom prst="rect">
            <a:avLst/>
          </a:prstGeom>
        </p:spPr>
      </p:pic>
      <p:sp>
        <p:nvSpPr>
          <p:cNvPr id="5" name="Footer Placeholder 4"/>
          <p:cNvSpPr>
            <a:spLocks noGrp="1"/>
          </p:cNvSpPr>
          <p:nvPr>
            <p:ph type="ftr" sz="quarter" idx="3"/>
          </p:nvPr>
        </p:nvSpPr>
        <p:spPr>
          <a:xfrm>
            <a:off x="3124200" y="6311962"/>
            <a:ext cx="2895600" cy="365125"/>
          </a:xfrm>
          <a:prstGeom prst="rect">
            <a:avLst/>
          </a:prstGeom>
        </p:spPr>
        <p:txBody>
          <a:bodyPr vert="horz" lIns="91440" tIns="45720" rIns="91440" bIns="45720" rtlCol="0" anchor="ctr"/>
          <a:lstStyle>
            <a:lvl1pPr algn="ctr">
              <a:defRPr sz="900">
                <a:solidFill>
                  <a:schemeClr val="tx1"/>
                </a:solidFill>
              </a:defRPr>
            </a:lvl1pPr>
          </a:lstStyle>
          <a:p>
            <a:r>
              <a:rPr lang="en-US" smtClean="0"/>
              <a:t>LHC Machine Protection review</a:t>
            </a:r>
            <a:endParaRPr lang="en-GB" dirty="0"/>
          </a:p>
        </p:txBody>
      </p:sp>
    </p:spTree>
    <p:extLst>
      <p:ext uri="{BB962C8B-B14F-4D97-AF65-F5344CB8AC3E}">
        <p14:creationId xmlns:p14="http://schemas.microsoft.com/office/powerpoint/2010/main" val="34941676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iming>
    <p:tnLst>
      <p:par>
        <p:cTn id="1" dur="indefinite" restart="never" nodeType="tmRoot"/>
      </p:par>
    </p:tnLst>
  </p:timing>
  <p:hf sldNum="0" hdr="0"/>
  <p:txStyles>
    <p:titleStyle>
      <a:lvl1pPr algn="l" defTabSz="342900" rtl="0" eaLnBrk="1" latinLnBrk="0" hangingPunct="1">
        <a:spcBef>
          <a:spcPct val="0"/>
        </a:spcBef>
        <a:buNone/>
        <a:defRPr sz="3000" kern="1200" baseline="0">
          <a:solidFill>
            <a:schemeClr val="tx1">
              <a:lumMod val="75000"/>
              <a:lumOff val="25000"/>
            </a:schemeClr>
          </a:solidFill>
          <a:effectLst/>
          <a:latin typeface="+mj-lt"/>
          <a:ea typeface="+mj-ea"/>
          <a:cs typeface="+mj-cs"/>
        </a:defRPr>
      </a:lvl1pPr>
    </p:titleStyle>
    <p:bodyStyle>
      <a:lvl1pPr marL="171450" indent="-171450" algn="l" defTabSz="342900" rtl="0" eaLnBrk="1" latinLnBrk="0" hangingPunct="1">
        <a:lnSpc>
          <a:spcPct val="120000"/>
        </a:lnSpc>
        <a:spcBef>
          <a:spcPts val="450"/>
        </a:spcBef>
        <a:buClr>
          <a:srgbClr val="0089B5"/>
        </a:buClr>
        <a:buFont typeface="Arial"/>
        <a:buChar char="•"/>
        <a:defRPr sz="2400" kern="1200">
          <a:solidFill>
            <a:schemeClr val="tx1">
              <a:lumMod val="75000"/>
              <a:lumOff val="25000"/>
            </a:schemeClr>
          </a:solidFill>
          <a:effectLst/>
          <a:latin typeface="+mn-lt"/>
          <a:ea typeface="+mn-ea"/>
          <a:cs typeface="+mn-cs"/>
        </a:defRPr>
      </a:lvl1pPr>
      <a:lvl2pPr marL="342900" indent="-171450" algn="l" defTabSz="342900" rtl="0" eaLnBrk="1" latinLnBrk="0" hangingPunct="1">
        <a:lnSpc>
          <a:spcPct val="120000"/>
        </a:lnSpc>
        <a:spcBef>
          <a:spcPts val="300"/>
        </a:spcBef>
        <a:buClr>
          <a:srgbClr val="0089B5"/>
        </a:buClr>
        <a:buSzPct val="95000"/>
        <a:buFont typeface="Arial"/>
        <a:buChar char="•"/>
        <a:defRPr sz="2400" kern="1200" baseline="0">
          <a:solidFill>
            <a:schemeClr val="tx1">
              <a:lumMod val="75000"/>
              <a:lumOff val="25000"/>
            </a:schemeClr>
          </a:solidFill>
          <a:effectLst/>
          <a:latin typeface="+mn-lt"/>
          <a:ea typeface="+mn-ea"/>
          <a:cs typeface="+mn-cs"/>
        </a:defRPr>
      </a:lvl2pPr>
      <a:lvl3pPr marL="51435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mn-lt"/>
          <a:ea typeface="+mn-ea"/>
          <a:cs typeface="+mn-cs"/>
        </a:defRPr>
      </a:lvl3pPr>
      <a:lvl4pPr marL="685800" indent="-171450" algn="l" defTabSz="342900" rtl="0" eaLnBrk="1" latinLnBrk="0" hangingPunct="1">
        <a:lnSpc>
          <a:spcPct val="120000"/>
        </a:lnSpc>
        <a:spcBef>
          <a:spcPts val="150"/>
        </a:spcBef>
        <a:buClr>
          <a:srgbClr val="0089B5"/>
        </a:buClr>
        <a:buSzPct val="90000"/>
        <a:buFont typeface="Arial"/>
        <a:buChar char="•"/>
        <a:defRPr sz="2100" kern="1200" baseline="0">
          <a:solidFill>
            <a:schemeClr val="tx1">
              <a:lumMod val="75000"/>
              <a:lumOff val="25000"/>
            </a:schemeClr>
          </a:solidFill>
          <a:effectLst/>
          <a:latin typeface="+mn-lt"/>
          <a:ea typeface="+mn-ea"/>
          <a:cs typeface="+mn-cs"/>
        </a:defRPr>
      </a:lvl4pPr>
      <a:lvl5pPr marL="857250" indent="-171450" algn="l" defTabSz="342900" rtl="0" eaLnBrk="1" latinLnBrk="0" hangingPunct="1">
        <a:lnSpc>
          <a:spcPct val="120000"/>
        </a:lnSpc>
        <a:spcBef>
          <a:spcPts val="0"/>
        </a:spcBef>
        <a:buClr>
          <a:schemeClr val="bg1">
            <a:lumMod val="50000"/>
          </a:schemeClr>
        </a:buClr>
        <a:buSzPct val="90000"/>
        <a:buFont typeface="Arial"/>
        <a:buChar char="•"/>
        <a:defRPr sz="2100" kern="1200" baseline="0">
          <a:solidFill>
            <a:schemeClr val="tx1">
              <a:lumMod val="50000"/>
              <a:lumOff val="50000"/>
            </a:schemeClr>
          </a:solidFill>
          <a:effectLst/>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057CC9B-A229-4769-AD1D-564D7EA04788}" type="datetime1">
              <a:rPr lang="en-US" smtClean="0"/>
              <a:t>6/12/2015</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LHC Machine Protection review</a:t>
            </a:r>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A004B2-1541-5046-B6F2-22AF56585712}" type="slidenum">
              <a:rPr lang="en-US" smtClean="0"/>
              <a:pPr/>
              <a:t>‹#›</a:t>
            </a:fld>
            <a:endParaRPr lang="en-US" dirty="0"/>
          </a:p>
        </p:txBody>
      </p:sp>
      <p:pic>
        <p:nvPicPr>
          <p:cNvPr id="7" name="Picture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7874215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Lst>
  <p:hf sldNum="0"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emf"/><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0.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package" Target="../embeddings/Microsoft_Visio_Drawing1.vsdx"/></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0.xml"/><Relationship Id="rId1" Type="http://schemas.openxmlformats.org/officeDocument/2006/relationships/vmlDrawing" Target="../drawings/vmlDrawing2.vml"/><Relationship Id="rId5" Type="http://schemas.openxmlformats.org/officeDocument/2006/relationships/image" Target="../media/image8.emf"/><Relationship Id="rId4" Type="http://schemas.openxmlformats.org/officeDocument/2006/relationships/package" Target="../embeddings/Microsoft_Visio_Drawing2.vsdx"/></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9.wmf"/><Relationship Id="rId2" Type="http://schemas.openxmlformats.org/officeDocument/2006/relationships/slideLayout" Target="../slideLayouts/slideLayout10.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fr-CH" dirty="0" smtClean="0"/>
              <a:t>LHC/MP </a:t>
            </a:r>
            <a:r>
              <a:rPr lang="fr-CH" dirty="0" err="1" smtClean="0"/>
              <a:t>Review</a:t>
            </a:r>
            <a:r>
              <a:rPr lang="fr-CH" dirty="0" smtClean="0"/>
              <a:t> </a:t>
            </a:r>
            <a:br>
              <a:rPr lang="fr-CH" dirty="0" smtClean="0"/>
            </a:br>
            <a:r>
              <a:rPr lang="fr-CH" dirty="0" smtClean="0"/>
              <a:t>The RF system</a:t>
            </a:r>
            <a:br>
              <a:rPr lang="fr-CH" dirty="0" smtClean="0"/>
            </a:br>
            <a:endParaRPr lang="en-GB" dirty="0"/>
          </a:p>
        </p:txBody>
      </p:sp>
      <p:sp>
        <p:nvSpPr>
          <p:cNvPr id="3" name="Subtitle 2"/>
          <p:cNvSpPr>
            <a:spLocks noGrp="1"/>
          </p:cNvSpPr>
          <p:nvPr>
            <p:ph type="subTitle" idx="1"/>
          </p:nvPr>
        </p:nvSpPr>
        <p:spPr/>
        <p:txBody>
          <a:bodyPr>
            <a:normAutofit/>
          </a:bodyPr>
          <a:lstStyle/>
          <a:p>
            <a:r>
              <a:rPr lang="fr-CH" sz="3600" dirty="0" smtClean="0"/>
              <a:t> </a:t>
            </a:r>
          </a:p>
          <a:p>
            <a:r>
              <a:rPr lang="fr-CH" dirty="0" smtClean="0"/>
              <a:t>P</a:t>
            </a:r>
            <a:r>
              <a:rPr lang="fr-CH" dirty="0"/>
              <a:t>. Baudrenghien, </a:t>
            </a:r>
            <a:r>
              <a:rPr lang="fr-CH" dirty="0" smtClean="0"/>
              <a:t>BE-RF</a:t>
            </a:r>
            <a:endParaRPr lang="en-GB" dirty="0"/>
          </a:p>
        </p:txBody>
      </p:sp>
      <p:sp>
        <p:nvSpPr>
          <p:cNvPr id="4" name="Date Placeholder 3"/>
          <p:cNvSpPr>
            <a:spLocks noGrp="1"/>
          </p:cNvSpPr>
          <p:nvPr>
            <p:ph type="dt" sz="half" idx="10"/>
          </p:nvPr>
        </p:nvSpPr>
        <p:spPr/>
        <p:txBody>
          <a:bodyPr/>
          <a:lstStyle/>
          <a:p>
            <a:fld id="{8F0343E0-6682-481F-A510-8BB4F30BE7C6}"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Tree>
    <p:extLst>
      <p:ext uri="{BB962C8B-B14F-4D97-AF65-F5344CB8AC3E}">
        <p14:creationId xmlns:p14="http://schemas.microsoft.com/office/powerpoint/2010/main" val="1612784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fld id="{98487607-7A0F-4373-A8B4-42093F01C6A4}" type="datetime1">
              <a:rPr lang="en-US" altLang="en-US" sz="1400" smtClean="0">
                <a:solidFill>
                  <a:schemeClr val="tx2"/>
                </a:solidFill>
                <a:latin typeface="Times New Roman" panose="02020603050405020304" pitchFamily="18" charset="0"/>
              </a:rPr>
              <a:t>6/12/2015</a:t>
            </a:fld>
            <a:endParaRPr lang="en-US" altLang="en-US" sz="1400" smtClean="0">
              <a:solidFill>
                <a:schemeClr val="tx2"/>
              </a:solidFill>
              <a:latin typeface="Times New Roman" panose="02020603050405020304" pitchFamily="18" charset="0"/>
            </a:endParaRPr>
          </a:p>
        </p:txBody>
      </p:sp>
      <p:sp>
        <p:nvSpPr>
          <p:cNvPr id="15364"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r>
              <a:rPr lang="en-US" altLang="en-US" sz="1400" smtClean="0">
                <a:solidFill>
                  <a:schemeClr val="tx2"/>
                </a:solidFill>
                <a:latin typeface="Times New Roman" panose="02020603050405020304" pitchFamily="18" charset="0"/>
              </a:rPr>
              <a:t>LHC Machine Protection review</a:t>
            </a:r>
          </a:p>
        </p:txBody>
      </p:sp>
      <p:sp>
        <p:nvSpPr>
          <p:cNvPr id="15366" name="Rectangle 3"/>
          <p:cNvSpPr>
            <a:spLocks noGrp="1" noChangeArrowheads="1"/>
          </p:cNvSpPr>
          <p:nvPr>
            <p:ph sz="quarter" idx="1"/>
          </p:nvPr>
        </p:nvSpPr>
        <p:spPr>
          <a:xfrm>
            <a:off x="457200" y="614855"/>
            <a:ext cx="8229600" cy="5029200"/>
          </a:xfrm>
        </p:spPr>
        <p:txBody>
          <a:bodyPr>
            <a:normAutofit/>
          </a:bodyPr>
          <a:lstStyle/>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An RF cavity is designed to optimize the accelerating mode</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But it will also resonate at other frequencies, usually above the accelerating (main) mode. These are called Higher Order Modes (HOMs)</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klystron</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is narrowband and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will not excite the HOMs</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beam current has high frequency components, whose amplitude scales as the inverse bunch length-&gt; important with short bunches</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beam will excite the Higher-Order modes</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These will induce </a:t>
            </a:r>
            <a:r>
              <a:rPr lang="en-US" altLang="en-US" sz="1800" dirty="0" err="1" smtClean="0">
                <a:latin typeface="Calibri" panose="020F0502020204030204" pitchFamily="34" charset="0"/>
                <a:ea typeface="Helvetica" panose="020B0604020202020204" pitchFamily="34" charset="0"/>
                <a:cs typeface="Helvetica" panose="020B0604020202020204" pitchFamily="34" charset="0"/>
              </a:rPr>
              <a:t>wakefields</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and can cause instabilities</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HOM fields do not couple to the main coupler that is optimized for the fundamental (400 MHz)</a:t>
            </a:r>
          </a:p>
          <a:p>
            <a:pPr eaLnBrk="1" hangingPunct="1">
              <a:lnSpc>
                <a:spcPct val="90000"/>
              </a:lnSpc>
            </a:pP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Dedicated couplers </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must be added to “extract” the HOM energy from the cavity and dissipate it in a load outside the cryostat. These are called HOM couplers</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HOM coupler design is delicate. It must not couple to the fundamental</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main HOMs </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in are at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500, 534, 779, 1184 and 1238 MHz</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Each cavity has 4 HOM couplers of two different makes: </a:t>
            </a:r>
            <a:r>
              <a:rPr lang="en-US" altLang="en-US" sz="1800" dirty="0" err="1" smtClean="0">
                <a:latin typeface="Calibri" panose="020F0502020204030204" pitchFamily="34" charset="0"/>
                <a:ea typeface="Helvetica" panose="020B0604020202020204" pitchFamily="34" charset="0"/>
                <a:cs typeface="Helvetica" panose="020B0604020202020204" pitchFamily="34" charset="0"/>
              </a:rPr>
              <a:t>NarrowBand</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(NB) that couple the first two modes strongly, and </a:t>
            </a:r>
            <a:r>
              <a:rPr lang="en-US" altLang="en-US" sz="1800" dirty="0" err="1" smtClean="0">
                <a:latin typeface="Calibri" panose="020F0502020204030204" pitchFamily="34" charset="0"/>
                <a:ea typeface="Helvetica" panose="020B0604020202020204" pitchFamily="34" charset="0"/>
                <a:cs typeface="Helvetica" panose="020B0604020202020204" pitchFamily="34" charset="0"/>
              </a:rPr>
              <a:t>WideBand</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(WB) for the higher frequencies</a:t>
            </a:r>
          </a:p>
          <a:p>
            <a:pPr eaLnBrk="1" hangingPunct="1">
              <a:lnSpc>
                <a:spcPct val="90000"/>
              </a:lnSpc>
            </a:pPr>
            <a:endParaRPr lang="en-US" altLang="en-US" sz="1800" dirty="0" smtClean="0">
              <a:latin typeface="Calibri" panose="020F0502020204030204" pitchFamily="34" charset="0"/>
              <a:ea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8144696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641131"/>
            <a:ext cx="2555984" cy="1986455"/>
          </a:xfrm>
        </p:spPr>
        <p:txBody>
          <a:bodyPr/>
          <a:lstStyle/>
          <a:p>
            <a:r>
              <a:rPr lang="en-US" dirty="0" err="1" smtClean="0"/>
              <a:t>NarrowBand</a:t>
            </a:r>
            <a:r>
              <a:rPr lang="en-US" dirty="0" smtClean="0"/>
              <a:t> HOM coupler</a:t>
            </a:r>
          </a:p>
          <a:p>
            <a:r>
              <a:rPr lang="en-US" dirty="0" smtClean="0"/>
              <a:t>Made in </a:t>
            </a:r>
            <a:r>
              <a:rPr lang="en-US" dirty="0" err="1" smtClean="0"/>
              <a:t>Nb</a:t>
            </a:r>
            <a:r>
              <a:rPr lang="en-US" dirty="0" smtClean="0"/>
              <a:t>, cooled with liquid He</a:t>
            </a:r>
          </a:p>
          <a:p>
            <a:r>
              <a:rPr lang="en-US" dirty="0" smtClean="0"/>
              <a:t>“Notch” at 400 MHz</a:t>
            </a:r>
            <a:endParaRPr lang="en-US" dirty="0"/>
          </a:p>
        </p:txBody>
      </p:sp>
      <p:sp>
        <p:nvSpPr>
          <p:cNvPr id="4" name="Footer Placeholder 3"/>
          <p:cNvSpPr>
            <a:spLocks noGrp="1"/>
          </p:cNvSpPr>
          <p:nvPr>
            <p:ph type="ftr" sz="quarter" idx="11"/>
          </p:nvPr>
        </p:nvSpPr>
        <p:spPr/>
        <p:txBody>
          <a:bodyPr/>
          <a:lstStyle/>
          <a:p>
            <a:r>
              <a:rPr lang="en-US" smtClean="0"/>
              <a:t>LHC Machine Protection review</a:t>
            </a:r>
            <a:endParaRPr lang="en-GB" dirty="0"/>
          </a:p>
        </p:txBody>
      </p:sp>
      <p:pic>
        <p:nvPicPr>
          <p:cNvPr id="6" name="Picture 5"/>
          <p:cNvPicPr>
            <a:picLocks noChangeAspect="1"/>
          </p:cNvPicPr>
          <p:nvPr/>
        </p:nvPicPr>
        <p:blipFill>
          <a:blip r:embed="rId2"/>
          <a:stretch>
            <a:fillRect/>
          </a:stretch>
        </p:blipFill>
        <p:spPr>
          <a:xfrm>
            <a:off x="4062923" y="823054"/>
            <a:ext cx="5081077" cy="5150965"/>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505413"/>
            <a:ext cx="4062923" cy="2439848"/>
          </a:xfrm>
          <a:prstGeom prst="rect">
            <a:avLst/>
          </a:prstGeom>
        </p:spPr>
      </p:pic>
      <p:sp>
        <p:nvSpPr>
          <p:cNvPr id="2" name="Date Placeholder 1"/>
          <p:cNvSpPr>
            <a:spLocks noGrp="1"/>
          </p:cNvSpPr>
          <p:nvPr>
            <p:ph type="dt" sz="half" idx="10"/>
          </p:nvPr>
        </p:nvSpPr>
        <p:spPr/>
        <p:txBody>
          <a:bodyPr/>
          <a:lstStyle/>
          <a:p>
            <a:fld id="{6AD0BEF6-0E4E-4E2D-AD7A-446934F117F7}" type="datetime1">
              <a:rPr lang="en-US" smtClean="0"/>
              <a:t>6/12/2015</a:t>
            </a:fld>
            <a:endParaRPr lang="en-US"/>
          </a:p>
        </p:txBody>
      </p:sp>
      <p:sp>
        <p:nvSpPr>
          <p:cNvPr id="11" name="TextBox 10"/>
          <p:cNvSpPr txBox="1"/>
          <p:nvPr/>
        </p:nvSpPr>
        <p:spPr>
          <a:xfrm>
            <a:off x="200892" y="5050594"/>
            <a:ext cx="3553690" cy="276999"/>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LHC </a:t>
            </a:r>
            <a:r>
              <a:rPr lang="en-US" sz="1200" i="1" dirty="0" err="1" smtClean="0">
                <a:solidFill>
                  <a:srgbClr val="FF0000"/>
                </a:solidFill>
              </a:rPr>
              <a:t>WideBand</a:t>
            </a:r>
            <a:r>
              <a:rPr lang="en-US" sz="1200" i="1" dirty="0" smtClean="0">
                <a:solidFill>
                  <a:srgbClr val="FF0000"/>
                </a:solidFill>
              </a:rPr>
              <a:t> coupler (left) and </a:t>
            </a:r>
            <a:r>
              <a:rPr lang="en-US" sz="1200" i="1" dirty="0" err="1" smtClean="0">
                <a:solidFill>
                  <a:srgbClr val="FF0000"/>
                </a:solidFill>
              </a:rPr>
              <a:t>NarrowBand</a:t>
            </a:r>
            <a:r>
              <a:rPr lang="en-US" sz="1200" i="1" dirty="0" smtClean="0">
                <a:solidFill>
                  <a:srgbClr val="FF0000"/>
                </a:solidFill>
              </a:rPr>
              <a:t> coupler</a:t>
            </a:r>
          </a:p>
        </p:txBody>
      </p:sp>
    </p:spTree>
    <p:extLst>
      <p:ext uri="{BB962C8B-B14F-4D97-AF65-F5344CB8AC3E}">
        <p14:creationId xmlns:p14="http://schemas.microsoft.com/office/powerpoint/2010/main" val="4042340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1450" y="172404"/>
            <a:ext cx="4657879" cy="5858612"/>
          </a:xfrm>
        </p:spPr>
        <p:txBody>
          <a:bodyPr>
            <a:normAutofit/>
          </a:bodyPr>
          <a:lstStyle/>
          <a:p>
            <a:r>
              <a:rPr lang="en-US" dirty="0" smtClean="0"/>
              <a:t>The power “extracted” by an HOM coupler scales with the power of the beam current at the mode frequency</a:t>
            </a:r>
          </a:p>
          <a:p>
            <a:r>
              <a:rPr lang="en-US" dirty="0" smtClean="0"/>
              <a:t>We had </a:t>
            </a:r>
            <a:r>
              <a:rPr lang="en-US" dirty="0" smtClean="0">
                <a:solidFill>
                  <a:srgbClr val="FF0000"/>
                </a:solidFill>
              </a:rPr>
              <a:t>no problem with 0.35 A DC and 50 ns spacing in 2012</a:t>
            </a:r>
          </a:p>
          <a:p>
            <a:r>
              <a:rPr lang="en-US" dirty="0" smtClean="0"/>
              <a:t>With 25 ns spacing the main spectral lines of beam current are at harmonics of 40 MHz (they were at harmonics of 20 MHz with 50 ns spacing)</a:t>
            </a:r>
          </a:p>
          <a:p>
            <a:r>
              <a:rPr lang="en-US" dirty="0" smtClean="0"/>
              <a:t>Smaller </a:t>
            </a:r>
            <a:r>
              <a:rPr lang="en-US" dirty="0" err="1" smtClean="0"/>
              <a:t>Frev</a:t>
            </a:r>
            <a:r>
              <a:rPr lang="en-US" dirty="0" smtClean="0"/>
              <a:t> sidebands caused by the gaps in beam currents (abort gap, injection kicker </a:t>
            </a:r>
            <a:r>
              <a:rPr lang="en-US" dirty="0" err="1" smtClean="0"/>
              <a:t>risetime</a:t>
            </a:r>
            <a:r>
              <a:rPr lang="en-US" dirty="0" smtClean="0"/>
              <a:t>)</a:t>
            </a:r>
          </a:p>
          <a:p>
            <a:r>
              <a:rPr lang="en-US" dirty="0" smtClean="0"/>
              <a:t>The HOM have been </a:t>
            </a:r>
            <a:r>
              <a:rPr lang="en-US" dirty="0" smtClean="0">
                <a:solidFill>
                  <a:srgbClr val="FF0000"/>
                </a:solidFill>
              </a:rPr>
              <a:t>designed</a:t>
            </a:r>
            <a:r>
              <a:rPr lang="en-US" dirty="0" smtClean="0"/>
              <a:t> </a:t>
            </a:r>
            <a:r>
              <a:rPr lang="en-US" dirty="0" smtClean="0"/>
              <a:t>for </a:t>
            </a:r>
            <a:r>
              <a:rPr lang="en-US" dirty="0" err="1" smtClean="0"/>
              <a:t>Qe</a:t>
            </a:r>
            <a:r>
              <a:rPr lang="en-US" dirty="0" smtClean="0"/>
              <a:t> &lt; 1000, so that </a:t>
            </a:r>
            <a:endParaRPr lang="en-US" dirty="0" smtClean="0"/>
          </a:p>
          <a:p>
            <a:pPr lvl="1"/>
            <a:r>
              <a:rPr lang="en-US" dirty="0" smtClean="0">
                <a:solidFill>
                  <a:srgbClr val="FF0000"/>
                </a:solidFill>
              </a:rPr>
              <a:t>0.85 A </a:t>
            </a:r>
            <a:r>
              <a:rPr lang="en-US" dirty="0">
                <a:solidFill>
                  <a:srgbClr val="FF0000"/>
                </a:solidFill>
              </a:rPr>
              <a:t>DC current </a:t>
            </a:r>
            <a:endParaRPr lang="en-US" dirty="0" smtClean="0">
              <a:solidFill>
                <a:srgbClr val="FF0000"/>
              </a:solidFill>
            </a:endParaRPr>
          </a:p>
          <a:p>
            <a:pPr lvl="1"/>
            <a:r>
              <a:rPr lang="en-US" dirty="0" smtClean="0">
                <a:solidFill>
                  <a:srgbClr val="FF0000"/>
                </a:solidFill>
              </a:rPr>
              <a:t>40 </a:t>
            </a:r>
            <a:r>
              <a:rPr lang="en-US" dirty="0">
                <a:solidFill>
                  <a:srgbClr val="FF0000"/>
                </a:solidFill>
              </a:rPr>
              <a:t>MHz line on the HOM resonance </a:t>
            </a:r>
            <a:endParaRPr lang="en-US" dirty="0" smtClean="0">
              <a:solidFill>
                <a:srgbClr val="FF0000"/>
              </a:solidFill>
            </a:endParaRPr>
          </a:p>
          <a:p>
            <a:pPr marL="0" indent="0">
              <a:buNone/>
            </a:pPr>
            <a:r>
              <a:rPr lang="en-US" dirty="0"/>
              <a:t> </a:t>
            </a:r>
            <a:r>
              <a:rPr lang="en-US" dirty="0" smtClean="0"/>
              <a:t>gives</a:t>
            </a:r>
            <a:r>
              <a:rPr lang="en-US" dirty="0" smtClean="0"/>
              <a:t> </a:t>
            </a:r>
            <a:r>
              <a:rPr lang="en-US" dirty="0" smtClean="0">
                <a:solidFill>
                  <a:srgbClr val="FF0000"/>
                </a:solidFill>
              </a:rPr>
              <a:t>1 kW </a:t>
            </a:r>
            <a:r>
              <a:rPr lang="en-US" dirty="0" smtClean="0"/>
              <a:t>power </a:t>
            </a:r>
            <a:r>
              <a:rPr lang="en-US" dirty="0" smtClean="0"/>
              <a:t>that can be dealt with by the </a:t>
            </a:r>
            <a:r>
              <a:rPr lang="en-US" dirty="0" smtClean="0"/>
              <a:t>coupler</a:t>
            </a:r>
          </a:p>
        </p:txBody>
      </p:sp>
      <p:sp>
        <p:nvSpPr>
          <p:cNvPr id="4" name="Footer Placeholder 3"/>
          <p:cNvSpPr>
            <a:spLocks noGrp="1"/>
          </p:cNvSpPr>
          <p:nvPr>
            <p:ph type="ftr" sz="quarter" idx="11"/>
          </p:nvPr>
        </p:nvSpPr>
        <p:spPr/>
        <p:txBody>
          <a:bodyPr/>
          <a:lstStyle/>
          <a:p>
            <a:r>
              <a:rPr lang="en-US" smtClean="0"/>
              <a:t>LHC Machine Protection review</a:t>
            </a:r>
            <a:endParaRPr lang="en-GB" dirty="0"/>
          </a:p>
        </p:txBody>
      </p:sp>
      <p:pic>
        <p:nvPicPr>
          <p:cNvPr id="2" name="Picture 1"/>
          <p:cNvPicPr>
            <a:picLocks noChangeAspect="1"/>
          </p:cNvPicPr>
          <p:nvPr/>
        </p:nvPicPr>
        <p:blipFill>
          <a:blip r:embed="rId2"/>
          <a:stretch>
            <a:fillRect/>
          </a:stretch>
        </p:blipFill>
        <p:spPr>
          <a:xfrm>
            <a:off x="4829329" y="243184"/>
            <a:ext cx="3962743" cy="2975106"/>
          </a:xfrm>
          <a:prstGeom prst="rect">
            <a:avLst/>
          </a:prstGeom>
        </p:spPr>
      </p:pic>
      <p:pic>
        <p:nvPicPr>
          <p:cNvPr id="6" name="Picture 5"/>
          <p:cNvPicPr>
            <a:picLocks noChangeAspect="1"/>
          </p:cNvPicPr>
          <p:nvPr/>
        </p:nvPicPr>
        <p:blipFill>
          <a:blip r:embed="rId3"/>
          <a:stretch>
            <a:fillRect/>
          </a:stretch>
        </p:blipFill>
        <p:spPr>
          <a:xfrm>
            <a:off x="4572000" y="3218290"/>
            <a:ext cx="4529263" cy="3386606"/>
          </a:xfrm>
          <a:prstGeom prst="rect">
            <a:avLst/>
          </a:prstGeom>
        </p:spPr>
      </p:pic>
      <p:sp>
        <p:nvSpPr>
          <p:cNvPr id="7" name="TextBox 8"/>
          <p:cNvSpPr txBox="1">
            <a:spLocks noChangeArrowheads="1"/>
          </p:cNvSpPr>
          <p:nvPr/>
        </p:nvSpPr>
        <p:spPr bwMode="auto">
          <a:xfrm>
            <a:off x="123535" y="6002566"/>
            <a:ext cx="5715000" cy="52322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20000"/>
              </a:spcBef>
              <a:buClrTx/>
              <a:buSzTx/>
              <a:buFontTx/>
              <a:buNone/>
            </a:pPr>
            <a:r>
              <a:rPr lang="en-US" altLang="en-US" sz="1400" dirty="0" smtClean="0">
                <a:latin typeface="Comic Sans MS" panose="030F0702030302020204" pitchFamily="66" charset="0"/>
              </a:rPr>
              <a:t>Estimation of the High-order Mode Power in the 400 MHz Superconducting Cavities of the LHC, Z.T. Zhao, SL-Note 97-10</a:t>
            </a:r>
            <a:endParaRPr lang="en-US" altLang="en-US" sz="1400" dirty="0">
              <a:solidFill>
                <a:srgbClr val="FF0000"/>
              </a:solidFill>
              <a:latin typeface="Comic Sans MS" panose="030F0702030302020204" pitchFamily="66" charset="0"/>
            </a:endParaRPr>
          </a:p>
        </p:txBody>
      </p:sp>
      <p:sp>
        <p:nvSpPr>
          <p:cNvPr id="8" name="Date Placeholder 7"/>
          <p:cNvSpPr>
            <a:spLocks noGrp="1"/>
          </p:cNvSpPr>
          <p:nvPr>
            <p:ph type="dt" sz="half" idx="10"/>
          </p:nvPr>
        </p:nvSpPr>
        <p:spPr/>
        <p:txBody>
          <a:bodyPr/>
          <a:lstStyle/>
          <a:p>
            <a:fld id="{FA022C41-EF62-44DC-8140-5E453787D0D8}" type="datetime1">
              <a:rPr lang="en-US" smtClean="0"/>
              <a:t>6/12/2015</a:t>
            </a:fld>
            <a:endParaRPr lang="en-US"/>
          </a:p>
        </p:txBody>
      </p:sp>
    </p:spTree>
    <p:extLst>
      <p:ext uri="{BB962C8B-B14F-4D97-AF65-F5344CB8AC3E}">
        <p14:creationId xmlns:p14="http://schemas.microsoft.com/office/powerpoint/2010/main" val="2959010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99" y="172404"/>
            <a:ext cx="4503401" cy="952203"/>
          </a:xfrm>
        </p:spPr>
        <p:txBody>
          <a:bodyPr>
            <a:normAutofit/>
          </a:bodyPr>
          <a:lstStyle/>
          <a:p>
            <a:r>
              <a:rPr lang="en-US" dirty="0" smtClean="0"/>
              <a:t>Spectra were measured with 50 ns spacing (408b below)</a:t>
            </a:r>
          </a:p>
        </p:txBody>
      </p:sp>
      <p:sp>
        <p:nvSpPr>
          <p:cNvPr id="4" name="Footer Placeholder 3"/>
          <p:cNvSpPr>
            <a:spLocks noGrp="1"/>
          </p:cNvSpPr>
          <p:nvPr>
            <p:ph type="ftr" sz="quarter" idx="11"/>
          </p:nvPr>
        </p:nvSpPr>
        <p:spPr/>
        <p:txBody>
          <a:bodyPr/>
          <a:lstStyle/>
          <a:p>
            <a:r>
              <a:rPr lang="en-US" smtClean="0"/>
              <a:t>LHC Machine Protection review</a:t>
            </a:r>
            <a:endParaRPr lang="en-GB"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128" y="1742943"/>
            <a:ext cx="3684341" cy="297510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8207" y="1764906"/>
            <a:ext cx="3657143" cy="2953143"/>
          </a:xfrm>
          <a:prstGeom prst="rect">
            <a:avLst/>
          </a:prstGeom>
        </p:spPr>
      </p:pic>
      <p:sp>
        <p:nvSpPr>
          <p:cNvPr id="7" name="Date Placeholder 6"/>
          <p:cNvSpPr>
            <a:spLocks noGrp="1"/>
          </p:cNvSpPr>
          <p:nvPr>
            <p:ph type="dt" sz="half" idx="10"/>
          </p:nvPr>
        </p:nvSpPr>
        <p:spPr/>
        <p:txBody>
          <a:bodyPr/>
          <a:lstStyle/>
          <a:p>
            <a:fld id="{E63AFCEB-41A6-4E4E-A0AF-E411786A7099}" type="datetime1">
              <a:rPr lang="en-US" smtClean="0"/>
              <a:t>6/12/2015</a:t>
            </a:fld>
            <a:endParaRPr lang="en-US"/>
          </a:p>
        </p:txBody>
      </p:sp>
      <p:sp>
        <p:nvSpPr>
          <p:cNvPr id="8" name="TextBox 7"/>
          <p:cNvSpPr txBox="1"/>
          <p:nvPr/>
        </p:nvSpPr>
        <p:spPr>
          <a:xfrm>
            <a:off x="373627" y="4844116"/>
            <a:ext cx="8141724" cy="369332"/>
          </a:xfrm>
          <a:prstGeom prst="rect">
            <a:avLst/>
          </a:prstGeom>
          <a:solidFill>
            <a:schemeClr val="accent1">
              <a:lumMod val="60000"/>
              <a:lumOff val="40000"/>
            </a:schemeClr>
          </a:solidFill>
          <a:ln>
            <a:solidFill>
              <a:srgbClr val="FF0000"/>
            </a:solidFill>
          </a:ln>
        </p:spPr>
        <p:txBody>
          <a:bodyPr wrap="square" rtlCol="0">
            <a:spAutoFit/>
          </a:bodyPr>
          <a:lstStyle/>
          <a:p>
            <a:r>
              <a:rPr lang="en-US" i="1" dirty="0" smtClean="0">
                <a:solidFill>
                  <a:srgbClr val="FF0000"/>
                </a:solidFill>
              </a:rPr>
              <a:t>Spectrum of the power extracted by </a:t>
            </a:r>
            <a:r>
              <a:rPr lang="en-US" i="1" dirty="0" err="1" smtClean="0">
                <a:solidFill>
                  <a:srgbClr val="FF0000"/>
                </a:solidFill>
              </a:rPr>
              <a:t>NarrowBand</a:t>
            </a:r>
            <a:r>
              <a:rPr lang="en-US" i="1" dirty="0" smtClean="0">
                <a:solidFill>
                  <a:srgbClr val="FF0000"/>
                </a:solidFill>
              </a:rPr>
              <a:t> coupler (left) </a:t>
            </a:r>
            <a:r>
              <a:rPr lang="en-US" i="1" dirty="0">
                <a:solidFill>
                  <a:srgbClr val="FF0000"/>
                </a:solidFill>
              </a:rPr>
              <a:t>and </a:t>
            </a:r>
            <a:r>
              <a:rPr lang="en-US" i="1" dirty="0" err="1">
                <a:solidFill>
                  <a:srgbClr val="FF0000"/>
                </a:solidFill>
              </a:rPr>
              <a:t>WideBand</a:t>
            </a:r>
            <a:r>
              <a:rPr lang="en-US" i="1" dirty="0">
                <a:solidFill>
                  <a:srgbClr val="FF0000"/>
                </a:solidFill>
              </a:rPr>
              <a:t> </a:t>
            </a:r>
            <a:r>
              <a:rPr lang="en-US" i="1" dirty="0" smtClean="0">
                <a:solidFill>
                  <a:srgbClr val="FF0000"/>
                </a:solidFill>
              </a:rPr>
              <a:t>coupler</a:t>
            </a:r>
          </a:p>
        </p:txBody>
      </p:sp>
    </p:spTree>
    <p:extLst>
      <p:ext uri="{BB962C8B-B14F-4D97-AF65-F5344CB8AC3E}">
        <p14:creationId xmlns:p14="http://schemas.microsoft.com/office/powerpoint/2010/main" val="936014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99" y="172404"/>
            <a:ext cx="8760091" cy="952203"/>
          </a:xfrm>
        </p:spPr>
        <p:txBody>
          <a:bodyPr>
            <a:normAutofit/>
          </a:bodyPr>
          <a:lstStyle/>
          <a:p>
            <a:r>
              <a:rPr lang="en-US" dirty="0" smtClean="0"/>
              <a:t>We </a:t>
            </a:r>
            <a:r>
              <a:rPr lang="en-US" dirty="0" smtClean="0">
                <a:solidFill>
                  <a:srgbClr val="FF0000"/>
                </a:solidFill>
              </a:rPr>
              <a:t>monitor and interlock</a:t>
            </a:r>
            <a:r>
              <a:rPr lang="en-US" dirty="0" smtClean="0"/>
              <a:t> HOM couplers temperatures and power (below 1236b)</a:t>
            </a:r>
          </a:p>
        </p:txBody>
      </p:sp>
      <p:sp>
        <p:nvSpPr>
          <p:cNvPr id="4" name="Footer Placeholder 3"/>
          <p:cNvSpPr>
            <a:spLocks noGrp="1"/>
          </p:cNvSpPr>
          <p:nvPr>
            <p:ph type="ftr" sz="quarter" idx="11"/>
          </p:nvPr>
        </p:nvSpPr>
        <p:spPr/>
        <p:txBody>
          <a:bodyPr/>
          <a:lstStyle/>
          <a:p>
            <a:r>
              <a:rPr lang="en-US" smtClean="0"/>
              <a:t>LHC Machine Protection review</a:t>
            </a:r>
            <a:endParaRPr lang="en-GB"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0195" y="900018"/>
            <a:ext cx="7383610" cy="5821458"/>
          </a:xfrm>
          <a:prstGeom prst="rect">
            <a:avLst/>
          </a:prstGeom>
        </p:spPr>
      </p:pic>
      <p:sp>
        <p:nvSpPr>
          <p:cNvPr id="6" name="Date Placeholder 5"/>
          <p:cNvSpPr>
            <a:spLocks noGrp="1"/>
          </p:cNvSpPr>
          <p:nvPr>
            <p:ph type="dt" sz="half" idx="10"/>
          </p:nvPr>
        </p:nvSpPr>
        <p:spPr/>
        <p:txBody>
          <a:bodyPr/>
          <a:lstStyle/>
          <a:p>
            <a:fld id="{7E4ACC40-9FA2-4DA6-A76F-DC5248F781E4}" type="datetime1">
              <a:rPr lang="en-US" smtClean="0"/>
              <a:t>6/12/2015</a:t>
            </a:fld>
            <a:endParaRPr lang="en-US"/>
          </a:p>
        </p:txBody>
      </p:sp>
    </p:spTree>
    <p:extLst>
      <p:ext uri="{BB962C8B-B14F-4D97-AF65-F5344CB8AC3E}">
        <p14:creationId xmlns:p14="http://schemas.microsoft.com/office/powerpoint/2010/main" val="7035806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9" name="Content Placeholder 8"/>
          <p:cNvSpPr>
            <a:spLocks noGrp="1"/>
          </p:cNvSpPr>
          <p:nvPr>
            <p:ph sz="quarter" idx="13"/>
          </p:nvPr>
        </p:nvSpPr>
        <p:spPr/>
        <p:txBody>
          <a:bodyPr/>
          <a:lstStyle/>
          <a:p>
            <a:r>
              <a:rPr lang="en-GB" sz="8000" dirty="0" smtClean="0"/>
              <a:t>Conclusions</a:t>
            </a:r>
            <a:endParaRPr lang="en-GB" sz="8000" dirty="0"/>
          </a:p>
        </p:txBody>
      </p:sp>
      <p:sp>
        <p:nvSpPr>
          <p:cNvPr id="5" name="Footer Placeholder 4"/>
          <p:cNvSpPr>
            <a:spLocks noGrp="1"/>
          </p:cNvSpPr>
          <p:nvPr>
            <p:ph type="ftr" sz="quarter" idx="3"/>
          </p:nvPr>
        </p:nvSpPr>
        <p:spPr/>
        <p:txBody>
          <a:bodyPr/>
          <a:lstStyle/>
          <a:p>
            <a:r>
              <a:rPr lang="en-US" smtClean="0"/>
              <a:t>LHC Machine Protection review</a:t>
            </a:r>
            <a:endParaRPr lang="en-GB" dirty="0"/>
          </a:p>
        </p:txBody>
      </p:sp>
    </p:spTree>
    <p:extLst>
      <p:ext uri="{BB962C8B-B14F-4D97-AF65-F5344CB8AC3E}">
        <p14:creationId xmlns:p14="http://schemas.microsoft.com/office/powerpoint/2010/main" val="3905070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fld id="{175889B2-1985-4E32-8D28-07E59B1E3C5E}" type="datetime1">
              <a:rPr lang="en-US" altLang="en-US" sz="1400" smtClean="0">
                <a:solidFill>
                  <a:schemeClr val="tx2"/>
                </a:solidFill>
                <a:latin typeface="Times New Roman" panose="02020603050405020304" pitchFamily="18" charset="0"/>
              </a:rPr>
              <a:t>6/12/2015</a:t>
            </a:fld>
            <a:endParaRPr lang="en-US" altLang="en-US" sz="1400" smtClean="0">
              <a:solidFill>
                <a:schemeClr val="tx2"/>
              </a:solidFill>
              <a:latin typeface="Times New Roman" panose="02020603050405020304" pitchFamily="18" charset="0"/>
            </a:endParaRPr>
          </a:p>
        </p:txBody>
      </p:sp>
      <p:sp>
        <p:nvSpPr>
          <p:cNvPr id="15364"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r>
              <a:rPr lang="en-US" altLang="en-US" sz="1400" smtClean="0">
                <a:solidFill>
                  <a:schemeClr val="tx2"/>
                </a:solidFill>
                <a:latin typeface="Times New Roman" panose="02020603050405020304" pitchFamily="18" charset="0"/>
              </a:rPr>
              <a:t>LHC Machine Protection review</a:t>
            </a:r>
          </a:p>
        </p:txBody>
      </p:sp>
      <p:sp>
        <p:nvSpPr>
          <p:cNvPr id="15366" name="Rectangle 3"/>
          <p:cNvSpPr>
            <a:spLocks noGrp="1" noChangeArrowheads="1"/>
          </p:cNvSpPr>
          <p:nvPr>
            <p:ph sz="quarter" idx="1"/>
          </p:nvPr>
        </p:nvSpPr>
        <p:spPr>
          <a:xfrm>
            <a:off x="457200" y="614855"/>
            <a:ext cx="8229600" cy="5029200"/>
          </a:xfrm>
        </p:spPr>
        <p:txBody>
          <a:bodyPr>
            <a:normAutofit/>
          </a:bodyPr>
          <a:lstStyle/>
          <a:p>
            <a:pPr eaLnBrk="1" hangingPunct="1">
              <a:lnSpc>
                <a:spcPct val="90000"/>
              </a:lnSpc>
            </a:pPr>
            <a:r>
              <a:rPr lang="en-US" altLang="en-US" sz="2400" dirty="0" smtClean="0">
                <a:latin typeface="Calibri" panose="020F0502020204030204" pitchFamily="34" charset="0"/>
                <a:ea typeface="Helvetica" panose="020B0604020202020204" pitchFamily="34" charset="0"/>
                <a:cs typeface="Helvetica" panose="020B0604020202020204" pitchFamily="34" charset="0"/>
              </a:rPr>
              <a:t>Following a klystron trip,  the power dissipated in the load would cause damage with nominal beam (560 kW) but the </a:t>
            </a:r>
            <a:r>
              <a:rPr lang="en-US" altLang="en-US" sz="24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RF interlock dumps the beam in 3 turns -&gt; OK</a:t>
            </a:r>
          </a:p>
          <a:p>
            <a:pPr eaLnBrk="1" hangingPunct="1">
              <a:lnSpc>
                <a:spcPct val="90000"/>
              </a:lnSpc>
            </a:pPr>
            <a:r>
              <a:rPr lang="en-US" altLang="en-US" sz="2400" dirty="0" smtClean="0">
                <a:latin typeface="Calibri" panose="020F0502020204030204" pitchFamily="34" charset="0"/>
                <a:ea typeface="Helvetica" panose="020B0604020202020204" pitchFamily="34" charset="0"/>
                <a:cs typeface="Helvetica" panose="020B0604020202020204" pitchFamily="34" charset="0"/>
              </a:rPr>
              <a:t>The HOMs have been designed for worst-case conditions and 0.86 A DC. It is a good policy to monitor them as we increase the beam current (M1B2 is new). This is the only RF item on the ramp-up check list. We have an </a:t>
            </a:r>
            <a:r>
              <a:rPr lang="en-US" altLang="en-US" sz="24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RF interlock on both coupler temperature and power -&gt; OK</a:t>
            </a:r>
          </a:p>
          <a:p>
            <a:pPr eaLnBrk="1" hangingPunct="1">
              <a:lnSpc>
                <a:spcPct val="90000"/>
              </a:lnSpc>
            </a:pPr>
            <a:endParaRPr lang="en-US" altLang="en-US" sz="2400" dirty="0" smtClean="0">
              <a:latin typeface="Calibri" panose="020F0502020204030204" pitchFamily="34" charset="0"/>
              <a:ea typeface="Helvetica" panose="020B0604020202020204" pitchFamily="34" charset="0"/>
              <a:cs typeface="Helvetica" panose="020B0604020202020204" pitchFamily="34" charset="0"/>
            </a:endParaRPr>
          </a:p>
        </p:txBody>
      </p:sp>
      <p:sp>
        <p:nvSpPr>
          <p:cNvPr id="6" name="TextBox 8"/>
          <p:cNvSpPr txBox="1">
            <a:spLocks noChangeArrowheads="1"/>
          </p:cNvSpPr>
          <p:nvPr/>
        </p:nvSpPr>
        <p:spPr bwMode="auto">
          <a:xfrm>
            <a:off x="2807445" y="4003073"/>
            <a:ext cx="3082078" cy="369332"/>
          </a:xfrm>
          <a:prstGeom prst="rect">
            <a:avLst/>
          </a:prstGeom>
          <a:solidFill>
            <a:schemeClr val="accent1">
              <a:lumMod val="40000"/>
              <a:lumOff val="60000"/>
            </a:schemeClr>
          </a:solidFill>
          <a:ln w="9525">
            <a:noFill/>
            <a:miter lim="800000"/>
            <a:headEnd/>
            <a:tailEnd/>
          </a:ln>
          <a:extLst/>
        </p:spPr>
        <p:txBody>
          <a:bodyPr wrap="square">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20000"/>
              </a:spcBef>
              <a:buClrTx/>
              <a:buSzTx/>
              <a:buFontTx/>
              <a:buNone/>
            </a:pPr>
            <a:r>
              <a:rPr lang="en-US" altLang="en-US" sz="1800" dirty="0" smtClean="0">
                <a:latin typeface="+mn-lt"/>
              </a:rPr>
              <a:t>Thank you for your attention</a:t>
            </a:r>
            <a:endParaRPr lang="en-US" altLang="en-US" sz="1800" dirty="0">
              <a:latin typeface="+mn-lt"/>
            </a:endParaRPr>
          </a:p>
        </p:txBody>
      </p:sp>
    </p:spTree>
    <p:extLst>
      <p:ext uri="{BB962C8B-B14F-4D97-AF65-F5344CB8AC3E}">
        <p14:creationId xmlns:p14="http://schemas.microsoft.com/office/powerpoint/2010/main" val="961404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Content</a:t>
            </a:r>
            <a:endParaRPr lang="en-US" dirty="0"/>
          </a:p>
        </p:txBody>
      </p:sp>
      <p:sp>
        <p:nvSpPr>
          <p:cNvPr id="7" name="Content Placeholder 6"/>
          <p:cNvSpPr>
            <a:spLocks noGrp="1"/>
          </p:cNvSpPr>
          <p:nvPr>
            <p:ph idx="1"/>
          </p:nvPr>
        </p:nvSpPr>
        <p:spPr>
          <a:xfrm>
            <a:off x="628650" y="1825625"/>
            <a:ext cx="5648325" cy="1727200"/>
          </a:xfrm>
        </p:spPr>
        <p:txBody>
          <a:bodyPr>
            <a:normAutofit/>
          </a:bodyPr>
          <a:lstStyle/>
          <a:p>
            <a:r>
              <a:rPr lang="en-US" sz="2800" dirty="0" smtClean="0"/>
              <a:t>Klystron trip</a:t>
            </a:r>
          </a:p>
          <a:p>
            <a:r>
              <a:rPr lang="en-US" sz="2800" dirty="0" smtClean="0"/>
              <a:t>HOM power</a:t>
            </a:r>
            <a:endParaRPr lang="en-US" sz="2800" dirty="0"/>
          </a:p>
        </p:txBody>
      </p:sp>
      <p:sp>
        <p:nvSpPr>
          <p:cNvPr id="4" name="Date Placeholder 3"/>
          <p:cNvSpPr>
            <a:spLocks noGrp="1"/>
          </p:cNvSpPr>
          <p:nvPr>
            <p:ph type="dt" sz="half" idx="10"/>
          </p:nvPr>
        </p:nvSpPr>
        <p:spPr/>
        <p:txBody>
          <a:bodyPr/>
          <a:lstStyle/>
          <a:p>
            <a:fld id="{B3D31197-6B2E-4B23-B394-218DE009DC39}" type="datetime1">
              <a:rPr lang="en-US" smtClean="0"/>
              <a:t>6/12/2015</a:t>
            </a:fld>
            <a:endParaRPr lang="en-US"/>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spTree>
    <p:extLst>
      <p:ext uri="{BB962C8B-B14F-4D97-AF65-F5344CB8AC3E}">
        <p14:creationId xmlns:p14="http://schemas.microsoft.com/office/powerpoint/2010/main" val="1277847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9" name="Content Placeholder 8"/>
          <p:cNvSpPr>
            <a:spLocks noGrp="1"/>
          </p:cNvSpPr>
          <p:nvPr>
            <p:ph sz="quarter" idx="13"/>
          </p:nvPr>
        </p:nvSpPr>
        <p:spPr/>
        <p:txBody>
          <a:bodyPr/>
          <a:lstStyle/>
          <a:p>
            <a:r>
              <a:rPr lang="en-GB" sz="8000" dirty="0" smtClean="0"/>
              <a:t>Klystron trip</a:t>
            </a:r>
            <a:endParaRPr lang="en-GB" sz="8000" dirty="0"/>
          </a:p>
        </p:txBody>
      </p:sp>
      <p:sp>
        <p:nvSpPr>
          <p:cNvPr id="5" name="Footer Placeholder 4"/>
          <p:cNvSpPr>
            <a:spLocks noGrp="1"/>
          </p:cNvSpPr>
          <p:nvPr>
            <p:ph type="ftr" sz="quarter" idx="3"/>
          </p:nvPr>
        </p:nvSpPr>
        <p:spPr/>
        <p:txBody>
          <a:bodyPr/>
          <a:lstStyle/>
          <a:p>
            <a:r>
              <a:rPr lang="en-US" smtClean="0"/>
              <a:t>LHC Machine Protection review</a:t>
            </a:r>
            <a:endParaRPr lang="en-GB" dirty="0"/>
          </a:p>
        </p:txBody>
      </p:sp>
    </p:spTree>
    <p:extLst>
      <p:ext uri="{BB962C8B-B14F-4D97-AF65-F5344CB8AC3E}">
        <p14:creationId xmlns:p14="http://schemas.microsoft.com/office/powerpoint/2010/main" val="8872836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a:xfrm>
            <a:off x="533400" y="150813"/>
            <a:ext cx="8229600" cy="733425"/>
          </a:xfrm>
        </p:spPr>
        <p:txBody>
          <a:bodyPr>
            <a:normAutofit/>
          </a:bodyPr>
          <a:lstStyle/>
          <a:p>
            <a:pPr eaLnBrk="1" fontAlgn="auto" hangingPunct="1">
              <a:spcAft>
                <a:spcPts val="0"/>
              </a:spcAft>
              <a:defRPr/>
            </a:pPr>
            <a:r>
              <a:rPr lang="en-US" dirty="0" smtClean="0">
                <a:ea typeface="Helvetica" pitchFamily="34" charset="0"/>
                <a:cs typeface="Helvetica" pitchFamily="34" charset="0"/>
              </a:rPr>
              <a:t>When a klystron trips…</a:t>
            </a:r>
          </a:p>
        </p:txBody>
      </p:sp>
      <p:sp>
        <p:nvSpPr>
          <p:cNvPr id="15363"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fld id="{54C582E7-EAD8-4E1A-A7D1-3C7FD9E3D388}" type="datetime1">
              <a:rPr lang="en-US" altLang="en-US" sz="1400" smtClean="0">
                <a:solidFill>
                  <a:schemeClr val="tx2"/>
                </a:solidFill>
                <a:latin typeface="Times New Roman" panose="02020603050405020304" pitchFamily="18" charset="0"/>
              </a:rPr>
              <a:t>6/12/2015</a:t>
            </a:fld>
            <a:endParaRPr lang="en-US" altLang="en-US" sz="1400" smtClean="0">
              <a:solidFill>
                <a:schemeClr val="tx2"/>
              </a:solidFill>
              <a:latin typeface="Times New Roman" panose="02020603050405020304" pitchFamily="18" charset="0"/>
            </a:endParaRPr>
          </a:p>
        </p:txBody>
      </p:sp>
      <p:sp>
        <p:nvSpPr>
          <p:cNvPr id="15364"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r>
              <a:rPr lang="en-US" altLang="en-US" sz="1400" smtClean="0">
                <a:solidFill>
                  <a:schemeClr val="tx2"/>
                </a:solidFill>
                <a:latin typeface="Times New Roman" panose="02020603050405020304" pitchFamily="18" charset="0"/>
              </a:rPr>
              <a:t>LHC Machine Protection review</a:t>
            </a:r>
          </a:p>
        </p:txBody>
      </p:sp>
      <p:sp>
        <p:nvSpPr>
          <p:cNvPr id="15366" name="Rectangle 3"/>
          <p:cNvSpPr>
            <a:spLocks noGrp="1" noChangeArrowheads="1"/>
          </p:cNvSpPr>
          <p:nvPr>
            <p:ph sz="quarter" idx="1"/>
          </p:nvPr>
        </p:nvSpPr>
        <p:spPr>
          <a:xfrm>
            <a:off x="533400" y="1066800"/>
            <a:ext cx="8229600" cy="5029200"/>
          </a:xfrm>
        </p:spPr>
        <p:txBody>
          <a:bodyPr>
            <a:normAutofit/>
          </a:bodyPr>
          <a:lstStyle/>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When a klystron trips, the beam passing in the idling cavity induces a voltage. If too high, this voltage may cause an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arc in the cavity</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beam  creates an E.M. wave that crosses the coupler, travels through the waveguide in the reverse direction, crosses the circulator and ends in the load. If too high this wave may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break the coupler (arcing) </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or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burn the load</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a:t>
            </a:r>
          </a:p>
          <a:p>
            <a:pPr eaLnBrk="1" hangingPunct="1">
              <a:lnSpc>
                <a:spcPct val="90000"/>
              </a:lnSpc>
            </a:pPr>
            <a:r>
              <a:rPr lang="en-US" altLang="en-US" sz="1800" dirty="0" smtClean="0">
                <a:latin typeface="Calibri" panose="020F0502020204030204" pitchFamily="34" charset="0"/>
                <a:ea typeface="Helvetica" panose="020B0604020202020204" pitchFamily="34" charset="0"/>
                <a:cs typeface="Helvetica" panose="020B0604020202020204" pitchFamily="34" charset="0"/>
              </a:rPr>
              <a:t>The sudden reduction of the bucket creates particle loss (</a:t>
            </a:r>
            <a:r>
              <a:rPr lang="en-US" altLang="en-US" sz="1800" dirty="0" err="1" smtClean="0">
                <a:latin typeface="Calibri" panose="020F0502020204030204" pitchFamily="34" charset="0"/>
                <a:ea typeface="Helvetica" panose="020B0604020202020204" pitchFamily="34" charset="0"/>
                <a:cs typeface="Helvetica" panose="020B0604020202020204" pitchFamily="34" charset="0"/>
              </a:rPr>
              <a:t>debunching</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The </a:t>
            </a:r>
            <a:r>
              <a:rPr lang="en-US" altLang="en-US" sz="1800" dirty="0" err="1" smtClean="0">
                <a:latin typeface="Calibri" panose="020F0502020204030204" pitchFamily="34" charset="0"/>
                <a:ea typeface="Helvetica" panose="020B0604020202020204" pitchFamily="34" charset="0"/>
                <a:cs typeface="Helvetica" panose="020B0604020202020204" pitchFamily="34" charset="0"/>
              </a:rPr>
              <a:t>debunched</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beam drifts in the machine and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populates the abort gap</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As it is not focused by the RF anymore, this </a:t>
            </a:r>
            <a:r>
              <a:rPr lang="en-US" altLang="en-US" sz="1800" dirty="0" err="1" smtClean="0">
                <a:latin typeface="Calibri" panose="020F0502020204030204" pitchFamily="34" charset="0"/>
                <a:ea typeface="Helvetica" panose="020B0604020202020204" pitchFamily="34" charset="0"/>
                <a:cs typeface="Helvetica" panose="020B0604020202020204" pitchFamily="34" charset="0"/>
              </a:rPr>
              <a:t>debunched</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 beam looses energy through synchrotron radiation and </a:t>
            </a:r>
            <a:r>
              <a:rPr lang="en-US" altLang="en-US" sz="1800" dirty="0" smtClean="0">
                <a:solidFill>
                  <a:srgbClr val="FF0000"/>
                </a:solidFill>
                <a:latin typeface="Calibri" panose="020F0502020204030204" pitchFamily="34" charset="0"/>
                <a:ea typeface="Helvetica" panose="020B0604020202020204" pitchFamily="34" charset="0"/>
                <a:cs typeface="Helvetica" panose="020B0604020202020204" pitchFamily="34" charset="0"/>
              </a:rPr>
              <a:t>drifts to the momentum collimator</a:t>
            </a:r>
            <a:r>
              <a:rPr lang="en-US" altLang="en-US" sz="1800" dirty="0" smtClean="0">
                <a:latin typeface="Calibri" panose="020F0502020204030204" pitchFamily="34" charset="0"/>
                <a:ea typeface="Helvetica" panose="020B0604020202020204" pitchFamily="34" charset="0"/>
                <a:cs typeface="Helvetica" panose="020B0604020202020204" pitchFamily="34" charset="0"/>
              </a:rPr>
              <a:t>.</a:t>
            </a:r>
          </a:p>
          <a:p>
            <a:pPr eaLnBrk="1" hangingPunct="1">
              <a:lnSpc>
                <a:spcPct val="90000"/>
              </a:lnSpc>
            </a:pPr>
            <a:endParaRPr lang="en-US" altLang="en-US" sz="1800" dirty="0" smtClean="0">
              <a:latin typeface="Calibri" panose="020F0502020204030204" pitchFamily="34" charset="0"/>
              <a:ea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553879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533400" y="150813"/>
            <a:ext cx="8229600" cy="733425"/>
          </a:xfrm>
        </p:spPr>
        <p:txBody>
          <a:bodyPr>
            <a:normAutofit/>
          </a:bodyPr>
          <a:lstStyle/>
          <a:p>
            <a:pPr eaLnBrk="1" fontAlgn="auto" hangingPunct="1">
              <a:spcAft>
                <a:spcPts val="0"/>
              </a:spcAft>
              <a:defRPr/>
            </a:pPr>
            <a:r>
              <a:rPr lang="en-US" dirty="0" smtClean="0">
                <a:ea typeface="Helvetica" pitchFamily="34" charset="0"/>
                <a:cs typeface="Helvetica" pitchFamily="34" charset="0"/>
              </a:rPr>
              <a:t>Surviving a trip: Run 1, Fill 1855, June 6</a:t>
            </a:r>
            <a:r>
              <a:rPr lang="en-US" baseline="30000" dirty="0" smtClean="0">
                <a:ea typeface="Helvetica" pitchFamily="34" charset="0"/>
                <a:cs typeface="Helvetica" pitchFamily="34" charset="0"/>
              </a:rPr>
              <a:t>th</a:t>
            </a:r>
            <a:r>
              <a:rPr lang="en-US" dirty="0" smtClean="0">
                <a:ea typeface="Helvetica" pitchFamily="34" charset="0"/>
                <a:cs typeface="Helvetica" pitchFamily="34" charset="0"/>
              </a:rPr>
              <a:t>2011</a:t>
            </a:r>
          </a:p>
        </p:txBody>
      </p:sp>
      <p:sp>
        <p:nvSpPr>
          <p:cNvPr id="17411"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fld id="{5494B751-35FE-4089-A801-C6EB697A5937}" type="datetime1">
              <a:rPr lang="en-US" altLang="en-US" sz="1400" smtClean="0">
                <a:solidFill>
                  <a:schemeClr val="tx2"/>
                </a:solidFill>
                <a:latin typeface="Times New Roman" panose="02020603050405020304" pitchFamily="18" charset="0"/>
              </a:rPr>
              <a:t>6/12/2015</a:t>
            </a:fld>
            <a:endParaRPr lang="en-US" altLang="en-US" sz="1400" smtClean="0">
              <a:solidFill>
                <a:schemeClr val="tx2"/>
              </a:solidFill>
              <a:latin typeface="Times New Roman" panose="02020603050405020304" pitchFamily="18" charset="0"/>
            </a:endParaRPr>
          </a:p>
        </p:txBody>
      </p:sp>
      <p:sp>
        <p:nvSpPr>
          <p:cNvPr id="17412"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r>
              <a:rPr lang="en-US" altLang="en-US" sz="1400" smtClean="0">
                <a:solidFill>
                  <a:schemeClr val="tx2"/>
                </a:solidFill>
                <a:latin typeface="Times New Roman" panose="02020603050405020304" pitchFamily="18" charset="0"/>
              </a:rPr>
              <a:t>LHC Machine Protection review</a:t>
            </a:r>
          </a:p>
        </p:txBody>
      </p:sp>
      <p:pic>
        <p:nvPicPr>
          <p:cNvPr id="17414" name="Picture 8" descr="G:\Departments\AB\Groups\RF\Machines\LHC\LowLevel\Commissioning\BeamControl\SR4\BCStartUp2011\June6\Pictures\6B1ON110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62000"/>
            <a:ext cx="82423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5" name="Rectangle 3"/>
          <p:cNvSpPr>
            <a:spLocks noGrp="1" noChangeArrowheads="1"/>
          </p:cNvSpPr>
          <p:nvPr>
            <p:ph sz="quarter" idx="1"/>
          </p:nvPr>
        </p:nvSpPr>
        <p:spPr>
          <a:xfrm>
            <a:off x="393700" y="3979864"/>
            <a:ext cx="8229600" cy="2741612"/>
          </a:xfrm>
        </p:spPr>
        <p:txBody>
          <a:bodyPr/>
          <a:lstStyle/>
          <a:p>
            <a:pPr eaLnBrk="1" hangingPunct="1">
              <a:lnSpc>
                <a:spcPct val="90000"/>
              </a:lnSpc>
            </a:pPr>
            <a:r>
              <a:rPr lang="en-US" altLang="en-US" sz="1400" dirty="0" smtClean="0">
                <a:ea typeface="Helvetica" panose="020B0604020202020204" pitchFamily="34" charset="0"/>
                <a:cs typeface="Helvetica" panose="020B0604020202020204" pitchFamily="34" charset="0"/>
              </a:rPr>
              <a:t>After 6 hours in physics, 1102b, 0.22 A DC</a:t>
            </a:r>
          </a:p>
          <a:p>
            <a:pPr eaLnBrk="1" hangingPunct="1">
              <a:lnSpc>
                <a:spcPct val="90000"/>
              </a:lnSpc>
            </a:pPr>
            <a:r>
              <a:rPr lang="en-US" altLang="en-US" sz="1400" dirty="0" smtClean="0">
                <a:solidFill>
                  <a:srgbClr val="FF0000"/>
                </a:solidFill>
                <a:ea typeface="Helvetica" panose="020B0604020202020204" pitchFamily="34" charset="0"/>
                <a:cs typeface="Helvetica" panose="020B0604020202020204" pitchFamily="34" charset="0"/>
              </a:rPr>
              <a:t>0.9 MV </a:t>
            </a:r>
            <a:r>
              <a:rPr lang="en-US" altLang="en-US" sz="1400" dirty="0" smtClean="0">
                <a:ea typeface="Helvetica" panose="020B0604020202020204" pitchFamily="34" charset="0"/>
                <a:cs typeface="Helvetica" panose="020B0604020202020204" pitchFamily="34" charset="0"/>
              </a:rPr>
              <a:t>beam induced voltage (green)</a:t>
            </a:r>
          </a:p>
          <a:p>
            <a:pPr eaLnBrk="1" hangingPunct="1">
              <a:lnSpc>
                <a:spcPct val="90000"/>
              </a:lnSpc>
            </a:pPr>
            <a:r>
              <a:rPr lang="en-US" altLang="en-US" sz="1400" dirty="0" smtClean="0">
                <a:solidFill>
                  <a:srgbClr val="FF0000"/>
                </a:solidFill>
                <a:ea typeface="Helvetica" panose="020B0604020202020204" pitchFamily="34" charset="0"/>
                <a:cs typeface="Helvetica" panose="020B0604020202020204" pitchFamily="34" charset="0"/>
              </a:rPr>
              <a:t>110-130 kW </a:t>
            </a:r>
            <a:r>
              <a:rPr lang="en-US" altLang="en-US" sz="1400" dirty="0" smtClean="0">
                <a:ea typeface="Helvetica" panose="020B0604020202020204" pitchFamily="34" charset="0"/>
                <a:cs typeface="Helvetica" panose="020B0604020202020204" pitchFamily="34" charset="0"/>
              </a:rPr>
              <a:t>“reflected” power (orange)</a:t>
            </a:r>
          </a:p>
          <a:p>
            <a:pPr eaLnBrk="1" hangingPunct="1">
              <a:lnSpc>
                <a:spcPct val="90000"/>
              </a:lnSpc>
            </a:pPr>
            <a:r>
              <a:rPr lang="en-US" altLang="en-US" sz="1400" dirty="0" smtClean="0">
                <a:ea typeface="Helvetica" panose="020B0604020202020204" pitchFamily="34" charset="0"/>
                <a:cs typeface="Helvetica" panose="020B0604020202020204" pitchFamily="34" charset="0"/>
              </a:rPr>
              <a:t>Abort gap population jumps </a:t>
            </a:r>
            <a:r>
              <a:rPr lang="en-US" altLang="en-US" sz="1400" dirty="0" smtClean="0">
                <a:solidFill>
                  <a:srgbClr val="FF0000"/>
                </a:solidFill>
                <a:ea typeface="Helvetica" panose="020B0604020202020204" pitchFamily="34" charset="0"/>
                <a:cs typeface="Helvetica" panose="020B0604020202020204" pitchFamily="34" charset="0"/>
              </a:rPr>
              <a:t>from 5E9 to 1.1E10</a:t>
            </a:r>
            <a:r>
              <a:rPr lang="en-US" altLang="en-US" sz="1400" dirty="0" smtClean="0">
                <a:ea typeface="Helvetica" panose="020B0604020202020204" pitchFamily="34" charset="0"/>
                <a:cs typeface="Helvetica" panose="020B0604020202020204" pitchFamily="34" charset="0"/>
              </a:rPr>
              <a:t>, then is reduced to 8E9 after 15 min (3.5 </a:t>
            </a:r>
            <a:r>
              <a:rPr lang="en-US" altLang="en-US" sz="1400" dirty="0" err="1" smtClean="0">
                <a:ea typeface="Helvetica" panose="020B0604020202020204" pitchFamily="34" charset="0"/>
                <a:cs typeface="Helvetica" panose="020B0604020202020204" pitchFamily="34" charset="0"/>
              </a:rPr>
              <a:t>TeV</a:t>
            </a:r>
            <a:r>
              <a:rPr lang="en-US" altLang="en-US" sz="1400" dirty="0" smtClean="0">
                <a:ea typeface="Helvetica" panose="020B0604020202020204" pitchFamily="34" charset="0"/>
                <a:cs typeface="Helvetica" panose="020B0604020202020204" pitchFamily="34" charset="0"/>
              </a:rPr>
              <a:t>). If is further reduced to 6E9, ~ 15 min after we switch the RF back ON (violet)</a:t>
            </a:r>
          </a:p>
          <a:p>
            <a:pPr eaLnBrk="1" hangingPunct="1">
              <a:lnSpc>
                <a:spcPct val="90000"/>
              </a:lnSpc>
            </a:pPr>
            <a:r>
              <a:rPr lang="en-US" altLang="en-US" sz="1400" dirty="0" smtClean="0">
                <a:ea typeface="Helvetica" panose="020B0604020202020204" pitchFamily="34" charset="0"/>
                <a:cs typeface="Helvetica" panose="020B0604020202020204" pitchFamily="34" charset="0"/>
              </a:rPr>
              <a:t>No noticeable loss on BCT, only bunch length effects (blue)</a:t>
            </a:r>
          </a:p>
          <a:p>
            <a:pPr eaLnBrk="1" hangingPunct="1">
              <a:lnSpc>
                <a:spcPct val="90000"/>
              </a:lnSpc>
            </a:pPr>
            <a:r>
              <a:rPr lang="en-US" altLang="en-US" sz="1400" dirty="0" smtClean="0">
                <a:ea typeface="Helvetica" panose="020B0604020202020204" pitchFamily="34" charset="0"/>
                <a:cs typeface="Helvetica" panose="020B0604020202020204" pitchFamily="34" charset="0"/>
              </a:rPr>
              <a:t>The dissipated 110-130 kW is compensated by an increase of 10 kW in all remaining 7 klystrons. The missing 50 kW comes from a reduction of the reflected power due to the non-zero stable phase</a:t>
            </a:r>
          </a:p>
        </p:txBody>
      </p:sp>
    </p:spTree>
    <p:extLst>
      <p:ext uri="{BB962C8B-B14F-4D97-AF65-F5344CB8AC3E}">
        <p14:creationId xmlns:p14="http://schemas.microsoft.com/office/powerpoint/2010/main" val="2715898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628650" y="518287"/>
            <a:ext cx="6183084" cy="2331957"/>
          </a:xfrm>
        </p:spPr>
        <p:txBody>
          <a:bodyPr>
            <a:normAutofit fontScale="92500" lnSpcReduction="10000"/>
          </a:bodyPr>
          <a:lstStyle/>
          <a:p>
            <a:pPr marL="0" indent="0">
              <a:buNone/>
            </a:pPr>
            <a:r>
              <a:rPr lang="en-US" dirty="0" smtClean="0"/>
              <a:t>Nominal LHC conditions Run 2:</a:t>
            </a:r>
          </a:p>
          <a:p>
            <a:pPr lvl="1"/>
            <a:r>
              <a:rPr lang="en-US" dirty="0" smtClean="0"/>
              <a:t>6.5 </a:t>
            </a:r>
            <a:r>
              <a:rPr lang="en-US" dirty="0" err="1" smtClean="0"/>
              <a:t>TeV</a:t>
            </a:r>
            <a:endParaRPr lang="en-US" dirty="0" smtClean="0"/>
          </a:p>
          <a:p>
            <a:pPr lvl="1"/>
            <a:r>
              <a:rPr lang="en-US" dirty="0" smtClean="0"/>
              <a:t>1.1E11 p/bunch</a:t>
            </a:r>
          </a:p>
          <a:p>
            <a:pPr lvl="1"/>
            <a:r>
              <a:rPr lang="en-US" dirty="0" smtClean="0"/>
              <a:t>2808 bunches, 25 ns spacing</a:t>
            </a:r>
          </a:p>
          <a:p>
            <a:pPr lvl="1"/>
            <a:r>
              <a:rPr lang="en-US" dirty="0" smtClean="0"/>
              <a:t>1.2 ns 4</a:t>
            </a:r>
            <a:r>
              <a:rPr lang="en-US" dirty="0" smtClean="0">
                <a:latin typeface="Symbol" panose="05050102010706020507" pitchFamily="18" charset="2"/>
              </a:rPr>
              <a:t>s</a:t>
            </a:r>
            <a:r>
              <a:rPr lang="en-US" dirty="0" smtClean="0"/>
              <a:t> bunch length</a:t>
            </a:r>
          </a:p>
          <a:p>
            <a:pPr lvl="1"/>
            <a:r>
              <a:rPr lang="en-US" dirty="0" smtClean="0"/>
              <a:t>Assume </a:t>
            </a:r>
            <a:r>
              <a:rPr lang="en-US" dirty="0" err="1" smtClean="0"/>
              <a:t>CosineSquare</a:t>
            </a:r>
            <a:r>
              <a:rPr lang="en-US" dirty="0" smtClean="0"/>
              <a:t> longitudinal line density -&gt; f</a:t>
            </a:r>
            <a:r>
              <a:rPr lang="en-US" baseline="-25000" dirty="0" smtClean="0"/>
              <a:t>b</a:t>
            </a:r>
            <a:r>
              <a:rPr lang="en-US" dirty="0" smtClean="0"/>
              <a:t>=0.86</a:t>
            </a:r>
          </a:p>
          <a:p>
            <a:pPr lvl="1"/>
            <a:r>
              <a:rPr lang="en-US" dirty="0" smtClean="0"/>
              <a:t>0.56 A DC, 0.96 A average RF component, 1.06 A peak RF</a:t>
            </a:r>
          </a:p>
          <a:p>
            <a:pPr lvl="1"/>
            <a:r>
              <a:rPr lang="en-US" dirty="0" smtClean="0"/>
              <a:t>12 MV total (8 cavities), QL=60k</a:t>
            </a:r>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1705809514"/>
              </p:ext>
            </p:extLst>
          </p:nvPr>
        </p:nvGraphicFramePr>
        <p:xfrm>
          <a:off x="1257300" y="3452812"/>
          <a:ext cx="7497534" cy="2624137"/>
        </p:xfrm>
        <a:graphic>
          <a:graphicData uri="http://schemas.openxmlformats.org/presentationml/2006/ole">
            <mc:AlternateContent xmlns:mc="http://schemas.openxmlformats.org/markup-compatibility/2006">
              <mc:Choice xmlns:v="urn:schemas-microsoft-com:vml" Requires="v">
                <p:oleObj spid="_x0000_s12308" name="Visio" r:id="rId4" imgW="9848777" imgH="3448185" progId="Visio.Drawing.15">
                  <p:embed/>
                </p:oleObj>
              </mc:Choice>
              <mc:Fallback>
                <p:oleObj name="Visio" r:id="rId4" imgW="9848777" imgH="3448185" progId="Visio.Drawing.15">
                  <p:embed/>
                  <p:pic>
                    <p:nvPicPr>
                      <p:cNvPr id="0" name=""/>
                      <p:cNvPicPr/>
                      <p:nvPr/>
                    </p:nvPicPr>
                    <p:blipFill>
                      <a:blip r:embed="rId5"/>
                      <a:stretch>
                        <a:fillRect/>
                      </a:stretch>
                    </p:blipFill>
                    <p:spPr>
                      <a:xfrm>
                        <a:off x="1257300" y="3452812"/>
                        <a:ext cx="7497534" cy="2624137"/>
                      </a:xfrm>
                      <a:prstGeom prst="rect">
                        <a:avLst/>
                      </a:prstGeom>
                    </p:spPr>
                  </p:pic>
                </p:oleObj>
              </mc:Fallback>
            </mc:AlternateContent>
          </a:graphicData>
        </a:graphic>
      </p:graphicFrame>
      <p:grpSp>
        <p:nvGrpSpPr>
          <p:cNvPr id="11" name="Group 10"/>
          <p:cNvGrpSpPr/>
          <p:nvPr/>
        </p:nvGrpSpPr>
        <p:grpSpPr>
          <a:xfrm>
            <a:off x="5136442" y="2850244"/>
            <a:ext cx="2105024" cy="633266"/>
            <a:chOff x="5136442" y="2850244"/>
            <a:chExt cx="2105024" cy="633266"/>
          </a:xfrm>
        </p:grpSpPr>
        <p:sp>
          <p:nvSpPr>
            <p:cNvPr id="8" name="TextBox 7"/>
            <p:cNvSpPr txBox="1"/>
            <p:nvPr/>
          </p:nvSpPr>
          <p:spPr>
            <a:xfrm>
              <a:off x="5617284" y="2850244"/>
              <a:ext cx="1624182" cy="461665"/>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3000 W synchrotron radiation (5 </a:t>
              </a:r>
              <a:r>
                <a:rPr lang="en-US" sz="1200" i="1" dirty="0" err="1" smtClean="0">
                  <a:solidFill>
                    <a:srgbClr val="FF0000"/>
                  </a:solidFill>
                </a:rPr>
                <a:t>keV</a:t>
              </a:r>
              <a:r>
                <a:rPr lang="en-US" sz="1200" i="1" dirty="0" smtClean="0">
                  <a:solidFill>
                    <a:srgbClr val="FF0000"/>
                  </a:solidFill>
                </a:rPr>
                <a:t>/turn)</a:t>
              </a:r>
            </a:p>
          </p:txBody>
        </p:sp>
        <p:cxnSp>
          <p:nvCxnSpPr>
            <p:cNvPr id="9" name="Straight Arrow Connector 8"/>
            <p:cNvCxnSpPr>
              <a:stCxn id="8" idx="1"/>
            </p:cNvCxnSpPr>
            <p:nvPr/>
          </p:nvCxnSpPr>
          <p:spPr>
            <a:xfrm flipH="1">
              <a:off x="5136442" y="3081077"/>
              <a:ext cx="480842" cy="4024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90318" y="3871839"/>
            <a:ext cx="1447800" cy="461665"/>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190 kW, fully reflected</a:t>
            </a:r>
            <a:endParaRPr lang="en-US" sz="1200" i="1" dirty="0">
              <a:solidFill>
                <a:srgbClr val="FF0000"/>
              </a:solidFill>
            </a:endParaRPr>
          </a:p>
        </p:txBody>
      </p:sp>
      <p:cxnSp>
        <p:nvCxnSpPr>
          <p:cNvPr id="13" name="Straight Arrow Connector 12"/>
          <p:cNvCxnSpPr/>
          <p:nvPr/>
        </p:nvCxnSpPr>
        <p:spPr>
          <a:xfrm>
            <a:off x="1538118" y="4102673"/>
            <a:ext cx="204957" cy="1645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Date Placeholder 2"/>
          <p:cNvSpPr>
            <a:spLocks noGrp="1"/>
          </p:cNvSpPr>
          <p:nvPr>
            <p:ph type="dt" sz="half" idx="10"/>
          </p:nvPr>
        </p:nvSpPr>
        <p:spPr/>
        <p:txBody>
          <a:bodyPr/>
          <a:lstStyle/>
          <a:p>
            <a:fld id="{EFCD3C4E-30BC-45F8-86C9-E4F73FC002D8}" type="datetime1">
              <a:rPr lang="en-US" smtClean="0"/>
              <a:t>6/12/2015</a:t>
            </a:fld>
            <a:endParaRPr lang="en-US"/>
          </a:p>
        </p:txBody>
      </p:sp>
    </p:spTree>
    <p:extLst>
      <p:ext uri="{BB962C8B-B14F-4D97-AF65-F5344CB8AC3E}">
        <p14:creationId xmlns:p14="http://schemas.microsoft.com/office/powerpoint/2010/main" val="23467782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37037" y="357268"/>
            <a:ext cx="2066925" cy="1325563"/>
          </a:xfrm>
        </p:spPr>
        <p:txBody>
          <a:bodyPr>
            <a:normAutofit fontScale="90000"/>
          </a:bodyPr>
          <a:lstStyle/>
          <a:p>
            <a:r>
              <a:rPr lang="en-US" dirty="0" smtClean="0"/>
              <a:t>One klystron trip</a:t>
            </a:r>
            <a:endParaRPr lang="en-US" dirty="0"/>
          </a:p>
        </p:txBody>
      </p:sp>
      <p:sp>
        <p:nvSpPr>
          <p:cNvPr id="4" name="Content Placeholder 3"/>
          <p:cNvSpPr>
            <a:spLocks noGrp="1"/>
          </p:cNvSpPr>
          <p:nvPr>
            <p:ph idx="1"/>
          </p:nvPr>
        </p:nvSpPr>
        <p:spPr>
          <a:xfrm>
            <a:off x="2429736" y="236824"/>
            <a:ext cx="6183084" cy="2226352"/>
          </a:xfrm>
        </p:spPr>
        <p:txBody>
          <a:bodyPr>
            <a:normAutofit fontScale="70000" lnSpcReduction="20000"/>
          </a:bodyPr>
          <a:lstStyle/>
          <a:p>
            <a:r>
              <a:rPr lang="en-US" dirty="0" smtClean="0"/>
              <a:t>The beam induces </a:t>
            </a:r>
            <a:r>
              <a:rPr lang="en-US" dirty="0" smtClean="0">
                <a:solidFill>
                  <a:srgbClr val="FF0000"/>
                </a:solidFill>
              </a:rPr>
              <a:t>1.75 MV </a:t>
            </a:r>
            <a:r>
              <a:rPr lang="en-US" dirty="0" smtClean="0"/>
              <a:t>in the idling cavity</a:t>
            </a:r>
          </a:p>
          <a:p>
            <a:r>
              <a:rPr lang="en-US" dirty="0" smtClean="0"/>
              <a:t>The required energy come from the remaining 7 cavities</a:t>
            </a:r>
          </a:p>
          <a:p>
            <a:pPr lvl="1"/>
            <a:r>
              <a:rPr lang="en-US" dirty="0" smtClean="0"/>
              <a:t>Stable phase goes to 174.5 degree</a:t>
            </a:r>
          </a:p>
          <a:p>
            <a:pPr lvl="1"/>
            <a:r>
              <a:rPr lang="en-US" dirty="0" smtClean="0">
                <a:solidFill>
                  <a:srgbClr val="FF0000"/>
                </a:solidFill>
              </a:rPr>
              <a:t>Each of the 7 klystrons gives 80 kW </a:t>
            </a:r>
            <a:r>
              <a:rPr lang="en-US" dirty="0" smtClean="0"/>
              <a:t>to the beam</a:t>
            </a:r>
          </a:p>
          <a:p>
            <a:r>
              <a:rPr lang="en-US" dirty="0" smtClean="0"/>
              <a:t>This EM energy flows out of the cavity at the </a:t>
            </a:r>
            <a:r>
              <a:rPr lang="en-US" dirty="0" smtClean="0">
                <a:solidFill>
                  <a:srgbClr val="FF0000"/>
                </a:solidFill>
              </a:rPr>
              <a:t>560 kW </a:t>
            </a:r>
            <a:r>
              <a:rPr lang="en-US" dirty="0" smtClean="0"/>
              <a:t>rate</a:t>
            </a:r>
          </a:p>
          <a:p>
            <a:r>
              <a:rPr lang="en-US" dirty="0" smtClean="0"/>
              <a:t>It is dissipated in the load of the circulator of the tripped klystron</a:t>
            </a:r>
          </a:p>
          <a:p>
            <a:r>
              <a:rPr lang="en-US" dirty="0" smtClean="0"/>
              <a:t>The load is rated 300 kW -&gt; destruction…but</a:t>
            </a:r>
          </a:p>
          <a:p>
            <a:r>
              <a:rPr lang="en-US" dirty="0" smtClean="0"/>
              <a:t>We </a:t>
            </a:r>
            <a:r>
              <a:rPr lang="en-US" dirty="0" smtClean="0">
                <a:solidFill>
                  <a:srgbClr val="FF0000"/>
                </a:solidFill>
              </a:rPr>
              <a:t>dump the beam in three turns</a:t>
            </a:r>
          </a:p>
          <a:p>
            <a:r>
              <a:rPr lang="en-US" dirty="0" smtClean="0"/>
              <a:t>The energy deposited in the load is only 200 J. OK</a:t>
            </a:r>
          </a:p>
        </p:txBody>
      </p:sp>
      <p:sp>
        <p:nvSpPr>
          <p:cNvPr id="5" name="Footer Placeholder 4"/>
          <p:cNvSpPr>
            <a:spLocks noGrp="1"/>
          </p:cNvSpPr>
          <p:nvPr>
            <p:ph type="ftr" sz="quarter" idx="11"/>
          </p:nvPr>
        </p:nvSpPr>
        <p:spPr/>
        <p:txBody>
          <a:bodyPr/>
          <a:lstStyle/>
          <a:p>
            <a:r>
              <a:rPr lang="en-US" smtClean="0"/>
              <a:t>LHC Machine Protection review</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46118980"/>
              </p:ext>
            </p:extLst>
          </p:nvPr>
        </p:nvGraphicFramePr>
        <p:xfrm>
          <a:off x="0" y="3364746"/>
          <a:ext cx="7879022" cy="2758548"/>
        </p:xfrm>
        <a:graphic>
          <a:graphicData uri="http://schemas.openxmlformats.org/presentationml/2006/ole">
            <mc:AlternateContent xmlns:mc="http://schemas.openxmlformats.org/markup-compatibility/2006">
              <mc:Choice xmlns:v="urn:schemas-microsoft-com:vml" Requires="v">
                <p:oleObj spid="_x0000_s13330" name="Visio" r:id="rId4" imgW="9848777" imgH="3448185" progId="Visio.Drawing.15">
                  <p:embed/>
                </p:oleObj>
              </mc:Choice>
              <mc:Fallback>
                <p:oleObj name="Visio" r:id="rId4" imgW="9848777" imgH="3448185" progId="Visio.Drawing.15">
                  <p:embed/>
                  <p:pic>
                    <p:nvPicPr>
                      <p:cNvPr id="0" name=""/>
                      <p:cNvPicPr/>
                      <p:nvPr/>
                    </p:nvPicPr>
                    <p:blipFill>
                      <a:blip r:embed="rId5"/>
                      <a:stretch>
                        <a:fillRect/>
                      </a:stretch>
                    </p:blipFill>
                    <p:spPr>
                      <a:xfrm>
                        <a:off x="0" y="3364746"/>
                        <a:ext cx="7879022" cy="2758548"/>
                      </a:xfrm>
                      <a:prstGeom prst="rect">
                        <a:avLst/>
                      </a:prstGeom>
                    </p:spPr>
                  </p:pic>
                </p:oleObj>
              </mc:Fallback>
            </mc:AlternateContent>
          </a:graphicData>
        </a:graphic>
      </p:graphicFrame>
      <p:grpSp>
        <p:nvGrpSpPr>
          <p:cNvPr id="11" name="Group 10"/>
          <p:cNvGrpSpPr/>
          <p:nvPr/>
        </p:nvGrpSpPr>
        <p:grpSpPr>
          <a:xfrm>
            <a:off x="3927900" y="2564111"/>
            <a:ext cx="1406724" cy="956431"/>
            <a:chOff x="5617284" y="2850244"/>
            <a:chExt cx="1406724" cy="956431"/>
          </a:xfrm>
        </p:grpSpPr>
        <p:sp>
          <p:nvSpPr>
            <p:cNvPr id="8" name="TextBox 7"/>
            <p:cNvSpPr txBox="1"/>
            <p:nvPr/>
          </p:nvSpPr>
          <p:spPr>
            <a:xfrm>
              <a:off x="5617284" y="2850244"/>
              <a:ext cx="1406724" cy="646331"/>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The beam receives 560 kW from the 7 klystrons on</a:t>
              </a:r>
            </a:p>
          </p:txBody>
        </p:sp>
        <p:cxnSp>
          <p:nvCxnSpPr>
            <p:cNvPr id="9" name="Straight Arrow Connector 8"/>
            <p:cNvCxnSpPr/>
            <p:nvPr/>
          </p:nvCxnSpPr>
          <p:spPr>
            <a:xfrm flipH="1">
              <a:off x="5873861" y="3496575"/>
              <a:ext cx="480842" cy="3101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3127" y="2359499"/>
            <a:ext cx="1010895" cy="830997"/>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230 kW, of which 80 kW are passed to the beam</a:t>
            </a:r>
            <a:endParaRPr lang="en-US" sz="1200" i="1" dirty="0">
              <a:solidFill>
                <a:srgbClr val="FF0000"/>
              </a:solidFill>
            </a:endParaRPr>
          </a:p>
        </p:txBody>
      </p:sp>
      <p:cxnSp>
        <p:nvCxnSpPr>
          <p:cNvPr id="13" name="Straight Arrow Connector 12"/>
          <p:cNvCxnSpPr>
            <a:stCxn id="12" idx="2"/>
          </p:cNvCxnSpPr>
          <p:nvPr/>
        </p:nvCxnSpPr>
        <p:spPr>
          <a:xfrm>
            <a:off x="502321" y="3190496"/>
            <a:ext cx="126329" cy="8909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3706451" y="3336973"/>
            <a:ext cx="466119" cy="4616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6547009" y="2463176"/>
            <a:ext cx="1406724" cy="1057366"/>
            <a:chOff x="5617284" y="2850244"/>
            <a:chExt cx="1406724" cy="1057366"/>
          </a:xfrm>
        </p:grpSpPr>
        <p:sp>
          <p:nvSpPr>
            <p:cNvPr id="15" name="TextBox 14"/>
            <p:cNvSpPr txBox="1"/>
            <p:nvPr/>
          </p:nvSpPr>
          <p:spPr>
            <a:xfrm>
              <a:off x="5617284" y="2850244"/>
              <a:ext cx="1406724" cy="646331"/>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The beam induces 1.75 MV in the idling cavity</a:t>
              </a:r>
            </a:p>
          </p:txBody>
        </p:sp>
        <p:cxnSp>
          <p:nvCxnSpPr>
            <p:cNvPr id="16" name="Straight Arrow Connector 15"/>
            <p:cNvCxnSpPr/>
            <p:nvPr/>
          </p:nvCxnSpPr>
          <p:spPr>
            <a:xfrm flipH="1">
              <a:off x="6049462" y="3496575"/>
              <a:ext cx="305241" cy="41103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p:nvGrpSpPr>
        <p:grpSpPr>
          <a:xfrm>
            <a:off x="7131807" y="3364746"/>
            <a:ext cx="1707154" cy="840619"/>
            <a:chOff x="5316854" y="2850244"/>
            <a:chExt cx="1707154" cy="840619"/>
          </a:xfrm>
        </p:grpSpPr>
        <p:sp>
          <p:nvSpPr>
            <p:cNvPr id="22" name="TextBox 21"/>
            <p:cNvSpPr txBox="1"/>
            <p:nvPr/>
          </p:nvSpPr>
          <p:spPr>
            <a:xfrm>
              <a:off x="5617284" y="2850244"/>
              <a:ext cx="1406724" cy="830997"/>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The energy deposited by the beam flows out at 560 kW rate</a:t>
              </a:r>
            </a:p>
          </p:txBody>
        </p:sp>
        <p:cxnSp>
          <p:nvCxnSpPr>
            <p:cNvPr id="23" name="Straight Arrow Connector 22"/>
            <p:cNvCxnSpPr/>
            <p:nvPr/>
          </p:nvCxnSpPr>
          <p:spPr>
            <a:xfrm flipH="1">
              <a:off x="5316854" y="3503192"/>
              <a:ext cx="300431" cy="1876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7533644" y="4938787"/>
            <a:ext cx="1406724" cy="1162325"/>
            <a:chOff x="5617284" y="2518916"/>
            <a:chExt cx="1406724" cy="1162325"/>
          </a:xfrm>
        </p:grpSpPr>
        <p:sp>
          <p:nvSpPr>
            <p:cNvPr id="26" name="TextBox 25"/>
            <p:cNvSpPr txBox="1"/>
            <p:nvPr/>
          </p:nvSpPr>
          <p:spPr>
            <a:xfrm>
              <a:off x="5617284" y="2850244"/>
              <a:ext cx="1406724" cy="830997"/>
            </a:xfrm>
            <a:prstGeom prst="rect">
              <a:avLst/>
            </a:prstGeom>
            <a:solidFill>
              <a:schemeClr val="accent1">
                <a:lumMod val="60000"/>
                <a:lumOff val="40000"/>
              </a:schemeClr>
            </a:solidFill>
            <a:ln>
              <a:solidFill>
                <a:srgbClr val="FF0000"/>
              </a:solidFill>
            </a:ln>
          </p:spPr>
          <p:txBody>
            <a:bodyPr wrap="square" rtlCol="0">
              <a:spAutoFit/>
            </a:bodyPr>
            <a:lstStyle/>
            <a:p>
              <a:r>
                <a:rPr lang="en-US" sz="1200" i="1" dirty="0" smtClean="0">
                  <a:solidFill>
                    <a:srgbClr val="FF0000"/>
                  </a:solidFill>
                </a:rPr>
                <a:t>The 560 kW are dissipated in the load.</a:t>
              </a:r>
            </a:p>
            <a:p>
              <a:r>
                <a:rPr lang="en-US" sz="1200" b="1" i="1" dirty="0" smtClean="0">
                  <a:solidFill>
                    <a:srgbClr val="FF0000"/>
                  </a:solidFill>
                </a:rPr>
                <a:t>Destruction…</a:t>
              </a:r>
            </a:p>
          </p:txBody>
        </p:sp>
        <p:cxnSp>
          <p:nvCxnSpPr>
            <p:cNvPr id="27" name="Straight Arrow Connector 26"/>
            <p:cNvCxnSpPr>
              <a:stCxn id="26" idx="0"/>
            </p:cNvCxnSpPr>
            <p:nvPr/>
          </p:nvCxnSpPr>
          <p:spPr>
            <a:xfrm flipH="1" flipV="1">
              <a:off x="5730108" y="2518916"/>
              <a:ext cx="590538" cy="33132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29" name="TextBox 28"/>
          <p:cNvSpPr txBox="1"/>
          <p:nvPr/>
        </p:nvSpPr>
        <p:spPr>
          <a:xfrm>
            <a:off x="2160092" y="3465681"/>
            <a:ext cx="6747553" cy="923330"/>
          </a:xfrm>
          <a:prstGeom prst="rect">
            <a:avLst/>
          </a:prstGeom>
          <a:solidFill>
            <a:schemeClr val="accent1">
              <a:lumMod val="60000"/>
              <a:lumOff val="40000"/>
            </a:schemeClr>
          </a:solidFill>
        </p:spPr>
        <p:txBody>
          <a:bodyPr wrap="none" rtlCol="0">
            <a:spAutoFit/>
          </a:bodyPr>
          <a:lstStyle/>
          <a:p>
            <a:r>
              <a:rPr lang="en-US" dirty="0" smtClean="0"/>
              <a:t>Starting in Summer 2011, </a:t>
            </a:r>
            <a:r>
              <a:rPr lang="en-US" dirty="0"/>
              <a:t>w</a:t>
            </a:r>
            <a:r>
              <a:rPr lang="en-US" dirty="0" smtClean="0"/>
              <a:t>e dump the beam following a klystron trip</a:t>
            </a:r>
          </a:p>
          <a:p>
            <a:pPr marL="285750" indent="-285750">
              <a:buFont typeface="Arial" panose="020B0604020202020204" pitchFamily="34" charset="0"/>
              <a:buChar char="•"/>
            </a:pPr>
            <a:r>
              <a:rPr lang="en-US" dirty="0" smtClean="0"/>
              <a:t>No risk to damage RF equipment</a:t>
            </a:r>
          </a:p>
          <a:p>
            <a:pPr marL="285750" indent="-285750">
              <a:buFont typeface="Arial" panose="020B0604020202020204" pitchFamily="34" charset="0"/>
              <a:buChar char="•"/>
            </a:pPr>
            <a:r>
              <a:rPr lang="en-US" dirty="0" smtClean="0"/>
              <a:t>No risk of </a:t>
            </a:r>
            <a:r>
              <a:rPr lang="en-US" dirty="0" err="1" smtClean="0"/>
              <a:t>debunching</a:t>
            </a:r>
            <a:endParaRPr lang="en-US" dirty="0"/>
          </a:p>
        </p:txBody>
      </p:sp>
      <p:sp>
        <p:nvSpPr>
          <p:cNvPr id="10" name="Date Placeholder 9"/>
          <p:cNvSpPr>
            <a:spLocks noGrp="1"/>
          </p:cNvSpPr>
          <p:nvPr>
            <p:ph type="dt" sz="half" idx="10"/>
          </p:nvPr>
        </p:nvSpPr>
        <p:spPr/>
        <p:txBody>
          <a:bodyPr/>
          <a:lstStyle/>
          <a:p>
            <a:fld id="{0EFE25B8-ED4B-468D-BC1D-5261D2FC2335}" type="datetime1">
              <a:rPr lang="en-US" smtClean="0"/>
              <a:t>6/12/2015</a:t>
            </a:fld>
            <a:endParaRPr lang="en-US"/>
          </a:p>
        </p:txBody>
      </p:sp>
    </p:spTree>
    <p:extLst>
      <p:ext uri="{BB962C8B-B14F-4D97-AF65-F5344CB8AC3E}">
        <p14:creationId xmlns:p14="http://schemas.microsoft.com/office/powerpoint/2010/main" val="239600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a:xfrm>
            <a:off x="152400" y="0"/>
            <a:ext cx="5029200" cy="1266825"/>
          </a:xfrm>
        </p:spPr>
        <p:txBody>
          <a:bodyPr>
            <a:normAutofit/>
          </a:bodyPr>
          <a:lstStyle/>
          <a:p>
            <a:pPr eaLnBrk="1" fontAlgn="auto" hangingPunct="1">
              <a:spcAft>
                <a:spcPts val="0"/>
              </a:spcAft>
              <a:defRPr/>
            </a:pPr>
            <a:r>
              <a:rPr lang="en-US" dirty="0" smtClean="0">
                <a:latin typeface="+mn-lt"/>
                <a:ea typeface="Helvetica" pitchFamily="34" charset="0"/>
                <a:cs typeface="Helvetica" pitchFamily="34" charset="0"/>
              </a:rPr>
              <a:t>“Reflected” power transients (1102b,2011)</a:t>
            </a:r>
          </a:p>
        </p:txBody>
      </p:sp>
      <p:sp>
        <p:nvSpPr>
          <p:cNvPr id="18435" name="Date Placeholder 3"/>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fld id="{F7251770-F4E5-4899-AE9C-10D571DF943A}" type="datetime1">
              <a:rPr lang="en-US" altLang="en-US" sz="1400" smtClean="0">
                <a:solidFill>
                  <a:schemeClr val="tx2"/>
                </a:solidFill>
                <a:latin typeface="Times New Roman" panose="02020603050405020304" pitchFamily="18" charset="0"/>
              </a:rPr>
              <a:t>6/12/2015</a:t>
            </a:fld>
            <a:endParaRPr lang="en-US" altLang="en-US" sz="1400" smtClean="0">
              <a:solidFill>
                <a:schemeClr val="tx2"/>
              </a:solidFill>
              <a:latin typeface="Times New Roman" panose="02020603050405020304" pitchFamily="18" charset="0"/>
            </a:endParaRPr>
          </a:p>
        </p:txBody>
      </p:sp>
      <p:sp>
        <p:nvSpPr>
          <p:cNvPr id="18436" name="Footer Placeholder 4"/>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compatLnSpc="1">
            <a:prstTxWarp prst="textNoShape">
              <a:avLst/>
            </a:prstTxWarp>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a:spcBef>
                <a:spcPct val="20000"/>
              </a:spcBef>
              <a:buClrTx/>
              <a:buSzTx/>
              <a:buFontTx/>
              <a:buNone/>
            </a:pPr>
            <a:r>
              <a:rPr lang="en-US" altLang="en-US" sz="1400" smtClean="0">
                <a:solidFill>
                  <a:schemeClr val="tx2"/>
                </a:solidFill>
                <a:latin typeface="Times New Roman" panose="02020603050405020304" pitchFamily="18" charset="0"/>
              </a:rPr>
              <a:t>LHC Machine Protection review</a:t>
            </a:r>
          </a:p>
        </p:txBody>
      </p:sp>
      <p:sp>
        <p:nvSpPr>
          <p:cNvPr id="18438" name="Rectangle 3"/>
          <p:cNvSpPr>
            <a:spLocks noGrp="1" noChangeArrowheads="1"/>
          </p:cNvSpPr>
          <p:nvPr>
            <p:ph sz="quarter" idx="1"/>
          </p:nvPr>
        </p:nvSpPr>
        <p:spPr>
          <a:xfrm>
            <a:off x="228600" y="1219199"/>
            <a:ext cx="5410200" cy="3913909"/>
          </a:xfrm>
        </p:spPr>
        <p:txBody>
          <a:bodyPr>
            <a:normAutofit/>
          </a:bodyPr>
          <a:lstStyle/>
          <a:p>
            <a:pPr eaLnBrk="1" hangingPunct="1">
              <a:lnSpc>
                <a:spcPct val="90000"/>
              </a:lnSpc>
            </a:pPr>
            <a:r>
              <a:rPr lang="en-US" altLang="en-US" sz="1600" dirty="0" smtClean="0">
                <a:latin typeface="+mj-lt"/>
                <a:ea typeface="Helvetica" panose="020B0604020202020204" pitchFamily="34" charset="0"/>
                <a:cs typeface="Helvetica" panose="020B0604020202020204" pitchFamily="34" charset="0"/>
              </a:rPr>
              <a:t>We observe a very large spike peaking at </a:t>
            </a:r>
            <a:r>
              <a:rPr lang="en-US" altLang="en-US" sz="1600" dirty="0" smtClean="0">
                <a:solidFill>
                  <a:srgbClr val="FF0000"/>
                </a:solidFill>
                <a:latin typeface="+mj-lt"/>
                <a:ea typeface="Helvetica" panose="020B0604020202020204" pitchFamily="34" charset="0"/>
                <a:cs typeface="Helvetica" panose="020B0604020202020204" pitchFamily="34" charset="0"/>
              </a:rPr>
              <a:t>1.1 MW</a:t>
            </a:r>
            <a:r>
              <a:rPr lang="en-US" altLang="en-US" sz="1600" dirty="0" smtClean="0">
                <a:latin typeface="+mj-lt"/>
                <a:ea typeface="Helvetica" panose="020B0604020202020204" pitchFamily="34" charset="0"/>
                <a:cs typeface="Helvetica" panose="020B0604020202020204" pitchFamily="34" charset="0"/>
              </a:rPr>
              <a:t>, followed by a decaying transient with </a:t>
            </a:r>
            <a:r>
              <a:rPr lang="en-US" altLang="en-US" sz="1600" dirty="0" smtClean="0">
                <a:solidFill>
                  <a:srgbClr val="FF0000"/>
                </a:solidFill>
                <a:latin typeface="+mj-lt"/>
                <a:ea typeface="Helvetica" panose="020B0604020202020204" pitchFamily="34" charset="0"/>
                <a:cs typeface="Helvetica" panose="020B0604020202020204" pitchFamily="34" charset="0"/>
              </a:rPr>
              <a:t>20-30 </a:t>
            </a:r>
            <a:r>
              <a:rPr lang="en-US" altLang="en-US" sz="1600" dirty="0" err="1" smtClean="0">
                <a:solidFill>
                  <a:srgbClr val="FF0000"/>
                </a:solidFill>
                <a:latin typeface="+mj-lt"/>
                <a:ea typeface="Helvetica" panose="020B0604020202020204" pitchFamily="34" charset="0"/>
                <a:cs typeface="Helvetica" panose="020B0604020202020204" pitchFamily="34" charset="0"/>
              </a:rPr>
              <a:t>microsec</a:t>
            </a:r>
            <a:r>
              <a:rPr lang="en-US" altLang="en-US" sz="1600" dirty="0" smtClean="0">
                <a:solidFill>
                  <a:srgbClr val="FF0000"/>
                </a:solidFill>
                <a:latin typeface="+mj-lt"/>
                <a:ea typeface="Helvetica" panose="020B0604020202020204" pitchFamily="34" charset="0"/>
                <a:cs typeface="Helvetica" panose="020B0604020202020204" pitchFamily="34" charset="0"/>
              </a:rPr>
              <a:t> </a:t>
            </a:r>
            <a:r>
              <a:rPr lang="en-US" altLang="en-US" sz="1600" dirty="0" smtClean="0">
                <a:latin typeface="+mj-lt"/>
                <a:ea typeface="Helvetica" panose="020B0604020202020204" pitchFamily="34" charset="0"/>
                <a:cs typeface="Helvetica" panose="020B0604020202020204" pitchFamily="34" charset="0"/>
              </a:rPr>
              <a:t>time constant, then a slow decay to reach the steady level</a:t>
            </a:r>
          </a:p>
          <a:p>
            <a:pPr lvl="1" eaLnBrk="1" hangingPunct="1">
              <a:lnSpc>
                <a:spcPct val="90000"/>
              </a:lnSpc>
            </a:pPr>
            <a:r>
              <a:rPr lang="en-US" altLang="en-US" sz="1400" dirty="0" smtClean="0">
                <a:latin typeface="+mj-lt"/>
                <a:ea typeface="Helvetica" panose="020B0604020202020204" pitchFamily="34" charset="0"/>
                <a:cs typeface="Helvetica" panose="020B0604020202020204" pitchFamily="34" charset="0"/>
              </a:rPr>
              <a:t>The 20-30 </a:t>
            </a:r>
            <a:r>
              <a:rPr lang="en-US" altLang="en-US" sz="1400" dirty="0" err="1" smtClean="0">
                <a:latin typeface="+mj-lt"/>
                <a:ea typeface="Helvetica" panose="020B0604020202020204" pitchFamily="34" charset="0"/>
                <a:cs typeface="Helvetica" panose="020B0604020202020204" pitchFamily="34" charset="0"/>
              </a:rPr>
              <a:t>microsec</a:t>
            </a:r>
            <a:r>
              <a:rPr lang="en-US" altLang="en-US" sz="1400" dirty="0" smtClean="0">
                <a:latin typeface="+mj-lt"/>
                <a:ea typeface="Helvetica" panose="020B0604020202020204" pitchFamily="34" charset="0"/>
                <a:cs typeface="Helvetica" panose="020B0604020202020204" pitchFamily="34" charset="0"/>
              </a:rPr>
              <a:t> time-constant decay starts at </a:t>
            </a:r>
            <a:r>
              <a:rPr lang="en-US" altLang="en-US" sz="1400" dirty="0" smtClean="0">
                <a:solidFill>
                  <a:srgbClr val="FF0000"/>
                </a:solidFill>
                <a:latin typeface="+mj-lt"/>
                <a:ea typeface="Helvetica" panose="020B0604020202020204" pitchFamily="34" charset="0"/>
                <a:cs typeface="Helvetica" panose="020B0604020202020204" pitchFamily="34" charset="0"/>
              </a:rPr>
              <a:t>400 kW </a:t>
            </a:r>
            <a:r>
              <a:rPr lang="en-US" altLang="en-US" sz="1400" dirty="0" smtClean="0">
                <a:latin typeface="+mj-lt"/>
                <a:ea typeface="Helvetica" panose="020B0604020202020204" pitchFamily="34" charset="0"/>
                <a:cs typeface="Helvetica" panose="020B0604020202020204" pitchFamily="34" charset="0"/>
              </a:rPr>
              <a:t>level and disappears in ~50 </a:t>
            </a:r>
            <a:r>
              <a:rPr lang="en-US" altLang="en-US" sz="1400" dirty="0" err="1" smtClean="0">
                <a:latin typeface="+mj-lt"/>
                <a:ea typeface="Helvetica" panose="020B0604020202020204" pitchFamily="34" charset="0"/>
                <a:cs typeface="Helvetica" panose="020B0604020202020204" pitchFamily="34" charset="0"/>
              </a:rPr>
              <a:t>microsec</a:t>
            </a:r>
            <a:r>
              <a:rPr lang="en-US" altLang="en-US" sz="1400" dirty="0" smtClean="0">
                <a:latin typeface="+mj-lt"/>
                <a:ea typeface="Helvetica" panose="020B0604020202020204" pitchFamily="34" charset="0"/>
                <a:cs typeface="Helvetica" panose="020B0604020202020204" pitchFamily="34" charset="0"/>
              </a:rPr>
              <a:t>. This power spike is the dumping of the cavity stored energy (~10 J), not a large energy. Frightening peak but it cannot damage the coupler. The measurement fits perfect with calculations (RF power spikes on the reflected wave at a transmitter trip, J. </a:t>
            </a:r>
            <a:r>
              <a:rPr lang="en-US" altLang="en-US" sz="1400" dirty="0" err="1" smtClean="0">
                <a:latin typeface="+mj-lt"/>
                <a:ea typeface="Helvetica" panose="020B0604020202020204" pitchFamily="34" charset="0"/>
                <a:cs typeface="Helvetica" panose="020B0604020202020204" pitchFamily="34" charset="0"/>
              </a:rPr>
              <a:t>Tuckmantel</a:t>
            </a:r>
            <a:r>
              <a:rPr lang="en-US" altLang="en-US" sz="1400" dirty="0" smtClean="0">
                <a:latin typeface="+mj-lt"/>
                <a:ea typeface="Helvetica" panose="020B0604020202020204" pitchFamily="34" charset="0"/>
                <a:cs typeface="Helvetica" panose="020B0604020202020204" pitchFamily="34" charset="0"/>
              </a:rPr>
              <a:t>, 2011, unpublished). It is </a:t>
            </a:r>
            <a:r>
              <a:rPr lang="en-US" altLang="en-US" sz="1400" dirty="0" smtClean="0">
                <a:solidFill>
                  <a:srgbClr val="FF0000"/>
                </a:solidFill>
                <a:latin typeface="+mj-lt"/>
                <a:ea typeface="Helvetica" panose="020B0604020202020204" pitchFamily="34" charset="0"/>
                <a:cs typeface="Helvetica" panose="020B0604020202020204" pitchFamily="34" charset="0"/>
              </a:rPr>
              <a:t>independent of beam current</a:t>
            </a:r>
          </a:p>
          <a:p>
            <a:pPr lvl="1" eaLnBrk="1" hangingPunct="1">
              <a:lnSpc>
                <a:spcPct val="90000"/>
              </a:lnSpc>
            </a:pPr>
            <a:endParaRPr lang="en-US" altLang="en-US" sz="1400" dirty="0">
              <a:latin typeface="+mj-lt"/>
              <a:ea typeface="Helvetica" panose="020B0604020202020204" pitchFamily="34" charset="0"/>
              <a:cs typeface="Helvetica" panose="020B0604020202020204" pitchFamily="34" charset="0"/>
            </a:endParaRPr>
          </a:p>
          <a:p>
            <a:pPr lvl="1" eaLnBrk="1" hangingPunct="1">
              <a:lnSpc>
                <a:spcPct val="90000"/>
              </a:lnSpc>
            </a:pPr>
            <a:endParaRPr lang="en-US" altLang="en-US" sz="1400" dirty="0" smtClean="0">
              <a:latin typeface="+mj-lt"/>
              <a:ea typeface="Helvetica" panose="020B0604020202020204" pitchFamily="34" charset="0"/>
              <a:cs typeface="Helvetica" panose="020B0604020202020204" pitchFamily="34" charset="0"/>
            </a:endParaRPr>
          </a:p>
          <a:p>
            <a:pPr lvl="1" eaLnBrk="1" hangingPunct="1">
              <a:lnSpc>
                <a:spcPct val="90000"/>
              </a:lnSpc>
            </a:pPr>
            <a:endParaRPr lang="en-US" altLang="en-US" sz="1400" dirty="0" smtClean="0">
              <a:latin typeface="+mj-lt"/>
              <a:ea typeface="Helvetica" panose="020B0604020202020204" pitchFamily="34" charset="0"/>
              <a:cs typeface="Helvetica" panose="020B0604020202020204" pitchFamily="34" charset="0"/>
            </a:endParaRPr>
          </a:p>
          <a:p>
            <a:pPr lvl="1" eaLnBrk="1" hangingPunct="1">
              <a:lnSpc>
                <a:spcPct val="90000"/>
              </a:lnSpc>
            </a:pPr>
            <a:r>
              <a:rPr lang="en-US" altLang="en-US" sz="1400" dirty="0" smtClean="0">
                <a:latin typeface="+mj-lt"/>
                <a:ea typeface="Helvetica" panose="020B0604020202020204" pitchFamily="34" charset="0"/>
                <a:cs typeface="Helvetica" panose="020B0604020202020204" pitchFamily="34" charset="0"/>
              </a:rPr>
              <a:t>The 1.1 MW peak actually is a ~4 MHz ringing that decays in 2 </a:t>
            </a:r>
            <a:r>
              <a:rPr lang="en-US" altLang="en-US" sz="1400" dirty="0" err="1" smtClean="0">
                <a:latin typeface="+mj-lt"/>
                <a:ea typeface="Helvetica" panose="020B0604020202020204" pitchFamily="34" charset="0"/>
                <a:cs typeface="Helvetica" panose="020B0604020202020204" pitchFamily="34" charset="0"/>
              </a:rPr>
              <a:t>microsec</a:t>
            </a:r>
            <a:r>
              <a:rPr lang="en-US" altLang="en-US" sz="1400" dirty="0" smtClean="0">
                <a:latin typeface="+mj-lt"/>
                <a:ea typeface="Helvetica" panose="020B0604020202020204" pitchFamily="34" charset="0"/>
                <a:cs typeface="Helvetica" panose="020B0604020202020204" pitchFamily="34" charset="0"/>
              </a:rPr>
              <a:t>. It corresponds to the discharge of the </a:t>
            </a:r>
            <a:r>
              <a:rPr lang="en-US" altLang="en-US" sz="1400" dirty="0" smtClean="0">
                <a:solidFill>
                  <a:srgbClr val="FF0000"/>
                </a:solidFill>
                <a:latin typeface="+mj-lt"/>
                <a:ea typeface="Helvetica" panose="020B0604020202020204" pitchFamily="34" charset="0"/>
                <a:cs typeface="Helvetica" panose="020B0604020202020204" pitchFamily="34" charset="0"/>
              </a:rPr>
              <a:t>klystron bunching cavity </a:t>
            </a:r>
            <a:r>
              <a:rPr lang="en-US" altLang="en-US" sz="1400" dirty="0" smtClean="0">
                <a:latin typeface="+mj-lt"/>
                <a:ea typeface="Helvetica" panose="020B0604020202020204" pitchFamily="34" charset="0"/>
                <a:cs typeface="Helvetica" panose="020B0604020202020204" pitchFamily="34" charset="0"/>
              </a:rPr>
              <a:t>(around 405 MHz). Again frightening but very short -&gt; 1 J -&gt;no damage</a:t>
            </a:r>
          </a:p>
          <a:p>
            <a:pPr eaLnBrk="1" hangingPunct="1">
              <a:lnSpc>
                <a:spcPct val="90000"/>
              </a:lnSpc>
            </a:pPr>
            <a:endParaRPr lang="en-US" altLang="en-US" sz="1600" dirty="0" smtClean="0">
              <a:latin typeface="+mj-lt"/>
              <a:ea typeface="Helvetica" panose="020B0604020202020204" pitchFamily="34" charset="0"/>
              <a:cs typeface="Helvetica" panose="020B0604020202020204" pitchFamily="34" charset="0"/>
            </a:endParaRPr>
          </a:p>
        </p:txBody>
      </p:sp>
      <p:pic>
        <p:nvPicPr>
          <p:cNvPr id="18439" name="Picture 2" descr="G:\Departments\AB\Groups\RF\Machines\LHC\LowLevel\Commissioning\BeamControl\SR4\BCStartUp2011\June6\Pictures\Pref6B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52400"/>
            <a:ext cx="3003550"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3" descr="G:\Departments\AB\Groups\RF\Machines\LHC\LowLevel\Commissioning\BeamControl\SR4\BCStartUp2011\June6\Pictures\Pref6B1_mediumran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2362200"/>
            <a:ext cx="2919413"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4" descr="G:\Departments\AB\Groups\RF\Machines\LHC\LowLevel\Commissioning\BeamControl\SR4\BCStartUp2011\June6\Pictures\Pref6B1_ringin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38850" y="4495800"/>
            <a:ext cx="2884488" cy="164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Object 1"/>
          <p:cNvGraphicFramePr>
            <a:graphicFrameLocks noChangeAspect="1"/>
          </p:cNvGraphicFramePr>
          <p:nvPr>
            <p:extLst>
              <p:ext uri="{D42A27DB-BD31-4B8C-83A1-F6EECF244321}">
                <p14:modId xmlns:p14="http://schemas.microsoft.com/office/powerpoint/2010/main" val="924279217"/>
              </p:ext>
            </p:extLst>
          </p:nvPr>
        </p:nvGraphicFramePr>
        <p:xfrm>
          <a:off x="2305050" y="3387436"/>
          <a:ext cx="876300" cy="546100"/>
        </p:xfrm>
        <a:graphic>
          <a:graphicData uri="http://schemas.openxmlformats.org/presentationml/2006/ole">
            <mc:AlternateContent xmlns:mc="http://schemas.openxmlformats.org/markup-compatibility/2006">
              <mc:Choice xmlns:v="urn:schemas-microsoft-com:vml" Requires="v">
                <p:oleObj spid="_x0000_s14353" name="Equation" r:id="rId6" imgW="876240" imgH="545760" progId="Equation.DSMT4">
                  <p:embed/>
                </p:oleObj>
              </mc:Choice>
              <mc:Fallback>
                <p:oleObj name="Equation" r:id="rId6" imgW="876240" imgH="545760" progId="Equation.DSMT4">
                  <p:embed/>
                  <p:pic>
                    <p:nvPicPr>
                      <p:cNvPr id="0" name=""/>
                      <p:cNvPicPr/>
                      <p:nvPr/>
                    </p:nvPicPr>
                    <p:blipFill>
                      <a:blip r:embed="rId7"/>
                      <a:stretch>
                        <a:fillRect/>
                      </a:stretch>
                    </p:blipFill>
                    <p:spPr>
                      <a:xfrm>
                        <a:off x="2305050" y="3387436"/>
                        <a:ext cx="876300" cy="546100"/>
                      </a:xfrm>
                      <a:prstGeom prst="rect">
                        <a:avLst/>
                      </a:prstGeom>
                    </p:spPr>
                  </p:pic>
                </p:oleObj>
              </mc:Fallback>
            </mc:AlternateContent>
          </a:graphicData>
        </a:graphic>
      </p:graphicFrame>
      <p:sp>
        <p:nvSpPr>
          <p:cNvPr id="12" name="TextBox 8"/>
          <p:cNvSpPr txBox="1">
            <a:spLocks noChangeArrowheads="1"/>
          </p:cNvSpPr>
          <p:nvPr/>
        </p:nvSpPr>
        <p:spPr bwMode="auto">
          <a:xfrm>
            <a:off x="228600" y="5174161"/>
            <a:ext cx="5715000" cy="68326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20000"/>
              </a:spcBef>
              <a:buClrTx/>
              <a:buSzTx/>
              <a:buFontTx/>
              <a:buNone/>
            </a:pPr>
            <a:r>
              <a:rPr lang="en-US" altLang="en-US" sz="1200" dirty="0" smtClean="0">
                <a:latin typeface="Comic Sans MS" panose="030F0702030302020204" pitchFamily="66" charset="0"/>
              </a:rPr>
              <a:t>See also</a:t>
            </a:r>
          </a:p>
          <a:p>
            <a:pPr eaLnBrk="1" hangingPunct="1">
              <a:spcBef>
                <a:spcPct val="20000"/>
              </a:spcBef>
              <a:buClrTx/>
              <a:buSzTx/>
              <a:buFontTx/>
              <a:buNone/>
            </a:pPr>
            <a:r>
              <a:rPr lang="en-US" altLang="en-US" sz="1200" dirty="0" smtClean="0">
                <a:latin typeface="Comic Sans MS" panose="030F0702030302020204" pitchFamily="66" charset="0"/>
              </a:rPr>
              <a:t>Cavity-Beam-Transmitter Interaction Formula Collection with Derivation, J. </a:t>
            </a:r>
            <a:r>
              <a:rPr lang="en-US" altLang="en-US" sz="1200" dirty="0" err="1" smtClean="0">
                <a:latin typeface="Comic Sans MS" panose="030F0702030302020204" pitchFamily="66" charset="0"/>
              </a:rPr>
              <a:t>Tuckmantel</a:t>
            </a:r>
            <a:r>
              <a:rPr lang="en-US" altLang="en-US" sz="1200" dirty="0" smtClean="0">
                <a:latin typeface="Comic Sans MS" panose="030F0702030302020204" pitchFamily="66" charset="0"/>
              </a:rPr>
              <a:t>, CERN-ATS-Note-2011-002 TECH</a:t>
            </a:r>
            <a:endParaRPr lang="en-US" altLang="en-US" sz="1200" dirty="0">
              <a:solidFill>
                <a:srgbClr val="FF0000"/>
              </a:solidFill>
              <a:latin typeface="Comic Sans MS" panose="030F0702030302020204" pitchFamily="66" charset="0"/>
            </a:endParaRPr>
          </a:p>
        </p:txBody>
      </p:sp>
      <p:sp>
        <p:nvSpPr>
          <p:cNvPr id="3" name="Oval 2"/>
          <p:cNvSpPr/>
          <p:nvPr/>
        </p:nvSpPr>
        <p:spPr>
          <a:xfrm>
            <a:off x="6788727" y="374073"/>
            <a:ext cx="623455" cy="2026227"/>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a:stCxn id="3" idx="4"/>
          </p:cNvCxnSpPr>
          <p:nvPr/>
        </p:nvCxnSpPr>
        <p:spPr>
          <a:xfrm>
            <a:off x="7100455" y="2400300"/>
            <a:ext cx="6927" cy="987136"/>
          </a:xfrm>
          <a:prstGeom prst="straightConnector1">
            <a:avLst/>
          </a:prstGeom>
          <a:ln w="31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6705601" y="2560061"/>
            <a:ext cx="152400" cy="2026227"/>
          </a:xfrm>
          <a:prstGeom prst="ellipse">
            <a:avLst/>
          </a:prstGeom>
          <a:noFill/>
          <a:ln w="31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a:off x="6781800" y="4569784"/>
            <a:ext cx="286255" cy="563325"/>
          </a:xfrm>
          <a:prstGeom prst="straightConnector1">
            <a:avLst/>
          </a:prstGeom>
          <a:ln w="31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442" name="TextBox 8"/>
          <p:cNvSpPr txBox="1">
            <a:spLocks noChangeArrowheads="1"/>
          </p:cNvSpPr>
          <p:nvPr/>
        </p:nvSpPr>
        <p:spPr bwMode="auto">
          <a:xfrm>
            <a:off x="1194955" y="2803538"/>
            <a:ext cx="5715000" cy="923330"/>
          </a:xfrm>
          <a:prstGeom prst="rect">
            <a:avLst/>
          </a:prstGeom>
          <a:solidFill>
            <a:schemeClr val="accent1">
              <a:lumMod val="40000"/>
              <a:lumOff val="60000"/>
            </a:schemeClr>
          </a:solidFill>
          <a:ln w="9525">
            <a:noFill/>
            <a:miter lim="800000"/>
            <a:headEnd/>
            <a:tailEnd/>
          </a:ln>
          <a:extLst/>
        </p:spPr>
        <p:txBody>
          <a:bodyPr>
            <a:spAutoFit/>
          </a:bodyPr>
          <a:lstStyle>
            <a:lvl1pPr>
              <a:spcBef>
                <a:spcPts val="575"/>
              </a:spcBef>
              <a:buClr>
                <a:schemeClr val="accent1"/>
              </a:buClr>
              <a:buSzPct val="85000"/>
              <a:buFont typeface="Wingdings 2" panose="05020102010507070707" pitchFamily="18" charset="2"/>
              <a:buChar char=""/>
              <a:defRPr sz="2600">
                <a:solidFill>
                  <a:schemeClr val="tx1"/>
                </a:solidFill>
                <a:latin typeface="Perpetua" panose="02020502060401020303" pitchFamily="18" charset="0"/>
              </a:defRPr>
            </a:lvl1pPr>
            <a:lvl2pPr marL="742950" indent="-285750">
              <a:spcBef>
                <a:spcPts val="375"/>
              </a:spcBef>
              <a:buClr>
                <a:schemeClr val="accent2"/>
              </a:buClr>
              <a:buSzPct val="85000"/>
              <a:buFont typeface="Wingdings 2" panose="05020102010507070707" pitchFamily="18" charset="2"/>
              <a:buChar char=""/>
              <a:defRPr sz="2400">
                <a:solidFill>
                  <a:schemeClr val="tx1"/>
                </a:solidFill>
                <a:latin typeface="Perpetua" panose="02020502060401020303" pitchFamily="18" charset="0"/>
              </a:defRPr>
            </a:lvl2pPr>
            <a:lvl3pPr marL="1143000" indent="-228600">
              <a:spcBef>
                <a:spcPts val="375"/>
              </a:spcBef>
              <a:buClr>
                <a:srgbClr val="E6B1AB"/>
              </a:buClr>
              <a:buSzPct val="85000"/>
              <a:buFont typeface="Wingdings 2" panose="05020102010507070707" pitchFamily="18" charset="2"/>
              <a:buChar char=""/>
              <a:defRPr sz="2000">
                <a:solidFill>
                  <a:schemeClr val="tx1"/>
                </a:solidFill>
                <a:latin typeface="Perpetua" panose="02020502060401020303" pitchFamily="18" charset="0"/>
              </a:defRPr>
            </a:lvl3pPr>
            <a:lvl4pPr marL="1600200" indent="-228600">
              <a:spcBef>
                <a:spcPts val="375"/>
              </a:spcBef>
              <a:buClr>
                <a:srgbClr val="A28E6A"/>
              </a:buClr>
              <a:buSzPct val="80000"/>
              <a:buFont typeface="Wingdings 2" panose="05020102010507070707" pitchFamily="18" charset="2"/>
              <a:buChar char=""/>
              <a:defRPr sz="2000">
                <a:solidFill>
                  <a:schemeClr val="tx1"/>
                </a:solidFill>
                <a:latin typeface="Perpetua" panose="02020502060401020303" pitchFamily="18" charset="0"/>
              </a:defRPr>
            </a:lvl4pPr>
            <a:lvl5pPr marL="2057400" indent="-228600">
              <a:spcBef>
                <a:spcPts val="375"/>
              </a:spcBef>
              <a:buClr>
                <a:srgbClr val="A28E6A"/>
              </a:buClr>
              <a:buChar char="o"/>
              <a:defRPr sz="2000">
                <a:solidFill>
                  <a:schemeClr val="tx1"/>
                </a:solidFill>
                <a:latin typeface="Perpetua" panose="02020502060401020303" pitchFamily="18" charset="0"/>
              </a:defRPr>
            </a:lvl5pPr>
            <a:lvl6pPr marL="25146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6pPr>
            <a:lvl7pPr marL="29718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7pPr>
            <a:lvl8pPr marL="34290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8pPr>
            <a:lvl9pPr marL="3886200" indent="-228600" eaLnBrk="0" fontAlgn="base" hangingPunct="0">
              <a:spcBef>
                <a:spcPts val="375"/>
              </a:spcBef>
              <a:spcAft>
                <a:spcPct val="0"/>
              </a:spcAft>
              <a:buClr>
                <a:srgbClr val="A28E6A"/>
              </a:buClr>
              <a:buChar char="o"/>
              <a:defRPr sz="2000">
                <a:solidFill>
                  <a:schemeClr val="tx1"/>
                </a:solidFill>
                <a:latin typeface="Perpetua" panose="02020502060401020303" pitchFamily="18" charset="0"/>
              </a:defRPr>
            </a:lvl9pPr>
          </a:lstStyle>
          <a:p>
            <a:pPr eaLnBrk="1" hangingPunct="1">
              <a:spcBef>
                <a:spcPct val="20000"/>
              </a:spcBef>
              <a:buClrTx/>
              <a:buSzTx/>
              <a:buFontTx/>
              <a:buNone/>
            </a:pPr>
            <a:r>
              <a:rPr lang="en-US" altLang="en-US" sz="1800" dirty="0">
                <a:latin typeface="+mn-lt"/>
              </a:rPr>
              <a:t>The </a:t>
            </a:r>
            <a:r>
              <a:rPr lang="en-US" altLang="en-US" sz="1800" dirty="0" smtClean="0">
                <a:latin typeface="+mn-lt"/>
              </a:rPr>
              <a:t>transients </a:t>
            </a:r>
            <a:r>
              <a:rPr lang="en-US" altLang="en-US" sz="1800" dirty="0">
                <a:latin typeface="+mn-lt"/>
              </a:rPr>
              <a:t>are not an issue. Only the “baseline” can damage coupler or load when increasing </a:t>
            </a:r>
            <a:r>
              <a:rPr lang="en-US" altLang="en-US" sz="1800" dirty="0" smtClean="0">
                <a:latin typeface="+mn-lt"/>
              </a:rPr>
              <a:t>intensity… but we dump the beam in 3 turns</a:t>
            </a:r>
            <a:endParaRPr lang="en-US" altLang="en-US" sz="1800" dirty="0">
              <a:solidFill>
                <a:srgbClr val="FF0000"/>
              </a:solidFill>
              <a:latin typeface="+mn-lt"/>
            </a:endParaRPr>
          </a:p>
        </p:txBody>
      </p:sp>
    </p:spTree>
    <p:extLst>
      <p:ext uri="{BB962C8B-B14F-4D97-AF65-F5344CB8AC3E}">
        <p14:creationId xmlns:p14="http://schemas.microsoft.com/office/powerpoint/2010/main" val="3272034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42"/>
                                        </p:tgtEl>
                                        <p:attrNameLst>
                                          <p:attrName>style.visibility</p:attrName>
                                        </p:attrNameLst>
                                      </p:cBhvr>
                                      <p:to>
                                        <p:strVal val="visible"/>
                                      </p:to>
                                    </p:set>
                                    <p:anim calcmode="lin" valueType="num">
                                      <p:cBhvr additive="base">
                                        <p:cTn id="7" dur="500" fill="hold"/>
                                        <p:tgtEl>
                                          <p:spTgt spid="18442"/>
                                        </p:tgtEl>
                                        <p:attrNameLst>
                                          <p:attrName>ppt_x</p:attrName>
                                        </p:attrNameLst>
                                      </p:cBhvr>
                                      <p:tavLst>
                                        <p:tav tm="0">
                                          <p:val>
                                            <p:strVal val="#ppt_x"/>
                                          </p:val>
                                        </p:tav>
                                        <p:tav tm="100000">
                                          <p:val>
                                            <p:strVal val="#ppt_x"/>
                                          </p:val>
                                        </p:tav>
                                      </p:tavLst>
                                    </p:anim>
                                    <p:anim calcmode="lin" valueType="num">
                                      <p:cBhvr additive="base">
                                        <p:cTn id="8" dur="500" fill="hold"/>
                                        <p:tgtEl>
                                          <p:spTgt spid="184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9" name="Content Placeholder 8"/>
          <p:cNvSpPr>
            <a:spLocks noGrp="1"/>
          </p:cNvSpPr>
          <p:nvPr>
            <p:ph sz="quarter" idx="13"/>
          </p:nvPr>
        </p:nvSpPr>
        <p:spPr/>
        <p:txBody>
          <a:bodyPr/>
          <a:lstStyle/>
          <a:p>
            <a:r>
              <a:rPr lang="en-GB" sz="8000" dirty="0" smtClean="0"/>
              <a:t>HOM Dampers</a:t>
            </a:r>
            <a:endParaRPr lang="en-GB" sz="8000" dirty="0"/>
          </a:p>
        </p:txBody>
      </p:sp>
      <p:sp>
        <p:nvSpPr>
          <p:cNvPr id="5" name="Footer Placeholder 4"/>
          <p:cNvSpPr>
            <a:spLocks noGrp="1"/>
          </p:cNvSpPr>
          <p:nvPr>
            <p:ph type="ftr" sz="quarter" idx="3"/>
          </p:nvPr>
        </p:nvSpPr>
        <p:spPr/>
        <p:txBody>
          <a:bodyPr/>
          <a:lstStyle/>
          <a:p>
            <a:r>
              <a:rPr lang="en-US" smtClean="0"/>
              <a:t>LHC Machine Protection review</a:t>
            </a:r>
            <a:endParaRPr lang="en-GB" dirty="0"/>
          </a:p>
        </p:txBody>
      </p:sp>
    </p:spTree>
    <p:extLst>
      <p:ext uri="{BB962C8B-B14F-4D97-AF65-F5344CB8AC3E}">
        <p14:creationId xmlns:p14="http://schemas.microsoft.com/office/powerpoint/2010/main" val="955863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4011</TotalTime>
  <Words>1306</Words>
  <Application>Microsoft Office PowerPoint</Application>
  <PresentationFormat>On-screen Show (4:3)</PresentationFormat>
  <Paragraphs>125</Paragraphs>
  <Slides>16</Slides>
  <Notes>4</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16</vt:i4>
      </vt:variant>
    </vt:vector>
  </HeadingPairs>
  <TitlesOfParts>
    <vt:vector size="27" baseType="lpstr">
      <vt:lpstr>Arial</vt:lpstr>
      <vt:lpstr>Calibri</vt:lpstr>
      <vt:lpstr>Calibri Light</vt:lpstr>
      <vt:lpstr>Comic Sans MS</vt:lpstr>
      <vt:lpstr>Helvetica</vt:lpstr>
      <vt:lpstr>Symbol</vt:lpstr>
      <vt:lpstr>Times New Roman</vt:lpstr>
      <vt:lpstr>HiLumiLHC_PresentationTemplate</vt:lpstr>
      <vt:lpstr>Office Theme</vt:lpstr>
      <vt:lpstr>Visio</vt:lpstr>
      <vt:lpstr>Equation</vt:lpstr>
      <vt:lpstr>LHC/MP Review  The RF system </vt:lpstr>
      <vt:lpstr>Content</vt:lpstr>
      <vt:lpstr>PowerPoint Presentation</vt:lpstr>
      <vt:lpstr>When a klystron trips…</vt:lpstr>
      <vt:lpstr>Surviving a trip: Run 1, Fill 1855, June 6th2011</vt:lpstr>
      <vt:lpstr>PowerPoint Presentation</vt:lpstr>
      <vt:lpstr>One klystron trip</vt:lpstr>
      <vt:lpstr>“Reflected” power transients (1102b,2011)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Inserer dans template hi-lumi</dc:title>
  <dc:creator>Benoit Delille</dc:creator>
  <cp:lastModifiedBy>Philippe Baudrenghien</cp:lastModifiedBy>
  <cp:revision>163</cp:revision>
  <cp:lastPrinted>2015-03-03T08:51:09Z</cp:lastPrinted>
  <dcterms:created xsi:type="dcterms:W3CDTF">2015-02-02T20:09:37Z</dcterms:created>
  <dcterms:modified xsi:type="dcterms:W3CDTF">2015-06-12T09:14:31Z</dcterms:modified>
</cp:coreProperties>
</file>