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1"/>
  </p:notesMasterIdLst>
  <p:sldIdLst>
    <p:sldId id="256" r:id="rId2"/>
    <p:sldId id="262" r:id="rId3"/>
    <p:sldId id="273" r:id="rId4"/>
    <p:sldId id="276" r:id="rId5"/>
    <p:sldId id="277" r:id="rId6"/>
    <p:sldId id="279" r:id="rId7"/>
    <p:sldId id="281" r:id="rId8"/>
    <p:sldId id="283" r:id="rId9"/>
    <p:sldId id="265" r:id="rId10"/>
    <p:sldId id="264" r:id="rId11"/>
    <p:sldId id="284" r:id="rId12"/>
    <p:sldId id="280" r:id="rId13"/>
    <p:sldId id="285" r:id="rId14"/>
    <p:sldId id="286" r:id="rId15"/>
    <p:sldId id="287" r:id="rId16"/>
    <p:sldId id="288" r:id="rId17"/>
    <p:sldId id="290" r:id="rId18"/>
    <p:sldId id="291" r:id="rId19"/>
    <p:sldId id="292" r:id="rId20"/>
    <p:sldId id="293" r:id="rId21"/>
    <p:sldId id="294" r:id="rId22"/>
    <p:sldId id="295" r:id="rId23"/>
    <p:sldId id="296" r:id="rId24"/>
    <p:sldId id="297" r:id="rId25"/>
    <p:sldId id="266" r:id="rId26"/>
    <p:sldId id="271" r:id="rId27"/>
    <p:sldId id="270" r:id="rId28"/>
    <p:sldId id="272" r:id="rId29"/>
    <p:sldId id="289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6000"/>
    <a:srgbClr val="282828"/>
    <a:srgbClr val="6B8EC4"/>
    <a:srgbClr val="104282"/>
    <a:srgbClr val="F4F803"/>
    <a:srgbClr val="777914"/>
    <a:srgbClr val="B9221E"/>
    <a:srgbClr val="103D5F"/>
    <a:srgbClr val="AC6C0B"/>
    <a:srgbClr val="5F3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53" autoAdjust="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1440" y="10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6CBA88-1EC4-4D0C-8445-4282B20405AF}" type="datetimeFigureOut">
              <a:rPr lang="de-DE" smtClean="0"/>
              <a:t>29.05.2015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9ECED4-2AA2-4B76-9304-54F37DFB4AC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1901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ECED4-2AA2-4B76-9304-54F37DFB4AC4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96750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ECED4-2AA2-4B76-9304-54F37DFB4AC4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20201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ECED4-2AA2-4B76-9304-54F37DFB4AC4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65162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ECED4-2AA2-4B76-9304-54F37DFB4AC4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8660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the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9600" cy="940443"/>
          </a:xfrm>
        </p:spPr>
        <p:txBody>
          <a:bodyPr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2807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900000" y="6318000"/>
            <a:ext cx="14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C2F0F-C25C-496C-B7D9-77D67925AB43}" type="datetime1">
              <a:rPr lang="en-US" smtClean="0"/>
              <a:t>5/29/2015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02000" y="6318000"/>
            <a:ext cx="36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064000" y="6318000"/>
            <a:ext cx="72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nothe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9600" cy="940443"/>
          </a:xfrm>
        </p:spPr>
        <p:txBody>
          <a:bodyPr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2807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0821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itre 8"/>
          <p:cNvSpPr>
            <a:spLocks noGrp="1"/>
          </p:cNvSpPr>
          <p:nvPr>
            <p:ph type="title"/>
          </p:nvPr>
        </p:nvSpPr>
        <p:spPr>
          <a:xfrm>
            <a:off x="360000" y="0"/>
            <a:ext cx="8424000" cy="5400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900000" y="6318000"/>
            <a:ext cx="14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C2F0F-C25C-496C-B7D9-77D67925AB43}" type="datetime1">
              <a:rPr lang="en-US" smtClean="0"/>
              <a:t>5/29/2015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02000" y="6318000"/>
            <a:ext cx="36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064000" y="6318000"/>
            <a:ext cx="72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0000" y="1080000"/>
            <a:ext cx="8424000" cy="4878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360000" y="0"/>
            <a:ext cx="8424000" cy="5400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900000" y="6318000"/>
            <a:ext cx="14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C2F0F-C25C-496C-B7D9-77D67925AB43}" type="datetime1">
              <a:rPr lang="en-US" smtClean="0"/>
              <a:t>5/29/2015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02000" y="6318000"/>
            <a:ext cx="36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064000" y="6318000"/>
            <a:ext cx="72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540000"/>
          </a:xfrm>
          <a:prstGeom prst="rect">
            <a:avLst/>
          </a:prstGeom>
          <a:solidFill>
            <a:srgbClr val="282828"/>
          </a:solidFill>
          <a:ln w="508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r>
              <a:rPr lang="de-DE" sz="1000" dirty="0" smtClean="0"/>
              <a:t>CERN </a:t>
            </a:r>
            <a:r>
              <a:rPr lang="de-DE" sz="1000" dirty="0" smtClean="0">
                <a:solidFill>
                  <a:schemeClr val="bg1">
                    <a:lumMod val="65000"/>
                  </a:schemeClr>
                </a:solidFill>
              </a:rPr>
              <a:t>Accelerating science</a:t>
            </a:r>
            <a:endParaRPr lang="de-DE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0" y="540000"/>
            <a:ext cx="9144000" cy="0"/>
          </a:xfrm>
          <a:prstGeom prst="line">
            <a:avLst/>
          </a:prstGeom>
          <a:ln w="38100">
            <a:solidFill>
              <a:srgbClr val="4D94C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360000" y="0"/>
            <a:ext cx="8424000" cy="540000"/>
          </a:xfrm>
          <a:prstGeom prst="rect">
            <a:avLst/>
          </a:prstGeom>
          <a:ln w="38100">
            <a:noFill/>
          </a:ln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360000" y="1080000"/>
            <a:ext cx="8424000" cy="4878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16" name="Date Placeholder 1"/>
          <p:cNvSpPr>
            <a:spLocks noGrp="1"/>
          </p:cNvSpPr>
          <p:nvPr>
            <p:ph type="dt" sz="half" idx="2"/>
          </p:nvPr>
        </p:nvSpPr>
        <p:spPr>
          <a:xfrm>
            <a:off x="900000" y="6318000"/>
            <a:ext cx="14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C2F0F-C25C-496C-B7D9-77D67925AB43}" type="datetime1">
              <a:rPr lang="en-US" smtClean="0"/>
              <a:t>5/29/2015</a:t>
            </a:fld>
            <a:endParaRPr lang="en-US" dirty="0"/>
          </a:p>
        </p:txBody>
      </p:sp>
      <p:sp>
        <p:nvSpPr>
          <p:cNvPr id="1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02000" y="6318000"/>
            <a:ext cx="36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064000" y="6318000"/>
            <a:ext cx="72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6137999"/>
            <a:ext cx="720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" y="6173999"/>
            <a:ext cx="648000" cy="64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2" r:id="rId6"/>
    <p:sldLayoutId id="2147483667" r:id="rId7"/>
    <p:sldLayoutId id="2147483679" r:id="rId8"/>
  </p:sldLayoutIdLst>
  <p:timing>
    <p:tnLst>
      <p:par>
        <p:cTn id="1" dur="indefinite" restart="never" nodeType="tmRoot"/>
      </p:par>
    </p:tnLst>
  </p:timing>
  <p:hf hdr="0"/>
  <p:txStyles>
    <p:titleStyle>
      <a:lvl1pPr algn="r" rtl="0" eaLnBrk="1" latinLnBrk="0" hangingPunct="1">
        <a:spcBef>
          <a:spcPct val="0"/>
        </a:spcBef>
        <a:buNone/>
        <a:defRPr kumimoji="0" sz="32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mp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mp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mp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mp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tmp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mp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mp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31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notesSlide" Target="../notesSlides/notesSlide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tags" Target="../tags/tag5.xml"/><Relationship Id="rId7" Type="http://schemas.openxmlformats.org/officeDocument/2006/relationships/image" Target="../media/image29.png"/><Relationship Id="rId12" Type="http://schemas.openxmlformats.org/officeDocument/2006/relationships/image" Target="../media/image31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notesSlide" Target="../notesSlides/notesSlide2.xml"/><Relationship Id="rId11" Type="http://schemas.openxmlformats.org/officeDocument/2006/relationships/image" Target="../media/image34.png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30.png"/><Relationship Id="rId4" Type="http://schemas.openxmlformats.org/officeDocument/2006/relationships/tags" Target="../tags/tag6.xml"/><Relationship Id="rId9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tags" Target="../tags/tag9.xml"/><Relationship Id="rId7" Type="http://schemas.openxmlformats.org/officeDocument/2006/relationships/image" Target="../media/image35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3.xml"/><Relationship Id="rId11" Type="http://schemas.openxmlformats.org/officeDocument/2006/relationships/image" Target="../media/image31.png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37.png"/><Relationship Id="rId4" Type="http://schemas.openxmlformats.org/officeDocument/2006/relationships/tags" Target="../tags/tag10.xml"/><Relationship Id="rId9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1.xml"/><Relationship Id="rId5" Type="http://schemas.openxmlformats.org/officeDocument/2006/relationships/image" Target="../media/image31.png"/><Relationship Id="rId4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5C2F0F-C25C-496C-B7D9-77D67925AB43}" type="datetime1">
              <a:rPr lang="en-US" smtClean="0"/>
              <a:t>5/29/2015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953"/>
          <a:stretch/>
        </p:blipFill>
        <p:spPr>
          <a:xfrm>
            <a:off x="3920429" y="558000"/>
            <a:ext cx="5223571" cy="6300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80000" y="4554619"/>
            <a:ext cx="38335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Did different checks – convergence studies</a:t>
            </a:r>
          </a:p>
          <a:p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and </a:t>
            </a:r>
            <a:r>
              <a:rPr lang="en-US" sz="1600" dirty="0" err="1" smtClean="0">
                <a:solidFill>
                  <a:schemeClr val="accent2">
                    <a:lumMod val="75000"/>
                  </a:schemeClr>
                </a:solidFill>
              </a:rPr>
              <a:t>optimisations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. So far, </a:t>
            </a:r>
            <a:r>
              <a:rPr lang="en-US" sz="1600" dirty="0" err="1" smtClean="0">
                <a:solidFill>
                  <a:schemeClr val="accent2">
                    <a:lumMod val="75000"/>
                  </a:schemeClr>
                </a:solidFill>
              </a:rPr>
              <a:t>PySSD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 looks fine…</a:t>
            </a:r>
          </a:p>
          <a:p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just a little slow</a:t>
            </a:r>
            <a:endParaRPr lang="en-GB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714285"/>
            <a:ext cx="5040000" cy="336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70947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5C2F0F-C25C-496C-B7D9-77D67925AB43}" type="datetime1">
              <a:rPr lang="en-US" smtClean="0"/>
              <a:t>5/29/2015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953"/>
          <a:stretch/>
        </p:blipFill>
        <p:spPr>
          <a:xfrm>
            <a:off x="3920429" y="558000"/>
            <a:ext cx="5223571" cy="63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899" r="67340"/>
          <a:stretch/>
        </p:blipFill>
        <p:spPr>
          <a:xfrm>
            <a:off x="180000" y="4932636"/>
            <a:ext cx="5040000" cy="648221"/>
          </a:xfrm>
          <a:prstGeom prst="rect">
            <a:avLst/>
          </a:prstGeom>
          <a:ln w="1905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Oval 7"/>
          <p:cNvSpPr/>
          <p:nvPr/>
        </p:nvSpPr>
        <p:spPr>
          <a:xfrm>
            <a:off x="3720884" y="6300514"/>
            <a:ext cx="3512457" cy="416629"/>
          </a:xfrm>
          <a:prstGeom prst="ellipse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Curved Connector 8"/>
          <p:cNvCxnSpPr>
            <a:stCxn id="8" idx="2"/>
            <a:endCxn id="7" idx="2"/>
          </p:cNvCxnSpPr>
          <p:nvPr/>
        </p:nvCxnSpPr>
        <p:spPr>
          <a:xfrm rot="10800000">
            <a:off x="2700000" y="5580857"/>
            <a:ext cx="1020884" cy="927972"/>
          </a:xfrm>
          <a:prstGeom prst="curvedConnector2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712764"/>
            <a:ext cx="3600000" cy="27133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180000" y="3886962"/>
            <a:ext cx="34131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Factor 99.23 speed-up identical output</a:t>
            </a:r>
          </a:p>
          <a:p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 acceptable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n-GB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305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Optimisation</a:t>
            </a:r>
            <a:r>
              <a:rPr lang="en-US" sz="2400" dirty="0" smtClean="0"/>
              <a:t> of RFQ frequency for SPS cases</a:t>
            </a:r>
          </a:p>
          <a:p>
            <a:r>
              <a:rPr lang="en-US" sz="2400" dirty="0" smtClean="0"/>
              <a:t>Working </a:t>
            </a:r>
            <a:r>
              <a:rPr lang="en-US" sz="2400" dirty="0" smtClean="0"/>
              <a:t>on extracting a stability diagram</a:t>
            </a:r>
          </a:p>
          <a:p>
            <a:r>
              <a:rPr lang="en-US" sz="2400" dirty="0" smtClean="0"/>
              <a:t>Understanding the instabilities for high RFQ strengths</a:t>
            </a:r>
            <a:endParaRPr lang="en-GB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RFQ activities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5C2F0F-C25C-496C-B7D9-77D67925AB43}" type="datetime1">
              <a:rPr lang="en-US" smtClean="0"/>
              <a:t>5/29/2015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27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Michael’s slides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5C2F0F-C25C-496C-B7D9-77D67925AB43}" type="datetime1">
              <a:rPr lang="en-US" smtClean="0"/>
              <a:t>5/29/2015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 descr="rfq_status_report_190515.pdf - Adobe Read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9118"/>
            <a:ext cx="9144000" cy="571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84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Michael’s slides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5C2F0F-C25C-496C-B7D9-77D67925AB43}" type="datetime1">
              <a:rPr lang="en-US" smtClean="0"/>
              <a:t>5/29/2015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 descr="rfq_status_report_190515.pdf - Adobe Read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9118"/>
            <a:ext cx="9144000" cy="571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45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Michael’s slides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5C2F0F-C25C-496C-B7D9-77D67925AB43}" type="datetime1">
              <a:rPr lang="en-US" smtClean="0"/>
              <a:t>5/29/2015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5" descr="rfq_status_report_190515.pdf - Adobe Read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9118"/>
            <a:ext cx="9144000" cy="571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97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Michael’s slides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5C2F0F-C25C-496C-B7D9-77D67925AB43}" type="datetime1">
              <a:rPr lang="en-US" smtClean="0"/>
              <a:t>5/29/2015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Picture 5" descr="rfq_status_report_190515.pdf - Adobe Read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9118"/>
            <a:ext cx="9144000" cy="571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90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Michael’s slides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5C2F0F-C25C-496C-B7D9-77D67925AB43}" type="datetime1">
              <a:rPr lang="en-US" smtClean="0"/>
              <a:t>5/29/2015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5" descr="rfq_status_report_190515.pdf - Adobe Read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9118"/>
            <a:ext cx="9144000" cy="571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34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Michael’s slides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5C2F0F-C25C-496C-B7D9-77D67925AB43}" type="datetime1">
              <a:rPr lang="en-US" smtClean="0"/>
              <a:t>5/29/2015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Picture 5" descr="rfq_status_report_190515.pdf - Adobe Read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9118"/>
            <a:ext cx="9144000" cy="571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9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Michael’s slides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5C2F0F-C25C-496C-B7D9-77D67925AB43}" type="datetime1">
              <a:rPr lang="en-US" smtClean="0"/>
              <a:t>5/29/2015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 descr="rfq_status_report_190515.pdf - Adobe Read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9118"/>
            <a:ext cx="9144000" cy="571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0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LHC instabilities</a:t>
            </a:r>
          </a:p>
          <a:p>
            <a:pPr lvl="1"/>
            <a:r>
              <a:rPr lang="en-US" sz="2000" dirty="0" smtClean="0"/>
              <a:t>E-cloud</a:t>
            </a:r>
          </a:p>
          <a:p>
            <a:pPr lvl="1"/>
            <a:r>
              <a:rPr lang="en-US" sz="2000" dirty="0" smtClean="0"/>
              <a:t>Impedance</a:t>
            </a:r>
          </a:p>
          <a:p>
            <a:r>
              <a:rPr lang="en-US" sz="2800" dirty="0" err="1" smtClean="0"/>
              <a:t>PySSD</a:t>
            </a:r>
            <a:endParaRPr lang="en-US" sz="2800" dirty="0" smtClean="0"/>
          </a:p>
          <a:p>
            <a:r>
              <a:rPr lang="en-US" sz="2800" dirty="0"/>
              <a:t>RFQ </a:t>
            </a:r>
            <a:r>
              <a:rPr lang="en-US" sz="2800" dirty="0" smtClean="0"/>
              <a:t>simulations</a:t>
            </a:r>
          </a:p>
          <a:p>
            <a:r>
              <a:rPr lang="en-US" sz="2800" dirty="0" smtClean="0"/>
              <a:t>Implementation </a:t>
            </a:r>
            <a:r>
              <a:rPr lang="en-US" sz="2800" dirty="0"/>
              <a:t>of dispersion</a:t>
            </a:r>
          </a:p>
          <a:p>
            <a:endParaRPr lang="en-US" sz="2800" dirty="0" smtClean="0"/>
          </a:p>
          <a:p>
            <a:endParaRPr lang="en-GB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Ongoing activities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5C2F0F-C25C-496C-B7D9-77D67925AB43}" type="datetime1">
              <a:rPr lang="en-US" smtClean="0"/>
              <a:t>5/29/2015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44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Michael’s slides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5C2F0F-C25C-496C-B7D9-77D67925AB43}" type="datetime1">
              <a:rPr lang="en-US" smtClean="0"/>
              <a:t>5/29/2015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6" name="Picture 5" descr="rfq_status_report_190515.pdf - Adobe Read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9118"/>
            <a:ext cx="9144000" cy="571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99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Michael’s slides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5C2F0F-C25C-496C-B7D9-77D67925AB43}" type="datetime1">
              <a:rPr lang="en-US" smtClean="0"/>
              <a:t>5/29/2015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" name="Picture 5" descr="rfq_status_report_190515.pdf - Adobe Read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9118"/>
            <a:ext cx="9144000" cy="571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03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Michael’s slides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5C2F0F-C25C-496C-B7D9-77D67925AB43}" type="datetime1">
              <a:rPr lang="en-US" smtClean="0"/>
              <a:t>5/29/2015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Picture 5" descr="rfq_status_report_190515.pdf - Adobe Read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9118"/>
            <a:ext cx="9144000" cy="571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37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Michael’s slides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5C2F0F-C25C-496C-B7D9-77D67925AB43}" type="datetime1">
              <a:rPr lang="en-US" smtClean="0"/>
              <a:t>5/29/2015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6" name="Picture 5" descr="rfq_status_report_190515.pdf - Adobe Read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9118"/>
            <a:ext cx="9144000" cy="571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38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Michael’s slides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5C2F0F-C25C-496C-B7D9-77D67925AB43}" type="datetime1">
              <a:rPr lang="en-US" smtClean="0"/>
              <a:t>5/29/2015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6" name="Picture 5" descr="rfq_status_report_190515.pdf - Adobe Read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9118"/>
            <a:ext cx="9144000" cy="571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77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000" y="948871"/>
            <a:ext cx="4320000" cy="4320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of dispersion – </a:t>
            </a:r>
            <a:r>
              <a:rPr lang="en-US" dirty="0" err="1" smtClean="0"/>
              <a:t>hickups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5C2F0F-C25C-496C-B7D9-77D67925AB43}" type="datetime1">
              <a:rPr lang="en-US" smtClean="0"/>
              <a:t>5/29/2015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622800" y="5268871"/>
            <a:ext cx="441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Transverse map	Cavity	Transverse map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6081" y="948871"/>
            <a:ext cx="4104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Dispersion in cavities can lead to inconsistencies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This was realized when implementing emittance without dispersive part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Observed strong </a:t>
            </a:r>
            <a:r>
              <a:rPr lang="en-US" sz="1600" dirty="0" err="1" smtClean="0"/>
              <a:t>synchro-betatron</a:t>
            </a:r>
            <a:r>
              <a:rPr lang="en-US" sz="1600" dirty="0" smtClean="0"/>
              <a:t> coupling – is it real?</a:t>
            </a:r>
            <a:endParaRPr lang="en-GB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2562235" y="3370580"/>
            <a:ext cx="1633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Reference orbit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6572" y="2369514"/>
            <a:ext cx="1167848" cy="18285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800" y="5717052"/>
            <a:ext cx="4904229" cy="607086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21" name="Left Brace 20"/>
          <p:cNvSpPr/>
          <p:nvPr/>
        </p:nvSpPr>
        <p:spPr>
          <a:xfrm>
            <a:off x="4238175" y="3149651"/>
            <a:ext cx="424776" cy="810791"/>
          </a:xfrm>
          <a:prstGeom prst="leftBrace">
            <a:avLst>
              <a:gd name="adj1" fmla="val 28835"/>
              <a:gd name="adj2" fmla="val 50000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56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000" y="948871"/>
            <a:ext cx="4320000" cy="4320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of dispersion – </a:t>
            </a:r>
            <a:r>
              <a:rPr lang="en-US" dirty="0" err="1" smtClean="0"/>
              <a:t>hickups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5C2F0F-C25C-496C-B7D9-77D67925AB43}" type="datetime1">
              <a:rPr lang="en-US" smtClean="0"/>
              <a:t>5/29/2015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622800" y="5268871"/>
            <a:ext cx="441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Transverse map	Cavity	Transverse map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6081" y="948871"/>
            <a:ext cx="4104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Dispersion in cavities can lead to inconsistencies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This was realized when implementing emittance without dispersive part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Observed strong </a:t>
            </a:r>
            <a:r>
              <a:rPr lang="en-US" sz="1600" dirty="0" err="1" smtClean="0"/>
              <a:t>synchro-betatron</a:t>
            </a:r>
            <a:r>
              <a:rPr lang="en-US" sz="1600" dirty="0" smtClean="0"/>
              <a:t> coupling – is it real?</a:t>
            </a:r>
            <a:endParaRPr lang="en-GB" sz="16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000" y="948871"/>
            <a:ext cx="4320000" cy="432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562" y="3216923"/>
            <a:ext cx="2090667" cy="16091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62235" y="3370580"/>
            <a:ext cx="1633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Reference orbit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6572" y="2369514"/>
            <a:ext cx="1167848" cy="18285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943" y="2778431"/>
            <a:ext cx="2139429" cy="15603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800" y="5717052"/>
            <a:ext cx="4904229" cy="607086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21" name="Left Brace 20"/>
          <p:cNvSpPr/>
          <p:nvPr/>
        </p:nvSpPr>
        <p:spPr>
          <a:xfrm>
            <a:off x="4238175" y="3149651"/>
            <a:ext cx="424776" cy="810791"/>
          </a:xfrm>
          <a:prstGeom prst="leftBrace">
            <a:avLst>
              <a:gd name="adj1" fmla="val 28835"/>
              <a:gd name="adj2" fmla="val 50000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873311" y="2724249"/>
            <a:ext cx="168892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Old way</a:t>
            </a:r>
            <a:endParaRPr lang="en-US" sz="3600" dirty="0">
              <a:ln w="0"/>
              <a:solidFill>
                <a:srgbClr val="C0000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9" name="Line Callout 2 8"/>
          <p:cNvSpPr/>
          <p:nvPr/>
        </p:nvSpPr>
        <p:spPr>
          <a:xfrm>
            <a:off x="7339428" y="3609908"/>
            <a:ext cx="1180458" cy="327841"/>
          </a:xfrm>
          <a:prstGeom prst="borderCallout2">
            <a:avLst>
              <a:gd name="adj1" fmla="val -5600"/>
              <a:gd name="adj2" fmla="val 31627"/>
              <a:gd name="adj3" fmla="val -78649"/>
              <a:gd name="adj4" fmla="val 34974"/>
              <a:gd name="adj5" fmla="val -117716"/>
              <a:gd name="adj6" fmla="val 54156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Problem!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665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000" y="948871"/>
            <a:ext cx="4320000" cy="4320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of dispersion – </a:t>
            </a:r>
            <a:r>
              <a:rPr lang="en-US" dirty="0" err="1" smtClean="0"/>
              <a:t>hickups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5C2F0F-C25C-496C-B7D9-77D67925AB43}" type="datetime1">
              <a:rPr lang="en-US" smtClean="0"/>
              <a:t>5/29/2015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622800" y="5268871"/>
            <a:ext cx="441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Transverse map	Cavity	Transverse map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6081" y="948871"/>
            <a:ext cx="41040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Dispersion in cavities can lead to inconsistencies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This was realized when implementing emittance without dispersive part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Observed strong </a:t>
            </a:r>
            <a:r>
              <a:rPr lang="en-US" sz="1600" dirty="0" err="1" smtClean="0"/>
              <a:t>synchro-betatron</a:t>
            </a:r>
            <a:r>
              <a:rPr lang="en-US" sz="1600" dirty="0" smtClean="0"/>
              <a:t> coupling – is it real?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lvl="1" algn="just"/>
            <a:r>
              <a:rPr lang="en-US" sz="1600" dirty="0" smtClean="0"/>
              <a:t>We need to be aware of the dispersion in the cavity and apply, </a:t>
            </a:r>
            <a:r>
              <a:rPr lang="en-US" sz="1600" dirty="0"/>
              <a:t>along with the momentum </a:t>
            </a:r>
            <a:r>
              <a:rPr lang="en-US" sz="1600" dirty="0" smtClean="0"/>
              <a:t>kick, a dispersive kick also in the transverse plane</a:t>
            </a:r>
            <a:endParaRPr lang="en-US" sz="1600" dirty="0"/>
          </a:p>
        </p:txBody>
      </p:sp>
      <p:pic>
        <p:nvPicPr>
          <p:cNvPr id="9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005" y="3600798"/>
            <a:ext cx="2090667" cy="14750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62235" y="3370580"/>
            <a:ext cx="1633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Reference orbit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6572" y="2369514"/>
            <a:ext cx="1167848" cy="18285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4041174"/>
            <a:ext cx="2139428" cy="16944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800" y="5717052"/>
            <a:ext cx="4904229" cy="607086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21" name="Left Brace 20"/>
          <p:cNvSpPr/>
          <p:nvPr/>
        </p:nvSpPr>
        <p:spPr>
          <a:xfrm>
            <a:off x="4238175" y="3149651"/>
            <a:ext cx="424776" cy="810791"/>
          </a:xfrm>
          <a:prstGeom prst="leftBrace">
            <a:avLst>
              <a:gd name="adj1" fmla="val 28835"/>
              <a:gd name="adj2" fmla="val 50000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900000" y="3502238"/>
            <a:ext cx="189026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n w="0"/>
                <a:solidFill>
                  <a:srgbClr val="7030A0"/>
                </a:solidFill>
                <a:effectLst>
                  <a:reflection blurRad="6350" stA="53000" endA="300" endPos="35500" dir="5400000" sy="-90000" algn="bl" rotWithShape="0"/>
                </a:effectLst>
              </a:rPr>
              <a:t>New way</a:t>
            </a:r>
            <a:endParaRPr lang="en-US" sz="3600" dirty="0">
              <a:ln w="0"/>
              <a:solidFill>
                <a:srgbClr val="7030A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24" name="Line Callout 2 23"/>
          <p:cNvSpPr/>
          <p:nvPr/>
        </p:nvSpPr>
        <p:spPr>
          <a:xfrm>
            <a:off x="6663962" y="3132852"/>
            <a:ext cx="1180458" cy="327841"/>
          </a:xfrm>
          <a:prstGeom prst="borderCallout2">
            <a:avLst>
              <a:gd name="adj1" fmla="val 102868"/>
              <a:gd name="adj2" fmla="val 73431"/>
              <a:gd name="adj3" fmla="val 191412"/>
              <a:gd name="adj4" fmla="val 87230"/>
              <a:gd name="adj5" fmla="val 247531"/>
              <a:gd name="adj6" fmla="val 109486"/>
            </a:avLst>
          </a:prstGeom>
          <a:ln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Good!</a:t>
            </a:r>
            <a:endParaRPr lang="en-GB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822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000" y="948871"/>
            <a:ext cx="4320000" cy="4320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of dispersion – </a:t>
            </a:r>
            <a:r>
              <a:rPr lang="en-US" dirty="0" err="1" smtClean="0"/>
              <a:t>hickups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5C2F0F-C25C-496C-B7D9-77D67925AB43}" type="datetime1">
              <a:rPr lang="en-US" smtClean="0"/>
              <a:t>5/29/2015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622800" y="5268871"/>
            <a:ext cx="441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Transverse map	Cavity	Transverse map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6081" y="752928"/>
            <a:ext cx="4104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Design barbarism in tracking elements: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Consistency of maps up to the user although already clear at simulation setup </a:t>
            </a:r>
            <a:r>
              <a:rPr lang="en-US" sz="1600" dirty="0" smtClean="0">
                <a:sym typeface="Wingdings" panose="05000000000000000000" pitchFamily="2" charset="2"/>
              </a:rPr>
              <a:t> ugly!</a:t>
            </a:r>
            <a:endParaRPr lang="en-US" sz="1600" dirty="0" smtClean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Idea of instantiating discrete elements and have an external class manage connectivity (similar to unstructured grids)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This is likely to lead to a significant change of interface </a:t>
            </a:r>
            <a:r>
              <a:rPr lang="en-US" sz="1600" dirty="0" smtClean="0">
                <a:sym typeface="Wingdings" panose="05000000000000000000" pitchFamily="2" charset="2"/>
              </a:rPr>
              <a:t> we’ll keep this for </a:t>
            </a:r>
            <a:r>
              <a:rPr lang="en-US" sz="1600" dirty="0" err="1" smtClean="0">
                <a:sym typeface="Wingdings" panose="05000000000000000000" pitchFamily="2" charset="2"/>
              </a:rPr>
              <a:t>PyHEADTAIL</a:t>
            </a:r>
            <a:r>
              <a:rPr lang="en-US" sz="1600" dirty="0" smtClean="0">
                <a:sym typeface="Wingdings" panose="05000000000000000000" pitchFamily="2" charset="2"/>
              </a:rPr>
              <a:t> 2</a:t>
            </a:r>
            <a:endParaRPr lang="en-US" sz="1600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lvl="1" algn="just"/>
            <a:endParaRPr lang="en-US" sz="1600" dirty="0"/>
          </a:p>
        </p:txBody>
      </p:sp>
      <p:pic>
        <p:nvPicPr>
          <p:cNvPr id="20" name="Picture 1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800" y="5717052"/>
            <a:ext cx="4904229" cy="607086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22" name="Rectangle 21"/>
          <p:cNvSpPr/>
          <p:nvPr/>
        </p:nvSpPr>
        <p:spPr>
          <a:xfrm>
            <a:off x="900000" y="3502238"/>
            <a:ext cx="189026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n w="0"/>
                <a:solidFill>
                  <a:srgbClr val="7030A0"/>
                </a:solidFill>
                <a:effectLst>
                  <a:reflection blurRad="6350" stA="53000" endA="300" endPos="35500" dir="5400000" sy="-90000" algn="bl" rotWithShape="0"/>
                </a:effectLst>
              </a:rPr>
              <a:t>New way</a:t>
            </a:r>
            <a:endParaRPr lang="en-US" sz="3600" dirty="0">
              <a:ln w="0"/>
              <a:solidFill>
                <a:srgbClr val="7030A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2856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306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PyHEADTAIL-PyECLOUD</a:t>
            </a:r>
            <a:r>
              <a:rPr lang="en-US" dirty="0" smtClean="0"/>
              <a:t> simulations for LHC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5C2F0F-C25C-496C-B7D9-77D67925AB43}" type="datetime1">
              <a:rPr lang="en-US" smtClean="0"/>
              <a:t>5/29/2015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9372" y="720000"/>
            <a:ext cx="84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E-cloud instability simulations for LHC started – see E-cloud Meeting #21</a:t>
            </a:r>
            <a:endParaRPr lang="en-GB" sz="2400" dirty="0"/>
          </a:p>
          <a:p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29372" y="1565104"/>
            <a:ext cx="30419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Simulations for arcs and quadrupoles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Instability thresholds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vs. beam intensity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vs. energy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18309"/>
            <a:ext cx="9144000" cy="373969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202000" y="2560082"/>
            <a:ext cx="1628775" cy="369332"/>
          </a:xfrm>
          <a:prstGeom prst="rect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Dipoles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474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PyHEADTAIL-PyECLOUD</a:t>
            </a:r>
            <a:r>
              <a:rPr lang="en-US" dirty="0" smtClean="0"/>
              <a:t> simulations for LHC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5C2F0F-C25C-496C-B7D9-77D67925AB43}" type="datetime1">
              <a:rPr lang="en-US" smtClean="0"/>
              <a:t>5/29/2015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9372" y="720000"/>
            <a:ext cx="84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E-cloud instability simulations for LHC started – see E-cloud Meeting #21</a:t>
            </a:r>
            <a:endParaRPr lang="en-GB" sz="2400" dirty="0"/>
          </a:p>
          <a:p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29372" y="1565104"/>
            <a:ext cx="30419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Simulations for arcs and quadrupoles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Instability thresholds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vs. beam intensity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vs. energy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18309"/>
            <a:ext cx="9144000" cy="373969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02000" y="2560082"/>
            <a:ext cx="1628775" cy="369332"/>
          </a:xfrm>
          <a:prstGeom prst="rect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Quads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9838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instabilities – impedance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5C2F0F-C25C-496C-B7D9-77D67925AB43}" type="datetime1">
              <a:rPr lang="en-US" smtClean="0"/>
              <a:t>5/29/2015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695" r="39707"/>
          <a:stretch/>
        </p:blipFill>
        <p:spPr>
          <a:xfrm>
            <a:off x="4572000" y="2598825"/>
            <a:ext cx="4425746" cy="324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29372" y="720000"/>
            <a:ext cx="84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LHC impedance model at 6.5 </a:t>
            </a:r>
            <a:r>
              <a:rPr lang="en-US" sz="2400" dirty="0" err="1" smtClean="0"/>
              <a:t>TeV</a:t>
            </a:r>
            <a:r>
              <a:rPr lang="en-US" sz="2400" dirty="0" smtClean="0"/>
              <a:t> – NHTVS predictions compared with </a:t>
            </a:r>
            <a:r>
              <a:rPr lang="en-US" sz="2400" dirty="0" err="1" smtClean="0"/>
              <a:t>PyHEADTAIL</a:t>
            </a:r>
            <a:endParaRPr lang="en-GB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77" t="7979" r="15194" b="5884"/>
          <a:stretch/>
        </p:blipFill>
        <p:spPr>
          <a:xfrm>
            <a:off x="161918" y="2598825"/>
            <a:ext cx="4279454" cy="324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770802" y="1989906"/>
            <a:ext cx="3164250" cy="369332"/>
          </a:xfrm>
          <a:prstGeom prst="rect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PyHEADTAIL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202000" y="1989906"/>
            <a:ext cx="3164250" cy="369332"/>
          </a:xfrm>
          <a:prstGeom prst="rect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NHTVS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2702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1" t="8144" r="14453" b="6881"/>
          <a:stretch/>
        </p:blipFill>
        <p:spPr>
          <a:xfrm>
            <a:off x="161918" y="2598825"/>
            <a:ext cx="4382019" cy="324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instabilities – impedance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5C2F0F-C25C-496C-B7D9-77D67925AB43}" type="datetime1">
              <a:rPr lang="en-US" smtClean="0"/>
              <a:t>5/29/2015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695" r="39707"/>
          <a:stretch/>
        </p:blipFill>
        <p:spPr>
          <a:xfrm>
            <a:off x="4572000" y="2598825"/>
            <a:ext cx="4425746" cy="324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29372" y="720000"/>
            <a:ext cx="84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LHC impedance model at 6.5 </a:t>
            </a:r>
            <a:r>
              <a:rPr lang="en-US" sz="2400" dirty="0" err="1" smtClean="0"/>
              <a:t>TeV</a:t>
            </a:r>
            <a:r>
              <a:rPr lang="en-US" sz="2400" dirty="0" smtClean="0"/>
              <a:t> – NHTVS predictions compared with </a:t>
            </a:r>
            <a:r>
              <a:rPr lang="en-US" sz="2400" dirty="0" err="1" smtClean="0"/>
              <a:t>PyHEADTAIL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70802" y="1989906"/>
            <a:ext cx="3164250" cy="369332"/>
          </a:xfrm>
          <a:prstGeom prst="rect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Reverse side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410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instabilities – impedance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5C2F0F-C25C-496C-B7D9-77D67925AB43}" type="datetime1">
              <a:rPr lang="en-US" smtClean="0"/>
              <a:t>5/29/2015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9372" y="720000"/>
            <a:ext cx="84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LHC impedance model at 6.5 </a:t>
            </a:r>
            <a:r>
              <a:rPr lang="en-US" sz="2400" dirty="0" err="1" smtClean="0"/>
              <a:t>TeV</a:t>
            </a:r>
            <a:r>
              <a:rPr lang="en-US" sz="2400" dirty="0" smtClean="0"/>
              <a:t> – </a:t>
            </a:r>
            <a:r>
              <a:rPr lang="en-US" sz="2400" dirty="0" smtClean="0"/>
              <a:t>dashboard plot</a:t>
            </a:r>
            <a:endParaRPr lang="en-GB" sz="24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1087"/>
            <a:ext cx="9144000" cy="5106913"/>
          </a:xfrm>
        </p:spPr>
      </p:pic>
      <p:sp>
        <p:nvSpPr>
          <p:cNvPr id="8" name="TextBox 7"/>
          <p:cNvSpPr txBox="1"/>
          <p:nvPr/>
        </p:nvSpPr>
        <p:spPr>
          <a:xfrm>
            <a:off x="3582000" y="1381755"/>
            <a:ext cx="1980000" cy="369332"/>
          </a:xfrm>
          <a:prstGeom prst="rect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Horizontal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727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instabilities – impedance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5C2F0F-C25C-496C-B7D9-77D67925AB43}" type="datetime1">
              <a:rPr lang="en-US" smtClean="0"/>
              <a:t>5/29/2015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9372" y="720000"/>
            <a:ext cx="84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LHC impedance model at 6.5 </a:t>
            </a:r>
            <a:r>
              <a:rPr lang="en-US" sz="2400" dirty="0" err="1" smtClean="0"/>
              <a:t>TeV</a:t>
            </a:r>
            <a:r>
              <a:rPr lang="en-US" sz="2400" dirty="0" smtClean="0"/>
              <a:t> – </a:t>
            </a:r>
            <a:r>
              <a:rPr lang="en-US" sz="2400" dirty="0" smtClean="0"/>
              <a:t>dashboard plot</a:t>
            </a:r>
            <a:endParaRPr lang="en-GB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1087"/>
            <a:ext cx="9144000" cy="51069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82000" y="1381755"/>
            <a:ext cx="1980000" cy="369332"/>
          </a:xfrm>
          <a:prstGeom prst="rect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Vertical</a:t>
            </a:r>
            <a:endParaRPr lang="en-GB" dirty="0"/>
          </a:p>
        </p:txBody>
      </p:sp>
      <p:sp>
        <p:nvSpPr>
          <p:cNvPr id="11" name="Freeform 10"/>
          <p:cNvSpPr/>
          <p:nvPr/>
        </p:nvSpPr>
        <p:spPr>
          <a:xfrm>
            <a:off x="5398633" y="4407999"/>
            <a:ext cx="1793987" cy="1912971"/>
          </a:xfrm>
          <a:custGeom>
            <a:avLst/>
            <a:gdLst>
              <a:gd name="connsiteX0" fmla="*/ 0 w 1879600"/>
              <a:gd name="connsiteY0" fmla="*/ 1897802 h 1927027"/>
              <a:gd name="connsiteX1" fmla="*/ 304800 w 1879600"/>
              <a:gd name="connsiteY1" fmla="*/ 1839745 h 1927027"/>
              <a:gd name="connsiteX2" fmla="*/ 1008742 w 1879600"/>
              <a:gd name="connsiteY2" fmla="*/ 1164831 h 1927027"/>
              <a:gd name="connsiteX3" fmla="*/ 1480457 w 1879600"/>
              <a:gd name="connsiteY3" fmla="*/ 10945 h 1927027"/>
              <a:gd name="connsiteX4" fmla="*/ 1879600 w 1879600"/>
              <a:gd name="connsiteY4" fmla="*/ 1912316 h 1927027"/>
              <a:gd name="connsiteX0" fmla="*/ 0 w 1574800"/>
              <a:gd name="connsiteY0" fmla="*/ 1839745 h 1912316"/>
              <a:gd name="connsiteX1" fmla="*/ 703942 w 1574800"/>
              <a:gd name="connsiteY1" fmla="*/ 1164831 h 1912316"/>
              <a:gd name="connsiteX2" fmla="*/ 1175657 w 1574800"/>
              <a:gd name="connsiteY2" fmla="*/ 10945 h 1912316"/>
              <a:gd name="connsiteX3" fmla="*/ 1574800 w 1574800"/>
              <a:gd name="connsiteY3" fmla="*/ 1912316 h 1912316"/>
              <a:gd name="connsiteX0" fmla="*/ 0 w 1582057"/>
              <a:gd name="connsiteY0" fmla="*/ 1905169 h 1912426"/>
              <a:gd name="connsiteX1" fmla="*/ 711199 w 1582057"/>
              <a:gd name="connsiteY1" fmla="*/ 1164941 h 1912426"/>
              <a:gd name="connsiteX2" fmla="*/ 1182914 w 1582057"/>
              <a:gd name="connsiteY2" fmla="*/ 11055 h 1912426"/>
              <a:gd name="connsiteX3" fmla="*/ 1582057 w 1582057"/>
              <a:gd name="connsiteY3" fmla="*/ 1912426 h 1912426"/>
              <a:gd name="connsiteX0" fmla="*/ 0 w 1589200"/>
              <a:gd name="connsiteY0" fmla="*/ 1909939 h 1912434"/>
              <a:gd name="connsiteX1" fmla="*/ 718342 w 1589200"/>
              <a:gd name="connsiteY1" fmla="*/ 1164949 h 1912434"/>
              <a:gd name="connsiteX2" fmla="*/ 1190057 w 1589200"/>
              <a:gd name="connsiteY2" fmla="*/ 11063 h 1912434"/>
              <a:gd name="connsiteX3" fmla="*/ 1589200 w 1589200"/>
              <a:gd name="connsiteY3" fmla="*/ 1912434 h 1912434"/>
              <a:gd name="connsiteX0" fmla="*/ 0 w 1589200"/>
              <a:gd name="connsiteY0" fmla="*/ 1912928 h 1915423"/>
              <a:gd name="connsiteX1" fmla="*/ 627854 w 1589200"/>
              <a:gd name="connsiteY1" fmla="*/ 1094119 h 1915423"/>
              <a:gd name="connsiteX2" fmla="*/ 1190057 w 1589200"/>
              <a:gd name="connsiteY2" fmla="*/ 14052 h 1915423"/>
              <a:gd name="connsiteX3" fmla="*/ 1589200 w 1589200"/>
              <a:gd name="connsiteY3" fmla="*/ 1915423 h 1915423"/>
              <a:gd name="connsiteX0" fmla="*/ 0 w 1793987"/>
              <a:gd name="connsiteY0" fmla="*/ 1912857 h 1912971"/>
              <a:gd name="connsiteX1" fmla="*/ 627854 w 1793987"/>
              <a:gd name="connsiteY1" fmla="*/ 1094048 h 1912971"/>
              <a:gd name="connsiteX2" fmla="*/ 1190057 w 1793987"/>
              <a:gd name="connsiteY2" fmla="*/ 13981 h 1912971"/>
              <a:gd name="connsiteX3" fmla="*/ 1793987 w 1793987"/>
              <a:gd name="connsiteY3" fmla="*/ 1912971 h 1912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3987" h="1912971">
                <a:moveTo>
                  <a:pt x="0" y="1912857"/>
                </a:moveTo>
                <a:cubicBezTo>
                  <a:pt x="168124" y="1790695"/>
                  <a:pt x="429511" y="1410527"/>
                  <a:pt x="627854" y="1094048"/>
                </a:cubicBezTo>
                <a:cubicBezTo>
                  <a:pt x="826197" y="777569"/>
                  <a:pt x="995702" y="-122506"/>
                  <a:pt x="1190057" y="13981"/>
                </a:cubicBezTo>
                <a:cubicBezTo>
                  <a:pt x="1384413" y="150468"/>
                  <a:pt x="1666987" y="1024576"/>
                  <a:pt x="1793987" y="1912971"/>
                </a:cubicBezTo>
              </a:path>
            </a:pathLst>
          </a:custGeom>
          <a:solidFill>
            <a:srgbClr val="7F6000">
              <a:alpha val="20000"/>
            </a:srgbClr>
          </a:solidFill>
          <a:ln w="1905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2448434" y="3758581"/>
            <a:ext cx="5900398" cy="584775"/>
          </a:xfrm>
          <a:prstGeom prst="rect">
            <a:avLst/>
          </a:prstGeom>
          <a:solidFill>
            <a:schemeClr val="bg1"/>
          </a:solidFill>
          <a:ln>
            <a:solidFill>
              <a:srgbClr val="7F6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dirty="0" smtClean="0"/>
              <a:t>If now we could get a stability diagram on top of this,</a:t>
            </a:r>
          </a:p>
          <a:p>
            <a:r>
              <a:rPr lang="en-US" sz="1600" dirty="0" smtClean="0"/>
              <a:t>we could investigate Landau damping without having to do the scans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352011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0326" y="990000"/>
            <a:ext cx="3049903" cy="4878000"/>
          </a:xfrm>
        </p:spPr>
        <p:txBody>
          <a:bodyPr>
            <a:normAutofit/>
          </a:bodyPr>
          <a:lstStyle/>
          <a:p>
            <a:pPr marL="36576" indent="0" algn="just">
              <a:buNone/>
            </a:pPr>
            <a:r>
              <a:rPr lang="en-US" sz="2000" dirty="0" smtClean="0"/>
              <a:t>Xavier agreed to add </a:t>
            </a:r>
            <a:r>
              <a:rPr lang="en-US" sz="2000" dirty="0" err="1" smtClean="0"/>
              <a:t>PySSD</a:t>
            </a:r>
            <a:r>
              <a:rPr lang="en-US" sz="2000" dirty="0" smtClean="0"/>
              <a:t> on our </a:t>
            </a:r>
            <a:r>
              <a:rPr lang="en-US" sz="2000" dirty="0" err="1" smtClean="0"/>
              <a:t>github</a:t>
            </a:r>
            <a:r>
              <a:rPr lang="en-US" sz="2000" dirty="0" smtClean="0"/>
              <a:t> repository – thanks Xavier!</a:t>
            </a:r>
          </a:p>
          <a:p>
            <a:pPr marL="36576" indent="0" algn="just">
              <a:buNone/>
            </a:pPr>
            <a:endParaRPr lang="en-US" sz="2000" dirty="0"/>
          </a:p>
          <a:p>
            <a:pPr marL="36576" indent="0" algn="just">
              <a:buNone/>
            </a:pPr>
            <a:endParaRPr lang="en-US" sz="2000" dirty="0" smtClean="0"/>
          </a:p>
          <a:p>
            <a:pPr marL="36576" indent="0" algn="just">
              <a:buNone/>
            </a:pPr>
            <a:r>
              <a:rPr lang="en-US" sz="2000" dirty="0" smtClean="0"/>
              <a:t>Some minor work and optimization done on the code – next bigger step will be the implementation of an RFQ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PySSD</a:t>
            </a:r>
            <a:r>
              <a:rPr lang="en-US" dirty="0" smtClean="0"/>
              <a:t> on </a:t>
            </a:r>
            <a:r>
              <a:rPr lang="en-US" dirty="0" err="1" smtClean="0"/>
              <a:t>PyCOMPLETE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5C2F0F-C25C-496C-B7D9-77D67925AB43}" type="datetime1">
              <a:rPr lang="en-US" smtClean="0"/>
              <a:t>5/29/2015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3024" t="5360" r="33995" b="15618"/>
          <a:stretch/>
        </p:blipFill>
        <p:spPr>
          <a:xfrm>
            <a:off x="3661347" y="558000"/>
            <a:ext cx="5482653" cy="6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30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12.4859"/>
  <p:tag name="ORIGINALWIDTH" val="718.4102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95, 57, 0}&#10;\definecolor{cern5}{RGB}{172, 108, 11}&#10;&#10;\definecolor{fgcolor}{RGB}{0,0,0}&#10;\definecolor{bgcolor}{RGB}{255,255,255}&#10;\pagecolor{bgcolor}\color{cern3}&#10;&#10;\pagestyle{empty}&#10;\begin{document}&#10;&#10;\text{jump} $\delta \rightarrow \delta'$&#10;&#10;\end{document}"/>
  <p:tag name="IGUANATEXSIZE" val="16"/>
  <p:tag name="IGUANATEXCURSOR" val="821"/>
  <p:tag name="TRANSPARENCY" val="False"/>
  <p:tag name="FILENAME" val=""/>
  <p:tag name="INPUTTYPE" val="0"/>
  <p:tag name="LATEXENGINEID" val="0"/>
  <p:tag name="TEMPFOLDER" val="c:\temp\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373.4533"/>
  <p:tag name="ORIGINALWIDTH" val="3016.87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95, 57, 0}&#10;\definecolor{cern5}{RGB}{172, 108, 11}&#10;&#10;\definecolor{fgcolor}{RGB}{0,0,0}&#10;\definecolor{bgcolor}{RGB}{255,255,255}&#10;\pagecolor{bgcolor}\color{cern3}&#10;&#10;\pagestyle{empty}&#10;\begin{document}&#10;&#10;\[&#10;M =&#10;\begin{pmatrix}&#10;\sqrt{\beta_1} &amp; 0\\&#10;\frac{\alpha_1}{\sqrt{\beta_1}} &amp; \frac{1}{\sqrt{\beta_1}}&#10;\end{pmatrix}&#10;\begin{pmatrix}&#10;\cos(\mu) &amp; -\sin(\mu)\\&#10;\sin(\mu) &amp; \cos(\mu)&#10;\end{pmatrix}&#10;\begin{pmatrix}&#10;\frac{1}{\sqrt{\beta_0}} &amp; 0\\&#10;-\frac{\alpha_0}{\sqrt{\beta_0}} &amp; \sqrt{\beta_0}&#10;\end{pmatrix}&#10;\]&#10;&#10;\end{document}"/>
  <p:tag name="IGUANATEXSIZE" val="16"/>
  <p:tag name="IGUANATEXCURSOR" val="882"/>
  <p:tag name="TRANSPARENCY" val="False"/>
  <p:tag name="FILENAME" val=""/>
  <p:tag name="INPUTTYPE" val="0"/>
  <p:tag name="LATEXENGINEID" val="0"/>
  <p:tag name="TEMPFOLDER" val="c:\temp\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373.4533"/>
  <p:tag name="ORIGINALWIDTH" val="3016.87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95, 57, 0}&#10;\definecolor{cern5}{RGB}{172, 108, 11}&#10;&#10;\definecolor{fgcolor}{RGB}{0,0,0}&#10;\definecolor{bgcolor}{RGB}{255,255,255}&#10;\pagecolor{bgcolor}\color{cern3}&#10;&#10;\pagestyle{empty}&#10;\begin{document}&#10;&#10;\[&#10;M =&#10;\begin{pmatrix}&#10;\sqrt{\beta_1} &amp; 0\\&#10;\frac{\alpha_1}{\sqrt{\beta_1}} &amp; \frac{1}{\sqrt{\beta_1}}&#10;\end{pmatrix}&#10;\begin{pmatrix}&#10;\cos(\mu) &amp; -\sin(\mu)\\&#10;\sin(\mu) &amp; \cos(\mu)&#10;\end{pmatrix}&#10;\begin{pmatrix}&#10;\frac{1}{\sqrt{\beta_0}} &amp; 0\\&#10;-\frac{\alpha_0}{\sqrt{\beta_0}} &amp; \sqrt{\beta_0}&#10;\end{pmatrix}&#10;\]&#10;&#10;\end{document}"/>
  <p:tag name="IGUANATEXSIZE" val="16"/>
  <p:tag name="IGUANATEXCURSOR" val="882"/>
  <p:tag name="TRANSPARENCY" val="False"/>
  <p:tag name="FILENAME" val=""/>
  <p:tag name="INPUTTYPE" val="0"/>
  <p:tag name="LATEXENGINEID" val="0"/>
  <p:tag name="TEMPFOLDER" val="c:\temp\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373.4533"/>
  <p:tag name="ORIGINALWIDTH" val="3016.87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95, 57, 0}&#10;\definecolor{cern5}{RGB}{172, 108, 11}&#10;&#10;\definecolor{fgcolor}{RGB}{0,0,0}&#10;\definecolor{bgcolor}{RGB}{255,255,255}&#10;\pagecolor{bgcolor}\color{cern3}&#10;&#10;\pagestyle{empty}&#10;\begin{document}&#10;&#10;\[&#10;M =&#10;\begin{pmatrix}&#10;\sqrt{\beta_1} &amp; 0\\&#10;\frac{\alpha_1}{\sqrt{\beta_1}} &amp; \frac{1}{\sqrt{\beta_1}}&#10;\end{pmatrix}&#10;\begin{pmatrix}&#10;\cos(\mu) &amp; -\sin(\mu)\\&#10;\sin(\mu) &amp; \cos(\mu)&#10;\end{pmatrix}&#10;\begin{pmatrix}&#10;\frac{1}{\sqrt{\beta_0}} &amp; 0\\&#10;-\frac{\alpha_0}{\sqrt{\beta_0}} &amp; \sqrt{\beta_0}&#10;\end{pmatrix}&#10;\]&#10;&#10;\end{document}"/>
  <p:tag name="IGUANATEXSIZE" val="16"/>
  <p:tag name="IGUANATEXCURSOR" val="882"/>
  <p:tag name="TRANSPARENCY" val="False"/>
  <p:tag name="FILENAME" val=""/>
  <p:tag name="INPUTTYPE" val="0"/>
  <p:tag name="LATEXENGINEID" val="0"/>
  <p:tag name="TEMPFOLDER" val="c:\temp\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98.98764"/>
  <p:tag name="ORIGINALWIDTH" val="1286.089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95, 57, 0}&#10;\definecolor{cern5}{RGB}{172, 108, 11}&#10;&#10;\definecolor{fgcolor}{RGB}{0,0,0}&#10;\definecolor{bgcolor}{RGB}{255,255,255}&#10;\pagecolor{bgcolor}\color{cern3}&#10;&#10;\pagestyle{empty}&#10;\begin{document}&#10;&#10;\text{Correction with} $+ D\delta$&#10;&#10;\end{document}"/>
  <p:tag name="IGUANATEXSIZE" val="16"/>
  <p:tag name="IGUANATEXCURSOR" val="807"/>
  <p:tag name="TRANSPARENCY" val="False"/>
  <p:tag name="FILENAME" val=""/>
  <p:tag name="INPUTTYPE" val="0"/>
  <p:tag name="LATEXENGINEID" val="0"/>
  <p:tag name="TEMPFOLDER" val="c:\temp\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12.4859"/>
  <p:tag name="ORIGINALWIDTH" val="718.4102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95, 57, 0}&#10;\definecolor{cern5}{RGB}{172, 108, 11}&#10;&#10;\definecolor{fgcolor}{RGB}{0,0,0}&#10;\definecolor{bgcolor}{RGB}{255,255,255}&#10;\pagecolor{bgcolor}\color{cern3}&#10;&#10;\pagestyle{empty}&#10;\begin{document}&#10;&#10;\text{jump} $\delta \rightarrow \delta'$&#10;&#10;\end{document}"/>
  <p:tag name="IGUANATEXSIZE" val="16"/>
  <p:tag name="IGUANATEXCURSOR" val="821"/>
  <p:tag name="TRANSPARENCY" val="False"/>
  <p:tag name="FILENAME" val=""/>
  <p:tag name="INPUTTYPE" val="0"/>
  <p:tag name="LATEXENGINEID" val="0"/>
  <p:tag name="TEMPFOLDER" val="c:\temp\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95.98803"/>
  <p:tag name="ORIGINALWIDTH" val="1316.086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95, 57, 0}&#10;\definecolor{cern5}{RGB}{172, 108, 11}&#10;&#10;\definecolor{fgcolor}{RGB}{0,0,0}&#10;\definecolor{bgcolor}{RGB}{255,255,255}&#10;\pagecolor{bgcolor}\color{cern3}&#10;&#10;\pagestyle{empty}&#10;\begin{document}&#10;&#10;\text{Correction with} $- D \delta'$&#10;&#10;\end{document}"/>
  <p:tag name="IGUANATEXSIZE" val="16"/>
  <p:tag name="IGUANATEXCURSOR" val="808"/>
  <p:tag name="TRANSPARENCY" val="False"/>
  <p:tag name="FILENAME" val=""/>
  <p:tag name="INPUTTYPE" val="0"/>
  <p:tag name="LATEXENGINEID" val="0"/>
  <p:tag name="TEMPFOLDER" val="c:\temp\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373.4533"/>
  <p:tag name="ORIGINALWIDTH" val="3016.873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95, 57, 0}&#10;\definecolor{cern5}{RGB}{172, 108, 11}&#10;&#10;\definecolor{fgcolor}{RGB}{0,0,0}&#10;\definecolor{bgcolor}{RGB}{255,255,255}&#10;\pagecolor{bgcolor}\color{cern3}&#10;&#10;\pagestyle{empty}&#10;\begin{document}&#10;&#10;\[&#10;M =&#10;\begin{pmatrix}&#10;\sqrt{\beta_1} &amp; 0\\&#10;\frac{\alpha_1}{\sqrt{\beta_1}} &amp; \frac{1}{\sqrt{\beta_1}}&#10;\end{pmatrix}&#10;\begin{pmatrix}&#10;\cos(\mu) &amp; -\sin(\mu)\\&#10;\sin(\mu) &amp; \cos(\mu)&#10;\end{pmatrix}&#10;\begin{pmatrix}&#10;\frac{1}{\sqrt{\beta_0}} &amp; 0\\&#10;-\frac{\alpha_0}{\sqrt{\beta_0}} &amp; \sqrt{\beta_0}&#10;\end{pmatrix}&#10;\]&#10;&#10;\end{document}"/>
  <p:tag name="IGUANATEXSIZE" val="16"/>
  <p:tag name="IGUANATEXCURSOR" val="882"/>
  <p:tag name="TRANSPARENCY" val="False"/>
  <p:tag name="FILENAME" val=""/>
  <p:tag name="INPUTTYPE" val="0"/>
  <p:tag name="LATEXENGINEID" val="0"/>
  <p:tag name="TEMPFOLDER" val="c:\temp\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90.73866"/>
  <p:tag name="ORIGINALWIDTH" val="1286.089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95, 57, 0}&#10;\definecolor{cern5}{RGB}{172, 108, 11}&#10;&#10;\definecolor{fgcolor}{RGB}{0,0,0}&#10;\definecolor{bgcolor}{RGB}{255,255,255}&#10;\pagecolor{bgcolor}\color{cern3}&#10;&#10;\pagestyle{empty}&#10;\begin{document}&#10;&#10;\text{Correction with} $- D\delta$&#10;&#10;\end{document}"/>
  <p:tag name="IGUANATEXSIZE" val="16"/>
  <p:tag name="IGUANATEXCURSOR" val="807"/>
  <p:tag name="TRANSPARENCY" val="False"/>
  <p:tag name="FILENAME" val=""/>
  <p:tag name="INPUTTYPE" val="0"/>
  <p:tag name="LATEXENGINEID" val="0"/>
  <p:tag name="TEMPFOLDER" val="c:\temp\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12.4859"/>
  <p:tag name="ORIGINALWIDTH" val="718.4102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95, 57, 0}&#10;\definecolor{cern5}{RGB}{172, 108, 11}&#10;&#10;\definecolor{fgcolor}{RGB}{0,0,0}&#10;\definecolor{bgcolor}{RGB}{255,255,255}&#10;\pagecolor{bgcolor}\color{cern3}&#10;&#10;\pagestyle{empty}&#10;\begin{document}&#10;&#10;\text{jump} $\delta \rightarrow \delta'$&#10;&#10;\end{document}"/>
  <p:tag name="IGUANATEXSIZE" val="16"/>
  <p:tag name="IGUANATEXCURSOR" val="821"/>
  <p:tag name="TRANSPARENCY" val="False"/>
  <p:tag name="FILENAME" val=""/>
  <p:tag name="INPUTTYPE" val="0"/>
  <p:tag name="LATEXENGINEID" val="0"/>
  <p:tag name="TEMPFOLDER" val="c:\temp\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04.237"/>
  <p:tag name="ORIGINALWIDTH" val="1316.086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95, 57, 0}&#10;\definecolor{cern5}{RGB}{172, 108, 11}&#10;&#10;\definecolor{fgcolor}{RGB}{0,0,0}&#10;\definecolor{bgcolor}{RGB}{255,255,255}&#10;\pagecolor{bgcolor}\color{cern3}&#10;&#10;\pagestyle{empty}&#10;\begin{document}&#10;&#10;\text{Correction with} $+ D \delta'$&#10;&#10;\end{document}"/>
  <p:tag name="IGUANATEXSIZE" val="16"/>
  <p:tag name="IGUANATEXCURSOR" val="807"/>
  <p:tag name="TRANSPARENCY" val="False"/>
  <p:tag name="FILENAME" val=""/>
  <p:tag name="INPUTTYPE" val="0"/>
  <p:tag name="LATEXENGINEID" val="0"/>
  <p:tag name="TEMPFOLDER" val="c:\temp\"/>
</p:tagLst>
</file>

<file path=ppt/theme/theme1.xml><?xml version="1.0" encoding="utf-8"?>
<a:theme xmlns:a="http://schemas.openxmlformats.org/drawingml/2006/main" name="CERNCorporate4-3">
  <a:themeElements>
    <a:clrScheme name="Custom 1">
      <a:dk1>
        <a:srgbClr val="0B66AC"/>
      </a:dk1>
      <a:lt1>
        <a:srgbClr val="FFFFFF"/>
      </a:lt1>
      <a:dk2>
        <a:srgbClr val="FFFFFF"/>
      </a:dk2>
      <a:lt2>
        <a:srgbClr val="0B66AC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_Template4a" id="{034C4962-C3FF-46B6-914E-DAEBA48D431C}" vid="{1DBBC84C-10CD-42CB-B2B5-54F47D72750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CERN_Template4a</Template>
  <TotalTime>1148</TotalTime>
  <Words>588</Words>
  <Application>Microsoft Office PowerPoint</Application>
  <PresentationFormat>On-screen Show (4:3)</PresentationFormat>
  <Paragraphs>185</Paragraphs>
  <Slides>29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Calibri</vt:lpstr>
      <vt:lpstr>Wingdings</vt:lpstr>
      <vt:lpstr>CERNCorporate4-3</vt:lpstr>
      <vt:lpstr>PowerPoint Presentation</vt:lpstr>
      <vt:lpstr>Ongoing activities</vt:lpstr>
      <vt:lpstr>PyHEADTAIL-PyECLOUD simulations for LHC</vt:lpstr>
      <vt:lpstr>PyHEADTAIL-PyECLOUD simulations for LHC</vt:lpstr>
      <vt:lpstr>LHC instabilities – impedance</vt:lpstr>
      <vt:lpstr>LHC instabilities – impedance</vt:lpstr>
      <vt:lpstr>LHC instabilities – impedance</vt:lpstr>
      <vt:lpstr>LHC instabilities – impedance</vt:lpstr>
      <vt:lpstr>PySSD on PyCOMPLETE</vt:lpstr>
      <vt:lpstr>PowerPoint Presentation</vt:lpstr>
      <vt:lpstr>PowerPoint Presentation</vt:lpstr>
      <vt:lpstr>RFQ activities</vt:lpstr>
      <vt:lpstr>Michael’s slides</vt:lpstr>
      <vt:lpstr>Michael’s slides</vt:lpstr>
      <vt:lpstr>Michael’s slides</vt:lpstr>
      <vt:lpstr>Michael’s slides</vt:lpstr>
      <vt:lpstr>Michael’s slides</vt:lpstr>
      <vt:lpstr>Michael’s slides</vt:lpstr>
      <vt:lpstr>Michael’s slides</vt:lpstr>
      <vt:lpstr>Michael’s slides</vt:lpstr>
      <vt:lpstr>Michael’s slides</vt:lpstr>
      <vt:lpstr>Michael’s slides</vt:lpstr>
      <vt:lpstr>Michael’s slides</vt:lpstr>
      <vt:lpstr>Michael’s slides</vt:lpstr>
      <vt:lpstr>Implementation of dispersion – hickups</vt:lpstr>
      <vt:lpstr>Implementation of dispersion – hickups</vt:lpstr>
      <vt:lpstr>Implementation of dispersion – hickups</vt:lpstr>
      <vt:lpstr>Implementation of dispersion – hickups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Shing Bruce Li</dc:creator>
  <cp:lastModifiedBy>Kevin Shing Bruce Li</cp:lastModifiedBy>
  <cp:revision>67</cp:revision>
  <dcterms:created xsi:type="dcterms:W3CDTF">2015-05-28T07:24:44Z</dcterms:created>
  <dcterms:modified xsi:type="dcterms:W3CDTF">2015-05-29T21:35:22Z</dcterms:modified>
</cp:coreProperties>
</file>