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notesSlides/notesSlide1.xml" ContentType="application/vnd.openxmlformats-officedocument.presentationml.notesSlide+xml"/>
  <Override PartName="/ppt/media/image2.jpeg" ContentType="image/jpeg"/>
  <Override PartName="/ppt/media/image3.jpeg" ContentType="image/jpeg"/>
  <Override PartName="/ppt/media/media1.mov" ContentType="video/unknown"/>
  <Override PartName="/ppt/media/media2.mov" ContentType="vide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6" name="Shape 4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29" name="Shape 12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lnSpc>
                <a:spcPct val="100000"/>
              </a:lnSpc>
              <a:defRPr sz="1800"/>
            </a:pPr>
            <a:r>
              <a:rPr sz="1200">
                <a:latin typeface="Calibri"/>
                <a:ea typeface="Calibri"/>
                <a:cs typeface="Calibri"/>
                <a:sym typeface="Calibri"/>
              </a:rPr>
              <a:t>Synchrotron radiation is the name given to the radiation which occurs when charged particles are accelerated in a curved path or orbit. Classically, any charged particle which moves in a curved path or is accelerated in a straight-line path will emit electromagnetic radiation. Various names are given to this radiation in different contexts. For example, when is occurs upon electron impact with a solid metal target.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00000"/>
              </a:lnSpc>
              <a:defRPr sz="1800"/>
            </a:pP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100000"/>
              </a:lnSpc>
              <a:defRPr sz="1800"/>
            </a:pPr>
            <a:r>
              <a:rPr sz="1200">
                <a:latin typeface="Calibri"/>
                <a:ea typeface="Calibri"/>
                <a:cs typeface="Calibri"/>
                <a:sym typeface="Calibri"/>
              </a:rPr>
              <a:t> The Crab pulsar is slowing at the rate of about 10</a:t>
            </a:r>
            <a:r>
              <a:rPr baseline="30000" sz="1200">
                <a:latin typeface="Calibri"/>
                <a:ea typeface="Calibri"/>
                <a:cs typeface="Calibri"/>
                <a:sym typeface="Calibri"/>
              </a:rPr>
              <a:t>-8</a:t>
            </a:r>
            <a:r>
              <a:rPr sz="1200">
                <a:latin typeface="Calibri"/>
                <a:ea typeface="Calibri"/>
                <a:cs typeface="Calibri"/>
                <a:sym typeface="Calibri"/>
              </a:rPr>
              <a:t> sec per day, and the corresponding energy loss agrees well with the energy needed to keep the nebula luminous. Some of this luminosity takes the form of </a:t>
            </a:r>
            <a:r>
              <a:rPr sz="1200" u="sng">
                <a:latin typeface="Calibri"/>
                <a:ea typeface="Calibri"/>
                <a:cs typeface="Calibri"/>
                <a:sym typeface="Calibri"/>
              </a:rPr>
              <a:t>synchrotron radiation, requiring a source of energy for accelerating charged particles.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>
            <a:lvl1pPr defTabSz="584200">
              <a:defRPr sz="80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/>
          <a:lstStyle>
            <a:lvl1pPr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indent="2286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indent="4572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indent="6858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indent="9144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110182" y="1064865"/>
            <a:ext cx="12765129" cy="1"/>
          </a:xfrm>
          <a:prstGeom prst="line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pic>
        <p:nvPicPr>
          <p:cNvPr id="31" name="LogoOutlin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5609" y="265608"/>
            <a:ext cx="694632" cy="694632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Shape 32"/>
          <p:cNvSpPr/>
          <p:nvPr/>
        </p:nvSpPr>
        <p:spPr>
          <a:xfrm>
            <a:off x="110182" y="9171698"/>
            <a:ext cx="12765129" cy="1"/>
          </a:xfrm>
          <a:prstGeom prst="line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xfrm>
            <a:off x="6361226" y="9302750"/>
            <a:ext cx="269648" cy="266700"/>
          </a:xfrm>
          <a:prstGeom prst="rect">
            <a:avLst/>
          </a:prstGeom>
        </p:spPr>
        <p:txBody>
          <a:bodyPr wrap="none" lIns="0" tIns="0" rIns="0" bIns="0" anchor="t"/>
          <a:lstStyle>
            <a:lvl1pPr algn="ctr" defTabSz="584200">
              <a:defRPr sz="11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34" name="Shape 34"/>
          <p:cNvSpPr/>
          <p:nvPr/>
        </p:nvSpPr>
        <p:spPr>
          <a:xfrm>
            <a:off x="183946" y="9275233"/>
            <a:ext cx="2070508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CERN-SESAME School 2015</a:t>
            </a:r>
          </a:p>
        </p:txBody>
      </p:sp>
      <p:sp>
        <p:nvSpPr>
          <p:cNvPr id="35" name="Shape 35"/>
          <p:cNvSpPr/>
          <p:nvPr/>
        </p:nvSpPr>
        <p:spPr>
          <a:xfrm>
            <a:off x="11114379" y="9275233"/>
            <a:ext cx="936042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Rolf Landua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200"/>
              <a:t>Title Text</a:t>
            </a:r>
          </a:p>
        </p:txBody>
      </p:sp>
      <p:sp>
        <p:nvSpPr>
          <p:cNvPr id="42" name="Shape 4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One</a:t>
            </a:r>
            <a:endParaRPr sz="4400">
              <a:solidFill>
                <a:srgbClr val="888888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Two</a:t>
            </a:r>
            <a:endParaRPr sz="4400">
              <a:solidFill>
                <a:srgbClr val="888888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Three</a:t>
            </a:r>
            <a:endParaRPr sz="4400">
              <a:solidFill>
                <a:srgbClr val="888888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Four</a:t>
            </a:r>
            <a:endParaRPr sz="4400">
              <a:solidFill>
                <a:srgbClr val="888888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43" name="Shape 4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lIns="0" tIns="0" rIns="0" bIns="0" anchor="b"/>
          <a:lstStyle>
            <a:lvl1pPr defTabSz="584200">
              <a:defRPr sz="80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lIns="0" tIns="0" rIns="0" bIns="0"/>
          <a:lstStyle>
            <a:lvl1pPr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indent="2286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indent="4572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indent="6858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indent="9144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 lIns="0" tIns="0" rIns="0" bIns="0"/>
          <a:lstStyle>
            <a:lvl1pPr defTabSz="584200">
              <a:defRPr sz="80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lIns="0" tIns="0" rIns="0" bIns="0" anchor="b"/>
          <a:lstStyle>
            <a:lvl1pPr defTabSz="584200">
              <a:defRPr sz="60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lIns="0" tIns="0" rIns="0" bIns="0"/>
          <a:lstStyle>
            <a:lvl1pPr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indent="2286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indent="4572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indent="6858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indent="914400" defTabSz="584200">
              <a:spcBef>
                <a:spcPts val="0"/>
              </a:spcBef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 lIns="0" tIns="0" rIns="0" bIns="0"/>
          <a:lstStyle>
            <a:lvl1pPr defTabSz="584200">
              <a:defRPr sz="80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 lIns="0" tIns="0" rIns="0" bIns="0"/>
          <a:lstStyle>
            <a:lvl1pPr defTabSz="584200">
              <a:defRPr sz="80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0" name="Shape 20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</p:spPr>
        <p:txBody>
          <a:bodyPr lIns="0" tIns="0" rIns="0" bIns="0" anchor="ctr"/>
          <a:lstStyle>
            <a:lvl1pPr marL="4445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8890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13335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17780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22225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 lIns="0" tIns="0" rIns="0" bIns="0"/>
          <a:lstStyle>
            <a:lvl1pPr defTabSz="584200">
              <a:defRPr sz="80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3" name="Shape 23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 lIns="0" tIns="0" rIns="0" bIns="0" anchor="ctr"/>
          <a:lstStyle>
            <a:lvl1pPr marL="342900" indent="-342900" algn="l" defTabSz="584200">
              <a:spcBef>
                <a:spcPts val="3200"/>
              </a:spcBef>
              <a:buSzPct val="7500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685800" indent="-342900" algn="l" defTabSz="584200">
              <a:spcBef>
                <a:spcPts val="3200"/>
              </a:spcBef>
              <a:buSzPct val="7500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1028700" indent="-342900" algn="l" defTabSz="584200">
              <a:spcBef>
                <a:spcPts val="3200"/>
              </a:spcBef>
              <a:buSzPct val="7500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1371600" indent="-342900" algn="l" defTabSz="584200">
              <a:spcBef>
                <a:spcPts val="3200"/>
              </a:spcBef>
              <a:buSzPct val="7500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1714500" indent="-342900" algn="l" defTabSz="584200">
              <a:spcBef>
                <a:spcPts val="3200"/>
              </a:spcBef>
              <a:buSzPct val="75000"/>
              <a:buChar char="•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 lIns="0" tIns="0" rIns="0" bIns="0" anchor="ctr"/>
          <a:lstStyle>
            <a:lvl1pPr marL="4445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  <a:lvl2pPr marL="8890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2pPr>
            <a:lvl3pPr marL="13335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3pPr>
            <a:lvl4pPr marL="17780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4pPr>
            <a:lvl5pPr marL="2222500" indent="-444500" algn="l" defTabSz="584200">
              <a:spcBef>
                <a:spcPts val="4200"/>
              </a:spcBef>
              <a:buSzPct val="75000"/>
              <a:buChar char="•"/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2FF02"/>
            </a:gs>
            <a:gs pos="30000">
              <a:srgbClr val="70FFED"/>
            </a:gs>
            <a:gs pos="70000">
              <a:srgbClr val="000090"/>
            </a:gs>
            <a:gs pos="100000">
              <a:srgbClr val="660066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75359" y="2623537"/>
            <a:ext cx="11054082" cy="29035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normAutofit fontScale="100000" lnSpcReduction="0"/>
          </a:bodyPr>
          <a:lstStyle/>
          <a:p>
            <a:pPr lvl="0">
              <a:defRPr sz="1800"/>
            </a:pPr>
            <a:r>
              <a:rPr sz="62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950719" y="5527040"/>
            <a:ext cx="9103361" cy="4226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One</a:t>
            </a:r>
            <a:endParaRPr sz="4400">
              <a:solidFill>
                <a:srgbClr val="888888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Two</a:t>
            </a:r>
            <a:endParaRPr sz="4400">
              <a:solidFill>
                <a:srgbClr val="888888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Three</a:t>
            </a:r>
            <a:endParaRPr sz="4400">
              <a:solidFill>
                <a:srgbClr val="888888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Four</a:t>
            </a:r>
            <a:endParaRPr sz="4400">
              <a:solidFill>
                <a:srgbClr val="888888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9320107" y="9114112"/>
            <a:ext cx="3034454" cy="371349"/>
          </a:xfrm>
          <a:prstGeom prst="rect">
            <a:avLst/>
          </a:prstGeom>
          <a:ln w="12700">
            <a:miter lim="400000"/>
          </a:ln>
        </p:spPr>
        <p:txBody>
          <a:bodyPr lIns="65023" tIns="65023" rIns="65023" bIns="65023" anchor="ctr">
            <a:spAutoFit/>
          </a:bodyPr>
          <a:lstStyle>
            <a:lvl1pPr algn="r" defTabSz="457200"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spd="med" advClick="1"/>
  <p:txStyles>
    <p:titleStyle>
      <a:lvl1pPr algn="ctr" defTabSz="457200">
        <a:defRPr sz="6200">
          <a:latin typeface="Calibri"/>
          <a:ea typeface="Calibri"/>
          <a:cs typeface="Calibri"/>
          <a:sym typeface="Calibri"/>
        </a:defRPr>
      </a:lvl1pPr>
      <a:lvl2pPr algn="ctr" defTabSz="457200">
        <a:defRPr sz="6200">
          <a:latin typeface="Calibri"/>
          <a:ea typeface="Calibri"/>
          <a:cs typeface="Calibri"/>
          <a:sym typeface="Calibri"/>
        </a:defRPr>
      </a:lvl2pPr>
      <a:lvl3pPr algn="ctr" defTabSz="457200">
        <a:defRPr sz="6200">
          <a:latin typeface="Calibri"/>
          <a:ea typeface="Calibri"/>
          <a:cs typeface="Calibri"/>
          <a:sym typeface="Calibri"/>
        </a:defRPr>
      </a:lvl3pPr>
      <a:lvl4pPr algn="ctr" defTabSz="457200">
        <a:defRPr sz="6200">
          <a:latin typeface="Calibri"/>
          <a:ea typeface="Calibri"/>
          <a:cs typeface="Calibri"/>
          <a:sym typeface="Calibri"/>
        </a:defRPr>
      </a:lvl4pPr>
      <a:lvl5pPr algn="ctr" defTabSz="457200">
        <a:defRPr sz="6200">
          <a:latin typeface="Calibri"/>
          <a:ea typeface="Calibri"/>
          <a:cs typeface="Calibri"/>
          <a:sym typeface="Calibri"/>
        </a:defRPr>
      </a:lvl5pPr>
      <a:lvl6pPr algn="ctr" defTabSz="457200">
        <a:defRPr sz="6200">
          <a:latin typeface="Calibri"/>
          <a:ea typeface="Calibri"/>
          <a:cs typeface="Calibri"/>
          <a:sym typeface="Calibri"/>
        </a:defRPr>
      </a:lvl6pPr>
      <a:lvl7pPr algn="ctr" defTabSz="457200">
        <a:defRPr sz="6200">
          <a:latin typeface="Calibri"/>
          <a:ea typeface="Calibri"/>
          <a:cs typeface="Calibri"/>
          <a:sym typeface="Calibri"/>
        </a:defRPr>
      </a:lvl7pPr>
      <a:lvl8pPr algn="ctr" defTabSz="457200">
        <a:defRPr sz="6200">
          <a:latin typeface="Calibri"/>
          <a:ea typeface="Calibri"/>
          <a:cs typeface="Calibri"/>
          <a:sym typeface="Calibri"/>
        </a:defRPr>
      </a:lvl8pPr>
      <a:lvl9pPr algn="ctr" defTabSz="457200">
        <a:defRPr sz="6200">
          <a:latin typeface="Calibri"/>
          <a:ea typeface="Calibri"/>
          <a:cs typeface="Calibri"/>
          <a:sym typeface="Calibri"/>
        </a:defRPr>
      </a:lvl9pPr>
    </p:titleStyle>
    <p:bodyStyle>
      <a:lvl1pPr algn="ctr" defTabSz="457200">
        <a:spcBef>
          <a:spcPts val="700"/>
        </a:spcBef>
        <a:defRPr sz="4400">
          <a:solidFill>
            <a:srgbClr val="888888"/>
          </a:solidFill>
          <a:latin typeface="Calibri"/>
          <a:ea typeface="Calibri"/>
          <a:cs typeface="Calibri"/>
          <a:sym typeface="Calibri"/>
        </a:defRPr>
      </a:lvl1pPr>
      <a:lvl2pPr indent="457200" algn="ctr" defTabSz="457200">
        <a:spcBef>
          <a:spcPts val="700"/>
        </a:spcBef>
        <a:defRPr sz="4400">
          <a:solidFill>
            <a:srgbClr val="888888"/>
          </a:solidFill>
          <a:latin typeface="Calibri"/>
          <a:ea typeface="Calibri"/>
          <a:cs typeface="Calibri"/>
          <a:sym typeface="Calibri"/>
        </a:defRPr>
      </a:lvl2pPr>
      <a:lvl3pPr indent="914400" algn="ctr" defTabSz="457200">
        <a:spcBef>
          <a:spcPts val="700"/>
        </a:spcBef>
        <a:defRPr sz="4400">
          <a:solidFill>
            <a:srgbClr val="888888"/>
          </a:solidFill>
          <a:latin typeface="Calibri"/>
          <a:ea typeface="Calibri"/>
          <a:cs typeface="Calibri"/>
          <a:sym typeface="Calibri"/>
        </a:defRPr>
      </a:lvl3pPr>
      <a:lvl4pPr indent="1371600" algn="ctr" defTabSz="457200">
        <a:spcBef>
          <a:spcPts val="700"/>
        </a:spcBef>
        <a:defRPr sz="4400">
          <a:solidFill>
            <a:srgbClr val="888888"/>
          </a:solidFill>
          <a:latin typeface="Calibri"/>
          <a:ea typeface="Calibri"/>
          <a:cs typeface="Calibri"/>
          <a:sym typeface="Calibri"/>
        </a:defRPr>
      </a:lvl4pPr>
      <a:lvl5pPr indent="1828800" algn="ctr" defTabSz="457200">
        <a:spcBef>
          <a:spcPts val="700"/>
        </a:spcBef>
        <a:defRPr sz="4400">
          <a:solidFill>
            <a:srgbClr val="888888"/>
          </a:solidFill>
          <a:latin typeface="Calibri"/>
          <a:ea typeface="Calibri"/>
          <a:cs typeface="Calibri"/>
          <a:sym typeface="Calibri"/>
        </a:defRPr>
      </a:lvl5pPr>
      <a:lvl6pPr indent="2286000" algn="ctr" defTabSz="457200">
        <a:spcBef>
          <a:spcPts val="700"/>
        </a:spcBef>
        <a:defRPr sz="4400">
          <a:solidFill>
            <a:srgbClr val="888888"/>
          </a:solidFill>
          <a:latin typeface="Calibri"/>
          <a:ea typeface="Calibri"/>
          <a:cs typeface="Calibri"/>
          <a:sym typeface="Calibri"/>
        </a:defRPr>
      </a:lvl6pPr>
      <a:lvl7pPr indent="2743200" algn="ctr" defTabSz="457200">
        <a:spcBef>
          <a:spcPts val="700"/>
        </a:spcBef>
        <a:defRPr sz="4400">
          <a:solidFill>
            <a:srgbClr val="888888"/>
          </a:solidFill>
          <a:latin typeface="Calibri"/>
          <a:ea typeface="Calibri"/>
          <a:cs typeface="Calibri"/>
          <a:sym typeface="Calibri"/>
        </a:defRPr>
      </a:lvl7pPr>
      <a:lvl8pPr indent="3200400" algn="ctr" defTabSz="457200">
        <a:spcBef>
          <a:spcPts val="700"/>
        </a:spcBef>
        <a:defRPr sz="4400">
          <a:solidFill>
            <a:srgbClr val="888888"/>
          </a:solidFill>
          <a:latin typeface="Calibri"/>
          <a:ea typeface="Calibri"/>
          <a:cs typeface="Calibri"/>
          <a:sym typeface="Calibri"/>
        </a:defRPr>
      </a:lvl8pPr>
      <a:lvl9pPr indent="3657600" algn="ctr" defTabSz="457200">
        <a:spcBef>
          <a:spcPts val="700"/>
        </a:spcBef>
        <a:defRPr sz="4400">
          <a:solidFill>
            <a:srgbClr val="888888"/>
          </a:solidFill>
          <a:latin typeface="Calibri"/>
          <a:ea typeface="Calibri"/>
          <a:cs typeface="Calibri"/>
          <a:sym typeface="Calibri"/>
        </a:defRPr>
      </a:lvl9pPr>
    </p:bodyStyle>
    <p:otherStyle>
      <a:lvl1pPr algn="r" defTabSz="457200">
        <a:defRPr sz="16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 defTabSz="457200">
        <a:defRPr sz="16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 defTabSz="457200">
        <a:defRPr sz="16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 defTabSz="457200">
        <a:defRPr sz="16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 defTabSz="457200">
        <a:defRPr sz="16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 defTabSz="457200">
        <a:defRPr sz="16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 defTabSz="457200">
        <a:defRPr sz="16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 defTabSz="457200">
        <a:defRPr sz="16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 defTabSz="457200">
        <a:defRPr sz="16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Relationship Id="rId3" Type="http://schemas.openxmlformats.org/officeDocument/2006/relationships/image" Target="../media/image4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Relationship Id="rId4" Type="http://schemas.openxmlformats.org/officeDocument/2006/relationships/image" Target="../media/image3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19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27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Relationship Id="rId3" Type="http://schemas.openxmlformats.org/officeDocument/2006/relationships/image" Target="../media/image6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video" Target="../media/media2.mov"/><Relationship Id="rId3" Type="http://schemas.microsoft.com/office/2007/relationships/media" Target="../media/media2.mov"/><Relationship Id="rId4" Type="http://schemas.openxmlformats.org/officeDocument/2006/relationships/image" Target="../media/image33.pn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pn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6.pn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png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sldNum" sz="quarter" idx="2"/>
          </p:nvPr>
        </p:nvSpPr>
        <p:spPr>
          <a:xfrm>
            <a:off x="6400063" y="9302750"/>
            <a:ext cx="191974" cy="266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49" name="Shape 49"/>
          <p:cNvSpPr/>
          <p:nvPr/>
        </p:nvSpPr>
        <p:spPr>
          <a:xfrm>
            <a:off x="1591843" y="289073"/>
            <a:ext cx="982111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How does a synchrotron radiation source work?</a:t>
            </a:r>
          </a:p>
        </p:txBody>
      </p:sp>
      <p:sp>
        <p:nvSpPr>
          <p:cNvPr id="50" name="Shape 50"/>
          <p:cNvSpPr/>
          <p:nvPr/>
        </p:nvSpPr>
        <p:spPr>
          <a:xfrm>
            <a:off x="5428742" y="7116233"/>
            <a:ext cx="1842517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/>
              <a:t>Rolf Landua</a:t>
            </a:r>
            <a:endParaRPr sz="2400"/>
          </a:p>
          <a:p>
            <a:pPr lvl="0">
              <a:defRPr sz="1800"/>
            </a:pPr>
            <a:r>
              <a:rPr sz="2400"/>
              <a:t>CERN</a:t>
            </a:r>
          </a:p>
        </p:txBody>
      </p:sp>
      <p:pic>
        <p:nvPicPr>
          <p:cNvPr id="51" name="SESAME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70828" y="2074164"/>
            <a:ext cx="7887411" cy="36937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2800" y="1490133"/>
            <a:ext cx="8534400" cy="402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89150" y="6015566"/>
            <a:ext cx="8521700" cy="2870201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Shape 102"/>
          <p:cNvSpPr/>
          <p:nvPr/>
        </p:nvSpPr>
        <p:spPr>
          <a:xfrm>
            <a:off x="3598333" y="1249323"/>
            <a:ext cx="1" cy="676844"/>
          </a:xfrm>
          <a:prstGeom prst="line">
            <a:avLst/>
          </a:prstGeom>
          <a:ln w="50800">
            <a:solidFill>
              <a:srgbClr val="DCBD23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03" name="Shape 103"/>
          <p:cNvSpPr/>
          <p:nvPr/>
        </p:nvSpPr>
        <p:spPr>
          <a:xfrm flipH="1">
            <a:off x="6857999" y="1374008"/>
            <a:ext cx="1092532" cy="848492"/>
          </a:xfrm>
          <a:prstGeom prst="line">
            <a:avLst/>
          </a:prstGeom>
          <a:ln w="50800">
            <a:solidFill>
              <a:srgbClr val="DCBD23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04" name="Shape 104"/>
          <p:cNvSpPr/>
          <p:nvPr/>
        </p:nvSpPr>
        <p:spPr>
          <a:xfrm>
            <a:off x="1638469" y="63500"/>
            <a:ext cx="3919729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b="1" sz="2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Chris Llewellyn-Smith</a:t>
            </a:r>
            <a:endParaRPr b="1" sz="2400">
              <a:solidFill>
                <a:srgbClr val="0365C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defRPr sz="1800"/>
            </a:pPr>
            <a:r>
              <a:rPr sz="2400"/>
              <a:t>President  SESAME council</a:t>
            </a:r>
            <a:endParaRPr sz="2400"/>
          </a:p>
          <a:p>
            <a:pPr lvl="0">
              <a:defRPr sz="1800"/>
            </a:pPr>
            <a:r>
              <a:rPr sz="2400"/>
              <a:t>Former CERN DG</a:t>
            </a:r>
          </a:p>
        </p:txBody>
      </p:sp>
      <p:sp>
        <p:nvSpPr>
          <p:cNvPr id="105" name="Shape 105"/>
          <p:cNvSpPr/>
          <p:nvPr/>
        </p:nvSpPr>
        <p:spPr>
          <a:xfrm>
            <a:off x="5877441" y="63500"/>
            <a:ext cx="4975252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b="1" sz="24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Herwig Schopper</a:t>
            </a:r>
            <a:endParaRPr b="1" sz="2400">
              <a:solidFill>
                <a:srgbClr val="0365C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lvl="0">
              <a:defRPr sz="1800"/>
            </a:pPr>
            <a:r>
              <a:rPr sz="2400"/>
              <a:t>Former president  SESAME council</a:t>
            </a:r>
            <a:endParaRPr sz="2400"/>
          </a:p>
          <a:p>
            <a:pPr lvl="0">
              <a:defRPr sz="1800"/>
            </a:pPr>
            <a:r>
              <a:rPr sz="2400"/>
              <a:t>Former CERN DG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108" name="Shape 108"/>
          <p:cNvSpPr/>
          <p:nvPr/>
        </p:nvSpPr>
        <p:spPr>
          <a:xfrm>
            <a:off x="1910778" y="1964538"/>
            <a:ext cx="9183244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0365C0"/>
                </a:solidFill>
              </a:rPr>
              <a:t>http://mag.digitalpc.co.uk/fvx/iop/esrf/sesamepeople/</a:t>
            </a:r>
          </a:p>
        </p:txBody>
      </p:sp>
      <p:pic>
        <p:nvPicPr>
          <p:cNvPr id="10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0350" y="3703984"/>
            <a:ext cx="6145522" cy="4280719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Shape 110"/>
          <p:cNvSpPr/>
          <p:nvPr/>
        </p:nvSpPr>
        <p:spPr>
          <a:xfrm>
            <a:off x="1540584" y="289073"/>
            <a:ext cx="990432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i="1" sz="3600"/>
              <a:t>SESAME people</a:t>
            </a:r>
            <a:r>
              <a:rPr sz="3600"/>
              <a:t>: who is already working there? </a:t>
            </a:r>
          </a:p>
        </p:txBody>
      </p:sp>
      <p:pic>
        <p:nvPicPr>
          <p:cNvPr id="111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15100" y="3748616"/>
            <a:ext cx="6086743" cy="42807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11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887" y="1483555"/>
            <a:ext cx="12383718" cy="7379339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/>
          <p:nvPr/>
        </p:nvSpPr>
        <p:spPr>
          <a:xfrm>
            <a:off x="1253633" y="312539"/>
            <a:ext cx="1073460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Comparison of synchrotron light sources world-wide</a:t>
            </a:r>
          </a:p>
        </p:txBody>
      </p:sp>
      <p:sp>
        <p:nvSpPr>
          <p:cNvPr id="116" name="Shape 116"/>
          <p:cNvSpPr/>
          <p:nvPr/>
        </p:nvSpPr>
        <p:spPr>
          <a:xfrm>
            <a:off x="10289184" y="3590048"/>
            <a:ext cx="1316432" cy="46990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SESAME</a:t>
            </a:r>
          </a:p>
        </p:txBody>
      </p:sp>
      <p:sp>
        <p:nvSpPr>
          <p:cNvPr id="117" name="Shape 117"/>
          <p:cNvSpPr/>
          <p:nvPr/>
        </p:nvSpPr>
        <p:spPr>
          <a:xfrm>
            <a:off x="10947399" y="4182758"/>
            <a:ext cx="1" cy="1760072"/>
          </a:xfrm>
          <a:prstGeom prst="line">
            <a:avLst/>
          </a:prstGeom>
          <a:ln w="25400">
            <a:solidFill>
              <a:srgbClr val="C82506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120" name="Shape 120"/>
          <p:cNvSpPr/>
          <p:nvPr/>
        </p:nvSpPr>
        <p:spPr>
          <a:xfrm>
            <a:off x="1616479" y="2120747"/>
            <a:ext cx="9752534" cy="3924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>
                <a:solidFill>
                  <a:srgbClr val="A6AAA9"/>
                </a:solidFill>
              </a:rPr>
              <a:t>   What is SESAME?</a:t>
            </a:r>
            <a:endParaRPr sz="3600">
              <a:solidFill>
                <a:srgbClr val="A6AAA9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b="1" sz="3600">
                <a:latin typeface="Helvetica"/>
                <a:ea typeface="Helvetica"/>
                <a:cs typeface="Helvetica"/>
                <a:sym typeface="Helvetica"/>
              </a:rPr>
              <a:t>   Production of synchrotron light</a:t>
            </a:r>
            <a:endParaRPr b="1" sz="3600">
              <a:latin typeface="Helvetica"/>
              <a:ea typeface="Helvetica"/>
              <a:cs typeface="Helvetica"/>
              <a:sym typeface="Helvetica"/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/>
              <a:t>   </a:t>
            </a:r>
            <a:r>
              <a:rPr sz="3600">
                <a:solidFill>
                  <a:srgbClr val="DCDEE0"/>
                </a:solidFill>
              </a:rPr>
              <a:t>SESAME components</a:t>
            </a:r>
            <a:endParaRPr sz="3600">
              <a:solidFill>
                <a:srgbClr val="DCDEE0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>
              <a:solidFill>
                <a:srgbClr val="DCDEE0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>
                <a:solidFill>
                  <a:srgbClr val="DCDEE0"/>
                </a:solidFill>
              </a:rPr>
              <a:t>   Synchrotron light spectrum for experiments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123" name="image9.jpg" descr="primer_whatissl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4933" y="1382887"/>
            <a:ext cx="5165796" cy="67155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image10.jpg" descr="225px-Crab_Nebula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89226" y="1402079"/>
            <a:ext cx="6649157" cy="6649157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Shape 125"/>
          <p:cNvSpPr/>
          <p:nvPr/>
        </p:nvSpPr>
        <p:spPr>
          <a:xfrm>
            <a:off x="1987270" y="8308035"/>
            <a:ext cx="268970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Synchrotron </a:t>
            </a:r>
          </a:p>
        </p:txBody>
      </p:sp>
      <p:sp>
        <p:nvSpPr>
          <p:cNvPr id="126" name="Shape 126"/>
          <p:cNvSpPr/>
          <p:nvPr/>
        </p:nvSpPr>
        <p:spPr>
          <a:xfrm>
            <a:off x="1868737" y="289073"/>
            <a:ext cx="957559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Synchrotron light: artificial and natural sources</a:t>
            </a:r>
          </a:p>
        </p:txBody>
      </p:sp>
      <p:sp>
        <p:nvSpPr>
          <p:cNvPr id="127" name="Shape 127"/>
          <p:cNvSpPr/>
          <p:nvPr/>
        </p:nvSpPr>
        <p:spPr>
          <a:xfrm>
            <a:off x="6815883" y="8284441"/>
            <a:ext cx="551794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Crab nebula (neutron star)</a:t>
            </a:r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132" name="Shape 132"/>
          <p:cNvSpPr/>
          <p:nvPr/>
        </p:nvSpPr>
        <p:spPr>
          <a:xfrm>
            <a:off x="1599012" y="289073"/>
            <a:ext cx="1008720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Two important concepts about electromagnetism</a:t>
            </a:r>
          </a:p>
        </p:txBody>
      </p:sp>
      <p:sp>
        <p:nvSpPr>
          <p:cNvPr id="133" name="Shape 133"/>
          <p:cNvSpPr/>
          <p:nvPr/>
        </p:nvSpPr>
        <p:spPr>
          <a:xfrm>
            <a:off x="1084376" y="1794139"/>
            <a:ext cx="269648" cy="2120901"/>
          </a:xfrm>
          <a:prstGeom prst="rect">
            <a:avLst/>
          </a:prstGeom>
          <a:solidFill>
            <a:srgbClr val="51A7F9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34" name="Shape 134"/>
          <p:cNvSpPr/>
          <p:nvPr/>
        </p:nvSpPr>
        <p:spPr>
          <a:xfrm>
            <a:off x="3793710" y="1794139"/>
            <a:ext cx="269647" cy="2120901"/>
          </a:xfrm>
          <a:prstGeom prst="rect">
            <a:avLst/>
          </a:prstGeom>
          <a:solidFill>
            <a:srgbClr val="C82506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grpSp>
        <p:nvGrpSpPr>
          <p:cNvPr id="137" name="Group 137"/>
          <p:cNvGrpSpPr/>
          <p:nvPr/>
        </p:nvGrpSpPr>
        <p:grpSpPr>
          <a:xfrm>
            <a:off x="1111298" y="5822607"/>
            <a:ext cx="470003" cy="975982"/>
            <a:chOff x="0" y="0"/>
            <a:chExt cx="470001" cy="975981"/>
          </a:xfrm>
        </p:grpSpPr>
        <p:sp>
          <p:nvSpPr>
            <p:cNvPr id="135" name="Shape 135"/>
            <p:cNvSpPr/>
            <p:nvPr/>
          </p:nvSpPr>
          <p:spPr>
            <a:xfrm>
              <a:off x="31701" y="569383"/>
              <a:ext cx="406600" cy="40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365C0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36" name="Shape 136"/>
            <p:cNvSpPr/>
            <p:nvPr/>
          </p:nvSpPr>
          <p:spPr>
            <a:xfrm>
              <a:off x="0" y="0"/>
              <a:ext cx="470002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600"/>
                <a:t>e</a:t>
              </a:r>
              <a:r>
                <a:rPr baseline="31999" sz="3600"/>
                <a:t>-</a:t>
              </a:r>
            </a:p>
          </p:txBody>
        </p:sp>
      </p:grpSp>
      <p:sp>
        <p:nvSpPr>
          <p:cNvPr id="138" name="Shape 138"/>
          <p:cNvSpPr/>
          <p:nvPr/>
        </p:nvSpPr>
        <p:spPr>
          <a:xfrm flipV="1">
            <a:off x="2250284" y="2854589"/>
            <a:ext cx="1289309" cy="1"/>
          </a:xfrm>
          <a:prstGeom prst="line">
            <a:avLst/>
          </a:prstGeom>
          <a:ln w="25400">
            <a:solidFill>
              <a:srgbClr val="0365C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39" name="Shape 139"/>
          <p:cNvSpPr/>
          <p:nvPr/>
        </p:nvSpPr>
        <p:spPr>
          <a:xfrm>
            <a:off x="3737884" y="1168400"/>
            <a:ext cx="38129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/>
            </a:pPr>
            <a:r>
              <a:rPr b="1" sz="3600"/>
              <a:t>+</a:t>
            </a:r>
          </a:p>
        </p:txBody>
      </p:sp>
      <p:sp>
        <p:nvSpPr>
          <p:cNvPr id="140" name="Shape 140"/>
          <p:cNvSpPr/>
          <p:nvPr/>
        </p:nvSpPr>
        <p:spPr>
          <a:xfrm>
            <a:off x="1085924" y="1168400"/>
            <a:ext cx="26655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/>
            </a:pPr>
            <a:r>
              <a:rPr b="1" sz="3600"/>
              <a:t>-</a:t>
            </a:r>
          </a:p>
        </p:txBody>
      </p:sp>
      <p:sp>
        <p:nvSpPr>
          <p:cNvPr id="141" name="Shape 141"/>
          <p:cNvSpPr/>
          <p:nvPr/>
        </p:nvSpPr>
        <p:spPr>
          <a:xfrm>
            <a:off x="4557827" y="1722239"/>
            <a:ext cx="8178395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algn="l">
              <a:defRPr sz="1800"/>
            </a:pPr>
            <a:r>
              <a:rPr sz="2400"/>
              <a:t>Electric force on electron (with charge q) in the direction of</a:t>
            </a:r>
            <a:endParaRPr sz="2400"/>
          </a:p>
          <a:p>
            <a:pPr lvl="0" algn="l">
              <a:defRPr sz="1800"/>
            </a:pPr>
            <a:r>
              <a:rPr sz="2400"/>
              <a:t>the electric field E</a:t>
            </a:r>
          </a:p>
        </p:txBody>
      </p:sp>
      <p:sp>
        <p:nvSpPr>
          <p:cNvPr id="142" name="Shape 142"/>
          <p:cNvSpPr/>
          <p:nvPr/>
        </p:nvSpPr>
        <p:spPr>
          <a:xfrm>
            <a:off x="4557828" y="2721987"/>
            <a:ext cx="556549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F = q · E   (Coulomb force)</a:t>
            </a:r>
          </a:p>
        </p:txBody>
      </p:sp>
      <p:sp>
        <p:nvSpPr>
          <p:cNvPr id="143" name="Shape 143"/>
          <p:cNvSpPr/>
          <p:nvPr/>
        </p:nvSpPr>
        <p:spPr>
          <a:xfrm rot="21600000">
            <a:off x="2218910" y="5154426"/>
            <a:ext cx="587213" cy="975983"/>
          </a:xfrm>
          <a:prstGeom prst="rect">
            <a:avLst/>
          </a:prstGeom>
          <a:solidFill>
            <a:srgbClr val="70BF41"/>
          </a:solidFill>
          <a:ln w="12700">
            <a:miter lim="400000"/>
          </a:ln>
          <a:effectLst>
            <a:outerShdw sx="100000" sy="100000" kx="0" ky="0" algn="b" rotWithShape="0" blurRad="38100" dist="25400" dir="1006466">
              <a:srgbClr val="000000">
                <a:alpha val="5575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70BF41"/>
                </a:solidFill>
              </a:defRPr>
            </a:pPr>
          </a:p>
        </p:txBody>
      </p:sp>
      <p:sp>
        <p:nvSpPr>
          <p:cNvPr id="144" name="Shape 144"/>
          <p:cNvSpPr/>
          <p:nvPr/>
        </p:nvSpPr>
        <p:spPr>
          <a:xfrm rot="21600000">
            <a:off x="2218910" y="7047363"/>
            <a:ext cx="587213" cy="975983"/>
          </a:xfrm>
          <a:prstGeom prst="rect">
            <a:avLst/>
          </a:prstGeom>
          <a:solidFill>
            <a:srgbClr val="F39019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45" name="Shape 145"/>
          <p:cNvSpPr/>
          <p:nvPr/>
        </p:nvSpPr>
        <p:spPr>
          <a:xfrm>
            <a:off x="2705166" y="6114025"/>
            <a:ext cx="1" cy="956957"/>
          </a:xfrm>
          <a:prstGeom prst="line">
            <a:avLst/>
          </a:prstGeom>
          <a:ln w="25400">
            <a:solidFill>
              <a:srgbClr val="0365C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46" name="Shape 146"/>
          <p:cNvSpPr/>
          <p:nvPr/>
        </p:nvSpPr>
        <p:spPr>
          <a:xfrm>
            <a:off x="2512516" y="6114025"/>
            <a:ext cx="1" cy="956957"/>
          </a:xfrm>
          <a:prstGeom prst="line">
            <a:avLst/>
          </a:prstGeom>
          <a:ln w="25400">
            <a:solidFill>
              <a:srgbClr val="0365C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47" name="Shape 147"/>
          <p:cNvSpPr/>
          <p:nvPr/>
        </p:nvSpPr>
        <p:spPr>
          <a:xfrm>
            <a:off x="2319866" y="6114025"/>
            <a:ext cx="1" cy="956957"/>
          </a:xfrm>
          <a:prstGeom prst="line">
            <a:avLst/>
          </a:prstGeom>
          <a:ln w="25400">
            <a:solidFill>
              <a:srgbClr val="0365C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48" name="Shape 148"/>
          <p:cNvSpPr/>
          <p:nvPr/>
        </p:nvSpPr>
        <p:spPr>
          <a:xfrm>
            <a:off x="1426377" y="6551948"/>
            <a:ext cx="2552693" cy="651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49" fill="norm" stroke="1" extrusionOk="0">
                <a:moveTo>
                  <a:pt x="0" y="429"/>
                </a:moveTo>
                <a:cubicBezTo>
                  <a:pt x="2057" y="-151"/>
                  <a:pt x="4121" y="-142"/>
                  <a:pt x="6177" y="455"/>
                </a:cubicBezTo>
                <a:cubicBezTo>
                  <a:pt x="7208" y="754"/>
                  <a:pt x="8235" y="1201"/>
                  <a:pt x="9257" y="1795"/>
                </a:cubicBezTo>
                <a:cubicBezTo>
                  <a:pt x="10253" y="3003"/>
                  <a:pt x="11242" y="4288"/>
                  <a:pt x="12225" y="5652"/>
                </a:cubicBezTo>
                <a:cubicBezTo>
                  <a:pt x="15436" y="10108"/>
                  <a:pt x="18568" y="15385"/>
                  <a:pt x="21600" y="21449"/>
                </a:cubicBezTo>
              </a:path>
            </a:pathLst>
          </a:custGeom>
          <a:ln w="25400">
            <a:solidFill>
              <a:srgbClr val="0365C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grpSp>
        <p:nvGrpSpPr>
          <p:cNvPr id="151" name="Group 151"/>
          <p:cNvGrpSpPr/>
          <p:nvPr/>
        </p:nvGrpSpPr>
        <p:grpSpPr>
          <a:xfrm>
            <a:off x="1788631" y="2115427"/>
            <a:ext cx="470003" cy="975983"/>
            <a:chOff x="0" y="0"/>
            <a:chExt cx="470001" cy="975981"/>
          </a:xfrm>
        </p:grpSpPr>
        <p:sp>
          <p:nvSpPr>
            <p:cNvPr id="149" name="Shape 149"/>
            <p:cNvSpPr/>
            <p:nvPr/>
          </p:nvSpPr>
          <p:spPr>
            <a:xfrm>
              <a:off x="31701" y="569383"/>
              <a:ext cx="406600" cy="406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365C0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50" name="Shape 150"/>
            <p:cNvSpPr/>
            <p:nvPr/>
          </p:nvSpPr>
          <p:spPr>
            <a:xfrm>
              <a:off x="0" y="0"/>
              <a:ext cx="470002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600"/>
                <a:t>e</a:t>
              </a:r>
              <a:r>
                <a:rPr baseline="31999" sz="3600"/>
                <a:t>-</a:t>
              </a:r>
            </a:p>
          </p:txBody>
        </p:sp>
      </p:grpSp>
      <p:sp>
        <p:nvSpPr>
          <p:cNvPr id="152" name="Shape 152"/>
          <p:cNvSpPr/>
          <p:nvPr/>
        </p:nvSpPr>
        <p:spPr>
          <a:xfrm>
            <a:off x="2290317" y="5322213"/>
            <a:ext cx="44439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N</a:t>
            </a:r>
          </a:p>
        </p:txBody>
      </p:sp>
      <p:sp>
        <p:nvSpPr>
          <p:cNvPr id="153" name="Shape 153"/>
          <p:cNvSpPr/>
          <p:nvPr/>
        </p:nvSpPr>
        <p:spPr>
          <a:xfrm>
            <a:off x="2315691" y="7211504"/>
            <a:ext cx="39365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</a:t>
            </a:r>
          </a:p>
        </p:txBody>
      </p:sp>
      <p:sp>
        <p:nvSpPr>
          <p:cNvPr id="154" name="Shape 154"/>
          <p:cNvSpPr/>
          <p:nvPr/>
        </p:nvSpPr>
        <p:spPr>
          <a:xfrm>
            <a:off x="4496106" y="5223317"/>
            <a:ext cx="830183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algn="l">
              <a:defRPr sz="1800"/>
            </a:pPr>
            <a:r>
              <a:rPr sz="2400"/>
              <a:t>Magnetic force on electron (with charge q) is perpendicular</a:t>
            </a:r>
            <a:endParaRPr sz="2400"/>
          </a:p>
          <a:p>
            <a:pPr lvl="0" algn="l">
              <a:defRPr sz="1800"/>
            </a:pPr>
            <a:r>
              <a:rPr sz="2400"/>
              <a:t>to the direction of the magnetic field B</a:t>
            </a:r>
          </a:p>
        </p:txBody>
      </p:sp>
      <p:sp>
        <p:nvSpPr>
          <p:cNvPr id="155" name="Shape 155"/>
          <p:cNvSpPr/>
          <p:nvPr/>
        </p:nvSpPr>
        <p:spPr>
          <a:xfrm>
            <a:off x="4561409" y="6553394"/>
            <a:ext cx="586313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F = q · v · B   (Lorentz force)</a:t>
            </a:r>
          </a:p>
        </p:txBody>
      </p:sp>
      <p:sp>
        <p:nvSpPr>
          <p:cNvPr id="156" name="Shape 156"/>
          <p:cNvSpPr/>
          <p:nvPr/>
        </p:nvSpPr>
        <p:spPr>
          <a:xfrm>
            <a:off x="5598433" y="3713527"/>
            <a:ext cx="5190440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Electric fields increase kinetic energy</a:t>
            </a:r>
          </a:p>
        </p:txBody>
      </p:sp>
      <p:sp>
        <p:nvSpPr>
          <p:cNvPr id="157" name="Shape 157"/>
          <p:cNvSpPr/>
          <p:nvPr/>
        </p:nvSpPr>
        <p:spPr>
          <a:xfrm>
            <a:off x="5725229" y="7861850"/>
            <a:ext cx="4936847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Magnetic field change the direction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160" name="Shape 160"/>
          <p:cNvSpPr/>
          <p:nvPr/>
        </p:nvSpPr>
        <p:spPr>
          <a:xfrm>
            <a:off x="2705362" y="313630"/>
            <a:ext cx="806820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And what about accelerated charges ?</a:t>
            </a:r>
          </a:p>
        </p:txBody>
      </p:sp>
      <p:sp>
        <p:nvSpPr>
          <p:cNvPr id="161" name="Shape 161"/>
          <p:cNvSpPr/>
          <p:nvPr/>
        </p:nvSpPr>
        <p:spPr>
          <a:xfrm>
            <a:off x="1117786" y="1557866"/>
            <a:ext cx="10125762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Whenever a charged particle accelerates it emits electromagnetic waves </a:t>
            </a:r>
          </a:p>
        </p:txBody>
      </p:sp>
      <p:pic>
        <p:nvPicPr>
          <p:cNvPr id="162" name="Dipole_Radiation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49600" y="2575603"/>
            <a:ext cx="6347478" cy="5132217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hape 163"/>
          <p:cNvSpPr/>
          <p:nvPr/>
        </p:nvSpPr>
        <p:spPr>
          <a:xfrm>
            <a:off x="3655247" y="8182669"/>
            <a:ext cx="533632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700"/>
            </a:lvl1pPr>
          </a:lstStyle>
          <a:p>
            <a:pPr lvl="0">
              <a:defRPr sz="1800"/>
            </a:pPr>
            <a:r>
              <a:rPr sz="2700"/>
              <a:t>Principle of radio station / antenna</a:t>
            </a: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16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2666" y="3173897"/>
            <a:ext cx="5494971" cy="37777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Synchrotron_Light_Emission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02550" y="2622550"/>
            <a:ext cx="4305300" cy="4508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Shape 168"/>
          <p:cNvSpPr/>
          <p:nvPr/>
        </p:nvSpPr>
        <p:spPr>
          <a:xfrm>
            <a:off x="2353995" y="289073"/>
            <a:ext cx="829681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Electrons in a synchrotron emit radiation</a:t>
            </a:r>
          </a:p>
        </p:txBody>
      </p:sp>
      <p:sp>
        <p:nvSpPr>
          <p:cNvPr id="169" name="Shape 169"/>
          <p:cNvSpPr/>
          <p:nvPr/>
        </p:nvSpPr>
        <p:spPr>
          <a:xfrm>
            <a:off x="7986978" y="7671948"/>
            <a:ext cx="373644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900"/>
              <a:t>SESAME:</a:t>
            </a:r>
            <a:r>
              <a:rPr sz="3600"/>
              <a:t>  𝛾 ~ 5000</a:t>
            </a:r>
          </a:p>
        </p:txBody>
      </p:sp>
      <p:sp>
        <p:nvSpPr>
          <p:cNvPr id="170" name="Shape 170"/>
          <p:cNvSpPr/>
          <p:nvPr/>
        </p:nvSpPr>
        <p:spPr>
          <a:xfrm>
            <a:off x="3125097" y="1529200"/>
            <a:ext cx="6466333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0365C0"/>
                </a:solidFill>
              </a:rPr>
              <a:t>Acceleration by magnetic dipole field</a:t>
            </a: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173" name="Shape 173"/>
          <p:cNvSpPr/>
          <p:nvPr/>
        </p:nvSpPr>
        <p:spPr>
          <a:xfrm>
            <a:off x="1680540" y="312539"/>
            <a:ext cx="999942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How to increase synchrotron radiation intensity ?</a:t>
            </a:r>
          </a:p>
        </p:txBody>
      </p:sp>
      <p:sp>
        <p:nvSpPr>
          <p:cNvPr id="174" name="Shape 174"/>
          <p:cNvSpPr/>
          <p:nvPr/>
        </p:nvSpPr>
        <p:spPr>
          <a:xfrm>
            <a:off x="6692806" y="3502297"/>
            <a:ext cx="245181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>
                <a:solidFill>
                  <a:srgbClr val="53585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3585F"/>
                </a:solidFill>
              </a:rPr>
              <a:t>Array of magnets</a:t>
            </a:r>
          </a:p>
        </p:txBody>
      </p:sp>
      <p:sp>
        <p:nvSpPr>
          <p:cNvPr id="175" name="Shape 175"/>
          <p:cNvSpPr/>
          <p:nvPr/>
        </p:nvSpPr>
        <p:spPr>
          <a:xfrm>
            <a:off x="6692806" y="4139232"/>
            <a:ext cx="414101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>
                <a:solidFill>
                  <a:srgbClr val="53585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53585F"/>
                </a:solidFill>
              </a:rPr>
              <a:t>Lateral deflection of electrons</a:t>
            </a:r>
          </a:p>
        </p:txBody>
      </p:sp>
      <p:sp>
        <p:nvSpPr>
          <p:cNvPr id="176" name="Shape 176"/>
          <p:cNvSpPr/>
          <p:nvPr/>
        </p:nvSpPr>
        <p:spPr>
          <a:xfrm>
            <a:off x="6692806" y="4776165"/>
            <a:ext cx="5923273" cy="469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b="1" sz="24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rPr b="1" sz="24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rPr>
              <a:t>road and incoherent </a:t>
            </a:r>
            <a:r>
              <a:rPr sz="2400">
                <a:solidFill>
                  <a:srgbClr val="53585F"/>
                </a:solidFill>
              </a:rPr>
              <a:t>emission spectrum</a:t>
            </a:r>
          </a:p>
        </p:txBody>
      </p:sp>
      <p:sp>
        <p:nvSpPr>
          <p:cNvPr id="177" name="Shape 177"/>
          <p:cNvSpPr/>
          <p:nvPr/>
        </p:nvSpPr>
        <p:spPr>
          <a:xfrm>
            <a:off x="6687320" y="5413102"/>
            <a:ext cx="4721963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400">
                <a:solidFill>
                  <a:srgbClr val="53585F"/>
                </a:solidFill>
              </a:rPr>
              <a:t>Higher intensity and energy than </a:t>
            </a:r>
            <a:endParaRPr sz="2400">
              <a:solidFill>
                <a:srgbClr val="53585F"/>
              </a:solidFill>
            </a:endParaRPr>
          </a:p>
          <a:p>
            <a:pPr lvl="0" algn="l">
              <a:defRPr sz="1800"/>
            </a:pPr>
            <a:r>
              <a:rPr sz="2400">
                <a:solidFill>
                  <a:srgbClr val="53585F"/>
                </a:solidFill>
              </a:rPr>
              <a:t>inside a bending magnet</a:t>
            </a:r>
          </a:p>
        </p:txBody>
      </p:sp>
      <p:pic>
        <p:nvPicPr>
          <p:cNvPr id="178" name="Wiggler_Halbach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816" y="3291498"/>
            <a:ext cx="5253501" cy="3166782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Shape 179"/>
          <p:cNvSpPr/>
          <p:nvPr/>
        </p:nvSpPr>
        <p:spPr>
          <a:xfrm>
            <a:off x="5388940" y="1587500"/>
            <a:ext cx="166404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365C0"/>
                </a:solidFill>
              </a:rPr>
              <a:t>Wiggler</a:t>
            </a:r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18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41977" y="5236633"/>
            <a:ext cx="6501538" cy="380401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hape 183"/>
          <p:cNvSpPr/>
          <p:nvPr/>
        </p:nvSpPr>
        <p:spPr>
          <a:xfrm>
            <a:off x="5427927" y="325340"/>
            <a:ext cx="2129639" cy="63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solidFill>
                  <a:srgbClr val="0365C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365C0"/>
                </a:solidFill>
              </a:rPr>
              <a:t>Undulator</a:t>
            </a:r>
          </a:p>
        </p:txBody>
      </p:sp>
      <p:sp>
        <p:nvSpPr>
          <p:cNvPr id="184" name="Shape 184"/>
          <p:cNvSpPr/>
          <p:nvPr/>
        </p:nvSpPr>
        <p:spPr>
          <a:xfrm>
            <a:off x="5998821" y="1559672"/>
            <a:ext cx="6314860" cy="2479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lnSpc>
                <a:spcPct val="150000"/>
              </a:lnSpc>
              <a:defRPr sz="1800"/>
            </a:pPr>
            <a:r>
              <a:rPr sz="22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Less powerful magnets —&gt; gentler undulations</a:t>
            </a:r>
            <a:endParaRPr sz="2200">
              <a:solidFill>
                <a:srgbClr val="5358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algn="l" defTabSz="457200">
              <a:lnSpc>
                <a:spcPct val="150000"/>
              </a:lnSpc>
              <a:defRPr sz="1800"/>
            </a:pPr>
            <a:r>
              <a:rPr sz="22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Match transverse motion to transit speed: </a:t>
            </a:r>
            <a:endParaRPr sz="2200">
              <a:solidFill>
                <a:srgbClr val="5358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3" algn="l" defTabSz="457200">
              <a:lnSpc>
                <a:spcPct val="150000"/>
              </a:lnSpc>
              <a:defRPr sz="1800"/>
            </a:pPr>
            <a:r>
              <a:rPr sz="22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constructive interference !</a:t>
            </a:r>
            <a:endParaRPr sz="2200">
              <a:solidFill>
                <a:srgbClr val="5358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algn="l" defTabSz="457200">
              <a:lnSpc>
                <a:spcPct val="150000"/>
              </a:lnSpc>
              <a:defRPr sz="1800"/>
            </a:pPr>
            <a:r>
              <a:rPr sz="22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Frequency tuneable (alter gap between magnets)</a:t>
            </a:r>
            <a:endParaRPr sz="2200">
              <a:solidFill>
                <a:srgbClr val="53585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algn="l" defTabSz="457200">
              <a:lnSpc>
                <a:spcPct val="150000"/>
              </a:lnSpc>
              <a:defRPr sz="1800"/>
            </a:pPr>
            <a:r>
              <a:rPr sz="22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r>
              <a:rPr b="1" sz="22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arrow and coherent</a:t>
            </a:r>
            <a:r>
              <a:rPr sz="2200">
                <a:solidFill>
                  <a:srgbClr val="53585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emission spectrum</a:t>
            </a:r>
          </a:p>
        </p:txBody>
      </p:sp>
      <p:pic>
        <p:nvPicPr>
          <p:cNvPr id="185" name="Undulator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266" y="1723690"/>
            <a:ext cx="4645368" cy="29251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sldNum" sz="quarter" idx="2"/>
          </p:nvPr>
        </p:nvSpPr>
        <p:spPr>
          <a:xfrm>
            <a:off x="6400063" y="9302750"/>
            <a:ext cx="191974" cy="266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54" name="Shape 54"/>
          <p:cNvSpPr/>
          <p:nvPr/>
        </p:nvSpPr>
        <p:spPr>
          <a:xfrm>
            <a:off x="3932883" y="312539"/>
            <a:ext cx="511972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Main chapters of my talk</a:t>
            </a:r>
          </a:p>
        </p:txBody>
      </p:sp>
      <p:sp>
        <p:nvSpPr>
          <p:cNvPr id="55" name="Shape 55"/>
          <p:cNvSpPr/>
          <p:nvPr/>
        </p:nvSpPr>
        <p:spPr>
          <a:xfrm>
            <a:off x="1616479" y="2120747"/>
            <a:ext cx="9752534" cy="3924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/>
              <a:t>   What is SESAME?</a:t>
            </a: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/>
              <a:t>   Production of synchrotron light</a:t>
            </a: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/>
              <a:t>   SESAME components</a:t>
            </a: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/>
              <a:t>   Synchrotron light spectrum for experiments</a:t>
            </a:r>
          </a:p>
        </p:txBody>
      </p:sp>
      <p:sp>
        <p:nvSpPr>
          <p:cNvPr id="56" name="Shape 56"/>
          <p:cNvSpPr/>
          <p:nvPr/>
        </p:nvSpPr>
        <p:spPr>
          <a:xfrm>
            <a:off x="1618970" y="7205556"/>
            <a:ext cx="8367675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algn="l">
              <a:lnSpc>
                <a:spcPct val="150000"/>
              </a:lnSpc>
              <a:defRPr sz="1800"/>
            </a:pPr>
            <a:r>
              <a:rPr b="1" i="1" sz="2400">
                <a:latin typeface="Helvetica"/>
                <a:ea typeface="Helvetica"/>
                <a:cs typeface="Helvetica"/>
                <a:sym typeface="Helvetica"/>
              </a:rPr>
              <a:t>Later today: </a:t>
            </a:r>
            <a:endParaRPr b="1" i="1" sz="24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lnSpc>
                <a:spcPct val="150000"/>
              </a:lnSpc>
              <a:defRPr sz="1800"/>
            </a:pPr>
            <a:r>
              <a:rPr sz="2400"/>
              <a:t>SESAME - Status/Prospects (Chris Llewellyn-Smith)</a:t>
            </a:r>
            <a:endParaRPr sz="2400"/>
          </a:p>
          <a:p>
            <a:pPr lvl="0" algn="l">
              <a:lnSpc>
                <a:spcPct val="150000"/>
              </a:lnSpc>
              <a:defRPr sz="1800"/>
            </a:pPr>
            <a:r>
              <a:rPr sz="2400"/>
              <a:t>CERN-SESAME parallels and differences (Herwig Schopper)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18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54096" y="1111431"/>
            <a:ext cx="8877301" cy="8013701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Shape 189"/>
          <p:cNvSpPr/>
          <p:nvPr/>
        </p:nvSpPr>
        <p:spPr>
          <a:xfrm>
            <a:off x="1680540" y="312539"/>
            <a:ext cx="931956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Overview: Dipole magnet, Wiggler, Undulator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192" name="Shape 192"/>
          <p:cNvSpPr/>
          <p:nvPr/>
        </p:nvSpPr>
        <p:spPr>
          <a:xfrm>
            <a:off x="1616479" y="2120747"/>
            <a:ext cx="9752534" cy="3924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/>
              <a:t>   </a:t>
            </a:r>
            <a:r>
              <a:rPr sz="3600">
                <a:solidFill>
                  <a:srgbClr val="A6AAA9"/>
                </a:solidFill>
              </a:rPr>
              <a:t>What is SESAME?</a:t>
            </a:r>
            <a:endParaRPr sz="3600">
              <a:solidFill>
                <a:srgbClr val="A6AAA9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>
              <a:solidFill>
                <a:srgbClr val="A6AAA9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>
                <a:solidFill>
                  <a:srgbClr val="A6AAA9"/>
                </a:solidFill>
              </a:rPr>
              <a:t>   Production of synchrotron light</a:t>
            </a: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b="1" sz="3600">
                <a:latin typeface="Helvetica"/>
                <a:ea typeface="Helvetica"/>
                <a:cs typeface="Helvetica"/>
                <a:sym typeface="Helvetica"/>
              </a:rPr>
              <a:t>   SESAME components</a:t>
            </a:r>
            <a:endParaRPr b="1" sz="3600">
              <a:latin typeface="Helvetica"/>
              <a:ea typeface="Helvetica"/>
              <a:cs typeface="Helvetica"/>
              <a:sym typeface="Helvetica"/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/>
              <a:t>   </a:t>
            </a:r>
            <a:r>
              <a:rPr sz="3600">
                <a:solidFill>
                  <a:srgbClr val="DCDEE0"/>
                </a:solidFill>
              </a:rPr>
              <a:t>Synchrotron light spectrum for experiments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19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473989"/>
            <a:ext cx="13004800" cy="6805622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Shape 196"/>
          <p:cNvSpPr/>
          <p:nvPr/>
        </p:nvSpPr>
        <p:spPr>
          <a:xfrm>
            <a:off x="1244075" y="289073"/>
            <a:ext cx="1129558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Schematic overview of a Synchrotron Radiation Source</a:t>
            </a: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199" name="SESAME_Layout_Detail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8962" y="1659466"/>
            <a:ext cx="7432121" cy="6561081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hape 200"/>
          <p:cNvSpPr/>
          <p:nvPr/>
        </p:nvSpPr>
        <p:spPr>
          <a:xfrm>
            <a:off x="469432" y="7802033"/>
            <a:ext cx="2684870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900"/>
              <a:t>Environmental science </a:t>
            </a:r>
            <a:endParaRPr sz="1900"/>
          </a:p>
          <a:p>
            <a:pPr lvl="0">
              <a:defRPr sz="1800"/>
            </a:pPr>
            <a:r>
              <a:rPr sz="1900"/>
              <a:t>Archeology</a:t>
            </a:r>
          </a:p>
        </p:txBody>
      </p:sp>
      <p:sp>
        <p:nvSpPr>
          <p:cNvPr id="201" name="Shape 201"/>
          <p:cNvSpPr/>
          <p:nvPr/>
        </p:nvSpPr>
        <p:spPr>
          <a:xfrm>
            <a:off x="9907343" y="7948083"/>
            <a:ext cx="94558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900"/>
            </a:lvl1pPr>
          </a:lstStyle>
          <a:p>
            <a:pPr lvl="0">
              <a:defRPr sz="1800"/>
            </a:pPr>
            <a:r>
              <a:rPr sz="1900"/>
              <a:t>Physics</a:t>
            </a:r>
          </a:p>
        </p:txBody>
      </p:sp>
      <p:sp>
        <p:nvSpPr>
          <p:cNvPr id="202" name="Shape 202"/>
          <p:cNvSpPr/>
          <p:nvPr/>
        </p:nvSpPr>
        <p:spPr>
          <a:xfrm>
            <a:off x="9764102" y="1598083"/>
            <a:ext cx="1401396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900"/>
            </a:lvl1pPr>
          </a:lstStyle>
          <a:p>
            <a:pPr lvl="0">
              <a:defRPr sz="1800"/>
            </a:pPr>
            <a:r>
              <a:rPr sz="1900"/>
              <a:t>Bio-medical</a:t>
            </a:r>
          </a:p>
        </p:txBody>
      </p:sp>
      <p:sp>
        <p:nvSpPr>
          <p:cNvPr id="203" name="Shape 203"/>
          <p:cNvSpPr/>
          <p:nvPr/>
        </p:nvSpPr>
        <p:spPr>
          <a:xfrm>
            <a:off x="768028" y="1598083"/>
            <a:ext cx="188447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900"/>
            </a:lvl1pPr>
          </a:lstStyle>
          <a:p>
            <a:pPr lvl="0">
              <a:defRPr sz="1800"/>
            </a:pPr>
            <a:r>
              <a:rPr sz="1900"/>
              <a:t>Material science</a:t>
            </a:r>
          </a:p>
        </p:txBody>
      </p:sp>
      <p:sp>
        <p:nvSpPr>
          <p:cNvPr id="204" name="Shape 204"/>
          <p:cNvSpPr/>
          <p:nvPr/>
        </p:nvSpPr>
        <p:spPr>
          <a:xfrm>
            <a:off x="3218332" y="289073"/>
            <a:ext cx="656813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Layout of the SESAME complex</a:t>
            </a:r>
          </a:p>
        </p:txBody>
      </p:sp>
      <p:sp>
        <p:nvSpPr>
          <p:cNvPr id="205" name="Shape 205"/>
          <p:cNvSpPr/>
          <p:nvPr/>
        </p:nvSpPr>
        <p:spPr>
          <a:xfrm>
            <a:off x="2254042" y="3831166"/>
            <a:ext cx="1071449" cy="38100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Microtron</a:t>
            </a:r>
          </a:p>
        </p:txBody>
      </p:sp>
      <p:sp>
        <p:nvSpPr>
          <p:cNvPr id="206" name="Shape 206"/>
          <p:cNvSpPr/>
          <p:nvPr/>
        </p:nvSpPr>
        <p:spPr>
          <a:xfrm>
            <a:off x="3309441" y="4045412"/>
            <a:ext cx="2154040" cy="763655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207" name="Shape 207"/>
          <p:cNvSpPr/>
          <p:nvPr/>
        </p:nvSpPr>
        <p:spPr>
          <a:xfrm>
            <a:off x="2338738" y="3323166"/>
            <a:ext cx="902057" cy="38100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Booster</a:t>
            </a:r>
          </a:p>
        </p:txBody>
      </p:sp>
      <p:sp>
        <p:nvSpPr>
          <p:cNvPr id="208" name="Shape 208"/>
          <p:cNvSpPr/>
          <p:nvPr/>
        </p:nvSpPr>
        <p:spPr>
          <a:xfrm>
            <a:off x="3309441" y="3637465"/>
            <a:ext cx="2152999" cy="535651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209" name="Shape 209"/>
          <p:cNvSpPr/>
          <p:nvPr/>
        </p:nvSpPr>
        <p:spPr>
          <a:xfrm>
            <a:off x="5778309" y="5719233"/>
            <a:ext cx="1448182" cy="38100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Storage Ring</a:t>
            </a:r>
          </a:p>
        </p:txBody>
      </p:sp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212" name="Shape 212"/>
          <p:cNvSpPr/>
          <p:nvPr/>
        </p:nvSpPr>
        <p:spPr>
          <a:xfrm>
            <a:off x="366513" y="1232062"/>
            <a:ext cx="1073627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2400"/>
            </a:lvl1pPr>
          </a:lstStyle>
          <a:p>
            <a:pPr lvl="0">
              <a:defRPr sz="1800"/>
            </a:pPr>
            <a:r>
              <a:rPr sz="2400"/>
              <a:t>Electrons are generated in an electron gun (like cathode ray tubes in old TVs) </a:t>
            </a:r>
          </a:p>
        </p:txBody>
      </p:sp>
      <p:sp>
        <p:nvSpPr>
          <p:cNvPr id="213" name="Shape 213"/>
          <p:cNvSpPr/>
          <p:nvPr/>
        </p:nvSpPr>
        <p:spPr>
          <a:xfrm>
            <a:off x="3854043" y="312539"/>
            <a:ext cx="478871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Main steps of SESAME</a:t>
            </a:r>
          </a:p>
        </p:txBody>
      </p:sp>
      <p:sp>
        <p:nvSpPr>
          <p:cNvPr id="214" name="Shape 214"/>
          <p:cNvSpPr/>
          <p:nvPr/>
        </p:nvSpPr>
        <p:spPr>
          <a:xfrm>
            <a:off x="349580" y="1862809"/>
            <a:ext cx="6797921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algn="l">
              <a:defRPr sz="1800"/>
            </a:pPr>
            <a:r>
              <a:rPr b="1" sz="2400">
                <a:latin typeface="Helvetica"/>
                <a:ea typeface="Helvetica"/>
                <a:cs typeface="Helvetica"/>
                <a:sym typeface="Helvetica"/>
              </a:rPr>
              <a:t>Acceleration in three steps:</a:t>
            </a:r>
            <a:endParaRPr b="1" sz="2400">
              <a:latin typeface="Helvetica"/>
              <a:ea typeface="Helvetica"/>
              <a:cs typeface="Helvetica"/>
              <a:sym typeface="Helvetica"/>
            </a:endParaRPr>
          </a:p>
          <a:p>
            <a:pPr lvl="0" algn="l">
              <a:defRPr sz="1800"/>
            </a:pPr>
            <a:endParaRPr sz="2400"/>
          </a:p>
          <a:p>
            <a:pPr lvl="0" marL="423333" indent="-423333" algn="l">
              <a:buSzPct val="100000"/>
              <a:buAutoNum type="arabicParenR" startAt="1"/>
              <a:defRPr sz="1800"/>
            </a:pPr>
            <a:r>
              <a:rPr sz="2400"/>
              <a:t>Microtron (= linear accelerator, up to 22 MeV)</a:t>
            </a:r>
            <a:endParaRPr sz="2400"/>
          </a:p>
          <a:p>
            <a:pPr lvl="0" marL="423333" indent="-423333" algn="l">
              <a:buSzPct val="100000"/>
              <a:buAutoNum type="arabicParenR" startAt="1"/>
              <a:defRPr sz="1800"/>
            </a:pPr>
            <a:r>
              <a:rPr sz="2400"/>
              <a:t>Booster synchrotron (22 - 800 MeV)</a:t>
            </a:r>
            <a:endParaRPr sz="2400"/>
          </a:p>
          <a:p>
            <a:pPr lvl="0" marL="423333" indent="-423333" algn="l">
              <a:buSzPct val="100000"/>
              <a:buAutoNum type="arabicParenR" startAt="1"/>
              <a:defRPr sz="1800"/>
            </a:pPr>
            <a:r>
              <a:rPr sz="2400"/>
              <a:t>Storage ring (800 - 2500 MeV)</a:t>
            </a:r>
          </a:p>
        </p:txBody>
      </p:sp>
      <p:sp>
        <p:nvSpPr>
          <p:cNvPr id="215" name="Shape 215"/>
          <p:cNvSpPr/>
          <p:nvPr/>
        </p:nvSpPr>
        <p:spPr>
          <a:xfrm>
            <a:off x="2773914" y="4561111"/>
            <a:ext cx="9275105" cy="4141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216" name="Shape 216"/>
          <p:cNvSpPr/>
          <p:nvPr/>
        </p:nvSpPr>
        <p:spPr>
          <a:xfrm>
            <a:off x="12291432" y="8392946"/>
            <a:ext cx="2414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t</a:t>
            </a:r>
          </a:p>
        </p:txBody>
      </p:sp>
      <p:sp>
        <p:nvSpPr>
          <p:cNvPr id="217" name="Shape 217"/>
          <p:cNvSpPr/>
          <p:nvPr/>
        </p:nvSpPr>
        <p:spPr>
          <a:xfrm>
            <a:off x="1383719" y="4478957"/>
            <a:ext cx="1160044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/>
            </a:lvl1pPr>
          </a:lstStyle>
          <a:p>
            <a:pPr lvl="0">
              <a:defRPr sz="1800"/>
            </a:pPr>
            <a:r>
              <a:rPr sz="2600"/>
              <a:t>Energy</a:t>
            </a:r>
          </a:p>
        </p:txBody>
      </p:sp>
      <p:sp>
        <p:nvSpPr>
          <p:cNvPr id="218" name="Shape 218"/>
          <p:cNvSpPr/>
          <p:nvPr/>
        </p:nvSpPr>
        <p:spPr>
          <a:xfrm>
            <a:off x="2791486" y="4588952"/>
            <a:ext cx="9179513" cy="4133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86" y="20903"/>
                </a:lnTo>
                <a:lnTo>
                  <a:pt x="2150" y="20903"/>
                </a:lnTo>
                <a:lnTo>
                  <a:pt x="3298" y="12528"/>
                </a:lnTo>
                <a:lnTo>
                  <a:pt x="6474" y="12528"/>
                </a:lnTo>
                <a:lnTo>
                  <a:pt x="8173" y="228"/>
                </a:lnTo>
                <a:lnTo>
                  <a:pt x="21600" y="0"/>
                </a:lnTo>
              </a:path>
            </a:pathLst>
          </a:cu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219" name="Shape 219"/>
          <p:cNvSpPr/>
          <p:nvPr/>
        </p:nvSpPr>
        <p:spPr>
          <a:xfrm>
            <a:off x="2874306" y="8157633"/>
            <a:ext cx="88925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22 MeV</a:t>
            </a:r>
          </a:p>
        </p:txBody>
      </p:sp>
      <p:sp>
        <p:nvSpPr>
          <p:cNvPr id="220" name="Shape 220"/>
          <p:cNvSpPr/>
          <p:nvPr/>
        </p:nvSpPr>
        <p:spPr>
          <a:xfrm>
            <a:off x="4385555" y="6475764"/>
            <a:ext cx="101635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800 MeV</a:t>
            </a:r>
          </a:p>
        </p:txBody>
      </p:sp>
      <p:sp>
        <p:nvSpPr>
          <p:cNvPr id="221" name="Shape 221"/>
          <p:cNvSpPr/>
          <p:nvPr/>
        </p:nvSpPr>
        <p:spPr>
          <a:xfrm>
            <a:off x="8098138" y="4172830"/>
            <a:ext cx="114345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2500 MeV</a:t>
            </a:r>
          </a:p>
        </p:txBody>
      </p:sp>
      <p:sp>
        <p:nvSpPr>
          <p:cNvPr id="222" name="Shape 222"/>
          <p:cNvSpPr/>
          <p:nvPr/>
        </p:nvSpPr>
        <p:spPr>
          <a:xfrm>
            <a:off x="4379321" y="7034564"/>
            <a:ext cx="97802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8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365C0"/>
                </a:solidFill>
              </a:rPr>
              <a:t>Booster</a:t>
            </a:r>
          </a:p>
        </p:txBody>
      </p:sp>
      <p:sp>
        <p:nvSpPr>
          <p:cNvPr id="223" name="Shape 223"/>
          <p:cNvSpPr/>
          <p:nvPr/>
        </p:nvSpPr>
        <p:spPr>
          <a:xfrm>
            <a:off x="7387005" y="4732593"/>
            <a:ext cx="256572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8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365C0"/>
                </a:solidFill>
              </a:rPr>
              <a:t>SESAME Storage Ring</a:t>
            </a:r>
          </a:p>
        </p:txBody>
      </p:sp>
      <p:sp>
        <p:nvSpPr>
          <p:cNvPr id="224" name="Shape 224"/>
          <p:cNvSpPr/>
          <p:nvPr/>
        </p:nvSpPr>
        <p:spPr>
          <a:xfrm>
            <a:off x="2734764" y="8659646"/>
            <a:ext cx="116833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8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365C0"/>
                </a:solidFill>
              </a:rPr>
              <a:t>Microtron</a:t>
            </a:r>
          </a:p>
        </p:txBody>
      </p: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227" name="SyncRadiation_Animation.mov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361600" y="1262683"/>
            <a:ext cx="10281600" cy="7711198"/>
          </a:xfrm>
          <a:prstGeom prst="rect">
            <a:avLst/>
          </a:prstGeom>
        </p:spPr>
      </p:pic>
      <p:sp>
        <p:nvSpPr>
          <p:cNvPr id="228" name="Shape 228"/>
          <p:cNvSpPr/>
          <p:nvPr/>
        </p:nvSpPr>
        <p:spPr>
          <a:xfrm>
            <a:off x="2188844" y="234950"/>
            <a:ext cx="933831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Overview: Synchrotron light source animation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2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27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231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6733" y="1638300"/>
            <a:ext cx="10617201" cy="6172200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Shape 232"/>
          <p:cNvSpPr/>
          <p:nvPr/>
        </p:nvSpPr>
        <p:spPr>
          <a:xfrm>
            <a:off x="3921023" y="312539"/>
            <a:ext cx="465475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Step 1a - electron gun</a:t>
            </a:r>
          </a:p>
        </p:txBody>
      </p: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235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0966" y="2377016"/>
            <a:ext cx="11489268" cy="6321502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hape 236"/>
          <p:cNvSpPr/>
          <p:nvPr/>
        </p:nvSpPr>
        <p:spPr>
          <a:xfrm>
            <a:off x="2286533" y="312539"/>
            <a:ext cx="792373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Step 1b : the Microtron (up to 22 MeV)</a:t>
            </a:r>
          </a:p>
        </p:txBody>
      </p:sp>
      <p:sp>
        <p:nvSpPr>
          <p:cNvPr id="237" name="Shape 237"/>
          <p:cNvSpPr/>
          <p:nvPr/>
        </p:nvSpPr>
        <p:spPr>
          <a:xfrm>
            <a:off x="5005425" y="1489165"/>
            <a:ext cx="248595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365C0"/>
                </a:solidFill>
              </a:rPr>
              <a:t>linear accelerator</a:t>
            </a:r>
          </a:p>
        </p:txBody>
      </p:sp>
      <p:sp>
        <p:nvSpPr>
          <p:cNvPr id="238" name="Shape 238"/>
          <p:cNvSpPr/>
          <p:nvPr/>
        </p:nvSpPr>
        <p:spPr>
          <a:xfrm>
            <a:off x="890727" y="8211699"/>
            <a:ext cx="238414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365C0"/>
                </a:solidFill>
              </a:rPr>
              <a:t>Bending magnet</a:t>
            </a:r>
          </a:p>
        </p:txBody>
      </p:sp>
      <p:sp>
        <p:nvSpPr>
          <p:cNvPr id="239" name="Shape 239"/>
          <p:cNvSpPr/>
          <p:nvPr/>
        </p:nvSpPr>
        <p:spPr>
          <a:xfrm>
            <a:off x="9442060" y="8211699"/>
            <a:ext cx="238414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0365C0"/>
                </a:solidFill>
              </a:rPr>
              <a:t>Bending magnet</a:t>
            </a:r>
          </a:p>
        </p:txBody>
      </p:sp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242" name="Shape 242"/>
          <p:cNvSpPr/>
          <p:nvPr/>
        </p:nvSpPr>
        <p:spPr>
          <a:xfrm>
            <a:off x="2468498" y="312539"/>
            <a:ext cx="755980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Step 2 : the Booster (up to 800 MeV)</a:t>
            </a:r>
          </a:p>
        </p:txBody>
      </p:sp>
      <p:sp>
        <p:nvSpPr>
          <p:cNvPr id="243" name="Shape 243"/>
          <p:cNvSpPr/>
          <p:nvPr/>
        </p:nvSpPr>
        <p:spPr>
          <a:xfrm>
            <a:off x="2534617" y="1099274"/>
            <a:ext cx="7427566" cy="1296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lnSpc>
                <a:spcPct val="120000"/>
              </a:lnSpc>
              <a:defRPr sz="1800"/>
            </a:pPr>
            <a:r>
              <a: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Booster = BESSY I 0.8 GeV synchrotron</a:t>
            </a:r>
            <a:endParaRPr sz="240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lnSpc>
                <a:spcPct val="120000"/>
              </a:lnSpc>
              <a:defRPr sz="1800"/>
            </a:pPr>
            <a:r>
              <a: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decommissioned at BESSY, Berlin, Germany in 1999 </a:t>
            </a:r>
            <a:endParaRPr sz="2400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lnSpc>
                <a:spcPct val="120000"/>
              </a:lnSpc>
              <a:defRPr sz="1800"/>
            </a:pPr>
            <a:r>
              <a: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donated to the SESAME project </a:t>
            </a:r>
          </a:p>
        </p:txBody>
      </p:sp>
      <p:pic>
        <p:nvPicPr>
          <p:cNvPr id="24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52962" y="3059341"/>
            <a:ext cx="7650746" cy="5981306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Shape 245"/>
          <p:cNvSpPr/>
          <p:nvPr/>
        </p:nvSpPr>
        <p:spPr>
          <a:xfrm>
            <a:off x="3572689" y="2543620"/>
            <a:ext cx="2425302" cy="2612580"/>
          </a:xfrm>
          <a:prstGeom prst="line">
            <a:avLst/>
          </a:prstGeom>
          <a:ln w="25400">
            <a:solidFill>
              <a:srgbClr val="C82506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248" name="Shape 248"/>
          <p:cNvSpPr/>
          <p:nvPr/>
        </p:nvSpPr>
        <p:spPr>
          <a:xfrm>
            <a:off x="2468498" y="312539"/>
            <a:ext cx="755980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Step 2 : the Booster (up to 800 MeV)</a:t>
            </a:r>
          </a:p>
        </p:txBody>
      </p:sp>
      <p:pic>
        <p:nvPicPr>
          <p:cNvPr id="24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6230" y="1321702"/>
            <a:ext cx="8963223" cy="6460564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Shape 250"/>
          <p:cNvSpPr/>
          <p:nvPr/>
        </p:nvSpPr>
        <p:spPr>
          <a:xfrm>
            <a:off x="2106879" y="8143729"/>
            <a:ext cx="9373515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240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666666"/>
                </a:solidFill>
              </a:rPr>
              <a:t>Mr. Salameh, Mayor of Salt City, Jordan, and Herman Winick (SLAC)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sldNum" sz="quarter" idx="2"/>
          </p:nvPr>
        </p:nvSpPr>
        <p:spPr>
          <a:xfrm>
            <a:off x="6400063" y="9302750"/>
            <a:ext cx="191974" cy="266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59" name="Shape 59"/>
          <p:cNvSpPr/>
          <p:nvPr/>
        </p:nvSpPr>
        <p:spPr>
          <a:xfrm>
            <a:off x="1616479" y="2537883"/>
            <a:ext cx="9752534" cy="3924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b="1" sz="3600">
                <a:latin typeface="Helvetica"/>
                <a:ea typeface="Helvetica"/>
                <a:cs typeface="Helvetica"/>
                <a:sym typeface="Helvetica"/>
              </a:rPr>
              <a:t>   What is SESAME?</a:t>
            </a:r>
            <a:endParaRPr b="1" sz="3600">
              <a:latin typeface="Helvetica"/>
              <a:ea typeface="Helvetica"/>
              <a:cs typeface="Helvetica"/>
              <a:sym typeface="Helvetica"/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/>
              <a:t>   </a:t>
            </a:r>
            <a:r>
              <a:rPr sz="3600">
                <a:solidFill>
                  <a:srgbClr val="DCDEE0"/>
                </a:solidFill>
              </a:rPr>
              <a:t>Production of synchrotron light</a:t>
            </a:r>
            <a:endParaRPr sz="3600">
              <a:solidFill>
                <a:srgbClr val="DCDEE0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>
              <a:solidFill>
                <a:srgbClr val="DCDEE0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>
                <a:solidFill>
                  <a:srgbClr val="DCDEE0"/>
                </a:solidFill>
              </a:rPr>
              <a:t>   SESAME components</a:t>
            </a:r>
            <a:endParaRPr sz="3600">
              <a:solidFill>
                <a:srgbClr val="DCDEE0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>
              <a:solidFill>
                <a:srgbClr val="DCDEE0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>
                <a:solidFill>
                  <a:srgbClr val="DCDEE0"/>
                </a:solidFill>
              </a:rPr>
              <a:t>   Synchrotron light spectrum for experiments</a:t>
            </a:r>
          </a:p>
        </p:txBody>
      </p:sp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253" name="Shape 253"/>
          <p:cNvSpPr/>
          <p:nvPr/>
        </p:nvSpPr>
        <p:spPr>
          <a:xfrm>
            <a:off x="1795271" y="312539"/>
            <a:ext cx="890625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Step 3 : the Storage Ring (up to 2500 MeV)</a:t>
            </a:r>
          </a:p>
        </p:txBody>
      </p:sp>
      <p:sp>
        <p:nvSpPr>
          <p:cNvPr id="254" name="Shape 254"/>
          <p:cNvSpPr/>
          <p:nvPr/>
        </p:nvSpPr>
        <p:spPr>
          <a:xfrm>
            <a:off x="7774228" y="6701283"/>
            <a:ext cx="380634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16 Dipole magnets (CERN)</a:t>
            </a:r>
          </a:p>
        </p:txBody>
      </p:sp>
      <p:pic>
        <p:nvPicPr>
          <p:cNvPr id="255" name="SESAME_Magnet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39720" y="3244659"/>
            <a:ext cx="6030960" cy="3264282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hape 256"/>
          <p:cNvSpPr/>
          <p:nvPr/>
        </p:nvSpPr>
        <p:spPr>
          <a:xfrm>
            <a:off x="1090003" y="1305801"/>
            <a:ext cx="10095260" cy="1312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R="493394" algn="just" defTabSz="457200">
              <a:spcBef>
                <a:spcPts val="600"/>
              </a:spcBef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79500" algn="l"/>
                <a:tab pos="1257300" algn="l"/>
                <a:tab pos="1435100" algn="l"/>
                <a:tab pos="1612900" algn="l"/>
                <a:tab pos="1968500" algn="l"/>
                <a:tab pos="2692400" algn="l"/>
                <a:tab pos="3771900" algn="l"/>
                <a:tab pos="5219700" algn="l"/>
                <a:tab pos="7010400" algn="r"/>
              </a:tabLst>
              <a:defRPr sz="1800"/>
            </a:pPr>
            <a:r>
              <a:rPr spc="-19" sz="2300">
                <a:latin typeface="Helvetica Neue"/>
                <a:ea typeface="Helvetica Neue"/>
                <a:cs typeface="Helvetica Neue"/>
                <a:sym typeface="Helvetica Neue"/>
              </a:rPr>
              <a:t>CESSAMAG project: European Union grant €5 million </a:t>
            </a:r>
            <a:endParaRPr spc="-19" sz="23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marR="493394" algn="just" defTabSz="457200">
              <a:spcBef>
                <a:spcPts val="600"/>
              </a:spcBef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79500" algn="l"/>
                <a:tab pos="1257300" algn="l"/>
                <a:tab pos="1435100" algn="l"/>
                <a:tab pos="1612900" algn="l"/>
                <a:tab pos="1968500" algn="l"/>
                <a:tab pos="2692400" algn="l"/>
                <a:tab pos="3771900" algn="l"/>
                <a:tab pos="5219700" algn="l"/>
                <a:tab pos="7010400" algn="r"/>
              </a:tabLst>
              <a:defRPr sz="1800"/>
            </a:pPr>
            <a:r>
              <a:rPr spc="-19" sz="2300">
                <a:latin typeface="Helvetica Neue"/>
                <a:ea typeface="Helvetica Neue"/>
                <a:cs typeface="Helvetica Neue"/>
                <a:sym typeface="Helvetica Neue"/>
              </a:rPr>
              <a:t>CERN supplies magnetic system allowing for the completion of the main ring </a:t>
            </a:r>
            <a:endParaRPr spc="-19" sz="23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marR="493394" algn="just" defTabSz="457200">
              <a:spcBef>
                <a:spcPts val="600"/>
              </a:spcBef>
              <a:tabLst>
                <a:tab pos="177800" algn="l"/>
                <a:tab pos="355600" algn="l"/>
                <a:tab pos="533400" algn="l"/>
                <a:tab pos="711200" algn="l"/>
                <a:tab pos="889000" algn="l"/>
                <a:tab pos="1079500" algn="l"/>
                <a:tab pos="1257300" algn="l"/>
                <a:tab pos="1435100" algn="l"/>
                <a:tab pos="1612900" algn="l"/>
                <a:tab pos="1968500" algn="l"/>
                <a:tab pos="2692400" algn="l"/>
                <a:tab pos="3771900" algn="l"/>
                <a:tab pos="5219700" algn="l"/>
                <a:tab pos="7010400" algn="r"/>
              </a:tabLst>
              <a:defRPr sz="1800"/>
            </a:pPr>
            <a:r>
              <a:rPr spc="-19" sz="2300">
                <a:latin typeface="Helvetica Neue"/>
                <a:ea typeface="Helvetica Neue"/>
                <a:cs typeface="Helvetica Neue"/>
                <a:sym typeface="Helvetica Neue"/>
              </a:rPr>
              <a:t>CERN is the main contractor, coordinates the delivery of the magnet system.</a:t>
            </a:r>
          </a:p>
        </p:txBody>
      </p:sp>
      <p:pic>
        <p:nvPicPr>
          <p:cNvPr id="257" name="SESAME_Layout_Detail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4629" y="3047012"/>
            <a:ext cx="6445111" cy="5689748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Shape 258"/>
          <p:cNvSpPr/>
          <p:nvPr/>
        </p:nvSpPr>
        <p:spPr>
          <a:xfrm>
            <a:off x="2381250" y="4467062"/>
            <a:ext cx="2855715" cy="2855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254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259" name="Shape 259"/>
          <p:cNvSpPr/>
          <p:nvPr/>
        </p:nvSpPr>
        <p:spPr>
          <a:xfrm>
            <a:off x="8350656" y="7676186"/>
            <a:ext cx="269257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1700"/>
              <a:t>+ 64 quadrupole magnets</a:t>
            </a:r>
            <a:endParaRPr sz="1700"/>
          </a:p>
          <a:p>
            <a:pPr lvl="0" algn="l">
              <a:defRPr sz="1800"/>
            </a:pPr>
            <a:r>
              <a:rPr sz="1700"/>
              <a:t>+ 64 sextupole magnets</a:t>
            </a:r>
          </a:p>
        </p:txBody>
      </p:sp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262" name="Shape 262"/>
          <p:cNvSpPr/>
          <p:nvPr/>
        </p:nvSpPr>
        <p:spPr>
          <a:xfrm>
            <a:off x="3624901" y="312539"/>
            <a:ext cx="599206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Other important components</a:t>
            </a:r>
          </a:p>
        </p:txBody>
      </p:sp>
      <p:pic>
        <p:nvPicPr>
          <p:cNvPr id="263" name="SESAME_Layout_Detail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4029" y="1507869"/>
            <a:ext cx="8053743" cy="7109850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Shape 264"/>
          <p:cNvSpPr/>
          <p:nvPr/>
        </p:nvSpPr>
        <p:spPr>
          <a:xfrm>
            <a:off x="6441132" y="4594737"/>
            <a:ext cx="585143" cy="360926"/>
          </a:xfrm>
          <a:prstGeom prst="rect">
            <a:avLst/>
          </a:prstGeom>
          <a:ln w="25400">
            <a:solidFill>
              <a:srgbClr val="C82506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265" name="Shape 265"/>
          <p:cNvSpPr/>
          <p:nvPr/>
        </p:nvSpPr>
        <p:spPr>
          <a:xfrm>
            <a:off x="8626906" y="4356099"/>
            <a:ext cx="4044088" cy="83820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RF cavities</a:t>
            </a:r>
            <a:endParaRPr sz="24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2400">
                <a:solidFill>
                  <a:srgbClr val="FFFFFF"/>
                </a:solidFill>
              </a:rPr>
              <a:t>(compensate for lost energy)</a:t>
            </a:r>
          </a:p>
        </p:txBody>
      </p:sp>
      <p:sp>
        <p:nvSpPr>
          <p:cNvPr id="266" name="Shape 266"/>
          <p:cNvSpPr/>
          <p:nvPr/>
        </p:nvSpPr>
        <p:spPr>
          <a:xfrm>
            <a:off x="8694927" y="5829299"/>
            <a:ext cx="2333245" cy="838201"/>
          </a:xfrm>
          <a:prstGeom prst="rect">
            <a:avLst/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400"/>
              <a:t>Vacuum pumps</a:t>
            </a:r>
            <a:endParaRPr sz="2400"/>
          </a:p>
          <a:p>
            <a:pPr lvl="0">
              <a:defRPr sz="1800"/>
            </a:pPr>
            <a:r>
              <a:rPr sz="2400"/>
              <a:t>(no scattering)</a:t>
            </a:r>
          </a:p>
        </p:txBody>
      </p:sp>
      <p:sp>
        <p:nvSpPr>
          <p:cNvPr id="267" name="Shape 267"/>
          <p:cNvSpPr/>
          <p:nvPr/>
        </p:nvSpPr>
        <p:spPr>
          <a:xfrm flipH="1">
            <a:off x="7097445" y="4775200"/>
            <a:ext cx="1470992" cy="0"/>
          </a:xfrm>
          <a:prstGeom prst="line">
            <a:avLst/>
          </a:prstGeom>
          <a:ln w="25400">
            <a:solidFill>
              <a:srgbClr val="C82506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</p:spTree>
  </p:cSld>
  <p:clrMapOvr>
    <a:masterClrMapping/>
  </p:clrMapOvr>
  <p:transition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270" name="Shape 270"/>
          <p:cNvSpPr/>
          <p:nvPr/>
        </p:nvSpPr>
        <p:spPr>
          <a:xfrm>
            <a:off x="1616479" y="2120747"/>
            <a:ext cx="10504662" cy="3924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/>
              <a:t>   </a:t>
            </a:r>
            <a:r>
              <a:rPr sz="3600">
                <a:solidFill>
                  <a:srgbClr val="A6AAA9"/>
                </a:solidFill>
              </a:rPr>
              <a:t>What is SESAME?</a:t>
            </a:r>
            <a:endParaRPr sz="3600">
              <a:solidFill>
                <a:srgbClr val="A6AAA9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>
              <a:solidFill>
                <a:srgbClr val="A6AAA9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>
                <a:solidFill>
                  <a:srgbClr val="A6AAA9"/>
                </a:solidFill>
              </a:rPr>
              <a:t>   Production of synchrotron light</a:t>
            </a:r>
            <a:endParaRPr sz="3600">
              <a:solidFill>
                <a:srgbClr val="A6AAA9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>
              <a:solidFill>
                <a:srgbClr val="A6AAA9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sz="3600">
                <a:solidFill>
                  <a:srgbClr val="A6AAA9"/>
                </a:solidFill>
              </a:rPr>
              <a:t>   SESAME components</a:t>
            </a:r>
            <a:endParaRPr sz="3600">
              <a:solidFill>
                <a:srgbClr val="A6AAA9"/>
              </a:solidFill>
            </a:endParaRPr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endParaRPr sz="3600"/>
          </a:p>
          <a:p>
            <a:pPr lvl="0" marL="228600" indent="-228600" algn="l">
              <a:buSzPct val="100000"/>
              <a:buBlip>
                <a:blip r:embed="rId2"/>
              </a:buBlip>
              <a:defRPr sz="1800"/>
            </a:pPr>
            <a:r>
              <a:rPr b="1" sz="3600">
                <a:latin typeface="Helvetica"/>
                <a:ea typeface="Helvetica"/>
                <a:cs typeface="Helvetica"/>
                <a:sym typeface="Helvetica"/>
              </a:rPr>
              <a:t>   Synchrotron light spectrum for experiments</a:t>
            </a:r>
          </a:p>
        </p:txBody>
      </p:sp>
    </p:spTree>
  </p:cSld>
  <p:clrMapOvr>
    <a:masterClrMapping/>
  </p:clrMapOvr>
  <p:transition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273" name="02SR.mov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404228" y="1195916"/>
            <a:ext cx="10196344" cy="7647259"/>
          </a:xfrm>
          <a:prstGeom prst="rect">
            <a:avLst/>
          </a:prstGeom>
        </p:spPr>
      </p:pic>
      <p:sp>
        <p:nvSpPr>
          <p:cNvPr id="274" name="Shape 274"/>
          <p:cNvSpPr/>
          <p:nvPr/>
        </p:nvSpPr>
        <p:spPr>
          <a:xfrm>
            <a:off x="2353995" y="289073"/>
            <a:ext cx="914354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Animation: emission of synchrotron radiation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2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73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277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4574" y="1115573"/>
            <a:ext cx="10507652" cy="7886521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Shape 278"/>
          <p:cNvSpPr/>
          <p:nvPr/>
        </p:nvSpPr>
        <p:spPr>
          <a:xfrm>
            <a:off x="2541193" y="167216"/>
            <a:ext cx="741441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Synchrotron light is very, very bright</a:t>
            </a:r>
          </a:p>
        </p:txBody>
      </p:sp>
      <p:sp>
        <p:nvSpPr>
          <p:cNvPr id="279" name="Shape 279"/>
          <p:cNvSpPr/>
          <p:nvPr/>
        </p:nvSpPr>
        <p:spPr>
          <a:xfrm flipV="1">
            <a:off x="3129756" y="1920130"/>
            <a:ext cx="1" cy="3520765"/>
          </a:xfrm>
          <a:prstGeom prst="line">
            <a:avLst/>
          </a:prstGeom>
          <a:ln w="63500">
            <a:solidFill>
              <a:srgbClr val="EC5D57"/>
            </a:solidFill>
            <a:miter lim="400000"/>
            <a:headEnd type="arrow"/>
            <a:tailEnd type="arrow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280" name="Shape 280"/>
          <p:cNvSpPr/>
          <p:nvPr/>
        </p:nvSpPr>
        <p:spPr>
          <a:xfrm>
            <a:off x="3178199" y="2609849"/>
            <a:ext cx="231770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400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400">
                <a:solidFill>
                  <a:srgbClr val="C82506"/>
                </a:solidFill>
              </a:rPr>
              <a:t>x 1,000,000,000</a:t>
            </a:r>
          </a:p>
        </p:txBody>
      </p:sp>
    </p:spTree>
  </p:cSld>
  <p:clrMapOvr>
    <a:masterClrMapping/>
  </p:clrMapOvr>
  <p:transition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28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33700" y="1168400"/>
            <a:ext cx="6772638" cy="7465049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Shape 284"/>
          <p:cNvSpPr/>
          <p:nvPr/>
        </p:nvSpPr>
        <p:spPr>
          <a:xfrm>
            <a:off x="1816598" y="289073"/>
            <a:ext cx="900684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Brilliance (“concentration”) of SESAME light</a:t>
            </a:r>
          </a:p>
        </p:txBody>
      </p: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287" name="Shape 287"/>
          <p:cNvSpPr/>
          <p:nvPr/>
        </p:nvSpPr>
        <p:spPr>
          <a:xfrm>
            <a:off x="1155573" y="234950"/>
            <a:ext cx="1140485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Synchrotron “light” covers a wide range of wavelengths</a:t>
            </a:r>
          </a:p>
        </p:txBody>
      </p:sp>
      <p:pic>
        <p:nvPicPr>
          <p:cNvPr id="288" name="SRS_Spectru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3611" y="1168400"/>
            <a:ext cx="8816257" cy="5200499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Shape 289"/>
          <p:cNvSpPr/>
          <p:nvPr/>
        </p:nvSpPr>
        <p:spPr>
          <a:xfrm>
            <a:off x="2224802" y="6360946"/>
            <a:ext cx="4791828" cy="26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400"/>
              <a:t>WIDE RANGE OF EXPERIMENTS:</a:t>
            </a:r>
            <a:endParaRPr sz="2400"/>
          </a:p>
          <a:p>
            <a:pPr lvl="0" marL="296333" indent="-296333" algn="l">
              <a:buSzPct val="75000"/>
              <a:buChar char="-"/>
              <a:defRPr sz="1800"/>
            </a:pPr>
            <a:r>
              <a:rPr sz="2400"/>
              <a:t>Material science</a:t>
            </a:r>
            <a:endParaRPr sz="2400"/>
          </a:p>
          <a:p>
            <a:pPr lvl="0" marL="296333" indent="-296333" algn="l">
              <a:buSzPct val="75000"/>
              <a:buChar char="-"/>
              <a:defRPr sz="1800"/>
            </a:pPr>
            <a:r>
              <a:rPr sz="2400"/>
              <a:t>Molecular biology</a:t>
            </a:r>
            <a:endParaRPr sz="2400"/>
          </a:p>
          <a:p>
            <a:pPr lvl="0" marL="296333" indent="-296333" algn="l">
              <a:buSzPct val="75000"/>
              <a:buChar char="-"/>
              <a:defRPr sz="1800"/>
            </a:pPr>
            <a:r>
              <a:rPr sz="2400"/>
              <a:t>Archeology</a:t>
            </a:r>
            <a:endParaRPr sz="2400"/>
          </a:p>
          <a:p>
            <a:pPr lvl="0" marL="296333" indent="-296333" algn="l">
              <a:buSzPct val="75000"/>
              <a:buChar char="-"/>
              <a:defRPr sz="1800"/>
            </a:pPr>
            <a:r>
              <a:rPr sz="2400"/>
              <a:t>Medicine</a:t>
            </a:r>
            <a:endParaRPr sz="2400"/>
          </a:p>
          <a:p>
            <a:pPr lvl="0" marL="296333" indent="-296333" algn="l">
              <a:buSzPct val="75000"/>
              <a:buChar char="-"/>
              <a:defRPr sz="1800"/>
            </a:pPr>
            <a:r>
              <a:rPr sz="2400"/>
              <a:t>Environmental studies</a:t>
            </a:r>
            <a:endParaRPr sz="2400"/>
          </a:p>
          <a:p>
            <a:pPr lvl="0" marL="296333" indent="-296333" algn="l">
              <a:buSzPct val="75000"/>
              <a:buChar char="-"/>
              <a:defRPr sz="1800"/>
            </a:pPr>
            <a:r>
              <a:rPr sz="2400"/>
              <a:t>AND MANY OTHERS</a:t>
            </a:r>
          </a:p>
        </p:txBody>
      </p:sp>
    </p:spTree>
  </p:cSld>
  <p:clrMapOvr>
    <a:masterClrMapping/>
  </p:clrMapOvr>
  <p:transition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292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17796" y="1280067"/>
            <a:ext cx="5266247" cy="7676429"/>
          </a:xfrm>
          <a:prstGeom prst="rect">
            <a:avLst/>
          </a:prstGeom>
          <a:ln w="12700">
            <a:miter lim="400000"/>
          </a:ln>
        </p:spPr>
      </p:pic>
      <p:sp>
        <p:nvSpPr>
          <p:cNvPr id="293" name="Shape 293"/>
          <p:cNvSpPr/>
          <p:nvPr/>
        </p:nvSpPr>
        <p:spPr>
          <a:xfrm>
            <a:off x="2683992" y="234950"/>
            <a:ext cx="834801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Advantages of synchrotron light sources</a:t>
            </a:r>
          </a:p>
        </p:txBody>
      </p:sp>
    </p:spTree>
  </p:cSld>
  <p:clrMapOvr>
    <a:masterClrMapping/>
  </p:clrMapOvr>
  <p:transition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296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625969"/>
            <a:ext cx="13004800" cy="4501662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Shape 297"/>
          <p:cNvSpPr/>
          <p:nvPr/>
        </p:nvSpPr>
        <p:spPr>
          <a:xfrm>
            <a:off x="3201695" y="289073"/>
            <a:ext cx="624581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… incredibly detailed pictures</a:t>
            </a:r>
          </a:p>
        </p:txBody>
      </p:sp>
    </p:spTree>
  </p:cSld>
  <p:clrMapOvr>
    <a:masterClrMapping/>
  </p:clrMapOvr>
  <p:transition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300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0482" y="1566860"/>
            <a:ext cx="9383036" cy="5937556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Shape 301"/>
          <p:cNvSpPr/>
          <p:nvPr/>
        </p:nvSpPr>
        <p:spPr>
          <a:xfrm>
            <a:off x="8810269" y="1205691"/>
            <a:ext cx="334716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2700"/>
            </a:lvl1pPr>
          </a:lstStyle>
          <a:p>
            <a:pPr lvl="0">
              <a:defRPr i="0" sz="1800"/>
            </a:pPr>
            <a:r>
              <a:rPr i="1" sz="2700"/>
              <a:t>(Talk by H. Abualrob)</a:t>
            </a:r>
          </a:p>
        </p:txBody>
      </p:sp>
      <p:sp>
        <p:nvSpPr>
          <p:cNvPr id="302" name="Shape 302"/>
          <p:cNvSpPr/>
          <p:nvPr/>
        </p:nvSpPr>
        <p:spPr>
          <a:xfrm>
            <a:off x="2400901" y="276339"/>
            <a:ext cx="874486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World-class tool for many fields of science</a:t>
            </a:r>
          </a:p>
        </p:txBody>
      </p:sp>
      <p:pic>
        <p:nvPicPr>
          <p:cNvPr id="303" name="thank-you-post-it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33983" y="6082685"/>
            <a:ext cx="2964746" cy="29579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sldNum" sz="quarter" idx="2"/>
          </p:nvPr>
        </p:nvSpPr>
        <p:spPr>
          <a:xfrm>
            <a:off x="6400063" y="9302750"/>
            <a:ext cx="191974" cy="266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62" name="Shape 62"/>
          <p:cNvSpPr/>
          <p:nvPr/>
        </p:nvSpPr>
        <p:spPr>
          <a:xfrm>
            <a:off x="2494102" y="312539"/>
            <a:ext cx="750859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SESAME is an ‘electron synchrotron’</a:t>
            </a:r>
          </a:p>
        </p:txBody>
      </p:sp>
      <p:sp>
        <p:nvSpPr>
          <p:cNvPr id="63" name="Shape 63"/>
          <p:cNvSpPr/>
          <p:nvPr/>
        </p:nvSpPr>
        <p:spPr>
          <a:xfrm>
            <a:off x="611497" y="7617883"/>
            <a:ext cx="11762498" cy="469906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defRPr sz="1800"/>
            </a:pPr>
            <a:r>
              <a:rPr b="1"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Very intense beams</a:t>
            </a:r>
            <a:r>
              <a:rPr sz="2400">
                <a:solidFill>
                  <a:srgbClr val="FFFFFF"/>
                </a:solidFill>
              </a:rPr>
              <a:t> of X-rays*, infrared and UV light  (billion times brighter than Sun)</a:t>
            </a:r>
          </a:p>
        </p:txBody>
      </p:sp>
      <p:sp>
        <p:nvSpPr>
          <p:cNvPr id="64" name="Shape 64"/>
          <p:cNvSpPr/>
          <p:nvPr/>
        </p:nvSpPr>
        <p:spPr>
          <a:xfrm>
            <a:off x="1798064" y="8232717"/>
            <a:ext cx="9389365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Allows to study objects that are much smaller than 1 µm (~ cell size)</a:t>
            </a:r>
          </a:p>
        </p:txBody>
      </p:sp>
      <p:grpSp>
        <p:nvGrpSpPr>
          <p:cNvPr id="67" name="Group 67"/>
          <p:cNvGrpSpPr/>
          <p:nvPr/>
        </p:nvGrpSpPr>
        <p:grpSpPr>
          <a:xfrm>
            <a:off x="7821413" y="2396157"/>
            <a:ext cx="5058868" cy="2711451"/>
            <a:chOff x="-215900" y="-139699"/>
            <a:chExt cx="5058867" cy="2711450"/>
          </a:xfrm>
        </p:grpSpPr>
        <p:sp>
          <p:nvSpPr>
            <p:cNvPr id="66" name="Shape 66"/>
            <p:cNvSpPr/>
            <p:nvPr/>
          </p:nvSpPr>
          <p:spPr>
            <a:xfrm>
              <a:off x="0" y="0"/>
              <a:ext cx="4627068" cy="2152651"/>
            </a:xfrm>
            <a:prstGeom prst="rect">
              <a:avLst/>
            </a:prstGeom>
            <a:solidFill>
              <a:srgbClr val="DCDEE0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lvl="0" algn="l">
                <a:lnSpc>
                  <a:spcPct val="150000"/>
                </a:lnSpc>
                <a:defRPr sz="1800"/>
              </a:pPr>
              <a:r>
                <a:rPr sz="2400">
                  <a:solidFill>
                    <a:srgbClr val="861001"/>
                  </a:solidFill>
                </a:rPr>
                <a:t>Energy = 2.5 GeV</a:t>
              </a:r>
              <a:endParaRPr sz="2400">
                <a:solidFill>
                  <a:srgbClr val="861001"/>
                </a:solidFill>
              </a:endParaRPr>
            </a:p>
            <a:p>
              <a:pPr lvl="0" algn="l">
                <a:lnSpc>
                  <a:spcPct val="150000"/>
                </a:lnSpc>
                <a:defRPr sz="1800"/>
              </a:pPr>
              <a:r>
                <a:rPr sz="2400">
                  <a:solidFill>
                    <a:srgbClr val="861001"/>
                  </a:solidFill>
                </a:rPr>
                <a:t>Circumference = 133.2 m</a:t>
              </a:r>
              <a:endParaRPr sz="2400">
                <a:solidFill>
                  <a:srgbClr val="861001"/>
                </a:solidFill>
              </a:endParaRPr>
            </a:p>
            <a:p>
              <a:pPr lvl="0" algn="l">
                <a:lnSpc>
                  <a:spcPct val="150000"/>
                </a:lnSpc>
                <a:defRPr sz="1800"/>
              </a:pPr>
              <a:r>
                <a:rPr sz="2400">
                  <a:solidFill>
                    <a:srgbClr val="861001"/>
                  </a:solidFill>
                </a:rPr>
                <a:t>Magnet strength = 1.455 T</a:t>
              </a:r>
              <a:endParaRPr sz="2400">
                <a:solidFill>
                  <a:srgbClr val="861001"/>
                </a:solidFill>
              </a:endParaRPr>
            </a:p>
            <a:p>
              <a:pPr lvl="0" algn="l">
                <a:lnSpc>
                  <a:spcPct val="150000"/>
                </a:lnSpc>
                <a:defRPr sz="1800"/>
              </a:pPr>
              <a:r>
                <a:rPr sz="2400">
                  <a:solidFill>
                    <a:srgbClr val="861001"/>
                  </a:solidFill>
                </a:rPr>
                <a:t>Max. current = 400 mA (3·10</a:t>
              </a:r>
              <a:r>
                <a:rPr baseline="31999" sz="2400">
                  <a:solidFill>
                    <a:srgbClr val="861001"/>
                  </a:solidFill>
                </a:rPr>
                <a:t>12</a:t>
              </a:r>
              <a:r>
                <a:rPr sz="2400">
                  <a:solidFill>
                    <a:srgbClr val="861001"/>
                  </a:solidFill>
                </a:rPr>
                <a:t> e)</a:t>
              </a:r>
            </a:p>
          </p:txBody>
        </p:sp>
        <p:pic>
          <p:nvPicPr>
            <p:cNvPr id="65" name="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15900" y="-139700"/>
              <a:ext cx="5058868" cy="2711451"/>
            </a:xfrm>
            <a:prstGeom prst="rect">
              <a:avLst/>
            </a:prstGeom>
            <a:effectLst/>
          </p:spPr>
        </p:pic>
      </p:grpSp>
      <p:pic>
        <p:nvPicPr>
          <p:cNvPr id="68" name="SESAME_Layout_Details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4029" y="1507869"/>
            <a:ext cx="6300840" cy="55623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sldNum" sz="quarter" idx="2"/>
          </p:nvPr>
        </p:nvSpPr>
        <p:spPr>
          <a:xfrm>
            <a:off x="6400063" y="9302750"/>
            <a:ext cx="191974" cy="266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sp>
        <p:nvSpPr>
          <p:cNvPr id="71" name="Shape 71"/>
          <p:cNvSpPr/>
          <p:nvPr/>
        </p:nvSpPr>
        <p:spPr>
          <a:xfrm>
            <a:off x="3192983" y="8540750"/>
            <a:ext cx="7126834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http://www.sesame.org.jo/sesame/</a:t>
            </a:r>
          </a:p>
        </p:txBody>
      </p:sp>
      <p:sp>
        <p:nvSpPr>
          <p:cNvPr id="72" name="Shape 72"/>
          <p:cNvSpPr/>
          <p:nvPr/>
        </p:nvSpPr>
        <p:spPr>
          <a:xfrm>
            <a:off x="1004327" y="446616"/>
            <a:ext cx="11417618" cy="474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algn="l" defTabSz="457200">
              <a:spcBef>
                <a:spcPts val="1300"/>
              </a:spcBef>
              <a:defRPr sz="1800"/>
            </a:pP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ynchrotron Light for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xperimental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cience and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pplications in the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M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iddle </a:t>
            </a:r>
            <a:r>
              <a:rPr b="1" sz="2500">
                <a:latin typeface="Helvetica Neue"/>
                <a:ea typeface="Helvetica Neue"/>
                <a:cs typeface="Helvetica Neue"/>
                <a:sym typeface="Helvetica Neue"/>
              </a:rPr>
              <a:t>E</a:t>
            </a:r>
            <a:r>
              <a:rPr sz="2500">
                <a:latin typeface="Helvetica Neue"/>
                <a:ea typeface="Helvetica Neue"/>
                <a:cs typeface="Helvetica Neue"/>
                <a:sym typeface="Helvetica Neue"/>
              </a:rPr>
              <a:t>ast</a:t>
            </a:r>
          </a:p>
        </p:txBody>
      </p:sp>
      <p:sp>
        <p:nvSpPr>
          <p:cNvPr id="73" name="Shape 73"/>
          <p:cNvSpPr/>
          <p:nvPr/>
        </p:nvSpPr>
        <p:spPr>
          <a:xfrm>
            <a:off x="4260570" y="1170516"/>
            <a:ext cx="4502735" cy="51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i="1" sz="27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i="0" sz="1800"/>
            </a:pPr>
            <a:r>
              <a:rPr i="1" sz="2700"/>
              <a:t>A “CERN” in the Middle East</a:t>
            </a:r>
          </a:p>
        </p:txBody>
      </p:sp>
      <p:pic>
        <p:nvPicPr>
          <p:cNvPr id="7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02749" y="1857651"/>
            <a:ext cx="11018378" cy="65070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type="sldNum" sz="quarter" idx="2"/>
          </p:nvPr>
        </p:nvSpPr>
        <p:spPr>
          <a:xfrm>
            <a:off x="6400063" y="9302750"/>
            <a:ext cx="191974" cy="266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77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5600" y="1581972"/>
            <a:ext cx="10133068" cy="7072620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Shape 78"/>
          <p:cNvSpPr/>
          <p:nvPr/>
        </p:nvSpPr>
        <p:spPr>
          <a:xfrm>
            <a:off x="6829887" y="2836333"/>
            <a:ext cx="1026970" cy="511242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79" name="Shape 79"/>
          <p:cNvSpPr/>
          <p:nvPr/>
        </p:nvSpPr>
        <p:spPr>
          <a:xfrm>
            <a:off x="8878820" y="4621179"/>
            <a:ext cx="1026970" cy="511242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80" name="Shape 80"/>
          <p:cNvSpPr/>
          <p:nvPr/>
        </p:nvSpPr>
        <p:spPr>
          <a:xfrm>
            <a:off x="4374554" y="7804646"/>
            <a:ext cx="1026970" cy="511242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81" name="Shape 81"/>
          <p:cNvSpPr/>
          <p:nvPr/>
        </p:nvSpPr>
        <p:spPr>
          <a:xfrm>
            <a:off x="4525987" y="7768166"/>
            <a:ext cx="724104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600">
                <a:solidFill>
                  <a:srgbClr val="FFFFFF"/>
                </a:solidFill>
              </a:rPr>
              <a:t>Dead </a:t>
            </a:r>
            <a:endParaRPr sz="1600">
              <a:solidFill>
                <a:srgbClr val="FFFFFF"/>
              </a:solidFill>
            </a:endParaRPr>
          </a:p>
          <a:p>
            <a:pPr lvl="0">
              <a:defRPr sz="1800"/>
            </a:pPr>
            <a:r>
              <a:rPr sz="1600">
                <a:solidFill>
                  <a:srgbClr val="FFFFFF"/>
                </a:solidFill>
              </a:rPr>
              <a:t>Sea</a:t>
            </a:r>
          </a:p>
        </p:txBody>
      </p:sp>
      <p:sp>
        <p:nvSpPr>
          <p:cNvPr id="82" name="Shape 82"/>
          <p:cNvSpPr/>
          <p:nvPr/>
        </p:nvSpPr>
        <p:spPr>
          <a:xfrm>
            <a:off x="7066953" y="3503579"/>
            <a:ext cx="1026971" cy="511242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83" name="Shape 83"/>
          <p:cNvSpPr/>
          <p:nvPr/>
        </p:nvSpPr>
        <p:spPr>
          <a:xfrm>
            <a:off x="2139353" y="1594672"/>
            <a:ext cx="1026971" cy="511242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84" name="Shape 84"/>
          <p:cNvSpPr/>
          <p:nvPr/>
        </p:nvSpPr>
        <p:spPr>
          <a:xfrm>
            <a:off x="1792220" y="6936344"/>
            <a:ext cx="1131547" cy="370550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85" name="Shape 85"/>
          <p:cNvSpPr/>
          <p:nvPr/>
        </p:nvSpPr>
        <p:spPr>
          <a:xfrm>
            <a:off x="2258204" y="253575"/>
            <a:ext cx="558469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SESAME on ‘Google Earth’</a:t>
            </a:r>
          </a:p>
        </p:txBody>
      </p:sp>
      <p:sp>
        <p:nvSpPr>
          <p:cNvPr id="86" name="Shape 86"/>
          <p:cNvSpPr/>
          <p:nvPr/>
        </p:nvSpPr>
        <p:spPr>
          <a:xfrm flipH="1">
            <a:off x="7476066" y="2050124"/>
            <a:ext cx="1149233" cy="904743"/>
          </a:xfrm>
          <a:prstGeom prst="line">
            <a:avLst/>
          </a:prstGeom>
          <a:ln w="63500">
            <a:solidFill>
              <a:srgbClr val="F5D328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type="sldNum" sz="quarter" idx="2"/>
          </p:nvPr>
        </p:nvSpPr>
        <p:spPr>
          <a:xfrm>
            <a:off x="6400063" y="9302750"/>
            <a:ext cx="191974" cy="266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89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01669" y="1276417"/>
            <a:ext cx="7962529" cy="7683730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/>
          <p:nvPr/>
        </p:nvSpPr>
        <p:spPr>
          <a:xfrm>
            <a:off x="2258204" y="253575"/>
            <a:ext cx="558469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SESAME on ‘Google Earth’</a:t>
            </a:r>
          </a:p>
        </p:txBody>
      </p:sp>
      <p:pic>
        <p:nvPicPr>
          <p:cNvPr id="91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833" y="1511300"/>
            <a:ext cx="3144670" cy="10246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sldNum" sz="quarter" idx="2"/>
          </p:nvPr>
        </p:nvSpPr>
        <p:spPr>
          <a:xfrm>
            <a:off x="6400063" y="9302750"/>
            <a:ext cx="191974" cy="266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1100"/>
            </a:fld>
          </a:p>
        </p:txBody>
      </p:sp>
      <p:pic>
        <p:nvPicPr>
          <p:cNvPr id="94" name="SESAME_Building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59996"/>
            <a:ext cx="13004800" cy="7233609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Shape 95"/>
          <p:cNvSpPr/>
          <p:nvPr/>
        </p:nvSpPr>
        <p:spPr>
          <a:xfrm>
            <a:off x="4324070" y="222034"/>
            <a:ext cx="369554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SESAME building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65450" y="374650"/>
            <a:ext cx="9359900" cy="836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-31750"/>
            <a:ext cx="2971800" cy="1206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