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86" r:id="rId2"/>
    <p:sldId id="294" r:id="rId3"/>
    <p:sldId id="295" r:id="rId4"/>
    <p:sldId id="298" r:id="rId5"/>
    <p:sldId id="301" r:id="rId6"/>
    <p:sldId id="299" r:id="rId7"/>
    <p:sldId id="290" r:id="rId8"/>
    <p:sldId id="300" r:id="rId9"/>
    <p:sldId id="29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47" autoAdjust="0"/>
    <p:restoredTop sz="94660"/>
  </p:normalViewPr>
  <p:slideViewPr>
    <p:cSldViewPr>
      <p:cViewPr varScale="1">
        <p:scale>
          <a:sx n="70" d="100"/>
          <a:sy n="70" d="100"/>
        </p:scale>
        <p:origin x="-2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6/29/2015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2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227" y="5918500"/>
            <a:ext cx="842392" cy="84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1960" y="6428358"/>
            <a:ext cx="1584176" cy="365125"/>
          </a:xfrm>
          <a:prstGeom prst="rect">
            <a:avLst/>
          </a:prstGeo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3024336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3568" y="-27384"/>
            <a:ext cx="8460432" cy="836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600200"/>
            <a:ext cx="80648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0" y="1141610"/>
            <a:ext cx="611559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/>
        </p:nvSpPr>
        <p:spPr>
          <a:xfrm rot="16200000">
            <a:off x="-69563" y="83580"/>
            <a:ext cx="761107" cy="601136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6768" y="6469211"/>
            <a:ext cx="495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arallelogram 8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670943"/>
            <a:ext cx="8208912" cy="2910185"/>
          </a:xfrm>
        </p:spPr>
        <p:txBody>
          <a:bodyPr>
            <a:normAutofit/>
          </a:bodyPr>
          <a:lstStyle/>
          <a:p>
            <a:r>
              <a:rPr lang="en-US" dirty="0"/>
              <a:t>Experiments, Schedule &amp; Access to the hall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3356993"/>
            <a:ext cx="6400800" cy="2232247"/>
          </a:xfrm>
        </p:spPr>
        <p:txBody>
          <a:bodyPr>
            <a:normAutofit/>
          </a:bodyPr>
          <a:lstStyle/>
          <a:p>
            <a:r>
              <a:rPr lang="en-GB" dirty="0" smtClean="0"/>
              <a:t>.</a:t>
            </a:r>
            <a:endParaRPr lang="en-GB" dirty="0"/>
          </a:p>
          <a:p>
            <a:endParaRPr lang="en-US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995936" y="6093296"/>
            <a:ext cx="2149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GB" dirty="0">
                <a:solidFill>
                  <a:prstClr val="black"/>
                </a:solidFill>
              </a:rPr>
              <a:t>Magdalena </a:t>
            </a:r>
            <a:r>
              <a:rPr lang="en-GB" dirty="0" smtClean="0">
                <a:solidFill>
                  <a:prstClr val="black"/>
                </a:solidFill>
              </a:rPr>
              <a:t>Kowalska</a:t>
            </a:r>
          </a:p>
        </p:txBody>
      </p:sp>
    </p:spTree>
    <p:extLst>
      <p:ext uri="{BB962C8B-B14F-4D97-AF65-F5344CB8AC3E}">
        <p14:creationId xmlns:p14="http://schemas.microsoft.com/office/powerpoint/2010/main" val="114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908720"/>
            <a:ext cx="8208912" cy="59492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000" b="1" dirty="0" smtClean="0"/>
              <a:t>Activities at existing </a:t>
            </a:r>
            <a:r>
              <a:rPr lang="en-GB" sz="2000" b="1" dirty="0" smtClean="0"/>
              <a:t>setups </a:t>
            </a:r>
            <a:r>
              <a:rPr lang="en-GB" sz="2000" dirty="0" smtClean="0"/>
              <a:t>(NICOLE – see talk):</a:t>
            </a:r>
            <a:endParaRPr lang="en-GB" sz="2000" dirty="0" smtClean="0"/>
          </a:p>
          <a:p>
            <a:r>
              <a:rPr lang="en-GB" dirty="0" smtClean="0"/>
              <a:t>COLLAPS</a:t>
            </a:r>
          </a:p>
          <a:p>
            <a:pPr lvl="1"/>
            <a:r>
              <a:rPr lang="en-GB" dirty="0" smtClean="0"/>
              <a:t>DAQ room in b508 ready and in use</a:t>
            </a:r>
            <a:endParaRPr lang="en-GB" dirty="0" smtClean="0"/>
          </a:p>
          <a:p>
            <a:pPr lvl="1"/>
            <a:r>
              <a:rPr lang="en-GB" dirty="0" smtClean="0"/>
              <a:t>Laser lab almost ready, commercial interlock system being installed</a:t>
            </a:r>
          </a:p>
          <a:p>
            <a:pPr lvl="1"/>
            <a:r>
              <a:rPr lang="en-GB" dirty="0" smtClean="0"/>
              <a:t>Preparations for Ca </a:t>
            </a:r>
            <a:r>
              <a:rPr lang="en-GB" dirty="0" err="1" smtClean="0"/>
              <a:t>beamtime</a:t>
            </a:r>
            <a:r>
              <a:rPr lang="en-GB" dirty="0" smtClean="0"/>
              <a:t>: selective charge exchange and detection in beta activity</a:t>
            </a:r>
            <a:endParaRPr lang="en-GB" dirty="0" smtClean="0"/>
          </a:p>
          <a:p>
            <a:r>
              <a:rPr lang="en-GB" dirty="0" smtClean="0"/>
              <a:t>CRIS</a:t>
            </a:r>
          </a:p>
          <a:p>
            <a:pPr lvl="1"/>
            <a:r>
              <a:rPr lang="en-GB" dirty="0"/>
              <a:t>DAQ room in b508 ready and in use</a:t>
            </a:r>
          </a:p>
          <a:p>
            <a:pPr lvl="1"/>
            <a:r>
              <a:rPr lang="en-GB" dirty="0"/>
              <a:t>Laser lab almost ready, commercial interlock system being installed</a:t>
            </a:r>
          </a:p>
          <a:p>
            <a:pPr lvl="1"/>
            <a:r>
              <a:rPr lang="en-GB" dirty="0" smtClean="0"/>
              <a:t>Cu </a:t>
            </a:r>
            <a:r>
              <a:rPr lang="en-GB" dirty="0" err="1" smtClean="0"/>
              <a:t>beamtime</a:t>
            </a:r>
            <a:r>
              <a:rPr lang="en-GB" dirty="0" smtClean="0"/>
              <a:t> just finished </a:t>
            </a:r>
          </a:p>
          <a:p>
            <a:r>
              <a:rPr lang="en-US" dirty="0" smtClean="0"/>
              <a:t>GLM</a:t>
            </a:r>
            <a:r>
              <a:rPr lang="en-US" dirty="0" smtClean="0"/>
              <a:t>/ GLM</a:t>
            </a:r>
          </a:p>
          <a:p>
            <a:pPr lvl="1"/>
            <a:r>
              <a:rPr lang="en-US" dirty="0" smtClean="0"/>
              <a:t>Labs in b508 ready and operational, chemical lab almost ready</a:t>
            </a:r>
          </a:p>
          <a:p>
            <a:r>
              <a:rPr lang="en-US" dirty="0" smtClean="0"/>
              <a:t>IDS</a:t>
            </a:r>
          </a:p>
          <a:p>
            <a:pPr lvl="1"/>
            <a:r>
              <a:rPr lang="en-US" dirty="0" smtClean="0"/>
              <a:t>Safety clearance granted in April</a:t>
            </a:r>
          </a:p>
          <a:p>
            <a:pPr lvl="1"/>
            <a:r>
              <a:rPr lang="en-US" dirty="0" smtClean="0"/>
              <a:t>Preparations for neutron experiments</a:t>
            </a:r>
            <a:endParaRPr lang="en-US" dirty="0"/>
          </a:p>
          <a:p>
            <a:r>
              <a:rPr lang="en-GB" dirty="0" smtClean="0"/>
              <a:t>ISOLTRAP</a:t>
            </a:r>
          </a:p>
          <a:p>
            <a:pPr lvl="1"/>
            <a:r>
              <a:rPr lang="en-GB" dirty="0" smtClean="0"/>
              <a:t>Use of b508 DAQ room</a:t>
            </a:r>
            <a:endParaRPr lang="en-GB" dirty="0" smtClean="0"/>
          </a:p>
          <a:p>
            <a:pPr lvl="1"/>
            <a:r>
              <a:rPr lang="en-GB" dirty="0" smtClean="0"/>
              <a:t>Soon  - installation of a positive-sensitive detector behind 2</a:t>
            </a:r>
            <a:r>
              <a:rPr lang="en-GB" baseline="30000" dirty="0" smtClean="0"/>
              <a:t>nd</a:t>
            </a:r>
            <a:r>
              <a:rPr lang="en-GB" dirty="0" smtClean="0"/>
              <a:t> trap</a:t>
            </a:r>
          </a:p>
          <a:p>
            <a:r>
              <a:rPr lang="en-GB" dirty="0" smtClean="0"/>
              <a:t>MINIBALL</a:t>
            </a:r>
          </a:p>
          <a:p>
            <a:pPr lvl="1"/>
            <a:r>
              <a:rPr lang="en-GB" dirty="0" smtClean="0"/>
              <a:t>Done: support structure, frame and target chamber; cable supports and electricity</a:t>
            </a:r>
            <a:endParaRPr lang="en-GB" dirty="0" smtClean="0"/>
          </a:p>
          <a:p>
            <a:r>
              <a:rPr lang="en-GB" dirty="0" smtClean="0"/>
              <a:t>VITO</a:t>
            </a:r>
          </a:p>
          <a:p>
            <a:pPr lvl="1"/>
            <a:r>
              <a:rPr lang="en-GB" dirty="0" smtClean="0"/>
              <a:t>Connection to ASPIC under way</a:t>
            </a:r>
          </a:p>
          <a:p>
            <a:pPr lvl="1"/>
            <a:r>
              <a:rPr lang="en-GB" dirty="0" smtClean="0"/>
              <a:t>Stable beam in June with up to 80% transmission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560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7536" y="908720"/>
            <a:ext cx="8298959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444208" y="972604"/>
            <a:ext cx="2672082" cy="5408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V1.0 – Mar 9</a:t>
            </a:r>
            <a:r>
              <a:rPr lang="en-US" baseline="30000" dirty="0" smtClean="0"/>
              <a:t>th</a:t>
            </a:r>
            <a:r>
              <a:rPr lang="en-US" dirty="0" smtClean="0"/>
              <a:t>, Apr-Jun</a:t>
            </a:r>
          </a:p>
          <a:p>
            <a:r>
              <a:rPr lang="en-US" dirty="0" smtClean="0"/>
              <a:t>V1.51 – May 27</a:t>
            </a:r>
            <a:r>
              <a:rPr lang="en-US" baseline="30000" dirty="0" smtClean="0"/>
              <a:t>th</a:t>
            </a:r>
            <a:r>
              <a:rPr lang="en-US" dirty="0" smtClean="0"/>
              <a:t>, July-mid-Oct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470 low-energy shifts requested</a:t>
            </a:r>
          </a:p>
          <a:p>
            <a:r>
              <a:rPr lang="en-US" dirty="0" smtClean="0"/>
              <a:t>About 390 scheduled:</a:t>
            </a:r>
            <a:endParaRPr lang="en-US" dirty="0"/>
          </a:p>
          <a:p>
            <a:pPr lvl="1"/>
            <a:r>
              <a:rPr lang="en-US" dirty="0" smtClean="0"/>
              <a:t>27 </a:t>
            </a:r>
            <a:r>
              <a:rPr lang="en-US" dirty="0" err="1" smtClean="0"/>
              <a:t>wks</a:t>
            </a:r>
            <a:endParaRPr lang="en-US" dirty="0" smtClean="0"/>
          </a:p>
          <a:p>
            <a:pPr lvl="1"/>
            <a:r>
              <a:rPr lang="en-US" dirty="0" smtClean="0"/>
              <a:t>38 </a:t>
            </a:r>
            <a:r>
              <a:rPr lang="en-US" dirty="0"/>
              <a:t>IS exp</a:t>
            </a:r>
            <a:r>
              <a:rPr lang="en-US" dirty="0" smtClean="0"/>
              <a:t>., 4 LOIs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In-source laser spectroscopy on Hg and Au (RILIS + WINDMILL + ISOLTRAP)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IDS: decay of 20Mg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LA1: decay of 10C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GLM: Tb tests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LA1: 11Be </a:t>
            </a:r>
            <a:r>
              <a:rPr lang="en-US" dirty="0" err="1" smtClean="0">
                <a:solidFill>
                  <a:srgbClr val="00B050"/>
                </a:solidFill>
                <a:latin typeface="Symbol" panose="05050102010706020507" pitchFamily="18" charset="2"/>
              </a:rPr>
              <a:t>b</a:t>
            </a:r>
            <a:r>
              <a:rPr lang="en-US" dirty="0" err="1" smtClean="0">
                <a:solidFill>
                  <a:srgbClr val="00B050"/>
                </a:solidFill>
              </a:rPr>
              <a:t>p</a:t>
            </a:r>
            <a:r>
              <a:rPr lang="en-US" dirty="0" smtClean="0">
                <a:solidFill>
                  <a:srgbClr val="00B050"/>
                </a:solidFill>
              </a:rPr>
              <a:t> emission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972604"/>
            <a:ext cx="3121541" cy="584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387" y="972604"/>
            <a:ext cx="3060813" cy="584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 flipV="1">
            <a:off x="1835696" y="3573016"/>
            <a:ext cx="4608512" cy="10395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364088" y="2924944"/>
            <a:ext cx="1080120" cy="5760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580112" y="2060848"/>
            <a:ext cx="1016496" cy="28083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012160" y="4941168"/>
            <a:ext cx="432048" cy="43204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148064" y="5696873"/>
            <a:ext cx="133252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6012160" y="6021288"/>
            <a:ext cx="504056" cy="5040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13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6216" y="1340768"/>
            <a:ext cx="2520280" cy="4896544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SSP: In and </a:t>
            </a:r>
            <a:r>
              <a:rPr lang="en-GB" dirty="0" err="1" smtClean="0">
                <a:solidFill>
                  <a:srgbClr val="FFC000"/>
                </a:solidFill>
              </a:rPr>
              <a:t>Mn</a:t>
            </a:r>
            <a:r>
              <a:rPr lang="en-GB" dirty="0" smtClean="0">
                <a:solidFill>
                  <a:srgbClr val="00B050"/>
                </a:solidFill>
              </a:rPr>
              <a:t> for </a:t>
            </a:r>
            <a:r>
              <a:rPr lang="en-GB" dirty="0" err="1" smtClean="0">
                <a:solidFill>
                  <a:srgbClr val="00B050"/>
                </a:solidFill>
              </a:rPr>
              <a:t>Mosbauer</a:t>
            </a:r>
            <a:r>
              <a:rPr lang="en-GB" dirty="0" smtClean="0">
                <a:solidFill>
                  <a:srgbClr val="00B050"/>
                </a:solidFill>
              </a:rPr>
              <a:t> and EC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68Mn to IDS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N-rich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err="1" smtClean="0">
                <a:solidFill>
                  <a:srgbClr val="00B050"/>
                </a:solidFill>
              </a:rPr>
              <a:t>Mn</a:t>
            </a:r>
            <a:r>
              <a:rPr lang="en-GB" dirty="0" smtClean="0">
                <a:solidFill>
                  <a:srgbClr val="00B050"/>
                </a:solidFill>
              </a:rPr>
              <a:t> to COLLAPS</a:t>
            </a:r>
            <a:endParaRPr lang="en-GB" dirty="0" smtClean="0">
              <a:solidFill>
                <a:srgbClr val="00B050"/>
              </a:solidFill>
            </a:endParaRPr>
          </a:p>
          <a:p>
            <a:r>
              <a:rPr lang="en-GB" dirty="0" smtClean="0">
                <a:solidFill>
                  <a:srgbClr val="00B050"/>
                </a:solidFill>
              </a:rPr>
              <a:t>SSP: Cd for PAC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Biophysics: Ag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N-rich Cu from new UC batch: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ISOLTRAP</a:t>
            </a:r>
          </a:p>
          <a:p>
            <a:pPr lvl="1"/>
            <a:r>
              <a:rPr lang="en-GB" dirty="0" smtClean="0">
                <a:solidFill>
                  <a:srgbClr val="FFC000"/>
                </a:solidFill>
              </a:rPr>
              <a:t>CR</a:t>
            </a:r>
            <a:r>
              <a:rPr lang="en-GB" dirty="0" smtClean="0">
                <a:solidFill>
                  <a:srgbClr val="00B050"/>
                </a:solidFill>
              </a:rPr>
              <a:t>IS</a:t>
            </a:r>
          </a:p>
          <a:p>
            <a:endParaRPr lang="en-GB" dirty="0"/>
          </a:p>
          <a:p>
            <a:r>
              <a:rPr lang="en-GB" dirty="0" smtClean="0"/>
              <a:t>Coming now: yields of negative ions on GPS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73763"/>
            <a:ext cx="3096344" cy="589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08720"/>
            <a:ext cx="3116871" cy="5947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/>
          <p:nvPr/>
        </p:nvCxnSpPr>
        <p:spPr>
          <a:xfrm>
            <a:off x="1979712" y="1772816"/>
            <a:ext cx="475252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2915816" y="2132856"/>
            <a:ext cx="3672408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907704" y="3140968"/>
            <a:ext cx="4680520" cy="20882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979712" y="3429000"/>
            <a:ext cx="4608512" cy="316835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580112" y="2132856"/>
            <a:ext cx="1368152" cy="21602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012160" y="3140968"/>
            <a:ext cx="936104" cy="136815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148064" y="5013176"/>
            <a:ext cx="1440160" cy="3600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5148064" y="5373216"/>
            <a:ext cx="1520552" cy="86409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2915816" y="2492896"/>
            <a:ext cx="3672408" cy="15841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10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044" y="3080119"/>
            <a:ext cx="4618460" cy="37332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5" y="-8"/>
            <a:ext cx="8676456" cy="980736"/>
          </a:xfrm>
        </p:spPr>
        <p:txBody>
          <a:bodyPr>
            <a:normAutofit/>
          </a:bodyPr>
          <a:lstStyle/>
          <a:p>
            <a:r>
              <a:rPr lang="en-US" sz="3800" dirty="0" smtClean="0"/>
              <a:t>Physics </a:t>
            </a:r>
            <a:r>
              <a:rPr lang="en-US" sz="3800" dirty="0" smtClean="0"/>
              <a:t>example: </a:t>
            </a:r>
            <a:r>
              <a:rPr lang="en-US" sz="3800" dirty="0" smtClean="0"/>
              <a:t>n-</a:t>
            </a:r>
            <a:r>
              <a:rPr lang="en-US" sz="3800" dirty="0" err="1" smtClean="0"/>
              <a:t>def</a:t>
            </a:r>
            <a:r>
              <a:rPr lang="en-US" sz="3800" dirty="0" smtClean="0"/>
              <a:t> Hg &amp; Au isotopes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104" y="1296025"/>
            <a:ext cx="3717126" cy="177293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Several techniques combined</a:t>
            </a:r>
          </a:p>
          <a:p>
            <a:r>
              <a:rPr lang="en-US" dirty="0" smtClean="0"/>
              <a:t>RILIS </a:t>
            </a:r>
            <a:r>
              <a:rPr lang="en-US" dirty="0"/>
              <a:t>lasers to </a:t>
            </a:r>
            <a:r>
              <a:rPr lang="en-US" dirty="0" smtClean="0"/>
              <a:t>probe </a:t>
            </a:r>
            <a:r>
              <a:rPr lang="en-US" dirty="0"/>
              <a:t>the hyperfine structure of Hg &amp; Au isotopes</a:t>
            </a:r>
          </a:p>
          <a:p>
            <a:r>
              <a:rPr lang="en-US" dirty="0"/>
              <a:t>Detection:</a:t>
            </a:r>
          </a:p>
          <a:p>
            <a:pPr lvl="1"/>
            <a:r>
              <a:rPr lang="en-US" dirty="0"/>
              <a:t>Alpha spectroscopy with Windmill</a:t>
            </a:r>
          </a:p>
          <a:p>
            <a:pPr lvl="1"/>
            <a:r>
              <a:rPr lang="en-US" dirty="0"/>
              <a:t>Selective ion counting in MR-</a:t>
            </a:r>
            <a:r>
              <a:rPr lang="en-US" dirty="0" err="1"/>
              <a:t>ToF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3"/>
          <p:cNvSpPr txBox="1">
            <a:spLocks/>
          </p:cNvSpPr>
          <p:nvPr/>
        </p:nvSpPr>
        <p:spPr>
          <a:xfrm>
            <a:off x="3878560" y="6428358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-280888" y="1052735"/>
            <a:ext cx="6242503" cy="2736305"/>
            <a:chOff x="1" y="3742409"/>
            <a:chExt cx="4810022" cy="2736305"/>
          </a:xfrm>
        </p:grpSpPr>
        <p:pic>
          <p:nvPicPr>
            <p:cNvPr id="14" name="Picture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13" r="4858" b="15143"/>
            <a:stretch/>
          </p:blipFill>
          <p:spPr>
            <a:xfrm>
              <a:off x="1" y="3742409"/>
              <a:ext cx="4536504" cy="2736305"/>
            </a:xfrm>
            <a:prstGeom prst="rect">
              <a:avLst/>
            </a:prstGeom>
          </p:spPr>
        </p:pic>
        <p:sp>
          <p:nvSpPr>
            <p:cNvPr id="7" name="CuadroTexto 10"/>
            <p:cNvSpPr txBox="1"/>
            <p:nvPr/>
          </p:nvSpPr>
          <p:spPr>
            <a:xfrm>
              <a:off x="827584" y="5013176"/>
              <a:ext cx="39604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8" name="CuadroTexto 11"/>
            <p:cNvSpPr txBox="1"/>
            <p:nvPr/>
          </p:nvSpPr>
          <p:spPr>
            <a:xfrm>
              <a:off x="683568" y="4941168"/>
              <a:ext cx="36724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ES" dirty="0"/>
            </a:p>
          </p:txBody>
        </p:sp>
        <p:sp>
          <p:nvSpPr>
            <p:cNvPr id="9" name="CuadroTexto 15"/>
            <p:cNvSpPr txBox="1"/>
            <p:nvPr/>
          </p:nvSpPr>
          <p:spPr>
            <a:xfrm>
              <a:off x="1713679" y="4174458"/>
              <a:ext cx="30963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smtClean="0"/>
                <a:t>Bonn et al., PLB38 (1972) 308</a:t>
              </a:r>
            </a:p>
            <a:p>
              <a:r>
                <a:rPr lang="es-ES" sz="1200" dirty="0" smtClean="0"/>
                <a:t>Ulm et al., Z </a:t>
              </a:r>
              <a:r>
                <a:rPr lang="es-ES" sz="1200" dirty="0" err="1" smtClean="0"/>
                <a:t>Physik</a:t>
              </a:r>
              <a:r>
                <a:rPr lang="es-ES" sz="1200" dirty="0" smtClean="0"/>
                <a:t>  A 325 (1986) 247</a:t>
              </a:r>
              <a:endParaRPr lang="es-ES" sz="1200" dirty="0"/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3275" y="3896208"/>
              <a:ext cx="600666" cy="600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15215" y="3905672"/>
            <a:ext cx="4505647" cy="2952328"/>
            <a:chOff x="4602857" y="3933056"/>
            <a:chExt cx="4505647" cy="2952328"/>
          </a:xfrm>
        </p:grpSpPr>
        <p:pic>
          <p:nvPicPr>
            <p:cNvPr id="6" name="Imagen 7" descr="radiiAu_May2015.pn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622" r="3831" b="5728"/>
            <a:stretch/>
          </p:blipFill>
          <p:spPr>
            <a:xfrm>
              <a:off x="4602857" y="3933056"/>
              <a:ext cx="4505647" cy="2952328"/>
            </a:xfrm>
            <a:prstGeom prst="rect">
              <a:avLst/>
            </a:prstGeom>
          </p:spPr>
        </p:pic>
        <p:sp>
          <p:nvSpPr>
            <p:cNvPr id="11" name="Oval 3"/>
            <p:cNvSpPr/>
            <p:nvPr/>
          </p:nvSpPr>
          <p:spPr>
            <a:xfrm>
              <a:off x="5196573" y="4008551"/>
              <a:ext cx="611999" cy="608577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</a:rPr>
                <a:t>Au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7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607" r="4858" b="10846"/>
          <a:stretch/>
        </p:blipFill>
        <p:spPr>
          <a:xfrm>
            <a:off x="-303280" y="965424"/>
            <a:ext cx="5887528" cy="1524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499263" y="900937"/>
            <a:ext cx="2537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RILIS, Windmill, ISOLTRAP teams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903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052736"/>
            <a:ext cx="7344816" cy="5616624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Coming until mid-October:</a:t>
            </a:r>
          </a:p>
          <a:p>
            <a:r>
              <a:rPr lang="en-GB" dirty="0" smtClean="0"/>
              <a:t>IDS – neutron-delayed emission from Cd and Ca</a:t>
            </a:r>
          </a:p>
          <a:p>
            <a:r>
              <a:rPr lang="en-GB" dirty="0" smtClean="0"/>
              <a:t>Tb medical isotopes</a:t>
            </a:r>
          </a:p>
          <a:p>
            <a:r>
              <a:rPr lang="en-GB" dirty="0" smtClean="0"/>
              <a:t>COLLAPS – 53-54Ca</a:t>
            </a:r>
          </a:p>
          <a:p>
            <a:r>
              <a:rPr lang="en-GB" dirty="0" smtClean="0"/>
              <a:t>ISOLTRAP: Po, 34Mg</a:t>
            </a:r>
          </a:p>
          <a:p>
            <a:r>
              <a:rPr lang="en-GB" dirty="0" smtClean="0"/>
              <a:t>CRIS: Ga</a:t>
            </a:r>
          </a:p>
          <a:p>
            <a:r>
              <a:rPr lang="en-GB" dirty="0" smtClean="0"/>
              <a:t>IDS – 68Mn rescheduled, 34Mg</a:t>
            </a:r>
          </a:p>
          <a:p>
            <a:r>
              <a:rPr lang="en-GB" dirty="0" smtClean="0"/>
              <a:t>Preliminary:</a:t>
            </a:r>
          </a:p>
          <a:p>
            <a:pPr lvl="1"/>
            <a:r>
              <a:rPr lang="en-GB" dirty="0" err="1" smtClean="0"/>
              <a:t>Pb</a:t>
            </a:r>
            <a:r>
              <a:rPr lang="en-GB" dirty="0" smtClean="0"/>
              <a:t> to IDS</a:t>
            </a:r>
          </a:p>
          <a:p>
            <a:pPr lvl="1"/>
            <a:r>
              <a:rPr lang="en-GB" dirty="0" smtClean="0"/>
              <a:t>Ni to COLLAPS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b="1" dirty="0" smtClean="0"/>
              <a:t>From mid-October till mid-Nov:</a:t>
            </a:r>
          </a:p>
          <a:p>
            <a:r>
              <a:rPr lang="en-GB" dirty="0" smtClean="0"/>
              <a:t>HIE-ISOLDE runs:</a:t>
            </a:r>
          </a:p>
          <a:p>
            <a:pPr lvl="1"/>
            <a:r>
              <a:rPr lang="en-GB" dirty="0" err="1" smtClean="0"/>
              <a:t>Coulex</a:t>
            </a:r>
            <a:r>
              <a:rPr lang="en-GB" dirty="0" smtClean="0"/>
              <a:t> of 74-80Zn</a:t>
            </a:r>
          </a:p>
          <a:p>
            <a:pPr lvl="1"/>
            <a:r>
              <a:rPr lang="en-GB" dirty="0" err="1" smtClean="0"/>
              <a:t>Coulex</a:t>
            </a:r>
            <a:r>
              <a:rPr lang="en-GB" dirty="0" smtClean="0"/>
              <a:t> + SPEDE – Hg or </a:t>
            </a:r>
            <a:r>
              <a:rPr lang="en-GB" dirty="0" err="1" smtClean="0"/>
              <a:t>Pb</a:t>
            </a:r>
            <a:endParaRPr lang="en-GB" dirty="0" smtClean="0"/>
          </a:p>
          <a:p>
            <a:pPr lvl="1"/>
            <a:r>
              <a:rPr lang="en-GB" dirty="0" smtClean="0"/>
              <a:t>Run at 2</a:t>
            </a:r>
            <a:r>
              <a:rPr lang="en-GB" baseline="30000" dirty="0" smtClean="0"/>
              <a:t>nd</a:t>
            </a:r>
            <a:r>
              <a:rPr lang="en-GB" dirty="0" smtClean="0"/>
              <a:t> </a:t>
            </a:r>
            <a:r>
              <a:rPr lang="en-GB" dirty="0" err="1" smtClean="0"/>
              <a:t>beamline</a:t>
            </a:r>
            <a:r>
              <a:rPr lang="en-GB" dirty="0" smtClean="0"/>
              <a:t>?</a:t>
            </a:r>
          </a:p>
          <a:p>
            <a:r>
              <a:rPr lang="en-GB" dirty="0" smtClean="0"/>
              <a:t>SSP run on Hg</a:t>
            </a:r>
          </a:p>
          <a:p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4948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 to ISOLDE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124744"/>
            <a:ext cx="8460432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Users </a:t>
            </a:r>
            <a:r>
              <a:rPr lang="en-GB" b="1" dirty="0" smtClean="0">
                <a:solidFill>
                  <a:srgbClr val="FF0000"/>
                </a:solidFill>
              </a:rPr>
              <a:t>with and without dosimeter</a:t>
            </a:r>
            <a:r>
              <a:rPr lang="en-GB" dirty="0" smtClean="0"/>
              <a:t>: </a:t>
            </a:r>
            <a:r>
              <a:rPr lang="en-GB" dirty="0" smtClean="0"/>
              <a:t>(</a:t>
            </a:r>
            <a:r>
              <a:rPr lang="en-GB" sz="1600" dirty="0" smtClean="0"/>
              <a:t>www.cern.ch/isolde/get-access-isolde-facility</a:t>
            </a:r>
            <a:r>
              <a:rPr lang="en-GB" dirty="0" smtClean="0"/>
              <a:t>)</a:t>
            </a:r>
          </a:p>
          <a:p>
            <a:r>
              <a:rPr lang="en-GB" dirty="0" smtClean="0"/>
              <a:t>No temporary dosimeters </a:t>
            </a:r>
            <a:r>
              <a:rPr lang="en-GB" dirty="0" smtClean="0"/>
              <a:t>possible</a:t>
            </a:r>
          </a:p>
          <a:p>
            <a:endParaRPr lang="en-GB" dirty="0" smtClean="0"/>
          </a:p>
          <a:p>
            <a:r>
              <a:rPr lang="en-GB" dirty="0" smtClean="0"/>
              <a:t>To obtain dosimeter:</a:t>
            </a:r>
          </a:p>
          <a:p>
            <a:pPr lvl="1"/>
            <a:r>
              <a:rPr lang="en-GB" dirty="0" smtClean="0"/>
              <a:t>Follow online courses on general safety (as before)</a:t>
            </a:r>
          </a:p>
          <a:p>
            <a:pPr lvl="1"/>
            <a:r>
              <a:rPr lang="en-GB" dirty="0" smtClean="0"/>
              <a:t>Follow online RP course on Supervised Areas (as before)</a:t>
            </a:r>
          </a:p>
          <a:p>
            <a:pPr lvl="1"/>
            <a:r>
              <a:rPr lang="en-GB" dirty="0" smtClean="0"/>
              <a:t>Follow ISOLDE online RP course  </a:t>
            </a:r>
            <a:r>
              <a:rPr lang="en-GB" dirty="0" smtClean="0">
                <a:solidFill>
                  <a:srgbClr val="FF0000"/>
                </a:solidFill>
              </a:rPr>
              <a:t>– </a:t>
            </a:r>
            <a:r>
              <a:rPr lang="en-GB" dirty="0" smtClean="0">
                <a:solidFill>
                  <a:srgbClr val="FF0000"/>
                </a:solidFill>
              </a:rPr>
              <a:t>introduced July14, Tuesdays at 15h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/>
              <a:t>Present RP form signed by home institute </a:t>
            </a:r>
            <a:r>
              <a:rPr lang="en-GB" dirty="0" smtClean="0">
                <a:solidFill>
                  <a:srgbClr val="FF0000"/>
                </a:solidFill>
              </a:rPr>
              <a:t>– this year modified version </a:t>
            </a:r>
          </a:p>
          <a:p>
            <a:pPr lvl="1"/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To </a:t>
            </a:r>
            <a:r>
              <a:rPr lang="en-GB" dirty="0" smtClean="0"/>
              <a:t>access </a:t>
            </a:r>
            <a:r>
              <a:rPr lang="en-GB" dirty="0" smtClean="0"/>
              <a:t>ISOLDE:</a:t>
            </a:r>
            <a:endParaRPr lang="en-GB" dirty="0" smtClean="0"/>
          </a:p>
          <a:p>
            <a:pPr lvl="1"/>
            <a:r>
              <a:rPr lang="en-GB" dirty="0" smtClean="0"/>
              <a:t>Follow 2-h RP ISOLDE practical course </a:t>
            </a:r>
            <a:r>
              <a:rPr lang="en-GB" dirty="0">
                <a:solidFill>
                  <a:srgbClr val="FF0000"/>
                </a:solidFill>
              </a:rPr>
              <a:t>– introduced July14, Tuesdays at </a:t>
            </a:r>
            <a:r>
              <a:rPr lang="en-GB" dirty="0" smtClean="0">
                <a:solidFill>
                  <a:srgbClr val="FF0000"/>
                </a:solidFill>
              </a:rPr>
              <a:t>15h</a:t>
            </a:r>
          </a:p>
          <a:p>
            <a:pPr lvl="1"/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To do by December:</a:t>
            </a:r>
          </a:p>
          <a:p>
            <a:pPr marL="400050" lvl="1" indent="-400050"/>
            <a:r>
              <a:rPr lang="en-GB" dirty="0" smtClean="0"/>
              <a:t>Follow 2-h </a:t>
            </a:r>
            <a:r>
              <a:rPr lang="en-GB" dirty="0"/>
              <a:t>ISOLDE </a:t>
            </a:r>
            <a:r>
              <a:rPr lang="en-GB" dirty="0" smtClean="0"/>
              <a:t>electrical practical course - </a:t>
            </a:r>
            <a:r>
              <a:rPr lang="en-GB" dirty="0">
                <a:solidFill>
                  <a:srgbClr val="FF0000"/>
                </a:solidFill>
              </a:rPr>
              <a:t>introduced </a:t>
            </a:r>
            <a:r>
              <a:rPr lang="en-GB" dirty="0" smtClean="0">
                <a:solidFill>
                  <a:srgbClr val="FF0000"/>
                </a:solidFill>
              </a:rPr>
              <a:t>April15, </a:t>
            </a:r>
            <a:r>
              <a:rPr lang="en-GB" dirty="0">
                <a:solidFill>
                  <a:srgbClr val="FF0000"/>
                </a:solidFill>
              </a:rPr>
              <a:t>Tuesdays at </a:t>
            </a:r>
            <a:r>
              <a:rPr lang="en-GB" dirty="0" smtClean="0">
                <a:solidFill>
                  <a:srgbClr val="FF0000"/>
                </a:solidFill>
              </a:rPr>
              <a:t>13h</a:t>
            </a:r>
          </a:p>
          <a:p>
            <a:pPr marL="400050" lvl="1" indent="-400050"/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NOTE for online courses: soon – registration min 1 week before, only via EDH (new users-  preregistration via email, but once registered: also via EDH)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15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 to ISOLDE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6" descr="Macintosh HD:Users:anapaulabernardes:Desktop:Screen Shot 2014-06-17 at 18.16.1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10"/>
          <a:stretch/>
        </p:blipFill>
        <p:spPr bwMode="auto">
          <a:xfrm>
            <a:off x="899592" y="1844824"/>
            <a:ext cx="8136904" cy="4978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08720"/>
            <a:ext cx="8208912" cy="4525963"/>
          </a:xfrm>
        </p:spPr>
        <p:txBody>
          <a:bodyPr/>
          <a:lstStyle/>
          <a:p>
            <a:r>
              <a:rPr lang="en-GB" dirty="0" smtClean="0"/>
              <a:t>Access </a:t>
            </a:r>
            <a:r>
              <a:rPr lang="en-GB" dirty="0"/>
              <a:t>to HIE-ISOLDE worksite: </a:t>
            </a:r>
            <a:r>
              <a:rPr lang="en-GB" dirty="0" smtClean="0">
                <a:solidFill>
                  <a:srgbClr val="FF0000"/>
                </a:solidFill>
              </a:rPr>
              <a:t>STILL</a:t>
            </a:r>
            <a:r>
              <a:rPr lang="en-GB" dirty="0" smtClean="0"/>
              <a:t> only </a:t>
            </a:r>
            <a:r>
              <a:rPr lang="en-GB" dirty="0"/>
              <a:t>local physicists when moving equipment</a:t>
            </a:r>
          </a:p>
          <a:p>
            <a:r>
              <a:rPr lang="en-GB" dirty="0" smtClean="0"/>
              <a:t>Access </a:t>
            </a:r>
            <a:r>
              <a:rPr lang="en-GB" dirty="0"/>
              <a:t>for users from Jura </a:t>
            </a:r>
            <a:r>
              <a:rPr lang="en-GB" dirty="0" smtClean="0"/>
              <a:t>side for all, </a:t>
            </a:r>
            <a:r>
              <a:rPr lang="en-GB" b="1" dirty="0" smtClean="0"/>
              <a:t>from </a:t>
            </a:r>
            <a:r>
              <a:rPr lang="en-GB" b="1" dirty="0" smtClean="0"/>
              <a:t>May 2015: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NEW: Tourniquet operational, opens via dosimeter</a:t>
            </a:r>
          </a:p>
          <a:p>
            <a:pPr lvl="1"/>
            <a:r>
              <a:rPr lang="en-GB" b="1" dirty="0" smtClean="0"/>
              <a:t>ISOLDE door opens with CERN card (to be changed soon)</a:t>
            </a:r>
          </a:p>
          <a:p>
            <a:pPr lvl="1"/>
            <a:r>
              <a:rPr lang="en-GB" b="1" dirty="0" smtClean="0"/>
              <a:t>Soon: card reader inside b508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968044" y="2204864"/>
            <a:ext cx="3132348" cy="18002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6283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Visits </a:t>
            </a:r>
            <a:r>
              <a:rPr lang="en-GB" dirty="0" smtClean="0"/>
              <a:t>to ISOLDE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124744"/>
            <a:ext cx="7653536" cy="5256583"/>
          </a:xfrm>
        </p:spPr>
        <p:txBody>
          <a:bodyPr>
            <a:normAutofit/>
          </a:bodyPr>
          <a:lstStyle/>
          <a:p>
            <a:r>
              <a:rPr lang="en-GB" dirty="0" smtClean="0"/>
              <a:t>RP watching more closely</a:t>
            </a:r>
          </a:p>
          <a:p>
            <a:endParaRPr lang="en-GB" dirty="0" smtClean="0"/>
          </a:p>
          <a:p>
            <a:r>
              <a:rPr lang="en-GB" dirty="0" smtClean="0"/>
              <a:t>ISOLDE as Controlled RP area:</a:t>
            </a:r>
          </a:p>
          <a:p>
            <a:r>
              <a:rPr lang="en-GB" dirty="0" smtClean="0"/>
              <a:t>Only professional visits allowed</a:t>
            </a:r>
          </a:p>
          <a:p>
            <a:pPr lvl="1"/>
            <a:r>
              <a:rPr lang="en-GB" dirty="0" smtClean="0"/>
              <a:t>Our suggestion – university students, </a:t>
            </a:r>
            <a:r>
              <a:rPr lang="en-GB" dirty="0" err="1" smtClean="0"/>
              <a:t>uni</a:t>
            </a:r>
            <a:r>
              <a:rPr lang="en-GB" dirty="0" smtClean="0"/>
              <a:t> and school teachers, VIPs</a:t>
            </a:r>
            <a:endParaRPr lang="en-GB" dirty="0" smtClean="0"/>
          </a:p>
          <a:p>
            <a:r>
              <a:rPr lang="en-GB" dirty="0" smtClean="0"/>
              <a:t>Non-professional visits access on case-by-case basis</a:t>
            </a:r>
          </a:p>
          <a:p>
            <a:pPr lvl="1"/>
            <a:r>
              <a:rPr lang="en-GB" dirty="0" smtClean="0"/>
              <a:t>High-school students above 16y</a:t>
            </a:r>
          </a:p>
          <a:p>
            <a:pPr lvl="1"/>
            <a:r>
              <a:rPr lang="en-GB" dirty="0" smtClean="0"/>
              <a:t>Private-public visits: friends, family</a:t>
            </a:r>
          </a:p>
          <a:p>
            <a:endParaRPr lang="en-GB" dirty="0" smtClean="0"/>
          </a:p>
          <a:p>
            <a:r>
              <a:rPr lang="en-GB" dirty="0" smtClean="0"/>
              <a:t>No visits when opening </a:t>
            </a:r>
            <a:r>
              <a:rPr lang="en-GB" dirty="0" err="1" smtClean="0"/>
              <a:t>beamlines</a:t>
            </a:r>
            <a:r>
              <a:rPr lang="en-GB" dirty="0" smtClean="0"/>
              <a:t> or making high-intensity collections</a:t>
            </a:r>
          </a:p>
          <a:p>
            <a:r>
              <a:rPr lang="en-GB" dirty="0" smtClean="0"/>
              <a:t>All visits </a:t>
            </a:r>
          </a:p>
          <a:p>
            <a:pPr lvl="1"/>
            <a:r>
              <a:rPr lang="en-GB" dirty="0" smtClean="0"/>
              <a:t>announced to myself, Richard, or Kara </a:t>
            </a:r>
          </a:p>
          <a:p>
            <a:pPr lvl="1"/>
            <a:r>
              <a:rPr lang="en-GB" dirty="0" smtClean="0"/>
              <a:t>Included in weekly schedule</a:t>
            </a:r>
          </a:p>
          <a:p>
            <a:pPr lvl="1"/>
            <a:r>
              <a:rPr lang="en-GB" dirty="0" smtClean="0"/>
              <a:t>discussed and (not-)approved in Tuesday Isolde technical meeting</a:t>
            </a:r>
          </a:p>
          <a:p>
            <a:endParaRPr lang="en-GB" dirty="0"/>
          </a:p>
          <a:p>
            <a:r>
              <a:rPr lang="en-GB" dirty="0"/>
              <a:t>Up-to date procedure under preparation </a:t>
            </a:r>
            <a:r>
              <a:rPr lang="en-GB" dirty="0" smtClean="0"/>
              <a:t>by myself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783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1146</TotalTime>
  <Words>665</Words>
  <Application>Microsoft Office PowerPoint</Application>
  <PresentationFormat>On-screen Show (4:3)</PresentationFormat>
  <Paragraphs>126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Experiments, Schedule &amp; Access to the hall</vt:lpstr>
      <vt:lpstr>Experiments</vt:lpstr>
      <vt:lpstr>ISOLDE schedule</vt:lpstr>
      <vt:lpstr>ISOLDE schedule</vt:lpstr>
      <vt:lpstr>Physics example: n-def Hg &amp; Au isotopes</vt:lpstr>
      <vt:lpstr>ISOLDE schedule</vt:lpstr>
      <vt:lpstr>Access to ISOLDE</vt:lpstr>
      <vt:lpstr>Access to ISOLDE</vt:lpstr>
      <vt:lpstr>Visits to ISOLDE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Magdalena Kowalska</cp:lastModifiedBy>
  <cp:revision>609</cp:revision>
  <dcterms:created xsi:type="dcterms:W3CDTF">2012-03-08T16:06:15Z</dcterms:created>
  <dcterms:modified xsi:type="dcterms:W3CDTF">2015-06-29T20:51:18Z</dcterms:modified>
</cp:coreProperties>
</file>