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38"/>
  </p:notesMasterIdLst>
  <p:sldIdLst>
    <p:sldId id="256" r:id="rId4"/>
    <p:sldId id="257" r:id="rId5"/>
    <p:sldId id="259" r:id="rId6"/>
    <p:sldId id="260" r:id="rId7"/>
    <p:sldId id="279" r:id="rId8"/>
    <p:sldId id="264" r:id="rId9"/>
    <p:sldId id="280" r:id="rId10"/>
    <p:sldId id="293" r:id="rId11"/>
    <p:sldId id="262" r:id="rId12"/>
    <p:sldId id="294" r:id="rId13"/>
    <p:sldId id="292"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312" y="2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slide" Target="slides/slide34.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9" name="PlaceHolder 1"/>
          <p:cNvSpPr>
            <a:spLocks noGrp="1"/>
          </p:cNvSpPr>
          <p:nvPr>
            <p:ph type="body"/>
          </p:nvPr>
        </p:nvSpPr>
        <p:spPr>
          <a:xfrm>
            <a:off x="756000" y="5078520"/>
            <a:ext cx="6047640" cy="4811040"/>
          </a:xfrm>
          <a:prstGeom prst="rect">
            <a:avLst/>
          </a:prstGeom>
        </p:spPr>
        <p:txBody>
          <a:bodyPr lIns="0" tIns="0" rIns="0" bIns="0"/>
          <a:lstStyle/>
          <a:p>
            <a:r>
              <a:rPr lang="en-US" sz="2000">
                <a:latin typeface="Arial"/>
              </a:rPr>
              <a:t>Cliquez pour modifier le format des notes</a:t>
            </a:r>
            <a:endParaRPr/>
          </a:p>
        </p:txBody>
      </p:sp>
      <p:sp>
        <p:nvSpPr>
          <p:cNvPr id="80" name="PlaceHolder 2"/>
          <p:cNvSpPr>
            <a:spLocks noGrp="1"/>
          </p:cNvSpPr>
          <p:nvPr>
            <p:ph type="hdr"/>
          </p:nvPr>
        </p:nvSpPr>
        <p:spPr>
          <a:xfrm>
            <a:off x="0" y="0"/>
            <a:ext cx="3280680" cy="534240"/>
          </a:xfrm>
          <a:prstGeom prst="rect">
            <a:avLst/>
          </a:prstGeom>
        </p:spPr>
        <p:txBody>
          <a:bodyPr lIns="0" tIns="0" rIns="0" bIns="0"/>
          <a:lstStyle/>
          <a:p>
            <a:r>
              <a:rPr lang="en-US" sz="1400">
                <a:latin typeface="Times New Roman"/>
              </a:rPr>
              <a:t>&lt;en-tête&gt;</a:t>
            </a:r>
            <a:endParaRPr/>
          </a:p>
        </p:txBody>
      </p:sp>
      <p:sp>
        <p:nvSpPr>
          <p:cNvPr id="81" name="PlaceHolder 3"/>
          <p:cNvSpPr>
            <a:spLocks noGrp="1"/>
          </p:cNvSpPr>
          <p:nvPr>
            <p:ph type="dt"/>
          </p:nvPr>
        </p:nvSpPr>
        <p:spPr>
          <a:xfrm>
            <a:off x="4278960" y="0"/>
            <a:ext cx="3280680" cy="534240"/>
          </a:xfrm>
          <a:prstGeom prst="rect">
            <a:avLst/>
          </a:prstGeom>
        </p:spPr>
        <p:txBody>
          <a:bodyPr lIns="0" tIns="0" rIns="0" bIns="0"/>
          <a:lstStyle/>
          <a:p>
            <a:pPr algn="r"/>
            <a:r>
              <a:rPr lang="en-US" sz="1400">
                <a:latin typeface="Times New Roman"/>
              </a:rPr>
              <a:t>&lt;date/heure&gt;</a:t>
            </a:r>
            <a:endParaRPr/>
          </a:p>
        </p:txBody>
      </p:sp>
      <p:sp>
        <p:nvSpPr>
          <p:cNvPr id="82" name="PlaceHolder 4"/>
          <p:cNvSpPr>
            <a:spLocks noGrp="1"/>
          </p:cNvSpPr>
          <p:nvPr>
            <p:ph type="ftr"/>
          </p:nvPr>
        </p:nvSpPr>
        <p:spPr>
          <a:xfrm>
            <a:off x="0" y="10157400"/>
            <a:ext cx="3280680" cy="534240"/>
          </a:xfrm>
          <a:prstGeom prst="rect">
            <a:avLst/>
          </a:prstGeom>
        </p:spPr>
        <p:txBody>
          <a:bodyPr lIns="0" tIns="0" rIns="0" bIns="0" anchor="b"/>
          <a:lstStyle/>
          <a:p>
            <a:r>
              <a:rPr lang="en-US" sz="1400">
                <a:latin typeface="Times New Roman"/>
              </a:rPr>
              <a:t>&lt;pied de page&gt;</a:t>
            </a:r>
            <a:endParaRPr/>
          </a:p>
        </p:txBody>
      </p:sp>
      <p:sp>
        <p:nvSpPr>
          <p:cNvPr id="83" name="PlaceHolder 5"/>
          <p:cNvSpPr>
            <a:spLocks noGrp="1"/>
          </p:cNvSpPr>
          <p:nvPr>
            <p:ph type="sldNum"/>
          </p:nvPr>
        </p:nvSpPr>
        <p:spPr>
          <a:xfrm>
            <a:off x="4278960" y="10157400"/>
            <a:ext cx="3280680" cy="534240"/>
          </a:xfrm>
          <a:prstGeom prst="rect">
            <a:avLst/>
          </a:prstGeom>
        </p:spPr>
        <p:txBody>
          <a:bodyPr lIns="0" tIns="0" rIns="0" bIns="0" anchor="b"/>
          <a:lstStyle/>
          <a:p>
            <a:pPr algn="r"/>
            <a:fld id="{CA648B26-2181-4AEC-9A4C-99CA06F20B1F}" type="slidenum">
              <a:rPr lang="en-US" sz="1400">
                <a:latin typeface="Times New Roman"/>
              </a:rPr>
              <a:t>‹#›</a:t>
            </a:fld>
            <a:endParaRPr/>
          </a:p>
        </p:txBody>
      </p:sp>
    </p:spTree>
    <p:extLst>
      <p:ext uri="{BB962C8B-B14F-4D97-AF65-F5344CB8AC3E}">
        <p14:creationId xmlns:p14="http://schemas.microsoft.com/office/powerpoint/2010/main" val="128141219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PlaceHolder 1"/>
          <p:cNvSpPr>
            <a:spLocks noGrp="1"/>
          </p:cNvSpPr>
          <p:nvPr>
            <p:ph type="body"/>
          </p:nvPr>
        </p:nvSpPr>
        <p:spPr>
          <a:xfrm>
            <a:off x="685800" y="4343400"/>
            <a:ext cx="5486040" cy="4114440"/>
          </a:xfrm>
          <a:prstGeom prst="rect">
            <a:avLst/>
          </a:prstGeom>
        </p:spPr>
        <p:txBody>
          <a:bodyPr/>
          <a:lstStyle/>
          <a:p>
            <a:endParaRPr/>
          </a:p>
        </p:txBody>
      </p:sp>
      <p:sp>
        <p:nvSpPr>
          <p:cNvPr id="112" name="TextShape 2"/>
          <p:cNvSpPr txBox="1"/>
          <p:nvPr/>
        </p:nvSpPr>
        <p:spPr>
          <a:xfrm>
            <a:off x="3884760" y="8685360"/>
            <a:ext cx="2971440" cy="456840"/>
          </a:xfrm>
          <a:prstGeom prst="rect">
            <a:avLst/>
          </a:prstGeom>
          <a:noFill/>
          <a:ln>
            <a:noFill/>
          </a:ln>
        </p:spPr>
        <p:txBody>
          <a:bodyPr anchor="b"/>
          <a:lstStyle/>
          <a:p>
            <a:pPr algn="r">
              <a:lnSpc>
                <a:spcPct val="100000"/>
              </a:lnSpc>
            </a:pPr>
            <a:fld id="{131E6E9A-C053-4906-BA7D-93B428A46348}" type="slidenum">
              <a:rPr lang="en-US" sz="1200" strike="noStrike">
                <a:solidFill>
                  <a:srgbClr val="000000"/>
                </a:solidFill>
                <a:latin typeface="+mn-lt"/>
                <a:ea typeface="+mn-ea"/>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PlaceHolder 1"/>
          <p:cNvSpPr>
            <a:spLocks noGrp="1"/>
          </p:cNvSpPr>
          <p:nvPr>
            <p:ph type="body"/>
          </p:nvPr>
        </p:nvSpPr>
        <p:spPr>
          <a:xfrm>
            <a:off x="685800" y="4343400"/>
            <a:ext cx="5486040" cy="4114440"/>
          </a:xfrm>
          <a:prstGeom prst="rect">
            <a:avLst/>
          </a:prstGeom>
        </p:spPr>
        <p:txBody>
          <a:bodyPr/>
          <a:lstStyle/>
          <a:p>
            <a:endParaRPr/>
          </a:p>
        </p:txBody>
      </p:sp>
      <p:sp>
        <p:nvSpPr>
          <p:cNvPr id="120" name="TextShape 2"/>
          <p:cNvSpPr txBox="1"/>
          <p:nvPr/>
        </p:nvSpPr>
        <p:spPr>
          <a:xfrm>
            <a:off x="3884760" y="8685360"/>
            <a:ext cx="2971440" cy="456840"/>
          </a:xfrm>
          <a:prstGeom prst="rect">
            <a:avLst/>
          </a:prstGeom>
          <a:noFill/>
          <a:ln>
            <a:noFill/>
          </a:ln>
        </p:spPr>
        <p:txBody>
          <a:bodyPr anchor="b"/>
          <a:lstStyle/>
          <a:p>
            <a:pPr algn="r">
              <a:lnSpc>
                <a:spcPct val="100000"/>
              </a:lnSpc>
            </a:pPr>
            <a:fld id="{D057D846-CB53-4921-8747-1CA41AA9AEDB}" type="slidenum">
              <a:rPr lang="en-US" sz="1200" strike="noStrike">
                <a:solidFill>
                  <a:srgbClr val="000000"/>
                </a:solidFill>
                <a:latin typeface="+mn-lt"/>
                <a:ea typeface="+mn-ea"/>
              </a:rPr>
              <a:t>32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PlaceHolder 1"/>
          <p:cNvSpPr>
            <a:spLocks noGrp="1"/>
          </p:cNvSpPr>
          <p:nvPr>
            <p:ph type="body"/>
          </p:nvPr>
        </p:nvSpPr>
        <p:spPr>
          <a:xfrm>
            <a:off x="685800" y="4343400"/>
            <a:ext cx="5486040" cy="4114440"/>
          </a:xfrm>
          <a:prstGeom prst="rect">
            <a:avLst/>
          </a:prstGeom>
        </p:spPr>
        <p:txBody>
          <a:bodyPr/>
          <a:lstStyle/>
          <a:p>
            <a:endParaRPr/>
          </a:p>
        </p:txBody>
      </p:sp>
      <p:sp>
        <p:nvSpPr>
          <p:cNvPr id="116" name="TextShape 2"/>
          <p:cNvSpPr txBox="1"/>
          <p:nvPr/>
        </p:nvSpPr>
        <p:spPr>
          <a:xfrm>
            <a:off x="3884760" y="8685360"/>
            <a:ext cx="2971440" cy="456840"/>
          </a:xfrm>
          <a:prstGeom prst="rect">
            <a:avLst/>
          </a:prstGeom>
          <a:noFill/>
          <a:ln>
            <a:noFill/>
          </a:ln>
        </p:spPr>
        <p:txBody>
          <a:bodyPr anchor="b"/>
          <a:lstStyle/>
          <a:p>
            <a:pPr algn="r">
              <a:lnSpc>
                <a:spcPct val="100000"/>
              </a:lnSpc>
            </a:pPr>
            <a:fld id="{DBC49D91-80A0-403D-99ED-ACF3EB6DC320}" type="slidenum">
              <a:rPr lang="en-US" sz="1200" strike="noStrike">
                <a:solidFill>
                  <a:srgbClr val="000000"/>
                </a:solidFill>
                <a:latin typeface="+mn-lt"/>
                <a:ea typeface="+mn-ea"/>
              </a:rPr>
              <a:t>4</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PlaceHolder 1"/>
          <p:cNvSpPr>
            <a:spLocks noGrp="1"/>
          </p:cNvSpPr>
          <p:nvPr>
            <p:ph type="body"/>
          </p:nvPr>
        </p:nvSpPr>
        <p:spPr>
          <a:xfrm>
            <a:off x="685800" y="4343400"/>
            <a:ext cx="5486040" cy="4114440"/>
          </a:xfrm>
          <a:prstGeom prst="rect">
            <a:avLst/>
          </a:prstGeom>
        </p:spPr>
        <p:txBody>
          <a:bodyPr/>
          <a:lstStyle/>
          <a:p>
            <a:endParaRPr/>
          </a:p>
        </p:txBody>
      </p:sp>
      <p:sp>
        <p:nvSpPr>
          <p:cNvPr id="120" name="TextShape 2"/>
          <p:cNvSpPr txBox="1"/>
          <p:nvPr/>
        </p:nvSpPr>
        <p:spPr>
          <a:xfrm>
            <a:off x="3884760" y="8685360"/>
            <a:ext cx="2971440" cy="456840"/>
          </a:xfrm>
          <a:prstGeom prst="rect">
            <a:avLst/>
          </a:prstGeom>
          <a:noFill/>
          <a:ln>
            <a:noFill/>
          </a:ln>
        </p:spPr>
        <p:txBody>
          <a:bodyPr anchor="b"/>
          <a:lstStyle/>
          <a:p>
            <a:pPr algn="r">
              <a:lnSpc>
                <a:spcPct val="100000"/>
              </a:lnSpc>
            </a:pPr>
            <a:fld id="{D057D846-CB53-4921-8747-1CA41AA9AEDB}" type="slidenum">
              <a:rPr lang="en-US" sz="1200" strike="noStrike">
                <a:solidFill>
                  <a:srgbClr val="000000"/>
                </a:solidFill>
                <a:latin typeface="+mn-lt"/>
                <a:ea typeface="+mn-ea"/>
              </a:rPr>
              <a:t>6</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PlaceHolder 1"/>
          <p:cNvSpPr>
            <a:spLocks noGrp="1"/>
          </p:cNvSpPr>
          <p:nvPr>
            <p:ph type="body"/>
          </p:nvPr>
        </p:nvSpPr>
        <p:spPr>
          <a:xfrm>
            <a:off x="685800" y="4343400"/>
            <a:ext cx="5486040" cy="4114440"/>
          </a:xfrm>
          <a:prstGeom prst="rect">
            <a:avLst/>
          </a:prstGeom>
        </p:spPr>
        <p:txBody>
          <a:bodyPr/>
          <a:lstStyle/>
          <a:p>
            <a:endParaRPr/>
          </a:p>
        </p:txBody>
      </p:sp>
      <p:sp>
        <p:nvSpPr>
          <p:cNvPr id="118" name="TextShape 2"/>
          <p:cNvSpPr txBox="1"/>
          <p:nvPr/>
        </p:nvSpPr>
        <p:spPr>
          <a:xfrm>
            <a:off x="3884760" y="8685360"/>
            <a:ext cx="2971440" cy="456840"/>
          </a:xfrm>
          <a:prstGeom prst="rect">
            <a:avLst/>
          </a:prstGeom>
          <a:noFill/>
          <a:ln>
            <a:noFill/>
          </a:ln>
        </p:spPr>
        <p:txBody>
          <a:bodyPr anchor="b"/>
          <a:lstStyle/>
          <a:p>
            <a:pPr algn="r">
              <a:lnSpc>
                <a:spcPct val="100000"/>
              </a:lnSpc>
            </a:pPr>
            <a:fld id="{4CE6374A-3E90-4B16-919D-B108964A06D0}" type="slidenum">
              <a:rPr lang="en-US" sz="1200" strike="noStrike">
                <a:solidFill>
                  <a:srgbClr val="000000"/>
                </a:solidFill>
                <a:latin typeface="+mn-lt"/>
                <a:ea typeface="+mn-ea"/>
              </a:rPr>
              <a:t>9</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a:prstGeom prst="rect">
            <a:avLst/>
          </a:prstGeo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D7C0425-4A16-4151-9EB2-BC7E02D4A940}" type="slidenum">
              <a:rPr lang="ja-JP" altLang="en-US" smtClean="0">
                <a:solidFill>
                  <a:prstClr val="black"/>
                </a:solidFill>
                <a:latin typeface="Calibri"/>
                <a:ea typeface="ＭＳ Ｐゴシック"/>
              </a:rPr>
              <a:pPr/>
              <a:t>15</a:t>
            </a:fld>
            <a:endParaRPr lang="ja-JP" altLang="en-US" dirty="0">
              <a:solidFill>
                <a:prstClr val="black"/>
              </a:solidFill>
              <a:latin typeface="Calibri"/>
              <a:ea typeface="ＭＳ Ｐゴシック"/>
            </a:endParaRPr>
          </a:p>
        </p:txBody>
      </p:sp>
    </p:spTree>
    <p:extLst>
      <p:ext uri="{BB962C8B-B14F-4D97-AF65-F5344CB8AC3E}">
        <p14:creationId xmlns:p14="http://schemas.microsoft.com/office/powerpoint/2010/main" val="1652014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PlaceHolder 1"/>
          <p:cNvSpPr>
            <a:spLocks noGrp="1"/>
          </p:cNvSpPr>
          <p:nvPr>
            <p:ph type="body"/>
          </p:nvPr>
        </p:nvSpPr>
        <p:spPr>
          <a:xfrm>
            <a:off x="685800" y="4343400"/>
            <a:ext cx="5486040" cy="4114440"/>
          </a:xfrm>
          <a:prstGeom prst="rect">
            <a:avLst/>
          </a:prstGeom>
        </p:spPr>
        <p:txBody>
          <a:bodyPr/>
          <a:lstStyle/>
          <a:p>
            <a:endParaRPr/>
          </a:p>
        </p:txBody>
      </p:sp>
      <p:sp>
        <p:nvSpPr>
          <p:cNvPr id="112" name="TextShape 2"/>
          <p:cNvSpPr txBox="1"/>
          <p:nvPr/>
        </p:nvSpPr>
        <p:spPr>
          <a:xfrm>
            <a:off x="3884760" y="8685360"/>
            <a:ext cx="2971440" cy="456840"/>
          </a:xfrm>
          <a:prstGeom prst="rect">
            <a:avLst/>
          </a:prstGeom>
          <a:noFill/>
          <a:ln>
            <a:noFill/>
          </a:ln>
        </p:spPr>
        <p:txBody>
          <a:bodyPr anchor="b"/>
          <a:lstStyle/>
          <a:p>
            <a:pPr algn="r">
              <a:lnSpc>
                <a:spcPct val="100000"/>
              </a:lnSpc>
            </a:pPr>
            <a:fld id="{131E6E9A-C053-4906-BA7D-93B428A46348}" type="slidenum">
              <a:rPr lang="en-US" sz="1200" strike="noStrike">
                <a:solidFill>
                  <a:srgbClr val="000000"/>
                </a:solidFill>
                <a:latin typeface="+mn-lt"/>
                <a:ea typeface="+mn-ea"/>
              </a:rPr>
              <a:t>24</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PlaceHolder 1"/>
          <p:cNvSpPr>
            <a:spLocks noGrp="1"/>
          </p:cNvSpPr>
          <p:nvPr>
            <p:ph type="body"/>
          </p:nvPr>
        </p:nvSpPr>
        <p:spPr>
          <a:xfrm>
            <a:off x="685800" y="4343400"/>
            <a:ext cx="5486040" cy="4114440"/>
          </a:xfrm>
          <a:prstGeom prst="rect">
            <a:avLst/>
          </a:prstGeom>
        </p:spPr>
        <p:txBody>
          <a:bodyPr/>
          <a:lstStyle/>
          <a:p>
            <a:endParaRPr/>
          </a:p>
        </p:txBody>
      </p:sp>
      <p:sp>
        <p:nvSpPr>
          <p:cNvPr id="114" name="TextShape 2"/>
          <p:cNvSpPr txBox="1"/>
          <p:nvPr/>
        </p:nvSpPr>
        <p:spPr>
          <a:xfrm>
            <a:off x="3884760" y="8685360"/>
            <a:ext cx="2971440" cy="456840"/>
          </a:xfrm>
          <a:prstGeom prst="rect">
            <a:avLst/>
          </a:prstGeom>
          <a:noFill/>
          <a:ln>
            <a:noFill/>
          </a:ln>
        </p:spPr>
        <p:txBody>
          <a:bodyPr anchor="b"/>
          <a:lstStyle/>
          <a:p>
            <a:pPr algn="r">
              <a:lnSpc>
                <a:spcPct val="100000"/>
              </a:lnSpc>
            </a:pPr>
            <a:fld id="{B4BE4AD4-3839-4634-82E4-88E1AC69EA57}" type="slidenum">
              <a:rPr lang="en-US" sz="1200" strike="noStrike">
                <a:solidFill>
                  <a:srgbClr val="000000"/>
                </a:solidFill>
                <a:latin typeface="+mn-lt"/>
                <a:ea typeface="+mn-ea"/>
              </a:rPr>
              <a:t>26</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PlaceHolder 1"/>
          <p:cNvSpPr>
            <a:spLocks noGrp="1"/>
          </p:cNvSpPr>
          <p:nvPr>
            <p:ph type="body"/>
          </p:nvPr>
        </p:nvSpPr>
        <p:spPr>
          <a:xfrm>
            <a:off x="685800" y="4343400"/>
            <a:ext cx="5486040" cy="4114440"/>
          </a:xfrm>
          <a:prstGeom prst="rect">
            <a:avLst/>
          </a:prstGeom>
        </p:spPr>
        <p:txBody>
          <a:bodyPr/>
          <a:lstStyle/>
          <a:p>
            <a:endParaRPr/>
          </a:p>
        </p:txBody>
      </p:sp>
      <p:sp>
        <p:nvSpPr>
          <p:cNvPr id="116" name="TextShape 2"/>
          <p:cNvSpPr txBox="1"/>
          <p:nvPr/>
        </p:nvSpPr>
        <p:spPr>
          <a:xfrm>
            <a:off x="3884760" y="8685360"/>
            <a:ext cx="2971440" cy="456840"/>
          </a:xfrm>
          <a:prstGeom prst="rect">
            <a:avLst/>
          </a:prstGeom>
          <a:noFill/>
          <a:ln>
            <a:noFill/>
          </a:ln>
        </p:spPr>
        <p:txBody>
          <a:bodyPr anchor="b"/>
          <a:lstStyle/>
          <a:p>
            <a:pPr algn="r">
              <a:lnSpc>
                <a:spcPct val="100000"/>
              </a:lnSpc>
            </a:pPr>
            <a:fld id="{DBC49D91-80A0-403D-99ED-ACF3EB6DC320}" type="slidenum">
              <a:rPr lang="en-US" sz="1200" strike="noStrike">
                <a:solidFill>
                  <a:srgbClr val="000000"/>
                </a:solidFill>
                <a:latin typeface="+mn-lt"/>
                <a:ea typeface="+mn-ea"/>
              </a:rPr>
              <a:t>28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PlaceHolder 1"/>
          <p:cNvSpPr>
            <a:spLocks noGrp="1"/>
          </p:cNvSpPr>
          <p:nvPr>
            <p:ph type="body"/>
          </p:nvPr>
        </p:nvSpPr>
        <p:spPr>
          <a:xfrm>
            <a:off x="685800" y="4343400"/>
            <a:ext cx="5486040" cy="4114440"/>
          </a:xfrm>
          <a:prstGeom prst="rect">
            <a:avLst/>
          </a:prstGeom>
        </p:spPr>
        <p:txBody>
          <a:bodyPr/>
          <a:lstStyle/>
          <a:p>
            <a:endParaRPr/>
          </a:p>
        </p:txBody>
      </p:sp>
      <p:sp>
        <p:nvSpPr>
          <p:cNvPr id="118" name="TextShape 2"/>
          <p:cNvSpPr txBox="1"/>
          <p:nvPr/>
        </p:nvSpPr>
        <p:spPr>
          <a:xfrm>
            <a:off x="3884760" y="8685360"/>
            <a:ext cx="2971440" cy="456840"/>
          </a:xfrm>
          <a:prstGeom prst="rect">
            <a:avLst/>
          </a:prstGeom>
          <a:noFill/>
          <a:ln>
            <a:noFill/>
          </a:ln>
        </p:spPr>
        <p:txBody>
          <a:bodyPr anchor="b"/>
          <a:lstStyle/>
          <a:p>
            <a:pPr algn="r">
              <a:lnSpc>
                <a:spcPct val="100000"/>
              </a:lnSpc>
            </a:pPr>
            <a:fld id="{4CE6374A-3E90-4B16-919D-B108964A06D0}" type="slidenum">
              <a:rPr lang="en-US" sz="1200" strike="noStrike">
                <a:solidFill>
                  <a:srgbClr val="000000"/>
                </a:solidFill>
                <a:latin typeface="+mn-lt"/>
                <a:ea typeface="+mn-ea"/>
              </a:rPr>
              <a:t>30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28" name="PlaceHolder 2"/>
          <p:cNvSpPr>
            <a:spLocks noGrp="1"/>
          </p:cNvSpPr>
          <p:nvPr>
            <p:ph type="body"/>
          </p:nvPr>
        </p:nvSpPr>
        <p:spPr>
          <a:xfrm>
            <a:off x="457200" y="1600200"/>
            <a:ext cx="8229240" cy="2158560"/>
          </a:xfrm>
          <a:prstGeom prst="rect">
            <a:avLst/>
          </a:prstGeom>
        </p:spPr>
        <p:txBody>
          <a:bodyPr lIns="0" tIns="0" rIns="0" bIns="0"/>
          <a:lstStyle/>
          <a:p>
            <a:endParaRPr/>
          </a:p>
        </p:txBody>
      </p:sp>
      <p:sp>
        <p:nvSpPr>
          <p:cNvPr id="29" name="PlaceHolder 3"/>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31"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32"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33" name="PlaceHolder 4"/>
          <p:cNvSpPr>
            <a:spLocks noGrp="1"/>
          </p:cNvSpPr>
          <p:nvPr>
            <p:ph type="body"/>
          </p:nvPr>
        </p:nvSpPr>
        <p:spPr>
          <a:xfrm>
            <a:off x="4674240" y="3964320"/>
            <a:ext cx="4015800" cy="2158560"/>
          </a:xfrm>
          <a:prstGeom prst="rect">
            <a:avLst/>
          </a:prstGeom>
        </p:spPr>
        <p:txBody>
          <a:bodyPr lIns="0" tIns="0" rIns="0" bIns="0"/>
          <a:lstStyle/>
          <a:p>
            <a:endParaRPr/>
          </a:p>
        </p:txBody>
      </p:sp>
      <p:sp>
        <p:nvSpPr>
          <p:cNvPr id="34" name="PlaceHolder 5"/>
          <p:cNvSpPr>
            <a:spLocks noGrp="1"/>
          </p:cNvSpPr>
          <p:nvPr>
            <p:ph type="body"/>
          </p:nvPr>
        </p:nvSpPr>
        <p:spPr>
          <a:xfrm>
            <a:off x="457200" y="3964320"/>
            <a:ext cx="4015800" cy="215856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36" name="PlaceHolder 2"/>
          <p:cNvSpPr>
            <a:spLocks noGrp="1"/>
          </p:cNvSpPr>
          <p:nvPr>
            <p:ph type="body"/>
          </p:nvPr>
        </p:nvSpPr>
        <p:spPr>
          <a:xfrm>
            <a:off x="457200" y="1600200"/>
            <a:ext cx="8229240" cy="4525560"/>
          </a:xfrm>
          <a:prstGeom prst="rect">
            <a:avLst/>
          </a:prstGeom>
        </p:spPr>
        <p:txBody>
          <a:bodyPr lIns="0" tIns="0" rIns="0" bIns="0"/>
          <a:lstStyle/>
          <a:p>
            <a:endParaRPr/>
          </a:p>
        </p:txBody>
      </p:sp>
      <p:sp>
        <p:nvSpPr>
          <p:cNvPr id="37" name="PlaceHolder 3"/>
          <p:cNvSpPr>
            <a:spLocks noGrp="1"/>
          </p:cNvSpPr>
          <p:nvPr>
            <p:ph type="body"/>
          </p:nvPr>
        </p:nvSpPr>
        <p:spPr>
          <a:xfrm>
            <a:off x="457200" y="1600200"/>
            <a:ext cx="8229240" cy="4525560"/>
          </a:xfrm>
          <a:prstGeom prst="rect">
            <a:avLst/>
          </a:prstGeom>
        </p:spPr>
        <p:txBody>
          <a:bodyPr lIns="0" tIns="0" rIns="0" bIns="0"/>
          <a:lstStyle/>
          <a:p>
            <a:endParaRPr/>
          </a:p>
        </p:txBody>
      </p:sp>
      <p:pic>
        <p:nvPicPr>
          <p:cNvPr id="38" name="Picture 37"/>
          <p:cNvPicPr/>
          <p:nvPr/>
        </p:nvPicPr>
        <p:blipFill>
          <a:blip r:embed="rId2"/>
          <a:stretch/>
        </p:blipFill>
        <p:spPr>
          <a:xfrm>
            <a:off x="1735560" y="1599840"/>
            <a:ext cx="5671800" cy="4525560"/>
          </a:xfrm>
          <a:prstGeom prst="rect">
            <a:avLst/>
          </a:prstGeom>
          <a:ln>
            <a:noFill/>
          </a:ln>
        </p:spPr>
      </p:pic>
      <p:pic>
        <p:nvPicPr>
          <p:cNvPr id="39" name="Picture 38"/>
          <p:cNvPicPr/>
          <p:nvPr/>
        </p:nvPicPr>
        <p:blipFill>
          <a:blip r:embed="rId2"/>
          <a:stretch/>
        </p:blipFill>
        <p:spPr>
          <a:xfrm>
            <a:off x="1735560" y="1599840"/>
            <a:ext cx="5671800" cy="45255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46"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48" name="PlaceHolder 2"/>
          <p:cNvSpPr>
            <a:spLocks noGrp="1"/>
          </p:cNvSpPr>
          <p:nvPr>
            <p:ph type="body"/>
          </p:nvPr>
        </p:nvSpPr>
        <p:spPr>
          <a:xfrm>
            <a:off x="457200" y="1600200"/>
            <a:ext cx="8229240" cy="452556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50"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51" name="PlaceHolder 3"/>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55"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56" name="PlaceHolder 3"/>
          <p:cNvSpPr>
            <a:spLocks noGrp="1"/>
          </p:cNvSpPr>
          <p:nvPr>
            <p:ph type="body"/>
          </p:nvPr>
        </p:nvSpPr>
        <p:spPr>
          <a:xfrm>
            <a:off x="457200" y="3964320"/>
            <a:ext cx="4015800" cy="2158560"/>
          </a:xfrm>
          <a:prstGeom prst="rect">
            <a:avLst/>
          </a:prstGeom>
        </p:spPr>
        <p:txBody>
          <a:bodyPr lIns="0" tIns="0" rIns="0" bIns="0"/>
          <a:lstStyle/>
          <a:p>
            <a:endParaRPr/>
          </a:p>
        </p:txBody>
      </p:sp>
      <p:sp>
        <p:nvSpPr>
          <p:cNvPr id="57" name="PlaceHolder 4"/>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7"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59"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60"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61" name="PlaceHolder 4"/>
          <p:cNvSpPr>
            <a:spLocks noGrp="1"/>
          </p:cNvSpPr>
          <p:nvPr>
            <p:ph type="body"/>
          </p:nvPr>
        </p:nvSpPr>
        <p:spPr>
          <a:xfrm>
            <a:off x="4674240" y="3964320"/>
            <a:ext cx="4015800" cy="215856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63"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64"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65" name="PlaceHolder 4"/>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67" name="PlaceHolder 2"/>
          <p:cNvSpPr>
            <a:spLocks noGrp="1"/>
          </p:cNvSpPr>
          <p:nvPr>
            <p:ph type="body"/>
          </p:nvPr>
        </p:nvSpPr>
        <p:spPr>
          <a:xfrm>
            <a:off x="457200" y="1600200"/>
            <a:ext cx="8229240" cy="2158560"/>
          </a:xfrm>
          <a:prstGeom prst="rect">
            <a:avLst/>
          </a:prstGeom>
        </p:spPr>
        <p:txBody>
          <a:bodyPr lIns="0" tIns="0" rIns="0" bIns="0"/>
          <a:lstStyle/>
          <a:p>
            <a:endParaRPr/>
          </a:p>
        </p:txBody>
      </p:sp>
      <p:sp>
        <p:nvSpPr>
          <p:cNvPr id="68" name="PlaceHolder 3"/>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70"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71"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72" name="PlaceHolder 4"/>
          <p:cNvSpPr>
            <a:spLocks noGrp="1"/>
          </p:cNvSpPr>
          <p:nvPr>
            <p:ph type="body"/>
          </p:nvPr>
        </p:nvSpPr>
        <p:spPr>
          <a:xfrm>
            <a:off x="4674240" y="3964320"/>
            <a:ext cx="4015800" cy="2158560"/>
          </a:xfrm>
          <a:prstGeom prst="rect">
            <a:avLst/>
          </a:prstGeom>
        </p:spPr>
        <p:txBody>
          <a:bodyPr lIns="0" tIns="0" rIns="0" bIns="0"/>
          <a:lstStyle/>
          <a:p>
            <a:endParaRPr/>
          </a:p>
        </p:txBody>
      </p:sp>
      <p:sp>
        <p:nvSpPr>
          <p:cNvPr id="73" name="PlaceHolder 5"/>
          <p:cNvSpPr>
            <a:spLocks noGrp="1"/>
          </p:cNvSpPr>
          <p:nvPr>
            <p:ph type="body"/>
          </p:nvPr>
        </p:nvSpPr>
        <p:spPr>
          <a:xfrm>
            <a:off x="457200" y="3964320"/>
            <a:ext cx="4015800" cy="215856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75" name="PlaceHolder 2"/>
          <p:cNvSpPr>
            <a:spLocks noGrp="1"/>
          </p:cNvSpPr>
          <p:nvPr>
            <p:ph type="body"/>
          </p:nvPr>
        </p:nvSpPr>
        <p:spPr>
          <a:xfrm>
            <a:off x="457200" y="1600200"/>
            <a:ext cx="8229240" cy="4525560"/>
          </a:xfrm>
          <a:prstGeom prst="rect">
            <a:avLst/>
          </a:prstGeom>
        </p:spPr>
        <p:txBody>
          <a:bodyPr lIns="0" tIns="0" rIns="0" bIns="0"/>
          <a:lstStyle/>
          <a:p>
            <a:endParaRPr/>
          </a:p>
        </p:txBody>
      </p:sp>
      <p:sp>
        <p:nvSpPr>
          <p:cNvPr id="76" name="PlaceHolder 3"/>
          <p:cNvSpPr>
            <a:spLocks noGrp="1"/>
          </p:cNvSpPr>
          <p:nvPr>
            <p:ph type="body"/>
          </p:nvPr>
        </p:nvSpPr>
        <p:spPr>
          <a:xfrm>
            <a:off x="457200" y="1600200"/>
            <a:ext cx="8229240" cy="4525560"/>
          </a:xfrm>
          <a:prstGeom prst="rect">
            <a:avLst/>
          </a:prstGeom>
        </p:spPr>
        <p:txBody>
          <a:bodyPr lIns="0" tIns="0" rIns="0" bIns="0"/>
          <a:lstStyle/>
          <a:p>
            <a:endParaRPr/>
          </a:p>
        </p:txBody>
      </p:sp>
      <p:pic>
        <p:nvPicPr>
          <p:cNvPr id="77" name="Picture 76"/>
          <p:cNvPicPr/>
          <p:nvPr/>
        </p:nvPicPr>
        <p:blipFill>
          <a:blip r:embed="rId2"/>
          <a:stretch/>
        </p:blipFill>
        <p:spPr>
          <a:xfrm>
            <a:off x="1735560" y="1599840"/>
            <a:ext cx="5671800" cy="4525560"/>
          </a:xfrm>
          <a:prstGeom prst="rect">
            <a:avLst/>
          </a:prstGeom>
          <a:ln>
            <a:noFill/>
          </a:ln>
        </p:spPr>
      </p:pic>
      <p:pic>
        <p:nvPicPr>
          <p:cNvPr id="78" name="Picture 77"/>
          <p:cNvPicPr/>
          <p:nvPr/>
        </p:nvPicPr>
        <p:blipFill>
          <a:blip r:embed="rId2"/>
          <a:stretch/>
        </p:blipFill>
        <p:spPr>
          <a:xfrm>
            <a:off x="1735560" y="1599840"/>
            <a:ext cx="5671800" cy="452556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4260762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7125210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7703463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4760428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611606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9" name="PlaceHolder 2"/>
          <p:cNvSpPr>
            <a:spLocks noGrp="1"/>
          </p:cNvSpPr>
          <p:nvPr>
            <p:ph type="body"/>
          </p:nvPr>
        </p:nvSpPr>
        <p:spPr>
          <a:xfrm>
            <a:off x="457200" y="1600200"/>
            <a:ext cx="8229240" cy="4525560"/>
          </a:xfrm>
          <a:prstGeom prst="rect">
            <a:avLst/>
          </a:prstGeom>
        </p:spPr>
        <p:txBody>
          <a:bodyPr lIns="0" tIns="0" rIns="0" bIns="0"/>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062315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2494872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8739478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3913157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7238607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C817222-5627-471E-9E44-6075A18765E9}" type="datetimeFigureOut">
              <a:rPr lang="ja-JP" altLang="en-US" smtClean="0">
                <a:solidFill>
                  <a:prstClr val="black">
                    <a:tint val="75000"/>
                  </a:prstClr>
                </a:solidFill>
                <a:latin typeface="Calibri"/>
                <a:ea typeface="ＭＳ Ｐゴシック"/>
              </a:rPr>
              <a:pPr/>
              <a:t>6/27/15</a:t>
            </a:fld>
            <a:endParaRPr lang="ja-JP" altLang="en-US" dirty="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E0C67131-D3EE-4C26-8A4F-3428AD4A7D28}" type="slidenum">
              <a:rPr lang="ja-JP" altLang="en-US" smtClean="0">
                <a:solidFill>
                  <a:prstClr val="black">
                    <a:tint val="75000"/>
                  </a:prstClr>
                </a:solidFill>
                <a:latin typeface="Calibri"/>
                <a:ea typeface="ＭＳ Ｐゴシック"/>
              </a:rPr>
              <a:pPr/>
              <a:t>‹#›</a:t>
            </a:fld>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2737955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7"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1"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12" name="PlaceHolder 3"/>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6"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17" name="PlaceHolder 3"/>
          <p:cNvSpPr>
            <a:spLocks noGrp="1"/>
          </p:cNvSpPr>
          <p:nvPr>
            <p:ph type="body"/>
          </p:nvPr>
        </p:nvSpPr>
        <p:spPr>
          <a:xfrm>
            <a:off x="457200" y="3964320"/>
            <a:ext cx="4015800" cy="2158560"/>
          </a:xfrm>
          <a:prstGeom prst="rect">
            <a:avLst/>
          </a:prstGeom>
        </p:spPr>
        <p:txBody>
          <a:bodyPr lIns="0" tIns="0" rIns="0" bIns="0"/>
          <a:lstStyle/>
          <a:p>
            <a:endParaRPr/>
          </a:p>
        </p:txBody>
      </p:sp>
      <p:sp>
        <p:nvSpPr>
          <p:cNvPr id="18" name="PlaceHolder 4"/>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20"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21"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22" name="PlaceHolder 4"/>
          <p:cNvSpPr>
            <a:spLocks noGrp="1"/>
          </p:cNvSpPr>
          <p:nvPr>
            <p:ph type="body"/>
          </p:nvPr>
        </p:nvSpPr>
        <p:spPr>
          <a:xfrm>
            <a:off x="4674240" y="3964320"/>
            <a:ext cx="4015800" cy="215856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24"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25"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26" name="PlaceHolder 4"/>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664806-1802-2C49-8FE3-CEB63CD3F146}" type="datetimeFigureOut">
              <a:rPr lang="en-US" smtClean="0"/>
              <a:t>6/27/15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B3CE6B-EFEC-0E4A-A491-37F41976A45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4680"/>
            <a:ext cx="8229240" cy="1142640"/>
          </a:xfrm>
          <a:prstGeom prst="rect">
            <a:avLst/>
          </a:prstGeom>
        </p:spPr>
        <p:txBody>
          <a:bodyPr anchor="ctr"/>
          <a:lstStyle/>
          <a:p>
            <a:pPr algn="ctr">
              <a:lnSpc>
                <a:spcPct val="100000"/>
              </a:lnSpc>
            </a:pPr>
            <a:r>
              <a:rPr lang="ja-JP" sz="4400" strike="noStrike">
                <a:solidFill>
                  <a:srgbClr val="000000"/>
                </a:solidFill>
                <a:latin typeface="Calibri"/>
              </a:rPr>
              <a:t>マスター タイトルの書式設定</a:t>
            </a:r>
            <a:endParaRPr/>
          </a:p>
        </p:txBody>
      </p:sp>
      <p:sp>
        <p:nvSpPr>
          <p:cNvPr id="41" name="PlaceHolder 2"/>
          <p:cNvSpPr>
            <a:spLocks noGrp="1"/>
          </p:cNvSpPr>
          <p:nvPr>
            <p:ph type="body"/>
          </p:nvPr>
        </p:nvSpPr>
        <p:spPr>
          <a:xfrm>
            <a:off x="457200" y="1600200"/>
            <a:ext cx="8229240" cy="4525560"/>
          </a:xfrm>
          <a:prstGeom prst="rect">
            <a:avLst/>
          </a:prstGeom>
        </p:spPr>
        <p:txBody>
          <a:bodyPr/>
          <a:lstStyle/>
          <a:p>
            <a:pPr>
              <a:buSzPct val="45000"/>
              <a:buFont typeface="StarSymbol"/>
              <a:buChar char=""/>
            </a:pPr>
            <a:r>
              <a:rPr lang="ja-JP" sz="3200" strike="noStrike">
                <a:solidFill>
                  <a:srgbClr val="000000"/>
                </a:solidFill>
                <a:latin typeface="Calibri"/>
              </a:rPr>
              <a:t>Cliquez pour éditer le format du plan de texte</a:t>
            </a:r>
            <a:endParaRPr/>
          </a:p>
          <a:p>
            <a:pPr lvl="1">
              <a:buSzPct val="75000"/>
              <a:buFont typeface="StarSymbol"/>
              <a:buChar char=""/>
            </a:pPr>
            <a:r>
              <a:rPr lang="ja-JP" sz="3200" strike="noStrike">
                <a:solidFill>
                  <a:srgbClr val="000000"/>
                </a:solidFill>
                <a:latin typeface="Calibri"/>
              </a:rPr>
              <a:t>Second niveau de plan</a:t>
            </a:r>
            <a:endParaRPr/>
          </a:p>
          <a:p>
            <a:pPr lvl="2">
              <a:buSzPct val="45000"/>
              <a:buFont typeface="StarSymbol"/>
              <a:buChar char=""/>
            </a:pPr>
            <a:r>
              <a:rPr lang="ja-JP" sz="3200" strike="noStrike">
                <a:solidFill>
                  <a:srgbClr val="000000"/>
                </a:solidFill>
                <a:latin typeface="Calibri"/>
              </a:rPr>
              <a:t>Troisième niveau de plan</a:t>
            </a:r>
            <a:endParaRPr/>
          </a:p>
          <a:p>
            <a:pPr lvl="3">
              <a:buSzPct val="75000"/>
              <a:buFont typeface="StarSymbol"/>
              <a:buChar char=""/>
            </a:pPr>
            <a:r>
              <a:rPr lang="ja-JP" sz="3200" strike="noStrike">
                <a:solidFill>
                  <a:srgbClr val="000000"/>
                </a:solidFill>
                <a:latin typeface="Calibri"/>
              </a:rPr>
              <a:t>Quatrième niveau de plan</a:t>
            </a:r>
            <a:endParaRPr/>
          </a:p>
          <a:p>
            <a:pPr lvl="4">
              <a:buSzPct val="45000"/>
              <a:buFont typeface="StarSymbol"/>
              <a:buChar char=""/>
            </a:pPr>
            <a:r>
              <a:rPr lang="ja-JP" sz="3200" strike="noStrike">
                <a:solidFill>
                  <a:srgbClr val="000000"/>
                </a:solidFill>
                <a:latin typeface="Calibri"/>
              </a:rPr>
              <a:t>Cinquième niveau de plan</a:t>
            </a:r>
            <a:endParaRPr/>
          </a:p>
          <a:p>
            <a:pPr lvl="5">
              <a:buSzPct val="45000"/>
              <a:buFont typeface="StarSymbol"/>
              <a:buChar char=""/>
            </a:pPr>
            <a:r>
              <a:rPr lang="ja-JP" sz="3200" strike="noStrike">
                <a:solidFill>
                  <a:srgbClr val="000000"/>
                </a:solidFill>
                <a:latin typeface="Calibri"/>
              </a:rPr>
              <a:t>Sixième niveau de plan</a:t>
            </a:r>
            <a:endParaRPr/>
          </a:p>
          <a:p>
            <a:pPr>
              <a:lnSpc>
                <a:spcPct val="100000"/>
              </a:lnSpc>
              <a:buFont typeface="Arial"/>
              <a:buChar char="•"/>
            </a:pPr>
            <a:r>
              <a:rPr lang="ja-JP" sz="3200" strike="noStrike">
                <a:solidFill>
                  <a:srgbClr val="000000"/>
                </a:solidFill>
                <a:latin typeface="Calibri"/>
              </a:rPr>
              <a:t>Septième niveau de planマスター テキストの書式設定</a:t>
            </a:r>
            <a:endParaRPr/>
          </a:p>
          <a:p>
            <a:pPr lvl="1">
              <a:lnSpc>
                <a:spcPct val="100000"/>
              </a:lnSpc>
              <a:buFont typeface="Arial"/>
              <a:buChar char="–"/>
            </a:pPr>
            <a:r>
              <a:rPr lang="ja-JP" sz="2800" strike="noStrike">
                <a:solidFill>
                  <a:srgbClr val="000000"/>
                </a:solidFill>
                <a:latin typeface="Calibri"/>
              </a:rPr>
              <a:t>第 2 レベル</a:t>
            </a:r>
            <a:endParaRPr/>
          </a:p>
          <a:p>
            <a:pPr lvl="2">
              <a:lnSpc>
                <a:spcPct val="100000"/>
              </a:lnSpc>
              <a:buFont typeface="Arial"/>
              <a:buChar char="•"/>
            </a:pPr>
            <a:r>
              <a:rPr lang="ja-JP" sz="2400" strike="noStrike">
                <a:solidFill>
                  <a:srgbClr val="000000"/>
                </a:solidFill>
                <a:latin typeface="Calibri"/>
              </a:rPr>
              <a:t>第 3 レベル</a:t>
            </a:r>
            <a:endParaRPr/>
          </a:p>
          <a:p>
            <a:pPr lvl="3">
              <a:lnSpc>
                <a:spcPct val="100000"/>
              </a:lnSpc>
              <a:buFont typeface="Arial"/>
              <a:buChar char="–"/>
            </a:pPr>
            <a:r>
              <a:rPr lang="ja-JP" sz="2000" strike="noStrike">
                <a:solidFill>
                  <a:srgbClr val="000000"/>
                </a:solidFill>
                <a:latin typeface="Calibri"/>
              </a:rPr>
              <a:t>第 4 レベル</a:t>
            </a:r>
            <a:endParaRPr/>
          </a:p>
          <a:p>
            <a:pPr lvl="4">
              <a:lnSpc>
                <a:spcPct val="100000"/>
              </a:lnSpc>
              <a:buFont typeface="Arial"/>
              <a:buChar char="»"/>
            </a:pPr>
            <a:r>
              <a:rPr lang="ja-JP" sz="2000" strike="noStrike">
                <a:solidFill>
                  <a:srgbClr val="000000"/>
                </a:solidFill>
                <a:latin typeface="Calibri"/>
              </a:rPr>
              <a:t>第 5 レベル</a:t>
            </a:r>
            <a:endParaRPr/>
          </a:p>
        </p:txBody>
      </p:sp>
      <p:sp>
        <p:nvSpPr>
          <p:cNvPr id="42" name="PlaceHolder 3"/>
          <p:cNvSpPr>
            <a:spLocks noGrp="1"/>
          </p:cNvSpPr>
          <p:nvPr>
            <p:ph type="dt"/>
          </p:nvPr>
        </p:nvSpPr>
        <p:spPr>
          <a:xfrm>
            <a:off x="457200" y="6356520"/>
            <a:ext cx="2133360" cy="364680"/>
          </a:xfrm>
          <a:prstGeom prst="rect">
            <a:avLst/>
          </a:prstGeom>
        </p:spPr>
        <p:txBody>
          <a:bodyPr anchor="ctr"/>
          <a:lstStyle/>
          <a:p>
            <a:pPr>
              <a:lnSpc>
                <a:spcPct val="100000"/>
              </a:lnSpc>
            </a:pPr>
            <a:r>
              <a:rPr lang="en-US" sz="1200" strike="noStrike">
                <a:solidFill>
                  <a:srgbClr val="8B8B8B"/>
                </a:solidFill>
                <a:latin typeface="Calibri"/>
              </a:rPr>
              <a:t>6/17/15</a:t>
            </a:r>
            <a:endParaRPr/>
          </a:p>
        </p:txBody>
      </p:sp>
      <p:sp>
        <p:nvSpPr>
          <p:cNvPr id="43" name="PlaceHolder 4"/>
          <p:cNvSpPr>
            <a:spLocks noGrp="1"/>
          </p:cNvSpPr>
          <p:nvPr>
            <p:ph type="ftr"/>
          </p:nvPr>
        </p:nvSpPr>
        <p:spPr>
          <a:xfrm>
            <a:off x="3124080" y="6356520"/>
            <a:ext cx="2895120" cy="364680"/>
          </a:xfrm>
          <a:prstGeom prst="rect">
            <a:avLst/>
          </a:prstGeom>
        </p:spPr>
        <p:txBody>
          <a:bodyPr anchor="ctr"/>
          <a:lstStyle/>
          <a:p>
            <a:endParaRPr/>
          </a:p>
        </p:txBody>
      </p:sp>
      <p:sp>
        <p:nvSpPr>
          <p:cNvPr id="44" name="PlaceHolder 5"/>
          <p:cNvSpPr>
            <a:spLocks noGrp="1"/>
          </p:cNvSpPr>
          <p:nvPr>
            <p:ph type="sldNum"/>
          </p:nvPr>
        </p:nvSpPr>
        <p:spPr>
          <a:xfrm>
            <a:off x="6553080" y="6356520"/>
            <a:ext cx="2133360" cy="364680"/>
          </a:xfrm>
          <a:prstGeom prst="rect">
            <a:avLst/>
          </a:prstGeom>
        </p:spPr>
        <p:txBody>
          <a:bodyPr anchor="ctr"/>
          <a:lstStyle/>
          <a:p>
            <a:pPr algn="r">
              <a:lnSpc>
                <a:spcPct val="100000"/>
              </a:lnSpc>
            </a:pPr>
            <a:fld id="{4947EA1F-634A-413C-BCAE-ECE5C7C635C8}" type="slidenum">
              <a:rPr lang="en-US" sz="1200" strike="noStrike">
                <a:solidFill>
                  <a:srgbClr val="8B8B8B"/>
                </a:solidFill>
                <a:latin typeface="Calibri"/>
              </a:rPr>
              <a:t>‹#›</a:t>
            </a:fld>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BC817222-5627-471E-9E44-6075A18765E9}" type="datetimeFigureOut">
              <a:rPr kumimoji="1" lang="ja-JP" altLang="en-US" smtClean="0">
                <a:solidFill>
                  <a:prstClr val="black">
                    <a:tint val="75000"/>
                  </a:prstClr>
                </a:solidFill>
                <a:latin typeface="Calibri"/>
                <a:ea typeface="ＭＳ Ｐゴシック"/>
              </a:rPr>
              <a:pPr defTabSz="914400"/>
              <a:t>6/27/15</a:t>
            </a:fld>
            <a:endParaRPr kumimoji="1" lang="ja-JP" altLang="en-US" dirty="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kumimoji="1" lang="ja-JP" altLang="en-US" dirty="0">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E0C67131-D3EE-4C26-8A4F-3428AD4A7D28}" type="slidenum">
              <a:rPr kumimoji="1" lang="ja-JP" altLang="en-US" smtClean="0">
                <a:solidFill>
                  <a:prstClr val="black">
                    <a:tint val="75000"/>
                  </a:prstClr>
                </a:solidFill>
                <a:latin typeface="Calibri"/>
                <a:ea typeface="ＭＳ Ｐゴシック"/>
              </a:rPr>
              <a:pPr defTabSz="914400"/>
              <a:t>‹#›</a:t>
            </a:fld>
            <a:endParaRPr kumimoji="1"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6413885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2.jpeg"/><Relationship Id="rId1" Type="http://schemas.openxmlformats.org/officeDocument/2006/relationships/slideLayout" Target="../slideLayouts/slideLayout26.xml"/><Relationship Id="rId2" Type="http://schemas.openxmlformats.org/officeDocument/2006/relationships/image" Target="../media/image13.jpg"/></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1" Type="http://schemas.openxmlformats.org/officeDocument/2006/relationships/slideLayout" Target="../slideLayouts/slideLayout26.xml"/><Relationship Id="rId2"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19.jpeg"/><Relationship Id="rId3" Type="http://schemas.openxmlformats.org/officeDocument/2006/relationships/image" Target="../media/image2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10.jpeg"/><Relationship Id="rId3" Type="http://schemas.openxmlformats.org/officeDocument/2006/relationships/image" Target="../media/image1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21.jpeg"/><Relationship Id="rId3" Type="http://schemas.openxmlformats.org/officeDocument/2006/relationships/image" Target="../media/image2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36.xml"/><Relationship Id="rId2" Type="http://schemas.openxmlformats.org/officeDocument/2006/relationships/notesSlide" Target="../notesSlides/notesSlide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0.xml"/><Relationship Id="rId3" Type="http://schemas.openxmlformats.org/officeDocument/2006/relationships/image" Target="../media/image1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2313958" y="3552577"/>
            <a:ext cx="4516080" cy="830997"/>
          </a:xfrm>
          <a:prstGeom prst="rect">
            <a:avLst/>
          </a:prstGeom>
          <a:noFill/>
        </p:spPr>
        <p:txBody>
          <a:bodyPr wrap="none" rtlCol="0">
            <a:spAutoFit/>
          </a:bodyPr>
          <a:lstStyle/>
          <a:p>
            <a:pPr algn="ctr"/>
            <a:r>
              <a:rPr lang="en-US" sz="2400" b="1" dirty="0" err="1" smtClean="0"/>
              <a:t>T.Ohtsubo</a:t>
            </a:r>
            <a:r>
              <a:rPr lang="en-US" sz="2400" b="1" dirty="0" smtClean="0"/>
              <a:t>, S. </a:t>
            </a:r>
            <a:r>
              <a:rPr lang="en-US" sz="2400" b="1" dirty="0" err="1" smtClean="0"/>
              <a:t>Roccia</a:t>
            </a:r>
            <a:r>
              <a:rPr lang="en-US" sz="2400" b="1" dirty="0" smtClean="0"/>
              <a:t>, M. </a:t>
            </a:r>
            <a:r>
              <a:rPr lang="en-US" sz="2400" b="1" dirty="0" err="1" smtClean="0"/>
              <a:t>Madurga</a:t>
            </a:r>
            <a:endParaRPr lang="en-US" sz="2400" b="1" dirty="0" smtClean="0"/>
          </a:p>
          <a:p>
            <a:pPr algn="ctr"/>
            <a:r>
              <a:rPr lang="en-US" sz="2400" b="1" dirty="0"/>
              <a:t>a</a:t>
            </a:r>
            <a:r>
              <a:rPr lang="en-US" sz="2400" b="1" dirty="0" smtClean="0"/>
              <a:t>nd the NICOLE Collaboration</a:t>
            </a:r>
            <a:endParaRPr lang="en-US" sz="2400" b="1" dirty="0"/>
          </a:p>
        </p:txBody>
      </p:sp>
      <p:pic>
        <p:nvPicPr>
          <p:cNvPr id="3" name="Picture 2"/>
          <p:cNvPicPr>
            <a:picLocks noChangeAspect="1"/>
          </p:cNvPicPr>
          <p:nvPr/>
        </p:nvPicPr>
        <p:blipFill>
          <a:blip r:embed="rId3"/>
          <a:stretch>
            <a:fillRect/>
          </a:stretch>
        </p:blipFill>
        <p:spPr>
          <a:xfrm>
            <a:off x="318421" y="492074"/>
            <a:ext cx="1760176" cy="1760176"/>
          </a:xfrm>
          <a:prstGeom prst="rect">
            <a:avLst/>
          </a:prstGeom>
        </p:spPr>
      </p:pic>
      <p:pic>
        <p:nvPicPr>
          <p:cNvPr id="4" name="Picture 3"/>
          <p:cNvPicPr>
            <a:picLocks noChangeAspect="1"/>
          </p:cNvPicPr>
          <p:nvPr/>
        </p:nvPicPr>
        <p:blipFill>
          <a:blip r:embed="rId4"/>
          <a:stretch>
            <a:fillRect/>
          </a:stretch>
        </p:blipFill>
        <p:spPr>
          <a:xfrm>
            <a:off x="2396950" y="755524"/>
            <a:ext cx="1989793" cy="1182055"/>
          </a:xfrm>
          <a:prstGeom prst="rect">
            <a:avLst/>
          </a:prstGeom>
        </p:spPr>
      </p:pic>
      <p:pic>
        <p:nvPicPr>
          <p:cNvPr id="5" name="Picture 4"/>
          <p:cNvPicPr>
            <a:picLocks noChangeAspect="1"/>
          </p:cNvPicPr>
          <p:nvPr/>
        </p:nvPicPr>
        <p:blipFill>
          <a:blip r:embed="rId5"/>
          <a:stretch>
            <a:fillRect/>
          </a:stretch>
        </p:blipFill>
        <p:spPr>
          <a:xfrm>
            <a:off x="4700619" y="562623"/>
            <a:ext cx="1374956" cy="1374956"/>
          </a:xfrm>
          <a:prstGeom prst="rect">
            <a:avLst/>
          </a:prstGeom>
        </p:spPr>
      </p:pic>
      <p:pic>
        <p:nvPicPr>
          <p:cNvPr id="6" name="Picture 5"/>
          <p:cNvPicPr>
            <a:picLocks noChangeAspect="1"/>
          </p:cNvPicPr>
          <p:nvPr/>
        </p:nvPicPr>
        <p:blipFill>
          <a:blip r:embed="rId6"/>
          <a:stretch>
            <a:fillRect/>
          </a:stretch>
        </p:blipFill>
        <p:spPr>
          <a:xfrm>
            <a:off x="6993626" y="665906"/>
            <a:ext cx="1464574" cy="1464574"/>
          </a:xfrm>
          <a:prstGeom prst="rect">
            <a:avLst/>
          </a:prstGeom>
        </p:spPr>
      </p:pic>
      <p:pic>
        <p:nvPicPr>
          <p:cNvPr id="7" name="Picture 6"/>
          <p:cNvPicPr>
            <a:picLocks noChangeAspect="1"/>
          </p:cNvPicPr>
          <p:nvPr/>
        </p:nvPicPr>
        <p:blipFill>
          <a:blip r:embed="rId7"/>
          <a:stretch>
            <a:fillRect/>
          </a:stretch>
        </p:blipFill>
        <p:spPr>
          <a:xfrm>
            <a:off x="318421" y="5218203"/>
            <a:ext cx="2078529" cy="1190347"/>
          </a:xfrm>
          <a:prstGeom prst="rect">
            <a:avLst/>
          </a:prstGeom>
        </p:spPr>
      </p:pic>
      <p:pic>
        <p:nvPicPr>
          <p:cNvPr id="8" name="Picture 7"/>
          <p:cNvPicPr>
            <a:picLocks noChangeAspect="1"/>
          </p:cNvPicPr>
          <p:nvPr/>
        </p:nvPicPr>
        <p:blipFill>
          <a:blip r:embed="rId8"/>
          <a:stretch>
            <a:fillRect/>
          </a:stretch>
        </p:blipFill>
        <p:spPr>
          <a:xfrm>
            <a:off x="2926606" y="4939230"/>
            <a:ext cx="1460137" cy="1469320"/>
          </a:xfrm>
          <a:prstGeom prst="rect">
            <a:avLst/>
          </a:prstGeom>
        </p:spPr>
      </p:pic>
      <p:sp>
        <p:nvSpPr>
          <p:cNvPr id="9" name="Rectangle 8"/>
          <p:cNvSpPr/>
          <p:nvPr/>
        </p:nvSpPr>
        <p:spPr>
          <a:xfrm>
            <a:off x="2536166" y="6408550"/>
            <a:ext cx="2095445" cy="369332"/>
          </a:xfrm>
          <a:prstGeom prst="rect">
            <a:avLst/>
          </a:prstGeom>
        </p:spPr>
        <p:txBody>
          <a:bodyPr wrap="none">
            <a:spAutoFit/>
          </a:bodyPr>
          <a:lstStyle/>
          <a:p>
            <a:r>
              <a:rPr lang="en-US" b="1" dirty="0"/>
              <a:t>University of Surrey</a:t>
            </a:r>
          </a:p>
        </p:txBody>
      </p:sp>
      <p:pic>
        <p:nvPicPr>
          <p:cNvPr id="10" name="Picture 9"/>
          <p:cNvPicPr>
            <a:picLocks noChangeAspect="1"/>
          </p:cNvPicPr>
          <p:nvPr/>
        </p:nvPicPr>
        <p:blipFill>
          <a:blip r:embed="rId9"/>
          <a:stretch>
            <a:fillRect/>
          </a:stretch>
        </p:blipFill>
        <p:spPr>
          <a:xfrm>
            <a:off x="4990012" y="4939230"/>
            <a:ext cx="1457930" cy="1469320"/>
          </a:xfrm>
          <a:prstGeom prst="rect">
            <a:avLst/>
          </a:prstGeom>
        </p:spPr>
      </p:pic>
      <p:sp>
        <p:nvSpPr>
          <p:cNvPr id="11" name="Rectangle 10"/>
          <p:cNvSpPr/>
          <p:nvPr/>
        </p:nvSpPr>
        <p:spPr>
          <a:xfrm>
            <a:off x="4700619" y="6408550"/>
            <a:ext cx="2304199" cy="369332"/>
          </a:xfrm>
          <a:prstGeom prst="rect">
            <a:avLst/>
          </a:prstGeom>
        </p:spPr>
        <p:txBody>
          <a:bodyPr wrap="none">
            <a:spAutoFit/>
          </a:bodyPr>
          <a:lstStyle/>
          <a:p>
            <a:r>
              <a:rPr lang="en-US" b="1" dirty="0"/>
              <a:t>University of Novi Sad</a:t>
            </a:r>
          </a:p>
        </p:txBody>
      </p:sp>
      <p:sp>
        <p:nvSpPr>
          <p:cNvPr id="12" name="Rectangle 11"/>
          <p:cNvSpPr/>
          <p:nvPr/>
        </p:nvSpPr>
        <p:spPr>
          <a:xfrm>
            <a:off x="4116945" y="1947218"/>
            <a:ext cx="2474055" cy="369332"/>
          </a:xfrm>
          <a:prstGeom prst="rect">
            <a:avLst/>
          </a:prstGeom>
        </p:spPr>
        <p:txBody>
          <a:bodyPr wrap="none">
            <a:spAutoFit/>
          </a:bodyPr>
          <a:lstStyle/>
          <a:p>
            <a:r>
              <a:rPr lang="en-US" b="1" dirty="0"/>
              <a:t>University of Tennessee</a:t>
            </a:r>
          </a:p>
        </p:txBody>
      </p:sp>
      <p:pic>
        <p:nvPicPr>
          <p:cNvPr id="13" name="Picture 12"/>
          <p:cNvPicPr>
            <a:picLocks noChangeAspect="1"/>
          </p:cNvPicPr>
          <p:nvPr/>
        </p:nvPicPr>
        <p:blipFill>
          <a:blip r:embed="rId10"/>
          <a:stretch>
            <a:fillRect/>
          </a:stretch>
        </p:blipFill>
        <p:spPr>
          <a:xfrm>
            <a:off x="7300742" y="5202050"/>
            <a:ext cx="1270000" cy="1206500"/>
          </a:xfrm>
          <a:prstGeom prst="rect">
            <a:avLst/>
          </a:prstGeom>
        </p:spPr>
      </p:pic>
      <p:sp>
        <p:nvSpPr>
          <p:cNvPr id="15" name="TextBox 14"/>
          <p:cNvSpPr txBox="1"/>
          <p:nvPr/>
        </p:nvSpPr>
        <p:spPr>
          <a:xfrm>
            <a:off x="2396950" y="2880857"/>
            <a:ext cx="6430945" cy="584776"/>
          </a:xfrm>
          <a:prstGeom prst="rect">
            <a:avLst/>
          </a:prstGeom>
          <a:noFill/>
        </p:spPr>
        <p:txBody>
          <a:bodyPr wrap="square" rtlCol="0">
            <a:spAutoFit/>
          </a:bodyPr>
          <a:lstStyle/>
          <a:p>
            <a:r>
              <a:rPr lang="en-US" sz="3200" b="1" dirty="0" smtClean="0"/>
              <a:t>NICOLE preparation status</a:t>
            </a:r>
            <a:endParaRPr lang="en-US" sz="3200" b="1" dirty="0"/>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54100" y="1066800"/>
            <a:ext cx="7416188" cy="3508653"/>
          </a:xfrm>
          <a:prstGeom prst="rect">
            <a:avLst/>
          </a:prstGeom>
          <a:noFill/>
        </p:spPr>
        <p:txBody>
          <a:bodyPr wrap="none" rtlCol="0">
            <a:spAutoFit/>
          </a:bodyPr>
          <a:lstStyle/>
          <a:p>
            <a:r>
              <a:rPr lang="en-US" sz="2400" b="1" dirty="0" smtClean="0"/>
              <a:t>Summary:</a:t>
            </a:r>
          </a:p>
          <a:p>
            <a:endParaRPr lang="en-US" dirty="0"/>
          </a:p>
          <a:p>
            <a:r>
              <a:rPr lang="en-US" dirty="0" smtClean="0"/>
              <a:t>The re-installation Of the NICOLE fridge is realistic to be completed</a:t>
            </a:r>
          </a:p>
          <a:p>
            <a:r>
              <a:rPr lang="en-US" dirty="0"/>
              <a:t>b</a:t>
            </a:r>
            <a:r>
              <a:rPr lang="en-US" dirty="0" smtClean="0"/>
              <a:t>y Spring 2016.</a:t>
            </a:r>
          </a:p>
          <a:p>
            <a:endParaRPr lang="en-US" dirty="0"/>
          </a:p>
          <a:p>
            <a:r>
              <a:rPr lang="en-US" dirty="0" smtClean="0"/>
              <a:t>NICOLE is the only facility in the world which, in combination with the </a:t>
            </a:r>
          </a:p>
          <a:p>
            <a:r>
              <a:rPr lang="en-US" dirty="0"/>
              <a:t>u</a:t>
            </a:r>
            <a:r>
              <a:rPr lang="en-US" dirty="0" smtClean="0"/>
              <a:t>nique selection of radioactive beams from </a:t>
            </a:r>
            <a:r>
              <a:rPr lang="en-US" b="1" dirty="0" smtClean="0">
                <a:solidFill>
                  <a:srgbClr val="3366FF"/>
                </a:solidFill>
              </a:rPr>
              <a:t>spallation</a:t>
            </a:r>
            <a:r>
              <a:rPr lang="en-US" dirty="0" smtClean="0"/>
              <a:t>  at ISOLDE, </a:t>
            </a:r>
          </a:p>
          <a:p>
            <a:r>
              <a:rPr lang="en-US" dirty="0" smtClean="0"/>
              <a:t>can provide data that cannot be obtained anywhere else.</a:t>
            </a:r>
          </a:p>
          <a:p>
            <a:endParaRPr lang="en-US" dirty="0"/>
          </a:p>
          <a:p>
            <a:r>
              <a:rPr lang="en-US" dirty="0" smtClean="0"/>
              <a:t>When POLAREX in </a:t>
            </a:r>
            <a:r>
              <a:rPr lang="en-US" dirty="0" err="1" smtClean="0"/>
              <a:t>Orsay</a:t>
            </a:r>
            <a:r>
              <a:rPr lang="en-US" dirty="0" smtClean="0"/>
              <a:t> gets on-line at ALTO, it will complement, </a:t>
            </a:r>
          </a:p>
          <a:p>
            <a:r>
              <a:rPr lang="en-US" dirty="0" smtClean="0">
                <a:solidFill>
                  <a:srgbClr val="FF0000"/>
                </a:solidFill>
              </a:rPr>
              <a:t>NOT RIVAL </a:t>
            </a:r>
            <a:r>
              <a:rPr lang="en-US" dirty="0" smtClean="0"/>
              <a:t>NICOLE, as the selection of isotopes from </a:t>
            </a:r>
            <a:r>
              <a:rPr lang="en-US" dirty="0" smtClean="0">
                <a:solidFill>
                  <a:srgbClr val="3366FF"/>
                </a:solidFill>
              </a:rPr>
              <a:t>fission products</a:t>
            </a:r>
          </a:p>
          <a:p>
            <a:r>
              <a:rPr lang="en-US" dirty="0" smtClean="0"/>
              <a:t>would be different.</a:t>
            </a:r>
            <a:endParaRPr lang="en-US" dirty="0"/>
          </a:p>
        </p:txBody>
      </p:sp>
    </p:spTree>
    <p:extLst>
      <p:ext uri="{BB962C8B-B14F-4D97-AF65-F5344CB8AC3E}">
        <p14:creationId xmlns:p14="http://schemas.microsoft.com/office/powerpoint/2010/main" val="894140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34035" y="2752023"/>
            <a:ext cx="3132939" cy="707886"/>
          </a:xfrm>
          <a:prstGeom prst="rect">
            <a:avLst/>
          </a:prstGeom>
          <a:noFill/>
        </p:spPr>
        <p:txBody>
          <a:bodyPr wrap="none" rtlCol="0">
            <a:spAutoFit/>
          </a:bodyPr>
          <a:lstStyle/>
          <a:p>
            <a:r>
              <a:rPr lang="en-US" sz="4000" dirty="0" smtClean="0"/>
              <a:t>Back-up slides</a:t>
            </a:r>
            <a:endParaRPr lang="en-US" sz="4000" dirty="0"/>
          </a:p>
        </p:txBody>
      </p:sp>
    </p:spTree>
    <p:extLst>
      <p:ext uri="{BB962C8B-B14F-4D97-AF65-F5344CB8AC3E}">
        <p14:creationId xmlns:p14="http://schemas.microsoft.com/office/powerpoint/2010/main" val="3314694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NICOLE preparation status</a:t>
            </a:r>
            <a:endParaRPr kumimoji="1" lang="ja-JP" altLang="en-US" dirty="0"/>
          </a:p>
        </p:txBody>
      </p:sp>
      <p:sp>
        <p:nvSpPr>
          <p:cNvPr id="3" name="サブタイトル 2"/>
          <p:cNvSpPr>
            <a:spLocks noGrp="1"/>
          </p:cNvSpPr>
          <p:nvPr>
            <p:ph type="subTitle" idx="1"/>
          </p:nvPr>
        </p:nvSpPr>
        <p:spPr/>
        <p:txBody>
          <a:bodyPr/>
          <a:lstStyle/>
          <a:p>
            <a:endParaRPr kumimoji="1" lang="en-US" altLang="ja-JP" dirty="0" smtClean="0"/>
          </a:p>
        </p:txBody>
      </p:sp>
    </p:spTree>
    <p:extLst>
      <p:ext uri="{BB962C8B-B14F-4D97-AF65-F5344CB8AC3E}">
        <p14:creationId xmlns:p14="http://schemas.microsoft.com/office/powerpoint/2010/main" val="233088018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Situation</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The vacuum problem in IVC was fixed by ICE-Oxford. </a:t>
            </a:r>
          </a:p>
          <a:p>
            <a:r>
              <a:rPr kumimoji="1" lang="en-US" altLang="ja-JP" dirty="0" smtClean="0"/>
              <a:t>NICOLE system was moved slightly because of ISOLDE constructions. </a:t>
            </a:r>
          </a:p>
          <a:p>
            <a:r>
              <a:rPr lang="en-US" altLang="ja-JP" dirty="0" smtClean="0"/>
              <a:t>Also some important lines were disconnected. </a:t>
            </a:r>
          </a:p>
          <a:p>
            <a:r>
              <a:rPr kumimoji="1" lang="en-US" altLang="ja-JP" dirty="0" smtClean="0"/>
              <a:t>The layout on the platform is changed. </a:t>
            </a:r>
            <a:r>
              <a:rPr lang="en-US" altLang="ja-JP" dirty="0" smtClean="0"/>
              <a:t>We need to consider the new layout for He transfer. </a:t>
            </a:r>
            <a:endParaRPr kumimoji="1" lang="ja-JP" altLang="en-US" dirty="0"/>
          </a:p>
        </p:txBody>
      </p:sp>
    </p:spTree>
    <p:extLst>
      <p:ext uri="{BB962C8B-B14F-4D97-AF65-F5344CB8AC3E}">
        <p14:creationId xmlns:p14="http://schemas.microsoft.com/office/powerpoint/2010/main" val="349769451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Work on NICOLE (2014. August)</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Recovery the NICOLE system to the beam line roughly.</a:t>
            </a:r>
          </a:p>
          <a:p>
            <a:r>
              <a:rPr kumimoji="1" lang="en-US" altLang="ja-JP" dirty="0" smtClean="0"/>
              <a:t>Connect the circulation lines. </a:t>
            </a:r>
          </a:p>
          <a:p>
            <a:r>
              <a:rPr lang="en-US" altLang="ja-JP" dirty="0" smtClean="0"/>
              <a:t>Put the repaired IVC and assemble the main unit. </a:t>
            </a:r>
          </a:p>
          <a:p>
            <a:r>
              <a:rPr kumimoji="1" lang="en-US" altLang="ja-JP" dirty="0" smtClean="0"/>
              <a:t>Leak test  at room temperature and LN2. (not completely for LN2 temperature)</a:t>
            </a:r>
            <a:endParaRPr kumimoji="1" lang="ja-JP" altLang="en-US" dirty="0"/>
          </a:p>
        </p:txBody>
      </p:sp>
    </p:spTree>
    <p:extLst>
      <p:ext uri="{BB962C8B-B14F-4D97-AF65-F5344CB8AC3E}">
        <p14:creationId xmlns:p14="http://schemas.microsoft.com/office/powerpoint/2010/main" val="1256686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Work on NICOLE (2015.May)</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en-US" altLang="ja-JP" dirty="0" smtClean="0"/>
              <a:t>Assem</a:t>
            </a:r>
            <a:r>
              <a:rPr lang="en-US" altLang="ja-JP" dirty="0" smtClean="0"/>
              <a:t>ble the new IVC tail with 77K shield. </a:t>
            </a:r>
            <a:br>
              <a:rPr lang="en-US" altLang="ja-JP" dirty="0" smtClean="0"/>
            </a:br>
            <a:r>
              <a:rPr lang="en-US" altLang="ja-JP" dirty="0" smtClean="0"/>
              <a:t>We found some problems.</a:t>
            </a:r>
          </a:p>
          <a:p>
            <a:pPr lvl="1"/>
            <a:r>
              <a:rPr lang="en-US" altLang="ja-JP" dirty="0" smtClean="0"/>
              <a:t>misalignment inside parts</a:t>
            </a:r>
          </a:p>
          <a:p>
            <a:pPr lvl="1"/>
            <a:r>
              <a:rPr lang="en-US" altLang="ja-JP" dirty="0" smtClean="0"/>
              <a:t>renewal thinner windows</a:t>
            </a:r>
          </a:p>
          <a:p>
            <a:pPr lvl="1"/>
            <a:r>
              <a:rPr lang="en-US" altLang="ja-JP" dirty="0" smtClean="0"/>
              <a:t>disconnection of thermometer lines</a:t>
            </a:r>
          </a:p>
          <a:p>
            <a:r>
              <a:rPr lang="en-US" altLang="ja-JP" dirty="0" smtClean="0"/>
              <a:t>Vacuum test at LN2 temperature: OK</a:t>
            </a:r>
            <a:endParaRPr kumimoji="1" lang="en-US" altLang="ja-JP" dirty="0"/>
          </a:p>
          <a:p>
            <a:r>
              <a:rPr lang="en-US" altLang="ja-JP" dirty="0" smtClean="0"/>
              <a:t>Check the new He transfer tubes: OK</a:t>
            </a:r>
            <a:endParaRPr kumimoji="1" lang="ja-JP" altLang="en-US" dirty="0"/>
          </a:p>
        </p:txBody>
      </p:sp>
    </p:spTree>
    <p:extLst>
      <p:ext uri="{BB962C8B-B14F-4D97-AF65-F5344CB8AC3E}">
        <p14:creationId xmlns:p14="http://schemas.microsoft.com/office/powerpoint/2010/main" val="2344574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future plan for preparation</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Connections:</a:t>
            </a:r>
          </a:p>
          <a:p>
            <a:pPr lvl="1"/>
            <a:r>
              <a:rPr kumimoji="1" lang="en-US" altLang="ja-JP" dirty="0" smtClean="0"/>
              <a:t>Put the </a:t>
            </a:r>
            <a:r>
              <a:rPr lang="en-US" altLang="ja-JP" dirty="0" smtClean="0"/>
              <a:t>He rate meter and </a:t>
            </a:r>
            <a:r>
              <a:rPr kumimoji="1" lang="en-US" altLang="ja-JP" dirty="0" smtClean="0"/>
              <a:t>connect the He recovery line. </a:t>
            </a:r>
          </a:p>
          <a:p>
            <a:pPr lvl="1"/>
            <a:r>
              <a:rPr lang="en-US" altLang="ja-JP" dirty="0" smtClean="0"/>
              <a:t>Connect the water cooling line for 3He circulation vacuum pumps</a:t>
            </a:r>
          </a:p>
          <a:p>
            <a:pPr lvl="1"/>
            <a:r>
              <a:rPr kumimoji="1" lang="en-US" altLang="ja-JP" dirty="0" smtClean="0"/>
              <a:t>Connect the high-pressure air line</a:t>
            </a:r>
          </a:p>
          <a:p>
            <a:r>
              <a:rPr lang="en-US" altLang="ja-JP" dirty="0" smtClean="0"/>
              <a:t>Cooling test with He.</a:t>
            </a:r>
          </a:p>
          <a:p>
            <a:r>
              <a:rPr kumimoji="1" lang="en-US" altLang="ja-JP" dirty="0" smtClean="0"/>
              <a:t>Alignment and connect to the beam line.</a:t>
            </a:r>
            <a:endParaRPr kumimoji="1" lang="ja-JP" altLang="en-US" dirty="0"/>
          </a:p>
        </p:txBody>
      </p:sp>
    </p:spTree>
    <p:extLst>
      <p:ext uri="{BB962C8B-B14F-4D97-AF65-F5344CB8AC3E}">
        <p14:creationId xmlns:p14="http://schemas.microsoft.com/office/powerpoint/2010/main" val="1725989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340" y="1491580"/>
            <a:ext cx="2162175" cy="4457700"/>
          </a:xfrm>
          <a:prstGeom prst="rect">
            <a:avLst/>
          </a:prstGeom>
        </p:spPr>
      </p:pic>
      <p:sp>
        <p:nvSpPr>
          <p:cNvPr id="2" name="タイトル 1"/>
          <p:cNvSpPr>
            <a:spLocks noGrp="1"/>
          </p:cNvSpPr>
          <p:nvPr>
            <p:ph type="title"/>
          </p:nvPr>
        </p:nvSpPr>
        <p:spPr/>
        <p:txBody>
          <a:bodyPr/>
          <a:lstStyle/>
          <a:p>
            <a:r>
              <a:rPr kumimoji="1" lang="en-US" altLang="ja-JP" dirty="0" smtClean="0"/>
              <a:t>Misalignment 77K shield</a:t>
            </a:r>
            <a:endParaRPr kumimoji="1" lang="ja-JP" altLang="en-US" dirty="0"/>
          </a:p>
        </p:txBody>
      </p:sp>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6377" y="1484784"/>
            <a:ext cx="1834515" cy="3520440"/>
          </a:xfrm>
          <a:prstGeom prst="rect">
            <a:avLst/>
          </a:prstGeom>
        </p:spPr>
      </p:pic>
      <p:sp>
        <p:nvSpPr>
          <p:cNvPr id="10" name="テキスト ボックス 9"/>
          <p:cNvSpPr txBox="1"/>
          <p:nvPr/>
        </p:nvSpPr>
        <p:spPr>
          <a:xfrm>
            <a:off x="1078018" y="6237312"/>
            <a:ext cx="1665392"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New 4K tail </a:t>
            </a:r>
            <a:endParaRPr kumimoji="1" lang="ja-JP" altLang="en-US" sz="2400" dirty="0">
              <a:solidFill>
                <a:prstClr val="black"/>
              </a:solidFill>
              <a:latin typeface="Calibri"/>
              <a:ea typeface="ＭＳ Ｐゴシック"/>
            </a:endParaRPr>
          </a:p>
        </p:txBody>
      </p:sp>
      <p:cxnSp>
        <p:nvCxnSpPr>
          <p:cNvPr id="12" name="直線矢印コネクタ 11"/>
          <p:cNvCxnSpPr/>
          <p:nvPr/>
        </p:nvCxnSpPr>
        <p:spPr>
          <a:xfrm flipH="1" flipV="1">
            <a:off x="1852044" y="5661248"/>
            <a:ext cx="576064" cy="576064"/>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683568" y="1700808"/>
            <a:ext cx="1541128" cy="461665"/>
          </a:xfrm>
          <a:prstGeom prst="rect">
            <a:avLst/>
          </a:prstGeom>
          <a:noFill/>
        </p:spPr>
        <p:txBody>
          <a:bodyPr wrap="none" rtlCol="0">
            <a:spAutoFit/>
          </a:bodyPr>
          <a:lstStyle/>
          <a:p>
            <a:pPr defTabSz="914400"/>
            <a:r>
              <a:rPr kumimoji="1" lang="en-US" altLang="ja-JP" sz="2400" dirty="0" smtClean="0">
                <a:solidFill>
                  <a:prstClr val="white"/>
                </a:solidFill>
                <a:latin typeface="Calibri"/>
                <a:ea typeface="ＭＳ Ｐゴシック"/>
              </a:rPr>
              <a:t>Main Bath </a:t>
            </a:r>
            <a:endParaRPr kumimoji="1" lang="ja-JP" altLang="en-US" sz="2400" dirty="0">
              <a:solidFill>
                <a:prstClr val="white"/>
              </a:solidFill>
              <a:latin typeface="Calibri"/>
              <a:ea typeface="ＭＳ Ｐゴシック"/>
            </a:endParaRPr>
          </a:p>
        </p:txBody>
      </p:sp>
      <p:cxnSp>
        <p:nvCxnSpPr>
          <p:cNvPr id="14" name="直線矢印コネクタ 13"/>
          <p:cNvCxnSpPr/>
          <p:nvPr/>
        </p:nvCxnSpPr>
        <p:spPr>
          <a:xfrm>
            <a:off x="1043608" y="2531805"/>
            <a:ext cx="269611" cy="713199"/>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7104503" y="1700808"/>
            <a:ext cx="1463862" cy="461665"/>
          </a:xfrm>
          <a:prstGeom prst="rect">
            <a:avLst/>
          </a:prstGeom>
          <a:noFill/>
        </p:spPr>
        <p:txBody>
          <a:bodyPr wrap="none" rtlCol="0">
            <a:spAutoFit/>
          </a:bodyPr>
          <a:lstStyle/>
          <a:p>
            <a:pPr defTabSz="914400"/>
            <a:r>
              <a:rPr kumimoji="1" lang="en-US" altLang="ja-JP" sz="2400" dirty="0" smtClean="0">
                <a:solidFill>
                  <a:prstClr val="white"/>
                </a:solidFill>
                <a:latin typeface="Calibri"/>
                <a:ea typeface="ＭＳ Ｐゴシック"/>
              </a:rPr>
              <a:t>77K shield</a:t>
            </a:r>
            <a:endParaRPr kumimoji="1" lang="ja-JP" altLang="en-US" sz="2400" dirty="0">
              <a:solidFill>
                <a:prstClr val="white"/>
              </a:solidFill>
              <a:latin typeface="Calibri"/>
              <a:ea typeface="ＭＳ Ｐゴシック"/>
            </a:endParaRPr>
          </a:p>
        </p:txBody>
      </p:sp>
      <p:cxnSp>
        <p:nvCxnSpPr>
          <p:cNvPr id="21" name="直線矢印コネクタ 20"/>
          <p:cNvCxnSpPr/>
          <p:nvPr/>
        </p:nvCxnSpPr>
        <p:spPr>
          <a:xfrm flipV="1">
            <a:off x="7758197" y="4509120"/>
            <a:ext cx="0" cy="720080"/>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6948264" y="5157192"/>
            <a:ext cx="1463862" cy="864096"/>
          </a:xfrm>
          <a:prstGeom prst="rect">
            <a:avLst/>
          </a:prstGeom>
          <a:noFill/>
        </p:spPr>
        <p:txBody>
          <a:bodyPr wrap="square" rtlCol="0">
            <a:spAutoFit/>
          </a:bodyPr>
          <a:lstStyle/>
          <a:p>
            <a:pPr defTabSz="914400"/>
            <a:r>
              <a:rPr kumimoji="1" lang="en-US" altLang="ja-JP" sz="2400" dirty="0" smtClean="0">
                <a:solidFill>
                  <a:prstClr val="black"/>
                </a:solidFill>
                <a:latin typeface="Calibri"/>
                <a:ea typeface="ＭＳ Ｐゴシック"/>
              </a:rPr>
              <a:t>4K tail window</a:t>
            </a:r>
            <a:endParaRPr kumimoji="1" lang="ja-JP" altLang="en-US" sz="2400" dirty="0">
              <a:solidFill>
                <a:prstClr val="black"/>
              </a:solidFill>
              <a:latin typeface="Calibri"/>
              <a:ea typeface="ＭＳ Ｐゴシック"/>
            </a:endParaRPr>
          </a:p>
        </p:txBody>
      </p:sp>
      <p:pic>
        <p:nvPicPr>
          <p:cNvPr id="1028" name="Picture 4" descr="D:\backup_pictrure\FZ28\116_PANA\resized\P1160684_side_mis-alignmanet_pa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4" y="1534071"/>
            <a:ext cx="3131820" cy="3228975"/>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直線コネクタ 25"/>
          <p:cNvCxnSpPr/>
          <p:nvPr/>
        </p:nvCxnSpPr>
        <p:spPr>
          <a:xfrm>
            <a:off x="4413695" y="1921595"/>
            <a:ext cx="0" cy="885834"/>
          </a:xfrm>
          <a:prstGeom prst="line">
            <a:avLst/>
          </a:prstGeom>
          <a:ln w="19050">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4388080" y="3429000"/>
            <a:ext cx="0" cy="885834"/>
          </a:xfrm>
          <a:prstGeom prst="line">
            <a:avLst/>
          </a:prstGeom>
          <a:ln w="19050">
            <a:solidFill>
              <a:srgbClr val="FFFF00"/>
            </a:solidFill>
            <a:prstDash val="sysDash"/>
          </a:ln>
        </p:spPr>
        <p:style>
          <a:lnRef idx="1">
            <a:schemeClr val="accent1"/>
          </a:lnRef>
          <a:fillRef idx="0">
            <a:schemeClr val="accent1"/>
          </a:fillRef>
          <a:effectRef idx="0">
            <a:schemeClr val="accent1"/>
          </a:effectRef>
          <a:fontRef idx="minor">
            <a:schemeClr val="tx1"/>
          </a:fontRef>
        </p:style>
      </p:cxnSp>
      <p:sp>
        <p:nvSpPr>
          <p:cNvPr id="28" name="正方形/長方形 27"/>
          <p:cNvSpPr/>
          <p:nvPr/>
        </p:nvSpPr>
        <p:spPr>
          <a:xfrm>
            <a:off x="7308304" y="3933056"/>
            <a:ext cx="936104" cy="936104"/>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35" name="テキスト ボックス 34"/>
          <p:cNvSpPr txBox="1"/>
          <p:nvPr/>
        </p:nvSpPr>
        <p:spPr>
          <a:xfrm>
            <a:off x="2915816" y="4470211"/>
            <a:ext cx="3509774" cy="830997"/>
          </a:xfrm>
          <a:prstGeom prst="rect">
            <a:avLst/>
          </a:prstGeom>
          <a:solidFill>
            <a:schemeClr val="bg1"/>
          </a:solidFill>
        </p:spPr>
        <p:txBody>
          <a:bodyPr wrap="square" rtlCol="0">
            <a:spAutoFit/>
          </a:bodyPr>
          <a:lstStyle/>
          <a:p>
            <a:pPr defTabSz="914400"/>
            <a:r>
              <a:rPr kumimoji="1" lang="en-US" altLang="ja-JP" sz="2400" dirty="0" smtClean="0">
                <a:solidFill>
                  <a:prstClr val="black"/>
                </a:solidFill>
                <a:latin typeface="Calibri"/>
                <a:ea typeface="ＭＳ Ｐゴシック"/>
              </a:rPr>
              <a:t>misalignment between IVC and 77K shield</a:t>
            </a:r>
            <a:endParaRPr kumimoji="1" lang="ja-JP" altLang="en-US" sz="2400" dirty="0">
              <a:solidFill>
                <a:prstClr val="black"/>
              </a:solidFill>
              <a:latin typeface="Calibri"/>
              <a:ea typeface="ＭＳ Ｐゴシック"/>
            </a:endParaRPr>
          </a:p>
        </p:txBody>
      </p:sp>
      <p:cxnSp>
        <p:nvCxnSpPr>
          <p:cNvPr id="36" name="直線コネクタ 35"/>
          <p:cNvCxnSpPr/>
          <p:nvPr/>
        </p:nvCxnSpPr>
        <p:spPr>
          <a:xfrm>
            <a:off x="4448799" y="1810920"/>
            <a:ext cx="0" cy="885834"/>
          </a:xfrm>
          <a:prstGeom prst="line">
            <a:avLst/>
          </a:prstGeom>
          <a:ln w="19050">
            <a:solidFill>
              <a:srgbClr val="00FFFF"/>
            </a:solidFill>
            <a:prstDash val="sys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4432747" y="3587305"/>
            <a:ext cx="0" cy="885834"/>
          </a:xfrm>
          <a:prstGeom prst="line">
            <a:avLst/>
          </a:prstGeom>
          <a:ln w="19050">
            <a:solidFill>
              <a:srgbClr val="00FFFF"/>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flipH="1" flipV="1">
            <a:off x="8460012" y="3360390"/>
            <a:ext cx="250880" cy="2876922"/>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40" name="テキスト ボックス 39"/>
          <p:cNvSpPr txBox="1"/>
          <p:nvPr/>
        </p:nvSpPr>
        <p:spPr>
          <a:xfrm>
            <a:off x="6641613" y="6021288"/>
            <a:ext cx="2538899" cy="830997"/>
          </a:xfrm>
          <a:prstGeom prst="rect">
            <a:avLst/>
          </a:prstGeom>
          <a:noFill/>
        </p:spPr>
        <p:txBody>
          <a:bodyPr wrap="square" rtlCol="0">
            <a:spAutoFit/>
          </a:bodyPr>
          <a:lstStyle/>
          <a:p>
            <a:pPr defTabSz="914400"/>
            <a:r>
              <a:rPr kumimoji="1" lang="en-US" altLang="ja-JP" sz="2400" dirty="0" smtClean="0">
                <a:solidFill>
                  <a:prstClr val="black"/>
                </a:solidFill>
                <a:latin typeface="Calibri"/>
                <a:ea typeface="ＭＳ Ｐゴシック"/>
              </a:rPr>
              <a:t>We fix it with inserting a spacer</a:t>
            </a:r>
            <a:endParaRPr kumimoji="1" lang="ja-JP" altLang="en-US" sz="2400" dirty="0">
              <a:solidFill>
                <a:prstClr val="black"/>
              </a:solidFill>
              <a:latin typeface="Calibri"/>
              <a:ea typeface="ＭＳ Ｐゴシック"/>
            </a:endParaRPr>
          </a:p>
        </p:txBody>
      </p:sp>
      <p:cxnSp>
        <p:nvCxnSpPr>
          <p:cNvPr id="41" name="直線矢印コネクタ 40"/>
          <p:cNvCxnSpPr/>
          <p:nvPr/>
        </p:nvCxnSpPr>
        <p:spPr>
          <a:xfrm flipH="1" flipV="1">
            <a:off x="5292080" y="3587305"/>
            <a:ext cx="2016224" cy="360040"/>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3006442" y="5766355"/>
            <a:ext cx="3509774" cy="830997"/>
          </a:xfrm>
          <a:prstGeom prst="rect">
            <a:avLst/>
          </a:prstGeom>
          <a:solidFill>
            <a:schemeClr val="bg1"/>
          </a:solidFill>
        </p:spPr>
        <p:txBody>
          <a:bodyPr wrap="square" rtlCol="0">
            <a:spAutoFit/>
          </a:bodyPr>
          <a:lstStyle/>
          <a:p>
            <a:pPr defTabSz="914400"/>
            <a:r>
              <a:rPr kumimoji="1" lang="en-US" altLang="ja-JP" sz="2400" dirty="0" smtClean="0">
                <a:solidFill>
                  <a:prstClr val="black"/>
                </a:solidFill>
                <a:latin typeface="Calibri"/>
                <a:ea typeface="ＭＳ Ｐゴシック"/>
              </a:rPr>
              <a:t>Some heli-coil inserts on 77K shield stick out slightly.</a:t>
            </a:r>
            <a:endParaRPr kumimoji="1" lang="ja-JP" altLang="en-US" sz="2400" dirty="0">
              <a:solidFill>
                <a:prstClr val="black"/>
              </a:solidFill>
              <a:latin typeface="Calibri"/>
              <a:ea typeface="ＭＳ Ｐゴシック"/>
            </a:endParaRPr>
          </a:p>
        </p:txBody>
      </p:sp>
    </p:spTree>
    <p:extLst>
      <p:ext uri="{BB962C8B-B14F-4D97-AF65-F5344CB8AC3E}">
        <p14:creationId xmlns:p14="http://schemas.microsoft.com/office/powerpoint/2010/main" val="1431397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Misalignment of 77K shield</a:t>
            </a:r>
            <a:endParaRPr kumimoji="1" lang="ja-JP" altLang="en-US" dirty="0"/>
          </a:p>
        </p:txBody>
      </p:sp>
      <p:sp>
        <p:nvSpPr>
          <p:cNvPr id="3" name="コンテンツ プレースホルダー 2"/>
          <p:cNvSpPr>
            <a:spLocks noGrp="1"/>
          </p:cNvSpPr>
          <p:nvPr>
            <p:ph idx="1"/>
          </p:nvPr>
        </p:nvSpPr>
        <p:spPr>
          <a:xfrm>
            <a:off x="457200" y="1600200"/>
            <a:ext cx="4546848" cy="4525963"/>
          </a:xfrm>
        </p:spPr>
        <p:txBody>
          <a:bodyPr>
            <a:normAutofit lnSpcReduction="10000"/>
          </a:bodyPr>
          <a:lstStyle/>
          <a:p>
            <a:r>
              <a:rPr lang="en-US" altLang="ja-JP" dirty="0" smtClean="0"/>
              <a:t>Some heli-coil inserts on 77K shield stick out.</a:t>
            </a:r>
            <a:br>
              <a:rPr lang="en-US" altLang="ja-JP" dirty="0" smtClean="0"/>
            </a:br>
            <a:r>
              <a:rPr lang="en-US" altLang="ja-JP" dirty="0" smtClean="0"/>
              <a:t>Some of heli-coil inserts are broken, so we will exchange them. </a:t>
            </a:r>
          </a:p>
          <a:p>
            <a:r>
              <a:rPr lang="en-US" altLang="ja-JP" dirty="0" smtClean="0"/>
              <a:t>It can make misalignment for 77K shield.</a:t>
            </a:r>
            <a:br>
              <a:rPr lang="en-US" altLang="ja-JP" dirty="0" smtClean="0"/>
            </a:br>
            <a:endParaRPr kumimoji="1" lang="en-US" altLang="ja-JP" dirty="0"/>
          </a:p>
          <a:p>
            <a:endParaRPr lang="en-US" altLang="ja-JP" dirty="0" smtClean="0"/>
          </a:p>
        </p:txBody>
      </p:sp>
      <p:pic>
        <p:nvPicPr>
          <p:cNvPr id="2053" name="Picture 5" descr="D:\backup_pictrure\FZ28\114_PANA\resized\P1140590_77K_shield_helsert_2014May_small_p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130424"/>
            <a:ext cx="2903220" cy="2514600"/>
          </a:xfrm>
          <a:prstGeom prst="rect">
            <a:avLst/>
          </a:prstGeom>
          <a:noFill/>
          <a:extLst>
            <a:ext uri="{909E8E84-426E-40dd-AFC4-6F175D3DCCD1}">
              <a14:hiddenFill xmlns:a14="http://schemas.microsoft.com/office/drawing/2010/main">
                <a:solidFill>
                  <a:srgbClr val="FFFFFF"/>
                </a:solidFill>
              </a14:hiddenFill>
            </a:ext>
          </a:extLst>
        </p:spPr>
      </p:pic>
      <p:sp>
        <p:nvSpPr>
          <p:cNvPr id="4" name="円/楕円 3"/>
          <p:cNvSpPr/>
          <p:nvPr/>
        </p:nvSpPr>
        <p:spPr>
          <a:xfrm>
            <a:off x="6948264" y="1896073"/>
            <a:ext cx="936104" cy="936104"/>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pic>
        <p:nvPicPr>
          <p:cNvPr id="3074" name="Picture 2" descr="D:\backup_pictrure\FZ28\116_PANA\resized\P1160688_77Kshield_OVC_oneside_2015May_pa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6661" y="3755851"/>
            <a:ext cx="2297430" cy="305752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D:\backup_pictrure\FZ28\116_PANA\resized\P1160689_77Kshield_OVC_anotherside_2015May_part.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352" y="4547939"/>
            <a:ext cx="1053465" cy="1826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067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small leak at windows</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There are some scratches on the window planes. We checked the leak level at LN2, </a:t>
            </a:r>
            <a:r>
              <a:rPr lang="en-US" altLang="ja-JP" dirty="0" smtClean="0"/>
              <a:t>and the level is acceptable. </a:t>
            </a:r>
            <a:r>
              <a:rPr lang="en-US" altLang="ja-JP" dirty="0"/>
              <a:t/>
            </a:r>
            <a:br>
              <a:rPr lang="en-US" altLang="ja-JP" dirty="0"/>
            </a:br>
            <a:r>
              <a:rPr lang="en-US" altLang="ja-JP" dirty="0" smtClean="0"/>
              <a:t>However it would be better to do milling.</a:t>
            </a:r>
            <a:endParaRPr kumimoji="1" lang="ja-JP" altLang="en-US" dirty="0"/>
          </a:p>
        </p:txBody>
      </p:sp>
      <p:pic>
        <p:nvPicPr>
          <p:cNvPr id="4098" name="Picture 2" descr="D:\backup_pictrure\FZ28\116_PANA\resized\P1160757_windows_scrach_2015Ma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4057650"/>
            <a:ext cx="3733800" cy="280035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線矢印コネクタ 6"/>
          <p:cNvCxnSpPr/>
          <p:nvPr/>
        </p:nvCxnSpPr>
        <p:spPr>
          <a:xfrm flipH="1" flipV="1">
            <a:off x="5364088" y="5457825"/>
            <a:ext cx="576064" cy="5760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flipH="1" flipV="1">
            <a:off x="3995936" y="5459065"/>
            <a:ext cx="576064" cy="5760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7112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585819" y="227860"/>
            <a:ext cx="8229240" cy="1142640"/>
          </a:xfrm>
          <a:prstGeom prst="rect">
            <a:avLst/>
          </a:prstGeom>
          <a:noFill/>
          <a:ln>
            <a:noFill/>
          </a:ln>
        </p:spPr>
        <p:txBody>
          <a:bodyPr anchor="ctr"/>
          <a:lstStyle/>
          <a:p>
            <a:pPr algn="ctr">
              <a:lnSpc>
                <a:spcPct val="100000"/>
              </a:lnSpc>
            </a:pPr>
            <a:r>
              <a:rPr lang="en-US" altLang="ja-JP" sz="4400" strike="noStrike" dirty="0" smtClean="0">
                <a:solidFill>
                  <a:srgbClr val="000000"/>
                </a:solidFill>
                <a:latin typeface="Calibri"/>
              </a:rPr>
              <a:t>HISTORY</a:t>
            </a:r>
            <a:endParaRPr dirty="0"/>
          </a:p>
        </p:txBody>
      </p:sp>
      <p:sp>
        <p:nvSpPr>
          <p:cNvPr id="86" name="TextShape 2"/>
          <p:cNvSpPr txBox="1"/>
          <p:nvPr/>
        </p:nvSpPr>
        <p:spPr>
          <a:xfrm>
            <a:off x="241160" y="1224715"/>
            <a:ext cx="8730008" cy="5012388"/>
          </a:xfrm>
          <a:prstGeom prst="rect">
            <a:avLst/>
          </a:prstGeom>
          <a:noFill/>
          <a:ln>
            <a:noFill/>
          </a:ln>
        </p:spPr>
        <p:txBody>
          <a:bodyPr/>
          <a:lstStyle/>
          <a:p>
            <a:pPr>
              <a:lnSpc>
                <a:spcPct val="100000"/>
              </a:lnSpc>
              <a:buFont typeface="Arial"/>
              <a:buChar char="•"/>
            </a:pPr>
            <a:r>
              <a:rPr lang="en-US" altLang="ja-JP" sz="3200" b="1" dirty="0">
                <a:solidFill>
                  <a:srgbClr val="000000"/>
                </a:solidFill>
                <a:latin typeface="Calibri"/>
              </a:rPr>
              <a:t>V</a:t>
            </a:r>
            <a:r>
              <a:rPr lang="ja-JP" sz="3200" b="1" dirty="0" smtClean="0">
                <a:solidFill>
                  <a:srgbClr val="000000"/>
                </a:solidFill>
                <a:latin typeface="Calibri"/>
              </a:rPr>
              <a:t>acuum problem</a:t>
            </a:r>
            <a:r>
              <a:rPr lang="en-US" altLang="ja-JP" sz="3200" b="1" dirty="0" smtClean="0">
                <a:solidFill>
                  <a:srgbClr val="000000"/>
                </a:solidFill>
                <a:latin typeface="Calibri"/>
              </a:rPr>
              <a:t>, developed in 2011 -2012 was repaired by </a:t>
            </a:r>
            <a:r>
              <a:rPr lang="ja-JP" sz="3200" b="1" dirty="0" smtClean="0">
                <a:solidFill>
                  <a:srgbClr val="000000"/>
                </a:solidFill>
                <a:latin typeface="Calibri"/>
              </a:rPr>
              <a:t> </a:t>
            </a:r>
            <a:r>
              <a:rPr lang="ja-JP" sz="3200" b="1" dirty="0">
                <a:solidFill>
                  <a:srgbClr val="000000"/>
                </a:solidFill>
                <a:latin typeface="Calibri"/>
              </a:rPr>
              <a:t>ICE-Oxford </a:t>
            </a:r>
            <a:r>
              <a:rPr lang="en-US" altLang="ja-JP" sz="3200" b="1" dirty="0" smtClean="0">
                <a:solidFill>
                  <a:srgbClr val="000000"/>
                </a:solidFill>
                <a:latin typeface="Calibri"/>
              </a:rPr>
              <a:t>and returned to CERN at the end of 2013</a:t>
            </a:r>
          </a:p>
          <a:p>
            <a:pPr>
              <a:lnSpc>
                <a:spcPct val="100000"/>
              </a:lnSpc>
            </a:pPr>
            <a:endParaRPr dirty="0"/>
          </a:p>
          <a:p>
            <a:pPr>
              <a:lnSpc>
                <a:spcPct val="100000"/>
              </a:lnSpc>
            </a:pPr>
            <a:r>
              <a:rPr lang="en-US" sz="2000" b="1" dirty="0" smtClean="0">
                <a:solidFill>
                  <a:srgbClr val="FF0000"/>
                </a:solidFill>
              </a:rPr>
              <a:t>Reinstallation had to include adaptation to necessary changes at the </a:t>
            </a:r>
            <a:r>
              <a:rPr lang="en-US" sz="2000" b="1" dirty="0">
                <a:solidFill>
                  <a:srgbClr val="FF0000"/>
                </a:solidFill>
              </a:rPr>
              <a:t>I</a:t>
            </a:r>
            <a:r>
              <a:rPr lang="en-US" sz="2000" b="1" dirty="0" smtClean="0">
                <a:solidFill>
                  <a:srgbClr val="FF0000"/>
                </a:solidFill>
              </a:rPr>
              <a:t>SOLDE Hall during and after the  construction work:</a:t>
            </a:r>
          </a:p>
          <a:p>
            <a:pPr>
              <a:lnSpc>
                <a:spcPct val="100000"/>
              </a:lnSpc>
            </a:pPr>
            <a:endParaRPr lang="en-US" sz="2000" dirty="0"/>
          </a:p>
          <a:p>
            <a:pPr marL="285750" indent="-285750">
              <a:lnSpc>
                <a:spcPct val="100000"/>
              </a:lnSpc>
              <a:buFont typeface="Arial"/>
              <a:buChar char="•"/>
            </a:pPr>
            <a:r>
              <a:rPr lang="en-US" sz="2000" dirty="0"/>
              <a:t> </a:t>
            </a:r>
            <a:r>
              <a:rPr lang="en-US" sz="2000" b="1" dirty="0" smtClean="0">
                <a:solidFill>
                  <a:srgbClr val="3366FF"/>
                </a:solidFill>
              </a:rPr>
              <a:t>More disassembly was required than needed for the leak repair</a:t>
            </a:r>
          </a:p>
          <a:p>
            <a:pPr marL="285750" indent="-285750">
              <a:lnSpc>
                <a:spcPct val="100000"/>
              </a:lnSpc>
              <a:buFont typeface="Arial"/>
              <a:buChar char="•"/>
            </a:pPr>
            <a:endParaRPr lang="en-US" sz="2000" b="1" dirty="0" smtClean="0"/>
          </a:p>
          <a:p>
            <a:pPr marL="285750" indent="-285750">
              <a:lnSpc>
                <a:spcPct val="100000"/>
              </a:lnSpc>
              <a:buFont typeface="Arial"/>
              <a:buChar char="•"/>
            </a:pPr>
            <a:r>
              <a:rPr lang="en-US" sz="2000" b="1" dirty="0" smtClean="0">
                <a:solidFill>
                  <a:srgbClr val="008000"/>
                </a:solidFill>
              </a:rPr>
              <a:t>The NICOLE supporting frame was moved from its original position</a:t>
            </a:r>
          </a:p>
          <a:p>
            <a:pPr marL="285750" indent="-285750">
              <a:lnSpc>
                <a:spcPct val="100000"/>
              </a:lnSpc>
              <a:buFont typeface="Arial"/>
              <a:buChar char="•"/>
            </a:pPr>
            <a:endParaRPr lang="en-US" sz="2000" b="1" dirty="0" smtClean="0">
              <a:solidFill>
                <a:srgbClr val="008000"/>
              </a:solidFill>
            </a:endParaRPr>
          </a:p>
          <a:p>
            <a:pPr marL="285750" indent="-285750">
              <a:lnSpc>
                <a:spcPct val="100000"/>
              </a:lnSpc>
              <a:buFont typeface="Arial"/>
              <a:buChar char="•"/>
            </a:pPr>
            <a:r>
              <a:rPr lang="en-US" sz="2000" b="1" dirty="0" smtClean="0">
                <a:solidFill>
                  <a:schemeClr val="accent2">
                    <a:lumMod val="50000"/>
                  </a:schemeClr>
                </a:solidFill>
              </a:rPr>
              <a:t>The mezzanine originally used for </a:t>
            </a:r>
            <a:r>
              <a:rPr lang="en-US" sz="2000" b="1" dirty="0">
                <a:solidFill>
                  <a:schemeClr val="accent2">
                    <a:lumMod val="50000"/>
                  </a:schemeClr>
                </a:solidFill>
              </a:rPr>
              <a:t>N</a:t>
            </a:r>
            <a:r>
              <a:rPr lang="en-US" sz="2000" b="1" dirty="0" smtClean="0">
                <a:solidFill>
                  <a:schemeClr val="accent2">
                    <a:lumMod val="50000"/>
                  </a:schemeClr>
                </a:solidFill>
              </a:rPr>
              <a:t>ICOLE operation was rebuilt </a:t>
            </a:r>
          </a:p>
          <a:p>
            <a:pPr marL="285750" indent="-285750">
              <a:lnSpc>
                <a:spcPct val="100000"/>
              </a:lnSpc>
              <a:buFont typeface="Arial"/>
              <a:buChar char="•"/>
            </a:pPr>
            <a:endParaRPr lang="en-US" sz="2000" b="1" dirty="0" smtClean="0"/>
          </a:p>
          <a:p>
            <a:pPr marL="285750" indent="-285750">
              <a:lnSpc>
                <a:spcPct val="100000"/>
              </a:lnSpc>
              <a:buFont typeface="Arial"/>
              <a:buChar char="•"/>
            </a:pPr>
            <a:r>
              <a:rPr lang="en-US" sz="2000" b="1" dirty="0" smtClean="0"/>
              <a:t>Important connections (water, air, He return line) were disconnected</a:t>
            </a:r>
          </a:p>
          <a:p>
            <a:pPr marL="285750" indent="-285750">
              <a:lnSpc>
                <a:spcPct val="100000"/>
              </a:lnSpc>
              <a:buFont typeface="Arial"/>
              <a:buChar char="•"/>
            </a:pPr>
            <a:endParaRPr sz="2000" dirty="0"/>
          </a:p>
          <a:p>
            <a:pPr>
              <a:lnSpc>
                <a:spcPct val="100000"/>
              </a:lnSpc>
            </a:pPr>
            <a:endParaRPr sz="2000" dirty="0"/>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Thinner windows for new 4K tail</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Because of the change of 4K tail, we will make new thinner windows. </a:t>
            </a:r>
            <a:endParaRPr kumimoji="1" lang="ja-JP" altLang="en-US" dirty="0"/>
          </a:p>
        </p:txBody>
      </p:sp>
      <p:pic>
        <p:nvPicPr>
          <p:cNvPr id="4" name="Picture 3" descr="D:\backup_pictrure\FZ28\114_PANA\resized\P1140510_new_4Ktail_2014Ma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780928"/>
            <a:ext cx="42672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D:\nicole_pictures\201109\P1070621_old_4K_tail_2011Se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780928"/>
            <a:ext cx="4267200" cy="3200400"/>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4499992" y="6001456"/>
            <a:ext cx="1461682"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Old 4K tail</a:t>
            </a:r>
          </a:p>
        </p:txBody>
      </p:sp>
      <p:sp>
        <p:nvSpPr>
          <p:cNvPr id="7" name="テキスト ボックス 6"/>
          <p:cNvSpPr txBox="1"/>
          <p:nvPr/>
        </p:nvSpPr>
        <p:spPr>
          <a:xfrm>
            <a:off x="304800" y="5949280"/>
            <a:ext cx="1596463"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New 4K tail</a:t>
            </a:r>
            <a:endParaRPr kumimoji="1" lang="ja-JP" altLang="en-US" sz="2400" dirty="0">
              <a:solidFill>
                <a:prstClr val="black"/>
              </a:solidFill>
              <a:latin typeface="Calibri"/>
              <a:ea typeface="ＭＳ Ｐゴシック"/>
            </a:endParaRPr>
          </a:p>
        </p:txBody>
      </p:sp>
      <p:cxnSp>
        <p:nvCxnSpPr>
          <p:cNvPr id="9" name="直線コネクタ 8"/>
          <p:cNvCxnSpPr/>
          <p:nvPr/>
        </p:nvCxnSpPr>
        <p:spPr>
          <a:xfrm>
            <a:off x="6516216" y="6180112"/>
            <a:ext cx="57606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7092280" y="6180112"/>
            <a:ext cx="0" cy="1292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7092280" y="6307707"/>
            <a:ext cx="10081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8100392" y="6180112"/>
            <a:ext cx="0" cy="1292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8100392" y="6180112"/>
            <a:ext cx="57606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150368" y="6244716"/>
            <a:ext cx="184556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4785828" y="6410945"/>
            <a:ext cx="4257319" cy="369332"/>
          </a:xfrm>
          <a:prstGeom prst="rect">
            <a:avLst/>
          </a:prstGeom>
        </p:spPr>
        <p:txBody>
          <a:bodyPr wrap="none">
            <a:spAutoFit/>
          </a:bodyPr>
          <a:lstStyle/>
          <a:p>
            <a:pPr defTabSz="914400"/>
            <a:r>
              <a:rPr kumimoji="1" lang="en-US" altLang="ja-JP" dirty="0" smtClean="0">
                <a:solidFill>
                  <a:prstClr val="black"/>
                </a:solidFill>
                <a:latin typeface="Calibri"/>
                <a:ea typeface="ＭＳ Ｐゴシック"/>
              </a:rPr>
              <a:t>Window plane is difference in surface level.</a:t>
            </a:r>
            <a:endParaRPr kumimoji="1" lang="ja-JP" altLang="en-US" dirty="0">
              <a:solidFill>
                <a:prstClr val="black"/>
              </a:solidFill>
              <a:latin typeface="Calibri"/>
              <a:ea typeface="ＭＳ Ｐゴシック"/>
            </a:endParaRPr>
          </a:p>
        </p:txBody>
      </p:sp>
      <p:sp>
        <p:nvSpPr>
          <p:cNvPr id="19" name="正方形/長方形 18"/>
          <p:cNvSpPr/>
          <p:nvPr/>
        </p:nvSpPr>
        <p:spPr>
          <a:xfrm>
            <a:off x="295164" y="6410945"/>
            <a:ext cx="3806683" cy="369332"/>
          </a:xfrm>
          <a:prstGeom prst="rect">
            <a:avLst/>
          </a:prstGeom>
        </p:spPr>
        <p:txBody>
          <a:bodyPr wrap="none">
            <a:spAutoFit/>
          </a:bodyPr>
          <a:lstStyle/>
          <a:p>
            <a:pPr defTabSz="914400"/>
            <a:r>
              <a:rPr kumimoji="1" lang="en-US" altLang="ja-JP" dirty="0" smtClean="0">
                <a:solidFill>
                  <a:prstClr val="black"/>
                </a:solidFill>
                <a:latin typeface="Calibri"/>
                <a:ea typeface="ＭＳ Ｐゴシック"/>
              </a:rPr>
              <a:t>Window plane is same in surface level.</a:t>
            </a:r>
            <a:endParaRPr kumimoji="1" lang="ja-JP" altLang="en-US" dirty="0">
              <a:solidFill>
                <a:prstClr val="black"/>
              </a:solidFill>
              <a:latin typeface="Calibri"/>
              <a:ea typeface="ＭＳ Ｐゴシック"/>
            </a:endParaRPr>
          </a:p>
        </p:txBody>
      </p:sp>
    </p:spTree>
    <p:extLst>
      <p:ext uri="{BB962C8B-B14F-4D97-AF65-F5344CB8AC3E}">
        <p14:creationId xmlns:p14="http://schemas.microsoft.com/office/powerpoint/2010/main" val="4067480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New He transfer system</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Becaus</a:t>
            </a:r>
            <a:r>
              <a:rPr lang="en-US" altLang="ja-JP" dirty="0" smtClean="0"/>
              <a:t>e of the new layout on the platform, we make new support frames for He transfer.</a:t>
            </a:r>
            <a:endParaRPr kumimoji="1" lang="ja-JP" altLang="en-US" dirty="0"/>
          </a:p>
        </p:txBody>
      </p:sp>
      <p:pic>
        <p:nvPicPr>
          <p:cNvPr id="5122" name="Picture 2" descr="D:\backup_pictrure\FZ28\116_PANA\resized\P1160825_He_transfer_fram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3356992"/>
            <a:ext cx="42672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D:\backup_pictrure\FZ28\116_PANA\resized\P1160822_He_transfer_frames_2015Ma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3356992"/>
            <a:ext cx="42672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4407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496" y="274638"/>
            <a:ext cx="8229600" cy="1143000"/>
          </a:xfrm>
        </p:spPr>
        <p:txBody>
          <a:bodyPr/>
          <a:lstStyle/>
          <a:p>
            <a:r>
              <a:rPr kumimoji="1" lang="en-US" altLang="ja-JP" dirty="0" smtClean="0"/>
              <a:t>Connections</a:t>
            </a:r>
            <a:endParaRPr kumimoji="1" lang="ja-JP" altLang="en-US" dirty="0"/>
          </a:p>
        </p:txBody>
      </p:sp>
      <p:pic>
        <p:nvPicPr>
          <p:cNvPr id="6146" name="Picture 2" descr="D:\backup_pictrure\FZ28\114_PANA\resized\P1140734_He_recovery_pannel_2014May_p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1031" y="719594"/>
            <a:ext cx="3406140" cy="2606040"/>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p:cNvSpPr/>
          <p:nvPr/>
        </p:nvSpPr>
        <p:spPr>
          <a:xfrm>
            <a:off x="1007766" y="3325634"/>
            <a:ext cx="2808312" cy="22322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5" name="円/楕円 4"/>
          <p:cNvSpPr/>
          <p:nvPr/>
        </p:nvSpPr>
        <p:spPr>
          <a:xfrm>
            <a:off x="1655838" y="3838285"/>
            <a:ext cx="1206946" cy="12069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8" name="正方形/長方形 7"/>
          <p:cNvSpPr/>
          <p:nvPr/>
        </p:nvSpPr>
        <p:spPr>
          <a:xfrm>
            <a:off x="3960094" y="3325634"/>
            <a:ext cx="1656184" cy="22322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10" name="正方形/長方形 9"/>
          <p:cNvSpPr/>
          <p:nvPr/>
        </p:nvSpPr>
        <p:spPr>
          <a:xfrm>
            <a:off x="3960094" y="2300332"/>
            <a:ext cx="1656184" cy="1800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9" name="テキスト ボックス 8"/>
          <p:cNvSpPr txBox="1"/>
          <p:nvPr/>
        </p:nvSpPr>
        <p:spPr>
          <a:xfrm>
            <a:off x="3035732" y="1791781"/>
            <a:ext cx="2448234"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He recovery panel</a:t>
            </a:r>
            <a:endParaRPr kumimoji="1" lang="ja-JP" altLang="en-US" sz="2400" dirty="0">
              <a:solidFill>
                <a:prstClr val="black"/>
              </a:solidFill>
              <a:latin typeface="Calibri"/>
              <a:ea typeface="ＭＳ Ｐゴシック"/>
            </a:endParaRPr>
          </a:p>
        </p:txBody>
      </p:sp>
      <p:cxnSp>
        <p:nvCxnSpPr>
          <p:cNvPr id="14" name="直線コネクタ 13"/>
          <p:cNvCxnSpPr/>
          <p:nvPr/>
        </p:nvCxnSpPr>
        <p:spPr>
          <a:xfrm>
            <a:off x="-1548680" y="5432680"/>
            <a:ext cx="7272808" cy="0"/>
          </a:xfrm>
          <a:prstGeom prst="line">
            <a:avLst/>
          </a:prstGeom>
          <a:ln w="381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3491880" y="5680062"/>
            <a:ext cx="2435218"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Cooling water line</a:t>
            </a:r>
            <a:endParaRPr kumimoji="1" lang="ja-JP" altLang="en-US" sz="2400" dirty="0">
              <a:solidFill>
                <a:prstClr val="black"/>
              </a:solidFill>
              <a:latin typeface="Calibri"/>
              <a:ea typeface="ＭＳ Ｐゴシック"/>
            </a:endParaRPr>
          </a:p>
        </p:txBody>
      </p:sp>
      <p:cxnSp>
        <p:nvCxnSpPr>
          <p:cNvPr id="22" name="直線コネクタ 21"/>
          <p:cNvCxnSpPr/>
          <p:nvPr/>
        </p:nvCxnSpPr>
        <p:spPr>
          <a:xfrm>
            <a:off x="4139952" y="2480352"/>
            <a:ext cx="0" cy="66061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H="1">
            <a:off x="-324544" y="2480352"/>
            <a:ext cx="4437420"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305874" y="1976296"/>
            <a:ext cx="2539798"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to He recovery line</a:t>
            </a:r>
            <a:endParaRPr kumimoji="1" lang="ja-JP" altLang="en-US" sz="2400" dirty="0">
              <a:solidFill>
                <a:prstClr val="black"/>
              </a:solidFill>
              <a:latin typeface="Calibri"/>
              <a:ea typeface="ＭＳ Ｐゴシック"/>
            </a:endParaRPr>
          </a:p>
        </p:txBody>
      </p:sp>
      <p:cxnSp>
        <p:nvCxnSpPr>
          <p:cNvPr id="29" name="直線コネクタ 28"/>
          <p:cNvCxnSpPr/>
          <p:nvPr/>
        </p:nvCxnSpPr>
        <p:spPr>
          <a:xfrm>
            <a:off x="3858163" y="3140968"/>
            <a:ext cx="0" cy="66061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pic>
        <p:nvPicPr>
          <p:cNvPr id="6147" name="Picture 3" descr="D:\backup_pictrure\FZ28\114_PANA\resized\P1140516_dilution_pannel_2015May_pa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5339" y="4660887"/>
            <a:ext cx="3057525" cy="2038350"/>
          </a:xfrm>
          <a:prstGeom prst="rect">
            <a:avLst/>
          </a:prstGeom>
          <a:noFill/>
          <a:extLst>
            <a:ext uri="{909E8E84-426E-40dd-AFC4-6F175D3DCCD1}">
              <a14:hiddenFill xmlns:a14="http://schemas.microsoft.com/office/drawing/2010/main">
                <a:solidFill>
                  <a:srgbClr val="FFFFFF"/>
                </a:solidFill>
              </a14:hiddenFill>
            </a:ext>
          </a:extLst>
        </p:spPr>
      </p:pic>
      <p:cxnSp>
        <p:nvCxnSpPr>
          <p:cNvPr id="33" name="直線コネクタ 32"/>
          <p:cNvCxnSpPr/>
          <p:nvPr/>
        </p:nvCxnSpPr>
        <p:spPr>
          <a:xfrm>
            <a:off x="-1548680" y="3263365"/>
            <a:ext cx="7272808" cy="0"/>
          </a:xfrm>
          <a:prstGeom prst="line">
            <a:avLst/>
          </a:prstGeom>
          <a:ln w="381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31" name="円/楕円 30"/>
          <p:cNvSpPr/>
          <p:nvPr/>
        </p:nvSpPr>
        <p:spPr>
          <a:xfrm>
            <a:off x="6732240" y="5517232"/>
            <a:ext cx="288032" cy="288032"/>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36" name="円/楕円 35"/>
          <p:cNvSpPr/>
          <p:nvPr/>
        </p:nvSpPr>
        <p:spPr>
          <a:xfrm>
            <a:off x="6732240" y="5229200"/>
            <a:ext cx="288032" cy="288032"/>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37" name="テキスト ボックス 36"/>
          <p:cNvSpPr txBox="1"/>
          <p:nvPr/>
        </p:nvSpPr>
        <p:spPr>
          <a:xfrm>
            <a:off x="5705830" y="3325634"/>
            <a:ext cx="2821542"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High pressure air line</a:t>
            </a:r>
            <a:endParaRPr kumimoji="1" lang="ja-JP" altLang="en-US" sz="2400" dirty="0">
              <a:solidFill>
                <a:prstClr val="black"/>
              </a:solidFill>
              <a:latin typeface="Calibri"/>
              <a:ea typeface="ＭＳ Ｐゴシック"/>
            </a:endParaRPr>
          </a:p>
        </p:txBody>
      </p:sp>
      <p:cxnSp>
        <p:nvCxnSpPr>
          <p:cNvPr id="38" name="直線コネクタ 37"/>
          <p:cNvCxnSpPr/>
          <p:nvPr/>
        </p:nvCxnSpPr>
        <p:spPr>
          <a:xfrm>
            <a:off x="5705830" y="3263365"/>
            <a:ext cx="0" cy="2109851"/>
          </a:xfrm>
          <a:prstGeom prst="line">
            <a:avLst/>
          </a:prstGeom>
          <a:ln w="381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a:off x="3980029" y="2564904"/>
            <a:ext cx="0" cy="132187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flipH="1">
            <a:off x="-443465" y="2564904"/>
            <a:ext cx="4437420" cy="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293806" y="2679303"/>
            <a:ext cx="2480038"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Pump exhaust line</a:t>
            </a:r>
            <a:endParaRPr kumimoji="1" lang="ja-JP" altLang="en-US" sz="2400" dirty="0">
              <a:solidFill>
                <a:prstClr val="black"/>
              </a:solidFill>
              <a:latin typeface="Calibri"/>
              <a:ea typeface="ＭＳ Ｐゴシック"/>
            </a:endParaRPr>
          </a:p>
        </p:txBody>
      </p:sp>
      <p:cxnSp>
        <p:nvCxnSpPr>
          <p:cNvPr id="30" name="直線コネクタ 29"/>
          <p:cNvCxnSpPr/>
          <p:nvPr/>
        </p:nvCxnSpPr>
        <p:spPr>
          <a:xfrm>
            <a:off x="3847958" y="3140968"/>
            <a:ext cx="291994"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6556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3681354" y="2833418"/>
            <a:ext cx="4763800" cy="2316717"/>
          </a:xfrm>
          <a:prstGeom prst="rect">
            <a:avLst/>
          </a:prstGeom>
          <a:solidFill>
            <a:schemeClr val="bg1"/>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2" name="タイトル 1"/>
          <p:cNvSpPr>
            <a:spLocks noGrp="1"/>
          </p:cNvSpPr>
          <p:nvPr>
            <p:ph type="title"/>
          </p:nvPr>
        </p:nvSpPr>
        <p:spPr/>
        <p:txBody>
          <a:bodyPr>
            <a:normAutofit fontScale="90000"/>
          </a:bodyPr>
          <a:lstStyle/>
          <a:p>
            <a:r>
              <a:rPr kumimoji="1" lang="en-US" altLang="ja-JP" dirty="0" smtClean="0"/>
              <a:t>alignment and connection to bea</a:t>
            </a:r>
            <a:r>
              <a:rPr lang="en-US" altLang="ja-JP" dirty="0" smtClean="0"/>
              <a:t>m line</a:t>
            </a:r>
            <a:endParaRPr kumimoji="1" lang="ja-JP" altLang="en-US" dirty="0"/>
          </a:p>
        </p:txBody>
      </p:sp>
      <p:sp>
        <p:nvSpPr>
          <p:cNvPr id="4" name="正方形/長方形 3"/>
          <p:cNvSpPr/>
          <p:nvPr/>
        </p:nvSpPr>
        <p:spPr>
          <a:xfrm>
            <a:off x="3729905" y="2888940"/>
            <a:ext cx="2808312" cy="22322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5" name="円/楕円 4"/>
          <p:cNvSpPr/>
          <p:nvPr/>
        </p:nvSpPr>
        <p:spPr>
          <a:xfrm>
            <a:off x="4377977" y="3401591"/>
            <a:ext cx="1206946" cy="12069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6" name="正方形/長方形 5"/>
          <p:cNvSpPr/>
          <p:nvPr/>
        </p:nvSpPr>
        <p:spPr>
          <a:xfrm>
            <a:off x="6716962" y="2888940"/>
            <a:ext cx="1656184" cy="22322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7" name="正方形/長方形 6"/>
          <p:cNvSpPr/>
          <p:nvPr/>
        </p:nvSpPr>
        <p:spPr>
          <a:xfrm>
            <a:off x="1676402" y="3897052"/>
            <a:ext cx="1584176" cy="216024"/>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8" name="テキスト ボックス 7"/>
          <p:cNvSpPr txBox="1"/>
          <p:nvPr/>
        </p:nvSpPr>
        <p:spPr>
          <a:xfrm>
            <a:off x="1142624" y="2571291"/>
            <a:ext cx="2287806"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End of beam line</a:t>
            </a:r>
            <a:endParaRPr kumimoji="1" lang="ja-JP" altLang="en-US" sz="2400" dirty="0">
              <a:solidFill>
                <a:prstClr val="black"/>
              </a:solidFill>
              <a:latin typeface="Calibri"/>
              <a:ea typeface="ＭＳ Ｐゴシック"/>
            </a:endParaRPr>
          </a:p>
        </p:txBody>
      </p:sp>
      <p:cxnSp>
        <p:nvCxnSpPr>
          <p:cNvPr id="10" name="直線コネクタ 9"/>
          <p:cNvCxnSpPr/>
          <p:nvPr/>
        </p:nvCxnSpPr>
        <p:spPr>
          <a:xfrm>
            <a:off x="4729422" y="4005064"/>
            <a:ext cx="504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rot="5400000">
            <a:off x="4729422" y="4005064"/>
            <a:ext cx="504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3681354" y="5459890"/>
            <a:ext cx="3104248"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Alignment to beam line</a:t>
            </a:r>
            <a:endParaRPr kumimoji="1" lang="ja-JP" altLang="en-US" sz="2400" dirty="0">
              <a:solidFill>
                <a:prstClr val="black"/>
              </a:solidFill>
              <a:latin typeface="Calibri"/>
              <a:ea typeface="ＭＳ Ｐゴシック"/>
            </a:endParaRPr>
          </a:p>
        </p:txBody>
      </p:sp>
      <p:sp>
        <p:nvSpPr>
          <p:cNvPr id="13" name="正方形/長方形 12"/>
          <p:cNvSpPr/>
          <p:nvPr/>
        </p:nvSpPr>
        <p:spPr>
          <a:xfrm>
            <a:off x="5780858" y="3949543"/>
            <a:ext cx="404042" cy="11104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cxnSp>
        <p:nvCxnSpPr>
          <p:cNvPr id="14" name="直線矢印コネクタ 13"/>
          <p:cNvCxnSpPr/>
          <p:nvPr/>
        </p:nvCxnSpPr>
        <p:spPr>
          <a:xfrm flipV="1">
            <a:off x="4981451" y="4401108"/>
            <a:ext cx="0" cy="105878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60578" y="3897052"/>
            <a:ext cx="1584176" cy="216024"/>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latin typeface="Calibri"/>
              <a:ea typeface="ＭＳ Ｐゴシック"/>
            </a:endParaRPr>
          </a:p>
        </p:txBody>
      </p:sp>
      <p:sp>
        <p:nvSpPr>
          <p:cNvPr id="17" name="テキスト ボックス 16"/>
          <p:cNvSpPr txBox="1"/>
          <p:nvPr/>
        </p:nvSpPr>
        <p:spPr>
          <a:xfrm>
            <a:off x="1206094" y="6129300"/>
            <a:ext cx="2853858"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Connect to beam line</a:t>
            </a:r>
            <a:endParaRPr kumimoji="1" lang="ja-JP" altLang="en-US" sz="2400" dirty="0">
              <a:solidFill>
                <a:prstClr val="black"/>
              </a:solidFill>
              <a:latin typeface="Calibri"/>
              <a:ea typeface="ＭＳ Ｐゴシック"/>
            </a:endParaRPr>
          </a:p>
        </p:txBody>
      </p:sp>
      <p:cxnSp>
        <p:nvCxnSpPr>
          <p:cNvPr id="19" name="直線矢印コネクタ 18"/>
          <p:cNvCxnSpPr/>
          <p:nvPr/>
        </p:nvCxnSpPr>
        <p:spPr>
          <a:xfrm>
            <a:off x="3116562" y="3032956"/>
            <a:ext cx="0" cy="72008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V="1">
            <a:off x="2900538" y="4170973"/>
            <a:ext cx="529892" cy="195832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5595181" y="3389300"/>
            <a:ext cx="991105" cy="461665"/>
          </a:xfrm>
          <a:prstGeom prst="rect">
            <a:avLst/>
          </a:prstGeom>
          <a:noFill/>
        </p:spPr>
        <p:txBody>
          <a:bodyPr wrap="none" rtlCol="0">
            <a:spAutoFit/>
          </a:bodyPr>
          <a:lstStyle/>
          <a:p>
            <a:pPr defTabSz="914400"/>
            <a:r>
              <a:rPr kumimoji="1" lang="en-US" altLang="ja-JP" sz="2400" dirty="0" smtClean="0">
                <a:solidFill>
                  <a:prstClr val="black"/>
                </a:solidFill>
                <a:latin typeface="Calibri"/>
                <a:ea typeface="ＭＳ Ｐゴシック"/>
              </a:rPr>
              <a:t>transit</a:t>
            </a:r>
            <a:endParaRPr kumimoji="1" lang="ja-JP" altLang="en-US" sz="2400" dirty="0">
              <a:solidFill>
                <a:prstClr val="black"/>
              </a:solidFill>
              <a:latin typeface="Calibri"/>
              <a:ea typeface="ＭＳ Ｐゴシック"/>
            </a:endParaRPr>
          </a:p>
        </p:txBody>
      </p:sp>
      <p:cxnSp>
        <p:nvCxnSpPr>
          <p:cNvPr id="26" name="直線コネクタ 25"/>
          <p:cNvCxnSpPr/>
          <p:nvPr/>
        </p:nvCxnSpPr>
        <p:spPr>
          <a:xfrm>
            <a:off x="954066" y="4005064"/>
            <a:ext cx="504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rot="5400000">
            <a:off x="954066" y="4005064"/>
            <a:ext cx="504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95206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 name="TextShape 1"/>
          <p:cNvSpPr txBox="1"/>
          <p:nvPr/>
        </p:nvSpPr>
        <p:spPr>
          <a:xfrm>
            <a:off x="686160" y="2130480"/>
            <a:ext cx="7772040" cy="1469520"/>
          </a:xfrm>
          <a:prstGeom prst="rect">
            <a:avLst/>
          </a:prstGeom>
          <a:noFill/>
          <a:ln>
            <a:noFill/>
          </a:ln>
        </p:spPr>
        <p:txBody>
          <a:bodyPr anchor="ctr"/>
          <a:lstStyle/>
          <a:p>
            <a:pPr algn="ctr">
              <a:lnSpc>
                <a:spcPct val="100000"/>
              </a:lnSpc>
            </a:pPr>
            <a:r>
              <a:rPr lang="fr-FR" sz="4400" strike="noStrike">
                <a:solidFill>
                  <a:srgbClr val="000000"/>
                </a:solidFill>
                <a:latin typeface="Calibri"/>
              </a:rPr>
              <a:t>NICOLE preparation status</a:t>
            </a: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457200" y="274680"/>
            <a:ext cx="8229240" cy="1142640"/>
          </a:xfrm>
          <a:prstGeom prst="rect">
            <a:avLst/>
          </a:prstGeom>
          <a:noFill/>
          <a:ln>
            <a:noFill/>
          </a:ln>
        </p:spPr>
        <p:txBody>
          <a:bodyPr anchor="ctr"/>
          <a:lstStyle/>
          <a:p>
            <a:pPr algn="ctr">
              <a:lnSpc>
                <a:spcPct val="100000"/>
              </a:lnSpc>
            </a:pPr>
            <a:r>
              <a:rPr lang="ja-JP" sz="4400" strike="noStrike">
                <a:solidFill>
                  <a:srgbClr val="000000"/>
                </a:solidFill>
                <a:latin typeface="Calibri"/>
              </a:rPr>
              <a:t>Situation</a:t>
            </a:r>
            <a:endParaRPr/>
          </a:p>
        </p:txBody>
      </p:sp>
      <p:sp>
        <p:nvSpPr>
          <p:cNvPr id="86" name="TextShape 2"/>
          <p:cNvSpPr txBox="1"/>
          <p:nvPr/>
        </p:nvSpPr>
        <p:spPr>
          <a:xfrm>
            <a:off x="529200" y="1594440"/>
            <a:ext cx="7966800" cy="4525560"/>
          </a:xfrm>
          <a:prstGeom prst="rect">
            <a:avLst/>
          </a:prstGeom>
          <a:noFill/>
          <a:ln>
            <a:noFill/>
          </a:ln>
        </p:spPr>
        <p:txBody>
          <a:bodyPr/>
          <a:lstStyle/>
          <a:p>
            <a:pPr>
              <a:lnSpc>
                <a:spcPct val="100000"/>
              </a:lnSpc>
              <a:buFont typeface="Arial"/>
              <a:buChar char="•"/>
            </a:pPr>
            <a:r>
              <a:rPr lang="ja-JP" sz="3200" strike="noStrike">
                <a:solidFill>
                  <a:srgbClr val="000000"/>
                </a:solidFill>
                <a:latin typeface="Calibri"/>
              </a:rPr>
              <a:t>Initial vacuum problem solved by ICE-Oxford </a:t>
            </a:r>
            <a:endParaRPr/>
          </a:p>
          <a:p>
            <a:pPr>
              <a:lnSpc>
                <a:spcPct val="100000"/>
              </a:lnSpc>
              <a:buFont typeface="Arial"/>
              <a:buChar char="•"/>
            </a:pPr>
            <a:r>
              <a:rPr lang="ja-JP" sz="3200" strike="noStrike">
                <a:solidFill>
                  <a:srgbClr val="000000"/>
                </a:solidFill>
                <a:latin typeface="Calibri"/>
              </a:rPr>
              <a:t>and reassembly</a:t>
            </a:r>
            <a:endParaRPr/>
          </a:p>
          <a:p>
            <a:pPr>
              <a:lnSpc>
                <a:spcPct val="100000"/>
              </a:lnSpc>
              <a:buFont typeface="Arial"/>
              <a:buChar char="•"/>
            </a:pPr>
            <a:r>
              <a:rPr lang="ja-JP" sz="3200" strike="noStrike">
                <a:solidFill>
                  <a:srgbClr val="000000"/>
                </a:solidFill>
                <a:latin typeface="Calibri"/>
              </a:rPr>
              <a:t>Adaptation to the new layout of the </a:t>
            </a:r>
            <a:endParaRPr/>
          </a:p>
          <a:p>
            <a:pPr>
              <a:lnSpc>
                <a:spcPct val="100000"/>
              </a:lnSpc>
              <a:buFont typeface="Arial"/>
              <a:buChar char="•"/>
            </a:pPr>
            <a:r>
              <a:rPr lang="ja-JP" sz="3200" strike="noStrike">
                <a:solidFill>
                  <a:srgbClr val="000000"/>
                </a:solidFill>
                <a:latin typeface="Calibri"/>
              </a:rPr>
              <a:t>mezzanine</a:t>
            </a:r>
            <a:endParaRPr/>
          </a:p>
          <a:p>
            <a:pPr>
              <a:lnSpc>
                <a:spcPct val="100000"/>
              </a:lnSpc>
              <a:buFont typeface="Arial"/>
              <a:buChar char="•"/>
            </a:pPr>
            <a:r>
              <a:rPr lang="ja-JP" sz="3200" strike="noStrike">
                <a:solidFill>
                  <a:srgbClr val="000000"/>
                </a:solidFill>
                <a:latin typeface="Calibri"/>
              </a:rPr>
              <a:t>Connection lines </a:t>
            </a:r>
            <a:endParaRPr/>
          </a:p>
          <a:p>
            <a:pPr>
              <a:lnSpc>
                <a:spcPct val="100000"/>
              </a:lnSpc>
              <a:buFont typeface="Arial"/>
              <a:buChar char="•"/>
            </a:pPr>
            <a:r>
              <a:rPr lang="ja-JP" sz="3200" strike="noStrike">
                <a:solidFill>
                  <a:srgbClr val="000000"/>
                </a:solidFill>
                <a:latin typeface="Calibri"/>
              </a:rPr>
              <a:t>Misaligment problem</a:t>
            </a:r>
            <a:endParaRPr/>
          </a:p>
          <a:p>
            <a:pPr>
              <a:lnSpc>
                <a:spcPct val="100000"/>
              </a:lnSpc>
              <a:buFont typeface="Arial"/>
              <a:buChar char="•"/>
            </a:pP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 name="TextShape 1"/>
          <p:cNvSpPr txBox="1"/>
          <p:nvPr/>
        </p:nvSpPr>
        <p:spPr>
          <a:xfrm>
            <a:off x="864000" y="983880"/>
            <a:ext cx="7488000" cy="4920120"/>
          </a:xfrm>
          <a:prstGeom prst="rect">
            <a:avLst/>
          </a:prstGeom>
          <a:noFill/>
          <a:ln>
            <a:noFill/>
          </a:ln>
        </p:spPr>
        <p:txBody>
          <a:bodyPr lIns="0" tIns="0" rIns="0" bIns="0"/>
          <a:lstStyle/>
          <a:p>
            <a:pPr>
              <a:buSzPct val="45000"/>
              <a:buFont typeface="StarSymbol"/>
              <a:buChar char=""/>
            </a:pPr>
            <a:r>
              <a:rPr lang="fr-FR" sz="3200">
                <a:latin typeface="Calibri"/>
              </a:rPr>
              <a:t>A leak was observed</a:t>
            </a:r>
            <a:endParaRPr/>
          </a:p>
          <a:p>
            <a:pPr>
              <a:buSzPct val="45000"/>
              <a:buFont typeface="StarSymbol"/>
              <a:buChar char=""/>
            </a:pPr>
            <a:r>
              <a:rPr lang="fr-FR" sz="3200">
                <a:latin typeface="Calibri"/>
              </a:rPr>
              <a:t>Cryostat was heavily dismonted (dilution unit taken apart)</a:t>
            </a:r>
            <a:endParaRPr/>
          </a:p>
          <a:p>
            <a:pPr>
              <a:buSzPct val="45000"/>
              <a:buFont typeface="StarSymbol"/>
              <a:buChar char=""/>
            </a:pPr>
            <a:r>
              <a:rPr lang="fr-FR" sz="3200">
                <a:latin typeface="Calibri"/>
              </a:rPr>
              <a:t>Leak repared in England (Ice-Oxford) and tested at 4K</a:t>
            </a:r>
            <a:endParaRPr/>
          </a:p>
          <a:p>
            <a:pPr>
              <a:buSzPct val="45000"/>
              <a:buFont typeface="StarSymbol"/>
              <a:buChar char=""/>
            </a:pPr>
            <a:r>
              <a:rPr lang="fr-FR" sz="3200">
                <a:latin typeface="Calibri"/>
              </a:rPr>
              <a:t>Cryostat was remounted and tested at 77K </a:t>
            </a: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Shape 1"/>
          <p:cNvSpPr txBox="1"/>
          <p:nvPr/>
        </p:nvSpPr>
        <p:spPr>
          <a:xfrm>
            <a:off x="457200" y="274680"/>
            <a:ext cx="8229240" cy="1142640"/>
          </a:xfrm>
          <a:prstGeom prst="rect">
            <a:avLst/>
          </a:prstGeom>
          <a:noFill/>
          <a:ln>
            <a:noFill/>
          </a:ln>
        </p:spPr>
        <p:txBody>
          <a:bodyPr anchor="ctr"/>
          <a:lstStyle/>
          <a:p>
            <a:pPr algn="ctr">
              <a:lnSpc>
                <a:spcPct val="100000"/>
              </a:lnSpc>
            </a:pPr>
            <a:r>
              <a:rPr lang="ja-JP" sz="4400" strike="noStrike">
                <a:solidFill>
                  <a:srgbClr val="000000"/>
                </a:solidFill>
                <a:latin typeface="Calibri"/>
              </a:rPr>
              <a:t>Situation</a:t>
            </a:r>
            <a:endParaRPr/>
          </a:p>
        </p:txBody>
      </p:sp>
      <p:sp>
        <p:nvSpPr>
          <p:cNvPr id="89" name="TextShape 2"/>
          <p:cNvSpPr txBox="1"/>
          <p:nvPr/>
        </p:nvSpPr>
        <p:spPr>
          <a:xfrm>
            <a:off x="529200" y="1594440"/>
            <a:ext cx="7966800" cy="4525560"/>
          </a:xfrm>
          <a:prstGeom prst="rect">
            <a:avLst/>
          </a:prstGeom>
          <a:noFill/>
          <a:ln>
            <a:noFill/>
          </a:ln>
        </p:spPr>
        <p:txBody>
          <a:bodyPr/>
          <a:lstStyle/>
          <a:p>
            <a:pPr>
              <a:lnSpc>
                <a:spcPct val="100000"/>
              </a:lnSpc>
              <a:buFont typeface="Arial"/>
              <a:buChar char="•"/>
            </a:pPr>
            <a:r>
              <a:rPr lang="ja-JP" sz="3200" strike="noStrike">
                <a:solidFill>
                  <a:srgbClr val="000000"/>
                </a:solidFill>
                <a:latin typeface="Calibri"/>
              </a:rPr>
              <a:t>Initial vacuum problem solved by ICE-Oxford </a:t>
            </a:r>
            <a:endParaRPr/>
          </a:p>
          <a:p>
            <a:pPr>
              <a:lnSpc>
                <a:spcPct val="100000"/>
              </a:lnSpc>
              <a:buFont typeface="Arial"/>
              <a:buChar char="•"/>
            </a:pPr>
            <a:r>
              <a:rPr lang="ja-JP" sz="3200" strike="noStrike">
                <a:solidFill>
                  <a:srgbClr val="000000"/>
                </a:solidFill>
                <a:latin typeface="Calibri"/>
              </a:rPr>
              <a:t>and reassembly: </a:t>
            </a:r>
            <a:r>
              <a:rPr lang="ja-JP" sz="3200" strike="noStrike">
                <a:solidFill>
                  <a:srgbClr val="00CC33"/>
                </a:solidFill>
                <a:latin typeface="Calibri"/>
              </a:rPr>
              <a:t>Solved</a:t>
            </a:r>
            <a:endParaRPr/>
          </a:p>
          <a:p>
            <a:pPr>
              <a:lnSpc>
                <a:spcPct val="100000"/>
              </a:lnSpc>
              <a:buFont typeface="Arial"/>
              <a:buChar char="•"/>
            </a:pPr>
            <a:r>
              <a:rPr lang="ja-JP" sz="3200" strike="noStrike">
                <a:solidFill>
                  <a:srgbClr val="000000"/>
                </a:solidFill>
                <a:latin typeface="Calibri"/>
              </a:rPr>
              <a:t>Adaptation to the new layout of the </a:t>
            </a:r>
            <a:endParaRPr/>
          </a:p>
          <a:p>
            <a:pPr>
              <a:lnSpc>
                <a:spcPct val="100000"/>
              </a:lnSpc>
              <a:buFont typeface="Arial"/>
              <a:buChar char="•"/>
            </a:pPr>
            <a:r>
              <a:rPr lang="ja-JP" sz="3200" strike="noStrike">
                <a:solidFill>
                  <a:srgbClr val="000000"/>
                </a:solidFill>
                <a:latin typeface="Calibri"/>
              </a:rPr>
              <a:t>mezzanine</a:t>
            </a:r>
            <a:endParaRPr/>
          </a:p>
          <a:p>
            <a:pPr>
              <a:lnSpc>
                <a:spcPct val="100000"/>
              </a:lnSpc>
              <a:buFont typeface="Arial"/>
              <a:buChar char="•"/>
            </a:pPr>
            <a:r>
              <a:rPr lang="ja-JP" sz="3200" strike="noStrike">
                <a:solidFill>
                  <a:srgbClr val="000000"/>
                </a:solidFill>
                <a:latin typeface="Calibri"/>
              </a:rPr>
              <a:t>Connection lines </a:t>
            </a:r>
            <a:endParaRPr/>
          </a:p>
          <a:p>
            <a:pPr>
              <a:lnSpc>
                <a:spcPct val="100000"/>
              </a:lnSpc>
              <a:buFont typeface="Arial"/>
              <a:buChar char="•"/>
            </a:pPr>
            <a:r>
              <a:rPr lang="ja-JP" sz="3200" strike="noStrike">
                <a:solidFill>
                  <a:srgbClr val="000000"/>
                </a:solidFill>
                <a:latin typeface="Calibri"/>
              </a:rPr>
              <a:t>Misaligment problem</a:t>
            </a:r>
            <a:endParaRPr/>
          </a:p>
          <a:p>
            <a:pPr>
              <a:lnSpc>
                <a:spcPct val="100000"/>
              </a:lnSpc>
              <a:buFont typeface="Arial"/>
              <a:buChar char="•"/>
            </a:pP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 name="TextShape 1"/>
          <p:cNvSpPr txBox="1"/>
          <p:nvPr/>
        </p:nvSpPr>
        <p:spPr>
          <a:xfrm>
            <a:off x="457200" y="275040"/>
            <a:ext cx="8229240" cy="1142640"/>
          </a:xfrm>
          <a:prstGeom prst="rect">
            <a:avLst/>
          </a:prstGeom>
          <a:noFill/>
          <a:ln>
            <a:noFill/>
          </a:ln>
        </p:spPr>
        <p:txBody>
          <a:bodyPr anchor="ctr"/>
          <a:lstStyle/>
          <a:p>
            <a:pPr algn="ctr">
              <a:lnSpc>
                <a:spcPct val="100000"/>
              </a:lnSpc>
            </a:pPr>
            <a:r>
              <a:rPr lang="fr-FR" sz="4400" strike="noStrike">
                <a:solidFill>
                  <a:srgbClr val="000000"/>
                </a:solidFill>
                <a:latin typeface="Calibri"/>
              </a:rPr>
              <a:t>New He transfer system</a:t>
            </a:r>
            <a:endParaRPr/>
          </a:p>
        </p:txBody>
      </p:sp>
      <p:sp>
        <p:nvSpPr>
          <p:cNvPr id="91" name="TextShape 2"/>
          <p:cNvSpPr txBox="1"/>
          <p:nvPr/>
        </p:nvSpPr>
        <p:spPr>
          <a:xfrm>
            <a:off x="457200" y="1600560"/>
            <a:ext cx="8229240" cy="4525560"/>
          </a:xfrm>
          <a:prstGeom prst="rect">
            <a:avLst/>
          </a:prstGeom>
          <a:noFill/>
          <a:ln>
            <a:noFill/>
          </a:ln>
        </p:spPr>
        <p:txBody>
          <a:bodyPr/>
          <a:lstStyle/>
          <a:p>
            <a:pPr>
              <a:lnSpc>
                <a:spcPct val="100000"/>
              </a:lnSpc>
              <a:buFont typeface="Arial"/>
              <a:buChar char="•"/>
            </a:pPr>
            <a:r>
              <a:rPr lang="fr-FR" sz="3200" strike="noStrike">
                <a:solidFill>
                  <a:srgbClr val="000000"/>
                </a:solidFill>
                <a:latin typeface="Calibri"/>
              </a:rPr>
              <a:t>Because of the new layout on the platform, we make new support frames for He transfer.</a:t>
            </a:r>
            <a:endParaRPr/>
          </a:p>
        </p:txBody>
      </p:sp>
      <p:pic>
        <p:nvPicPr>
          <p:cNvPr id="92" name="Picture 2"/>
          <p:cNvPicPr/>
          <p:nvPr/>
        </p:nvPicPr>
        <p:blipFill>
          <a:blip r:embed="rId3"/>
          <a:stretch/>
        </p:blipFill>
        <p:spPr>
          <a:xfrm>
            <a:off x="107640" y="3357360"/>
            <a:ext cx="4266720" cy="3200040"/>
          </a:xfrm>
          <a:prstGeom prst="rect">
            <a:avLst/>
          </a:prstGeom>
          <a:ln>
            <a:noFill/>
          </a:ln>
        </p:spPr>
      </p:pic>
      <p:pic>
        <p:nvPicPr>
          <p:cNvPr id="93" name="Picture 3"/>
          <p:cNvPicPr/>
          <p:nvPr/>
        </p:nvPicPr>
        <p:blipFill>
          <a:blip r:embed="rId4"/>
          <a:stretch/>
        </p:blipFill>
        <p:spPr>
          <a:xfrm>
            <a:off x="4644000" y="3357360"/>
            <a:ext cx="4266720" cy="320004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457200" y="274680"/>
            <a:ext cx="8229240" cy="1142640"/>
          </a:xfrm>
          <a:prstGeom prst="rect">
            <a:avLst/>
          </a:prstGeom>
          <a:noFill/>
          <a:ln>
            <a:noFill/>
          </a:ln>
        </p:spPr>
        <p:txBody>
          <a:bodyPr anchor="ctr"/>
          <a:lstStyle/>
          <a:p>
            <a:pPr algn="ctr">
              <a:lnSpc>
                <a:spcPct val="100000"/>
              </a:lnSpc>
            </a:pPr>
            <a:r>
              <a:rPr lang="ja-JP" sz="4400" strike="noStrike">
                <a:solidFill>
                  <a:srgbClr val="000000"/>
                </a:solidFill>
                <a:latin typeface="Calibri"/>
              </a:rPr>
              <a:t>Situation</a:t>
            </a:r>
            <a:endParaRPr/>
          </a:p>
        </p:txBody>
      </p:sp>
      <p:sp>
        <p:nvSpPr>
          <p:cNvPr id="95" name="TextShape 2"/>
          <p:cNvSpPr txBox="1"/>
          <p:nvPr/>
        </p:nvSpPr>
        <p:spPr>
          <a:xfrm>
            <a:off x="529200" y="1594440"/>
            <a:ext cx="7966800" cy="4525560"/>
          </a:xfrm>
          <a:prstGeom prst="rect">
            <a:avLst/>
          </a:prstGeom>
          <a:noFill/>
          <a:ln>
            <a:noFill/>
          </a:ln>
        </p:spPr>
        <p:txBody>
          <a:bodyPr/>
          <a:lstStyle/>
          <a:p>
            <a:pPr>
              <a:lnSpc>
                <a:spcPct val="100000"/>
              </a:lnSpc>
              <a:buFont typeface="Arial"/>
              <a:buChar char="•"/>
            </a:pPr>
            <a:r>
              <a:rPr lang="ja-JP" sz="3200" strike="noStrike">
                <a:solidFill>
                  <a:srgbClr val="000000"/>
                </a:solidFill>
                <a:latin typeface="Calibri"/>
              </a:rPr>
              <a:t>Initial vacuum problem solved by ICE-Oxford </a:t>
            </a:r>
            <a:endParaRPr/>
          </a:p>
          <a:p>
            <a:pPr>
              <a:lnSpc>
                <a:spcPct val="100000"/>
              </a:lnSpc>
              <a:buFont typeface="Arial"/>
              <a:buChar char="•"/>
            </a:pPr>
            <a:r>
              <a:rPr lang="ja-JP" sz="3200" strike="noStrike">
                <a:solidFill>
                  <a:srgbClr val="000000"/>
                </a:solidFill>
                <a:latin typeface="Calibri"/>
              </a:rPr>
              <a:t>and reassembly: </a:t>
            </a:r>
            <a:r>
              <a:rPr lang="ja-JP" sz="3200" strike="noStrike">
                <a:solidFill>
                  <a:srgbClr val="00CC33"/>
                </a:solidFill>
                <a:latin typeface="Calibri"/>
              </a:rPr>
              <a:t>Solved</a:t>
            </a:r>
            <a:endParaRPr/>
          </a:p>
          <a:p>
            <a:pPr>
              <a:lnSpc>
                <a:spcPct val="100000"/>
              </a:lnSpc>
              <a:buFont typeface="Arial"/>
              <a:buChar char="•"/>
            </a:pPr>
            <a:r>
              <a:rPr lang="ja-JP" sz="3200" strike="noStrike">
                <a:solidFill>
                  <a:srgbClr val="000000"/>
                </a:solidFill>
                <a:latin typeface="Calibri"/>
              </a:rPr>
              <a:t>Adaptation to the new layout of the </a:t>
            </a:r>
            <a:endParaRPr/>
          </a:p>
          <a:p>
            <a:pPr>
              <a:lnSpc>
                <a:spcPct val="100000"/>
              </a:lnSpc>
              <a:buFont typeface="Arial"/>
              <a:buChar char="•"/>
            </a:pPr>
            <a:r>
              <a:rPr lang="ja-JP" sz="3200" strike="noStrike">
                <a:solidFill>
                  <a:srgbClr val="000000"/>
                </a:solidFill>
                <a:latin typeface="Calibri"/>
              </a:rPr>
              <a:t>mezzanine: </a:t>
            </a:r>
            <a:r>
              <a:rPr lang="ja-JP" sz="3200" strike="noStrike">
                <a:solidFill>
                  <a:srgbClr val="00CC33"/>
                </a:solidFill>
                <a:latin typeface="Calibri"/>
              </a:rPr>
              <a:t>Done</a:t>
            </a:r>
            <a:endParaRPr/>
          </a:p>
          <a:p>
            <a:pPr>
              <a:lnSpc>
                <a:spcPct val="100000"/>
              </a:lnSpc>
              <a:buFont typeface="Arial"/>
              <a:buChar char="•"/>
            </a:pPr>
            <a:r>
              <a:rPr lang="ja-JP" sz="3200" strike="noStrike">
                <a:solidFill>
                  <a:srgbClr val="000000"/>
                </a:solidFill>
                <a:latin typeface="Calibri"/>
              </a:rPr>
              <a:t>Connection lines  </a:t>
            </a:r>
            <a:endParaRPr/>
          </a:p>
          <a:p>
            <a:pPr>
              <a:lnSpc>
                <a:spcPct val="100000"/>
              </a:lnSpc>
              <a:buFont typeface="Arial"/>
              <a:buChar char="•"/>
            </a:pPr>
            <a:r>
              <a:rPr lang="ja-JP" sz="3200" strike="noStrike">
                <a:solidFill>
                  <a:srgbClr val="000000"/>
                </a:solidFill>
                <a:latin typeface="Calibri"/>
              </a:rPr>
              <a:t>Misaligment problem</a:t>
            </a:r>
            <a:endParaRPr/>
          </a:p>
          <a:p>
            <a:pPr>
              <a:lnSpc>
                <a:spcPct val="100000"/>
              </a:lnSpc>
              <a:buFont typeface="Arial"/>
              <a:buChar char="•"/>
            </a:pP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Shape 1"/>
          <p:cNvSpPr txBox="1"/>
          <p:nvPr/>
        </p:nvSpPr>
        <p:spPr>
          <a:xfrm>
            <a:off x="457200" y="98135"/>
            <a:ext cx="8229240" cy="1142640"/>
          </a:xfrm>
          <a:prstGeom prst="rect">
            <a:avLst/>
          </a:prstGeom>
          <a:noFill/>
          <a:ln>
            <a:noFill/>
          </a:ln>
        </p:spPr>
        <p:txBody>
          <a:bodyPr anchor="ctr"/>
          <a:lstStyle/>
          <a:p>
            <a:pPr algn="ctr">
              <a:lnSpc>
                <a:spcPct val="100000"/>
              </a:lnSpc>
            </a:pPr>
            <a:r>
              <a:rPr lang="ja-JP" sz="3600" strike="noStrike" dirty="0" smtClean="0">
                <a:solidFill>
                  <a:srgbClr val="000000"/>
                </a:solidFill>
                <a:latin typeface="Calibri"/>
                <a:cs typeface="Calibri"/>
              </a:rPr>
              <a:t>Situation</a:t>
            </a:r>
            <a:r>
              <a:rPr lang="en-US" altLang="ja-JP" sz="3600" strike="noStrike" dirty="0" smtClean="0">
                <a:solidFill>
                  <a:srgbClr val="000000"/>
                </a:solidFill>
                <a:latin typeface="Calibri"/>
                <a:cs typeface="Calibri"/>
              </a:rPr>
              <a:t> at the end of 2014</a:t>
            </a:r>
            <a:endParaRPr sz="3600" dirty="0">
              <a:latin typeface="Calibri"/>
              <a:cs typeface="Calibri"/>
            </a:endParaRPr>
          </a:p>
        </p:txBody>
      </p:sp>
      <p:sp>
        <p:nvSpPr>
          <p:cNvPr id="89" name="TextShape 2"/>
          <p:cNvSpPr txBox="1"/>
          <p:nvPr/>
        </p:nvSpPr>
        <p:spPr>
          <a:xfrm>
            <a:off x="719640" y="1019018"/>
            <a:ext cx="7966800" cy="5684621"/>
          </a:xfrm>
          <a:prstGeom prst="rect">
            <a:avLst/>
          </a:prstGeom>
          <a:noFill/>
          <a:ln>
            <a:noFill/>
          </a:ln>
        </p:spPr>
        <p:txBody>
          <a:bodyPr/>
          <a:lstStyle/>
          <a:p>
            <a:pPr>
              <a:lnSpc>
                <a:spcPct val="100000"/>
              </a:lnSpc>
            </a:pPr>
            <a:r>
              <a:rPr lang="en-US" sz="2000" b="1" dirty="0" smtClean="0">
                <a:latin typeface="Calibri"/>
                <a:cs typeface="Calibri"/>
              </a:rPr>
              <a:t>Two installation  sessions – May  and August 2014</a:t>
            </a:r>
          </a:p>
          <a:p>
            <a:pPr>
              <a:lnSpc>
                <a:spcPct val="100000"/>
              </a:lnSpc>
            </a:pPr>
            <a:r>
              <a:rPr lang="en-US" sz="2000" b="1" dirty="0" smtClean="0">
                <a:latin typeface="Calibri"/>
                <a:cs typeface="Calibri"/>
              </a:rPr>
              <a:t>Thanks for support from the ISOLDE team!</a:t>
            </a:r>
          </a:p>
          <a:p>
            <a:pPr>
              <a:lnSpc>
                <a:spcPct val="100000"/>
              </a:lnSpc>
            </a:pPr>
            <a:endParaRPr lang="en-US" dirty="0">
              <a:latin typeface="Calibri"/>
              <a:cs typeface="Calibri"/>
            </a:endParaRPr>
          </a:p>
          <a:p>
            <a:pPr>
              <a:lnSpc>
                <a:spcPct val="100000"/>
              </a:lnSpc>
            </a:pPr>
            <a:r>
              <a:rPr lang="en-US" sz="2400" b="1" dirty="0" smtClean="0">
                <a:solidFill>
                  <a:srgbClr val="FF0000"/>
                </a:solidFill>
                <a:latin typeface="Calibri"/>
                <a:cs typeface="Calibri"/>
              </a:rPr>
              <a:t>Solved tasks:</a:t>
            </a:r>
          </a:p>
          <a:p>
            <a:pPr>
              <a:lnSpc>
                <a:spcPct val="100000"/>
              </a:lnSpc>
            </a:pPr>
            <a:endParaRPr lang="en-US" dirty="0">
              <a:latin typeface="Calibri"/>
              <a:cs typeface="Calibri"/>
            </a:endParaRPr>
          </a:p>
          <a:p>
            <a:pPr>
              <a:lnSpc>
                <a:spcPct val="100000"/>
              </a:lnSpc>
            </a:pPr>
            <a:r>
              <a:rPr lang="en-US" sz="2000" b="1" dirty="0" smtClean="0">
                <a:latin typeface="Calibri"/>
                <a:cs typeface="Calibri"/>
              </a:rPr>
              <a:t>Cryostat re-assembled and tested for leaks at 77 K. </a:t>
            </a:r>
          </a:p>
          <a:p>
            <a:pPr>
              <a:lnSpc>
                <a:spcPct val="100000"/>
              </a:lnSpc>
            </a:pPr>
            <a:r>
              <a:rPr lang="en-US" sz="2000" b="1" dirty="0" smtClean="0">
                <a:latin typeface="Calibri"/>
                <a:cs typeface="Calibri"/>
              </a:rPr>
              <a:t>No leaks were found. </a:t>
            </a:r>
          </a:p>
          <a:p>
            <a:pPr>
              <a:lnSpc>
                <a:spcPct val="100000"/>
              </a:lnSpc>
            </a:pPr>
            <a:endParaRPr lang="en-US" dirty="0">
              <a:latin typeface="Calibri"/>
              <a:cs typeface="Calibri"/>
            </a:endParaRPr>
          </a:p>
          <a:p>
            <a:pPr>
              <a:lnSpc>
                <a:spcPct val="100000"/>
              </a:lnSpc>
            </a:pPr>
            <a:r>
              <a:rPr lang="en-US" sz="2400" b="1" dirty="0" smtClean="0">
                <a:solidFill>
                  <a:srgbClr val="0000FF"/>
                </a:solidFill>
                <a:latin typeface="Calibri"/>
                <a:cs typeface="Calibri"/>
              </a:rPr>
              <a:t>Tasks remaining:</a:t>
            </a:r>
          </a:p>
          <a:p>
            <a:pPr>
              <a:lnSpc>
                <a:spcPct val="100000"/>
              </a:lnSpc>
            </a:pPr>
            <a:endParaRPr lang="en-US" dirty="0">
              <a:latin typeface="Calibri"/>
              <a:cs typeface="Calibri"/>
            </a:endParaRPr>
          </a:p>
          <a:p>
            <a:pPr marL="514350" indent="-514350">
              <a:lnSpc>
                <a:spcPct val="100000"/>
              </a:lnSpc>
              <a:buAutoNum type="romanUcPeriod"/>
            </a:pPr>
            <a:r>
              <a:rPr lang="en-US" sz="2000" b="1" dirty="0" smtClean="0">
                <a:latin typeface="Calibri"/>
                <a:cs typeface="Calibri"/>
              </a:rPr>
              <a:t>Construction, delivery and installation of new liquid He system.</a:t>
            </a:r>
          </a:p>
          <a:p>
            <a:pPr>
              <a:lnSpc>
                <a:spcPct val="100000"/>
              </a:lnSpc>
            </a:pPr>
            <a:r>
              <a:rPr lang="en-US" sz="2000" b="1" dirty="0" smtClean="0">
                <a:latin typeface="Calibri"/>
                <a:cs typeface="Calibri"/>
              </a:rPr>
              <a:t>       The old one cannot be used because of the changes in the   </a:t>
            </a:r>
          </a:p>
          <a:p>
            <a:pPr>
              <a:lnSpc>
                <a:spcPct val="100000"/>
              </a:lnSpc>
            </a:pPr>
            <a:r>
              <a:rPr lang="en-US" sz="2000" b="1" dirty="0">
                <a:latin typeface="Calibri"/>
                <a:cs typeface="Calibri"/>
              </a:rPr>
              <a:t> </a:t>
            </a:r>
            <a:r>
              <a:rPr lang="en-US" sz="2000" b="1" dirty="0" smtClean="0">
                <a:latin typeface="Calibri"/>
                <a:cs typeface="Calibri"/>
              </a:rPr>
              <a:t>      layout of the mezzanine so </a:t>
            </a:r>
            <a:r>
              <a:rPr lang="en-US" sz="2000" b="1" dirty="0" smtClean="0">
                <a:solidFill>
                  <a:srgbClr val="660066"/>
                </a:solidFill>
                <a:latin typeface="Calibri"/>
                <a:cs typeface="Calibri"/>
              </a:rPr>
              <a:t>no liquid He leak test was </a:t>
            </a:r>
          </a:p>
          <a:p>
            <a:pPr>
              <a:lnSpc>
                <a:spcPct val="100000"/>
              </a:lnSpc>
            </a:pPr>
            <a:r>
              <a:rPr lang="en-US" sz="2000" b="1" dirty="0">
                <a:solidFill>
                  <a:srgbClr val="660066"/>
                </a:solidFill>
                <a:latin typeface="Calibri"/>
                <a:cs typeface="Calibri"/>
              </a:rPr>
              <a:t> </a:t>
            </a:r>
            <a:r>
              <a:rPr lang="en-US" sz="2000" b="1" dirty="0" smtClean="0">
                <a:solidFill>
                  <a:srgbClr val="660066"/>
                </a:solidFill>
                <a:latin typeface="Calibri"/>
                <a:cs typeface="Calibri"/>
              </a:rPr>
              <a:t>      possible</a:t>
            </a:r>
          </a:p>
          <a:p>
            <a:pPr>
              <a:lnSpc>
                <a:spcPct val="100000"/>
              </a:lnSpc>
            </a:pPr>
            <a:endParaRPr lang="en-US" sz="2000" b="1" dirty="0">
              <a:solidFill>
                <a:srgbClr val="660066"/>
              </a:solidFill>
              <a:latin typeface="Calibri"/>
              <a:cs typeface="Calibri"/>
            </a:endParaRPr>
          </a:p>
          <a:p>
            <a:pPr>
              <a:lnSpc>
                <a:spcPct val="100000"/>
              </a:lnSpc>
            </a:pPr>
            <a:r>
              <a:rPr lang="en-US" sz="2000" b="1" dirty="0" smtClean="0">
                <a:solidFill>
                  <a:srgbClr val="660066"/>
                </a:solidFill>
                <a:latin typeface="Calibri"/>
                <a:cs typeface="Calibri"/>
              </a:rPr>
              <a:t>II.   Work on the 4K tail (mechanical)</a:t>
            </a:r>
          </a:p>
          <a:p>
            <a:pPr>
              <a:lnSpc>
                <a:spcPct val="100000"/>
              </a:lnSpc>
            </a:pPr>
            <a:endParaRPr lang="en-US" sz="2000" b="1" dirty="0">
              <a:latin typeface="Calibri"/>
              <a:cs typeface="Calibri"/>
            </a:endParaRPr>
          </a:p>
          <a:p>
            <a:pPr>
              <a:lnSpc>
                <a:spcPct val="100000"/>
              </a:lnSpc>
            </a:pPr>
            <a:r>
              <a:rPr lang="en-US" sz="2000" b="1" dirty="0" smtClean="0">
                <a:solidFill>
                  <a:srgbClr val="008000"/>
                </a:solidFill>
                <a:latin typeface="Calibri"/>
                <a:cs typeface="Calibri"/>
              </a:rPr>
              <a:t>III    Reconnection of  the water, compressed air and He return lines</a:t>
            </a:r>
          </a:p>
          <a:p>
            <a:pPr>
              <a:lnSpc>
                <a:spcPct val="100000"/>
              </a:lnSpc>
            </a:pPr>
            <a:endParaRPr lang="en-US" dirty="0"/>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 name="TextShape 1"/>
          <p:cNvSpPr txBox="1"/>
          <p:nvPr/>
        </p:nvSpPr>
        <p:spPr>
          <a:xfrm>
            <a:off x="72000" y="432000"/>
            <a:ext cx="8352000" cy="5328000"/>
          </a:xfrm>
          <a:prstGeom prst="rect">
            <a:avLst/>
          </a:prstGeom>
          <a:noFill/>
          <a:ln>
            <a:noFill/>
          </a:ln>
        </p:spPr>
        <p:txBody>
          <a:bodyPr lIns="0" tIns="0" rIns="0" bIns="0"/>
          <a:lstStyle/>
          <a:p>
            <a:pPr>
              <a:buSzPct val="45000"/>
              <a:buFont typeface="StarSymbol"/>
              <a:buChar char=""/>
            </a:pPr>
            <a:r>
              <a:rPr lang="fr-FR" sz="3200">
                <a:latin typeface="Calibri"/>
              </a:rPr>
              <a:t>NICOLE needs</a:t>
            </a:r>
            <a:endParaRPr/>
          </a:p>
          <a:p>
            <a:pPr>
              <a:buSzPct val="45000"/>
              <a:buFont typeface="StarSymbol"/>
              <a:buChar char=""/>
            </a:pPr>
            <a:r>
              <a:rPr lang="fr-FR" sz="3200">
                <a:latin typeface="Calibri"/>
              </a:rPr>
              <a:t>Power lines (partly disconnected during construction but available now)</a:t>
            </a:r>
            <a:endParaRPr/>
          </a:p>
          <a:p>
            <a:pPr>
              <a:buSzPct val="45000"/>
              <a:buFont typeface="StarSymbol"/>
              <a:buChar char=""/>
            </a:pPr>
            <a:r>
              <a:rPr lang="fr-FR" sz="3200">
                <a:latin typeface="Calibri"/>
              </a:rPr>
              <a:t>Compressed air (disconnected)</a:t>
            </a:r>
            <a:endParaRPr/>
          </a:p>
          <a:p>
            <a:pPr>
              <a:buSzPct val="45000"/>
              <a:buFont typeface="StarSymbol"/>
              <a:buChar char=""/>
            </a:pPr>
            <a:r>
              <a:rPr lang="fr-FR" sz="3200">
                <a:latin typeface="Calibri"/>
              </a:rPr>
              <a:t>Water (disconnected)</a:t>
            </a:r>
            <a:endParaRPr/>
          </a:p>
          <a:p>
            <a:pPr>
              <a:buSzPct val="45000"/>
              <a:buFont typeface="StarSymbol"/>
              <a:buChar char=""/>
            </a:pPr>
            <a:r>
              <a:rPr lang="fr-FR" sz="3200">
                <a:latin typeface="Calibri"/>
              </a:rPr>
              <a:t>He recovery line (disconnected)</a:t>
            </a:r>
            <a:endParaRPr/>
          </a:p>
          <a:p>
            <a:pPr>
              <a:buSzPct val="45000"/>
              <a:buFont typeface="StarSymbol"/>
              <a:buChar char=""/>
            </a:pPr>
            <a:endParaRPr/>
          </a:p>
          <a:p>
            <a:pPr>
              <a:buSzPct val="45000"/>
              <a:buFont typeface="StarSymbol"/>
              <a:buChar char=""/>
            </a:pPr>
            <a:r>
              <a:rPr lang="fr-FR" sz="3200">
                <a:latin typeface="Calibri"/>
              </a:rPr>
              <a:t>Solutions for reconnections are being</a:t>
            </a:r>
            <a:endParaRPr/>
          </a:p>
          <a:p>
            <a:pPr>
              <a:buSzPct val="45000"/>
              <a:buFont typeface="StarSymbol"/>
              <a:buChar char=""/>
            </a:pPr>
            <a:r>
              <a:rPr lang="fr-FR" sz="3200">
                <a:latin typeface="Calibri"/>
              </a:rPr>
              <a:t>prepared with the support of ISOLDE (thanks !)</a:t>
            </a: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Shape 1"/>
          <p:cNvSpPr txBox="1"/>
          <p:nvPr/>
        </p:nvSpPr>
        <p:spPr>
          <a:xfrm>
            <a:off x="457200" y="274680"/>
            <a:ext cx="8229240" cy="1142640"/>
          </a:xfrm>
          <a:prstGeom prst="rect">
            <a:avLst/>
          </a:prstGeom>
          <a:noFill/>
          <a:ln>
            <a:noFill/>
          </a:ln>
        </p:spPr>
        <p:txBody>
          <a:bodyPr anchor="ctr"/>
          <a:lstStyle/>
          <a:p>
            <a:pPr algn="ctr">
              <a:lnSpc>
                <a:spcPct val="100000"/>
              </a:lnSpc>
            </a:pPr>
            <a:r>
              <a:rPr lang="ja-JP" sz="4400" strike="noStrike">
                <a:solidFill>
                  <a:srgbClr val="000000"/>
                </a:solidFill>
                <a:latin typeface="Calibri"/>
              </a:rPr>
              <a:t>Situation</a:t>
            </a:r>
            <a:endParaRPr/>
          </a:p>
        </p:txBody>
      </p:sp>
      <p:sp>
        <p:nvSpPr>
          <p:cNvPr id="98" name="TextShape 2"/>
          <p:cNvSpPr txBox="1"/>
          <p:nvPr/>
        </p:nvSpPr>
        <p:spPr>
          <a:xfrm>
            <a:off x="529200" y="1594440"/>
            <a:ext cx="7966800" cy="4525560"/>
          </a:xfrm>
          <a:prstGeom prst="rect">
            <a:avLst/>
          </a:prstGeom>
          <a:noFill/>
          <a:ln>
            <a:noFill/>
          </a:ln>
        </p:spPr>
        <p:txBody>
          <a:bodyPr/>
          <a:lstStyle/>
          <a:p>
            <a:pPr>
              <a:lnSpc>
                <a:spcPct val="100000"/>
              </a:lnSpc>
              <a:buFont typeface="Arial"/>
              <a:buChar char="•"/>
            </a:pPr>
            <a:r>
              <a:rPr lang="ja-JP" sz="3200" strike="noStrike">
                <a:solidFill>
                  <a:srgbClr val="000000"/>
                </a:solidFill>
                <a:latin typeface="Calibri"/>
              </a:rPr>
              <a:t>Initial vacuum problem solved by ICE-Oxford </a:t>
            </a:r>
            <a:endParaRPr/>
          </a:p>
          <a:p>
            <a:pPr>
              <a:lnSpc>
                <a:spcPct val="100000"/>
              </a:lnSpc>
              <a:buFont typeface="Arial"/>
              <a:buChar char="•"/>
            </a:pPr>
            <a:r>
              <a:rPr lang="ja-JP" sz="3200" strike="noStrike">
                <a:solidFill>
                  <a:srgbClr val="000000"/>
                </a:solidFill>
                <a:latin typeface="Calibri"/>
              </a:rPr>
              <a:t>and reassembly: </a:t>
            </a:r>
            <a:r>
              <a:rPr lang="ja-JP" sz="3200" strike="noStrike">
                <a:solidFill>
                  <a:srgbClr val="00CC33"/>
                </a:solidFill>
                <a:latin typeface="Calibri"/>
              </a:rPr>
              <a:t>Solved</a:t>
            </a:r>
            <a:endParaRPr/>
          </a:p>
          <a:p>
            <a:pPr>
              <a:lnSpc>
                <a:spcPct val="100000"/>
              </a:lnSpc>
              <a:buFont typeface="Arial"/>
              <a:buChar char="•"/>
            </a:pPr>
            <a:r>
              <a:rPr lang="ja-JP" sz="3200" strike="noStrike">
                <a:solidFill>
                  <a:srgbClr val="000000"/>
                </a:solidFill>
                <a:latin typeface="Calibri"/>
              </a:rPr>
              <a:t>Adaptation to the new layout of the </a:t>
            </a:r>
            <a:endParaRPr/>
          </a:p>
          <a:p>
            <a:pPr>
              <a:lnSpc>
                <a:spcPct val="100000"/>
              </a:lnSpc>
              <a:buFont typeface="Arial"/>
              <a:buChar char="•"/>
            </a:pPr>
            <a:r>
              <a:rPr lang="ja-JP" sz="3200" strike="noStrike">
                <a:solidFill>
                  <a:srgbClr val="000000"/>
                </a:solidFill>
                <a:latin typeface="Calibri"/>
              </a:rPr>
              <a:t>mezzanine: </a:t>
            </a:r>
            <a:r>
              <a:rPr lang="ja-JP" sz="3200" strike="noStrike">
                <a:solidFill>
                  <a:srgbClr val="00CC33"/>
                </a:solidFill>
                <a:latin typeface="Calibri"/>
              </a:rPr>
              <a:t>Done</a:t>
            </a:r>
            <a:endParaRPr/>
          </a:p>
          <a:p>
            <a:pPr>
              <a:lnSpc>
                <a:spcPct val="100000"/>
              </a:lnSpc>
              <a:buFont typeface="Arial"/>
              <a:buChar char="•"/>
            </a:pPr>
            <a:r>
              <a:rPr lang="ja-JP" sz="3200" strike="noStrike">
                <a:solidFill>
                  <a:srgbClr val="000000"/>
                </a:solidFill>
                <a:latin typeface="Calibri"/>
              </a:rPr>
              <a:t>Connection lines: </a:t>
            </a:r>
            <a:r>
              <a:rPr lang="ja-JP" sz="3200" strike="noStrike">
                <a:solidFill>
                  <a:srgbClr val="00CC33"/>
                </a:solidFill>
                <a:latin typeface="Calibri"/>
              </a:rPr>
              <a:t>On g</a:t>
            </a:r>
            <a:r>
              <a:rPr lang="ja-JP" sz="3200" strike="noStrike">
                <a:solidFill>
                  <a:srgbClr val="CC0000"/>
                </a:solidFill>
                <a:latin typeface="Calibri"/>
              </a:rPr>
              <a:t>oing</a:t>
            </a:r>
            <a:r>
              <a:rPr lang="ja-JP" sz="3200" strike="noStrike">
                <a:solidFill>
                  <a:srgbClr val="000000"/>
                </a:solidFill>
                <a:latin typeface="Calibri"/>
              </a:rPr>
              <a:t>  </a:t>
            </a:r>
            <a:endParaRPr/>
          </a:p>
          <a:p>
            <a:pPr>
              <a:lnSpc>
                <a:spcPct val="100000"/>
              </a:lnSpc>
              <a:buFont typeface="Arial"/>
              <a:buChar char="•"/>
            </a:pPr>
            <a:r>
              <a:rPr lang="ja-JP" sz="3200" strike="noStrike">
                <a:solidFill>
                  <a:srgbClr val="000000"/>
                </a:solidFill>
                <a:latin typeface="Calibri"/>
              </a:rPr>
              <a:t>Misaligment problem</a:t>
            </a:r>
            <a:endParaRPr/>
          </a:p>
          <a:p>
            <a:pPr>
              <a:lnSpc>
                <a:spcPct val="100000"/>
              </a:lnSpc>
              <a:buFont typeface="Arial"/>
              <a:buChar char="•"/>
            </a:pP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 name="CustomShape 1"/>
          <p:cNvSpPr/>
          <p:nvPr/>
        </p:nvSpPr>
        <p:spPr>
          <a:xfrm>
            <a:off x="2562480" y="1679040"/>
            <a:ext cx="152676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trike="noStrike">
                <a:solidFill>
                  <a:srgbClr val="FFFFFF"/>
                </a:solidFill>
                <a:latin typeface="Calibri"/>
              </a:rPr>
              <a:t>Main Bath </a:t>
            </a:r>
            <a:endParaRPr/>
          </a:p>
        </p:txBody>
      </p:sp>
      <p:pic>
        <p:nvPicPr>
          <p:cNvPr id="100" name="Picture 4"/>
          <p:cNvPicPr/>
          <p:nvPr/>
        </p:nvPicPr>
        <p:blipFill>
          <a:blip r:embed="rId3"/>
          <a:stretch/>
        </p:blipFill>
        <p:spPr>
          <a:xfrm>
            <a:off x="5400000" y="1980360"/>
            <a:ext cx="3131640" cy="3228480"/>
          </a:xfrm>
          <a:prstGeom prst="rect">
            <a:avLst/>
          </a:prstGeom>
          <a:ln>
            <a:noFill/>
          </a:ln>
        </p:spPr>
      </p:pic>
      <p:sp>
        <p:nvSpPr>
          <p:cNvPr id="101" name="Line 2"/>
          <p:cNvSpPr/>
          <p:nvPr/>
        </p:nvSpPr>
        <p:spPr>
          <a:xfrm>
            <a:off x="6825600" y="2367720"/>
            <a:ext cx="0" cy="885960"/>
          </a:xfrm>
          <a:prstGeom prst="line">
            <a:avLst/>
          </a:prstGeom>
          <a:ln w="19080">
            <a:solidFill>
              <a:srgbClr val="FFFF00"/>
            </a:solidFill>
            <a:custDash>
              <a:ds d="300000" sp="100000"/>
            </a:custDash>
            <a:round/>
          </a:ln>
        </p:spPr>
      </p:sp>
      <p:sp>
        <p:nvSpPr>
          <p:cNvPr id="102" name="Line 3"/>
          <p:cNvSpPr/>
          <p:nvPr/>
        </p:nvSpPr>
        <p:spPr>
          <a:xfrm>
            <a:off x="6800040" y="3875400"/>
            <a:ext cx="0" cy="885600"/>
          </a:xfrm>
          <a:prstGeom prst="line">
            <a:avLst/>
          </a:prstGeom>
          <a:ln w="19080">
            <a:solidFill>
              <a:srgbClr val="FFFF00"/>
            </a:solidFill>
            <a:custDash>
              <a:ds d="300000" sp="100000"/>
            </a:custDash>
            <a:round/>
          </a:ln>
        </p:spPr>
      </p:sp>
      <p:sp>
        <p:nvSpPr>
          <p:cNvPr id="103" name="Line 4"/>
          <p:cNvSpPr/>
          <p:nvPr/>
        </p:nvSpPr>
        <p:spPr>
          <a:xfrm>
            <a:off x="6860520" y="2257200"/>
            <a:ext cx="0" cy="885600"/>
          </a:xfrm>
          <a:prstGeom prst="line">
            <a:avLst/>
          </a:prstGeom>
          <a:ln w="19080">
            <a:solidFill>
              <a:srgbClr val="00FFFF"/>
            </a:solidFill>
            <a:custDash>
              <a:ds d="300000" sp="100000"/>
            </a:custDash>
            <a:round/>
          </a:ln>
        </p:spPr>
      </p:sp>
      <p:sp>
        <p:nvSpPr>
          <p:cNvPr id="104" name="Line 5"/>
          <p:cNvSpPr/>
          <p:nvPr/>
        </p:nvSpPr>
        <p:spPr>
          <a:xfrm>
            <a:off x="6844680" y="4033440"/>
            <a:ext cx="0" cy="885960"/>
          </a:xfrm>
          <a:prstGeom prst="line">
            <a:avLst/>
          </a:prstGeom>
          <a:ln w="19080">
            <a:solidFill>
              <a:srgbClr val="00FFFF"/>
            </a:solidFill>
            <a:custDash>
              <a:ds d="300000" sp="100000"/>
            </a:custDash>
            <a:round/>
          </a:ln>
        </p:spPr>
      </p:sp>
      <p:sp>
        <p:nvSpPr>
          <p:cNvPr id="105" name="TextShape 6"/>
          <p:cNvSpPr txBox="1"/>
          <p:nvPr/>
        </p:nvSpPr>
        <p:spPr>
          <a:xfrm>
            <a:off x="461160" y="432000"/>
            <a:ext cx="3714840" cy="587520"/>
          </a:xfrm>
          <a:prstGeom prst="rect">
            <a:avLst/>
          </a:prstGeom>
          <a:noFill/>
          <a:ln>
            <a:noFill/>
          </a:ln>
        </p:spPr>
        <p:txBody>
          <a:bodyPr lIns="0" tIns="0" rIns="0" bIns="0"/>
          <a:lstStyle/>
          <a:p>
            <a:pPr>
              <a:lnSpc>
                <a:spcPct val="100000"/>
              </a:lnSpc>
            </a:pPr>
            <a:r>
              <a:rPr lang="ja-JP" sz="3200" strike="noStrike">
                <a:solidFill>
                  <a:srgbClr val="000000"/>
                </a:solidFill>
                <a:latin typeface="Calibri"/>
              </a:rPr>
              <a:t>Misaligment problem</a:t>
            </a:r>
            <a:endParaRPr/>
          </a:p>
        </p:txBody>
      </p:sp>
      <p:sp>
        <p:nvSpPr>
          <p:cNvPr id="106" name="TextShape 7"/>
          <p:cNvSpPr txBox="1"/>
          <p:nvPr/>
        </p:nvSpPr>
        <p:spPr>
          <a:xfrm>
            <a:off x="72000" y="1440000"/>
            <a:ext cx="4608000" cy="5103720"/>
          </a:xfrm>
          <a:prstGeom prst="rect">
            <a:avLst/>
          </a:prstGeom>
          <a:noFill/>
          <a:ln>
            <a:noFill/>
          </a:ln>
        </p:spPr>
        <p:txBody>
          <a:bodyPr lIns="90000" tIns="45000" rIns="90000" bIns="45000"/>
          <a:lstStyle/>
          <a:p>
            <a:r>
              <a:rPr lang="en-US" sz="3200">
                <a:latin typeface="Arial"/>
              </a:rPr>
              <a:t> NICOLE was moved (because of the construction) the inner part (mechanically connected to the vacuum cabinet) is tilted with respect to the outer part (mechanically connected to the black frame) → Observed in May 2015 </a:t>
            </a: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Shape 1"/>
          <p:cNvSpPr txBox="1"/>
          <p:nvPr/>
        </p:nvSpPr>
        <p:spPr>
          <a:xfrm>
            <a:off x="457200" y="274680"/>
            <a:ext cx="8229240" cy="1142640"/>
          </a:xfrm>
          <a:prstGeom prst="rect">
            <a:avLst/>
          </a:prstGeom>
          <a:noFill/>
          <a:ln>
            <a:noFill/>
          </a:ln>
        </p:spPr>
        <p:txBody>
          <a:bodyPr anchor="ctr"/>
          <a:lstStyle/>
          <a:p>
            <a:pPr algn="ctr">
              <a:lnSpc>
                <a:spcPct val="100000"/>
              </a:lnSpc>
            </a:pPr>
            <a:r>
              <a:rPr lang="ja-JP" sz="4400" strike="noStrike">
                <a:solidFill>
                  <a:srgbClr val="000000"/>
                </a:solidFill>
                <a:latin typeface="Calibri"/>
              </a:rPr>
              <a:t>Situation</a:t>
            </a:r>
            <a:endParaRPr/>
          </a:p>
        </p:txBody>
      </p:sp>
      <p:sp>
        <p:nvSpPr>
          <p:cNvPr id="108" name="TextShape 2"/>
          <p:cNvSpPr txBox="1"/>
          <p:nvPr/>
        </p:nvSpPr>
        <p:spPr>
          <a:xfrm>
            <a:off x="529200" y="1594440"/>
            <a:ext cx="7966800" cy="4525560"/>
          </a:xfrm>
          <a:prstGeom prst="rect">
            <a:avLst/>
          </a:prstGeom>
          <a:noFill/>
          <a:ln>
            <a:noFill/>
          </a:ln>
        </p:spPr>
        <p:txBody>
          <a:bodyPr/>
          <a:lstStyle/>
          <a:p>
            <a:pPr>
              <a:lnSpc>
                <a:spcPct val="100000"/>
              </a:lnSpc>
              <a:buFont typeface="Arial"/>
              <a:buChar char="•"/>
            </a:pPr>
            <a:r>
              <a:rPr lang="ja-JP" sz="3200" strike="noStrike">
                <a:solidFill>
                  <a:srgbClr val="000000"/>
                </a:solidFill>
                <a:latin typeface="Calibri"/>
              </a:rPr>
              <a:t>Initial vacuum problem solved by ICE-Oxford </a:t>
            </a:r>
            <a:endParaRPr/>
          </a:p>
          <a:p>
            <a:pPr>
              <a:lnSpc>
                <a:spcPct val="100000"/>
              </a:lnSpc>
              <a:buFont typeface="Arial"/>
              <a:buChar char="•"/>
            </a:pPr>
            <a:r>
              <a:rPr lang="ja-JP" sz="3200" strike="noStrike">
                <a:solidFill>
                  <a:srgbClr val="000000"/>
                </a:solidFill>
                <a:latin typeface="Calibri"/>
              </a:rPr>
              <a:t>and reassembly: </a:t>
            </a:r>
            <a:r>
              <a:rPr lang="ja-JP" sz="3200" strike="noStrike">
                <a:solidFill>
                  <a:srgbClr val="00CC33"/>
                </a:solidFill>
                <a:latin typeface="Calibri"/>
              </a:rPr>
              <a:t>Solved</a:t>
            </a:r>
            <a:endParaRPr/>
          </a:p>
          <a:p>
            <a:pPr>
              <a:lnSpc>
                <a:spcPct val="100000"/>
              </a:lnSpc>
              <a:buFont typeface="Arial"/>
              <a:buChar char="•"/>
            </a:pPr>
            <a:r>
              <a:rPr lang="ja-JP" sz="3200" strike="noStrike">
                <a:solidFill>
                  <a:srgbClr val="000000"/>
                </a:solidFill>
                <a:latin typeface="Calibri"/>
              </a:rPr>
              <a:t>Adaptation to the new layout of the </a:t>
            </a:r>
            <a:endParaRPr/>
          </a:p>
          <a:p>
            <a:pPr>
              <a:lnSpc>
                <a:spcPct val="100000"/>
              </a:lnSpc>
              <a:buFont typeface="Arial"/>
              <a:buChar char="•"/>
            </a:pPr>
            <a:r>
              <a:rPr lang="ja-JP" sz="3200" strike="noStrike">
                <a:solidFill>
                  <a:srgbClr val="000000"/>
                </a:solidFill>
                <a:latin typeface="Calibri"/>
              </a:rPr>
              <a:t>mezzanine: </a:t>
            </a:r>
            <a:r>
              <a:rPr lang="ja-JP" sz="3200" strike="noStrike">
                <a:solidFill>
                  <a:srgbClr val="00CC33"/>
                </a:solidFill>
                <a:latin typeface="Calibri"/>
              </a:rPr>
              <a:t>Done</a:t>
            </a:r>
            <a:endParaRPr/>
          </a:p>
          <a:p>
            <a:pPr>
              <a:lnSpc>
                <a:spcPct val="100000"/>
              </a:lnSpc>
              <a:buFont typeface="Arial"/>
              <a:buChar char="•"/>
            </a:pPr>
            <a:r>
              <a:rPr lang="ja-JP" sz="3200" strike="noStrike">
                <a:solidFill>
                  <a:srgbClr val="000000"/>
                </a:solidFill>
                <a:latin typeface="Calibri"/>
              </a:rPr>
              <a:t>Connection lines: </a:t>
            </a:r>
            <a:r>
              <a:rPr lang="ja-JP" sz="3200" strike="noStrike">
                <a:solidFill>
                  <a:srgbClr val="00CC33"/>
                </a:solidFill>
                <a:latin typeface="Calibri"/>
              </a:rPr>
              <a:t>On g</a:t>
            </a:r>
            <a:r>
              <a:rPr lang="ja-JP" sz="3200" strike="noStrike">
                <a:solidFill>
                  <a:srgbClr val="CC0000"/>
                </a:solidFill>
                <a:latin typeface="Calibri"/>
              </a:rPr>
              <a:t>oing</a:t>
            </a:r>
            <a:r>
              <a:rPr lang="ja-JP" sz="3200" strike="noStrike">
                <a:solidFill>
                  <a:srgbClr val="000000"/>
                </a:solidFill>
                <a:latin typeface="Calibri"/>
              </a:rPr>
              <a:t>  </a:t>
            </a:r>
            <a:endParaRPr/>
          </a:p>
          <a:p>
            <a:pPr>
              <a:lnSpc>
                <a:spcPct val="100000"/>
              </a:lnSpc>
              <a:buFont typeface="Arial"/>
              <a:buChar char="•"/>
            </a:pPr>
            <a:r>
              <a:rPr lang="ja-JP" sz="3200" strike="noStrike">
                <a:solidFill>
                  <a:srgbClr val="000000"/>
                </a:solidFill>
                <a:latin typeface="Calibri"/>
              </a:rPr>
              <a:t>Misaligment problem: </a:t>
            </a:r>
            <a:r>
              <a:rPr lang="ja-JP" sz="3200" strike="noStrike">
                <a:solidFill>
                  <a:srgbClr val="CC0000"/>
                </a:solidFill>
                <a:latin typeface="Calibri"/>
              </a:rPr>
              <a:t>To be fixed</a:t>
            </a:r>
            <a:endParaRPr/>
          </a:p>
          <a:p>
            <a:pPr>
              <a:lnSpc>
                <a:spcPct val="100000"/>
              </a:lnSpc>
              <a:buFont typeface="Arial"/>
              <a:buChar char="•"/>
            </a:pP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Shape 1"/>
          <p:cNvSpPr txBox="1"/>
          <p:nvPr/>
        </p:nvSpPr>
        <p:spPr>
          <a:xfrm>
            <a:off x="50760" y="1800000"/>
            <a:ext cx="9093240" cy="3967560"/>
          </a:xfrm>
          <a:prstGeom prst="rect">
            <a:avLst/>
          </a:prstGeom>
          <a:noFill/>
          <a:ln>
            <a:noFill/>
          </a:ln>
        </p:spPr>
        <p:txBody>
          <a:bodyPr lIns="90000" tIns="45000" rIns="90000" bIns="45000"/>
          <a:lstStyle/>
          <a:p>
            <a:r>
              <a:rPr lang="en-US" sz="3200" dirty="0">
                <a:latin typeface="Times New Roman"/>
              </a:rPr>
              <a:t>Reopen the cryostat to study the misalignment problem (summer 2015)  </a:t>
            </a:r>
            <a:endParaRPr dirty="0"/>
          </a:p>
          <a:p>
            <a:r>
              <a:rPr lang="en-US" sz="3200" dirty="0">
                <a:latin typeface="Times New Roman"/>
              </a:rPr>
              <a:t>The He recovery line has to be installed </a:t>
            </a:r>
            <a:endParaRPr dirty="0"/>
          </a:p>
          <a:p>
            <a:r>
              <a:rPr lang="en-US" sz="3200" dirty="0">
                <a:latin typeface="Times New Roman"/>
              </a:rPr>
              <a:t>The cryostat is closed; leak tests up to 4K (fall 2015)</a:t>
            </a:r>
            <a:endParaRPr dirty="0"/>
          </a:p>
          <a:p>
            <a:r>
              <a:rPr lang="en-US" sz="3200" dirty="0">
                <a:latin typeface="Times New Roman"/>
              </a:rPr>
              <a:t>Compress air and water cooling is back at NICOLE </a:t>
            </a:r>
            <a:endParaRPr dirty="0"/>
          </a:p>
          <a:p>
            <a:r>
              <a:rPr lang="en-US" sz="3200" dirty="0">
                <a:latin typeface="Times New Roman"/>
              </a:rPr>
              <a:t>Cold test to </a:t>
            </a:r>
            <a:r>
              <a:rPr lang="en-US" sz="3200" dirty="0" err="1">
                <a:latin typeface="Times New Roman"/>
              </a:rPr>
              <a:t>mK</a:t>
            </a:r>
            <a:r>
              <a:rPr lang="en-US" sz="3200" dirty="0">
                <a:latin typeface="Times New Roman"/>
              </a:rPr>
              <a:t> temperature using the </a:t>
            </a:r>
            <a:r>
              <a:rPr lang="en-US" sz="3200" dirty="0" err="1">
                <a:latin typeface="Times New Roman"/>
              </a:rPr>
              <a:t>Orsay</a:t>
            </a:r>
            <a:r>
              <a:rPr lang="en-US" sz="3200" dirty="0">
                <a:latin typeface="Times New Roman"/>
              </a:rPr>
              <a:t> DAQ (spring 2016) </a:t>
            </a:r>
            <a:endParaRPr dirty="0"/>
          </a:p>
          <a:p>
            <a:r>
              <a:rPr lang="en-US" sz="3200" dirty="0">
                <a:latin typeface="Times New Roman"/>
              </a:rPr>
              <a:t>Connection to the beam line (spring 2016) </a:t>
            </a:r>
            <a:endParaRPr dirty="0"/>
          </a:p>
          <a:p>
            <a:r>
              <a:rPr lang="en-US" sz="1100" dirty="0">
                <a:latin typeface="Arial"/>
              </a:rPr>
              <a:t> </a:t>
            </a:r>
            <a:endParaRPr dirty="0"/>
          </a:p>
        </p:txBody>
      </p:sp>
      <p:sp>
        <p:nvSpPr>
          <p:cNvPr id="110" name="TextShape 2"/>
          <p:cNvSpPr txBox="1"/>
          <p:nvPr/>
        </p:nvSpPr>
        <p:spPr>
          <a:xfrm>
            <a:off x="457200" y="274680"/>
            <a:ext cx="8229240" cy="1142640"/>
          </a:xfrm>
          <a:prstGeom prst="rect">
            <a:avLst/>
          </a:prstGeom>
          <a:noFill/>
          <a:ln>
            <a:noFill/>
          </a:ln>
        </p:spPr>
        <p:txBody>
          <a:bodyPr lIns="0" tIns="0" rIns="0" bIns="0" anchor="ctr"/>
          <a:lstStyle/>
          <a:p>
            <a:r>
              <a:rPr lang="ja-JP" sz="3600">
                <a:latin typeface="Calibri"/>
              </a:rPr>
              <a:t>Timeline </a:t>
            </a:r>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 name="TextShape 2"/>
          <p:cNvSpPr txBox="1"/>
          <p:nvPr/>
        </p:nvSpPr>
        <p:spPr>
          <a:xfrm>
            <a:off x="457200" y="1424148"/>
            <a:ext cx="8453520" cy="5133252"/>
          </a:xfrm>
          <a:prstGeom prst="rect">
            <a:avLst/>
          </a:prstGeom>
          <a:noFill/>
          <a:ln>
            <a:noFill/>
          </a:ln>
        </p:spPr>
        <p:txBody>
          <a:bodyPr/>
          <a:lstStyle/>
          <a:p>
            <a:pPr>
              <a:lnSpc>
                <a:spcPct val="100000"/>
              </a:lnSpc>
            </a:pPr>
            <a:r>
              <a:rPr lang="fr-FR" sz="2800" dirty="0" smtClean="0">
                <a:solidFill>
                  <a:srgbClr val="000000"/>
                </a:solidFill>
                <a:latin typeface="Calibri"/>
              </a:rPr>
              <a:t>N</a:t>
            </a:r>
            <a:r>
              <a:rPr lang="fr-FR" sz="2800" strike="noStrike" dirty="0" smtClean="0">
                <a:solidFill>
                  <a:srgbClr val="000000"/>
                </a:solidFill>
                <a:latin typeface="Calibri"/>
              </a:rPr>
              <a:t>ew </a:t>
            </a:r>
            <a:r>
              <a:rPr lang="fr-FR" sz="2800" strike="noStrike" dirty="0">
                <a:solidFill>
                  <a:srgbClr val="000000"/>
                </a:solidFill>
                <a:latin typeface="Calibri"/>
              </a:rPr>
              <a:t>support frames for He </a:t>
            </a:r>
            <a:r>
              <a:rPr lang="fr-FR" sz="2800" strike="noStrike" dirty="0" smtClean="0">
                <a:solidFill>
                  <a:srgbClr val="000000"/>
                </a:solidFill>
                <a:latin typeface="Calibri"/>
              </a:rPr>
              <a:t>transfer</a:t>
            </a:r>
            <a:r>
              <a:rPr lang="fr-FR" sz="2800" dirty="0">
                <a:solidFill>
                  <a:srgbClr val="000000"/>
                </a:solidFill>
                <a:latin typeface="Calibri"/>
              </a:rPr>
              <a:t> </a:t>
            </a:r>
            <a:r>
              <a:rPr lang="fr-FR" sz="2800" dirty="0" smtClean="0">
                <a:solidFill>
                  <a:srgbClr val="000000"/>
                </a:solidFill>
                <a:latin typeface="Calibri"/>
              </a:rPr>
              <a:t>were made at the </a:t>
            </a:r>
            <a:r>
              <a:rPr lang="fr-FR" sz="2800" dirty="0" err="1" smtClean="0">
                <a:solidFill>
                  <a:srgbClr val="000000"/>
                </a:solidFill>
                <a:latin typeface="Calibri"/>
              </a:rPr>
              <a:t>University</a:t>
            </a:r>
            <a:r>
              <a:rPr lang="fr-FR" sz="2800" dirty="0" smtClean="0">
                <a:solidFill>
                  <a:srgbClr val="000000"/>
                </a:solidFill>
                <a:latin typeface="Calibri"/>
              </a:rPr>
              <a:t> of Tennessee and installed on the mezzanine</a:t>
            </a:r>
            <a:endParaRPr sz="2800" dirty="0"/>
          </a:p>
        </p:txBody>
      </p:sp>
      <p:pic>
        <p:nvPicPr>
          <p:cNvPr id="92" name="Picture 2"/>
          <p:cNvPicPr/>
          <p:nvPr/>
        </p:nvPicPr>
        <p:blipFill>
          <a:blip r:embed="rId3"/>
          <a:stretch/>
        </p:blipFill>
        <p:spPr>
          <a:xfrm>
            <a:off x="248758" y="2886588"/>
            <a:ext cx="4266720" cy="3200040"/>
          </a:xfrm>
          <a:prstGeom prst="rect">
            <a:avLst/>
          </a:prstGeom>
          <a:ln>
            <a:noFill/>
          </a:ln>
        </p:spPr>
      </p:pic>
      <p:pic>
        <p:nvPicPr>
          <p:cNvPr id="93" name="Picture 3"/>
          <p:cNvPicPr/>
          <p:nvPr/>
        </p:nvPicPr>
        <p:blipFill>
          <a:blip r:embed="rId4"/>
          <a:stretch/>
        </p:blipFill>
        <p:spPr>
          <a:xfrm>
            <a:off x="4644000" y="2886588"/>
            <a:ext cx="4266720" cy="3200040"/>
          </a:xfrm>
          <a:prstGeom prst="rect">
            <a:avLst/>
          </a:prstGeom>
          <a:ln>
            <a:noFill/>
          </a:ln>
        </p:spPr>
      </p:pic>
      <p:sp>
        <p:nvSpPr>
          <p:cNvPr id="2" name="Rectangle 1"/>
          <p:cNvSpPr/>
          <p:nvPr/>
        </p:nvSpPr>
        <p:spPr>
          <a:xfrm>
            <a:off x="811428" y="402468"/>
            <a:ext cx="7285211" cy="646331"/>
          </a:xfrm>
          <a:prstGeom prst="rect">
            <a:avLst/>
          </a:prstGeom>
        </p:spPr>
        <p:txBody>
          <a:bodyPr wrap="square">
            <a:spAutoFit/>
          </a:bodyPr>
          <a:lstStyle/>
          <a:p>
            <a:pPr algn="ctr">
              <a:lnSpc>
                <a:spcPct val="100000"/>
              </a:lnSpc>
            </a:pPr>
            <a:r>
              <a:rPr lang="en-US" altLang="ja-JP" sz="3600" dirty="0">
                <a:solidFill>
                  <a:srgbClr val="000000"/>
                </a:solidFill>
              </a:rPr>
              <a:t>Situation at the </a:t>
            </a:r>
            <a:r>
              <a:rPr lang="en-US" altLang="ja-JP" sz="3600" dirty="0" smtClean="0">
                <a:solidFill>
                  <a:srgbClr val="000000"/>
                </a:solidFill>
              </a:rPr>
              <a:t>beginning of 2015 </a:t>
            </a:r>
            <a:endParaRPr lang="en-US" sz="3600" dirty="0"/>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6015" y="211529"/>
            <a:ext cx="7502861" cy="646331"/>
          </a:xfrm>
          <a:prstGeom prst="rect">
            <a:avLst/>
          </a:prstGeom>
        </p:spPr>
        <p:txBody>
          <a:bodyPr wrap="square">
            <a:spAutoFit/>
          </a:bodyPr>
          <a:lstStyle/>
          <a:p>
            <a:pPr algn="ctr">
              <a:lnSpc>
                <a:spcPct val="100000"/>
              </a:lnSpc>
            </a:pPr>
            <a:r>
              <a:rPr lang="en-US" altLang="ja-JP" sz="3600" dirty="0">
                <a:solidFill>
                  <a:srgbClr val="000000"/>
                </a:solidFill>
              </a:rPr>
              <a:t>Situation </a:t>
            </a:r>
            <a:r>
              <a:rPr lang="en-US" altLang="ja-JP" sz="3600" dirty="0" smtClean="0">
                <a:solidFill>
                  <a:srgbClr val="000000"/>
                </a:solidFill>
              </a:rPr>
              <a:t>June </a:t>
            </a:r>
            <a:r>
              <a:rPr lang="en-US" altLang="ja-JP" sz="3600" dirty="0">
                <a:solidFill>
                  <a:srgbClr val="000000"/>
                </a:solidFill>
              </a:rPr>
              <a:t>2015 </a:t>
            </a:r>
            <a:endParaRPr lang="en-US" sz="3600" dirty="0"/>
          </a:p>
        </p:txBody>
      </p:sp>
      <p:sp>
        <p:nvSpPr>
          <p:cNvPr id="4" name="TextBox 3"/>
          <p:cNvSpPr txBox="1"/>
          <p:nvPr/>
        </p:nvSpPr>
        <p:spPr>
          <a:xfrm>
            <a:off x="282237" y="1129034"/>
            <a:ext cx="8096640" cy="5262979"/>
          </a:xfrm>
          <a:prstGeom prst="rect">
            <a:avLst/>
          </a:prstGeom>
          <a:noFill/>
        </p:spPr>
        <p:txBody>
          <a:bodyPr wrap="square" rtlCol="0">
            <a:spAutoFit/>
          </a:bodyPr>
          <a:lstStyle/>
          <a:p>
            <a:r>
              <a:rPr lang="en-US" sz="2400" b="1" dirty="0" smtClean="0"/>
              <a:t>Third installation session May 2015</a:t>
            </a:r>
          </a:p>
          <a:p>
            <a:endParaRPr lang="en-US" sz="2400" dirty="0"/>
          </a:p>
          <a:p>
            <a:r>
              <a:rPr lang="en-US" sz="2400" b="1" dirty="0" smtClean="0">
                <a:solidFill>
                  <a:srgbClr val="FF0000"/>
                </a:solidFill>
              </a:rPr>
              <a:t>Solved tasks:</a:t>
            </a:r>
          </a:p>
          <a:p>
            <a:r>
              <a:rPr lang="en-US" altLang="ja-JP" sz="2400" dirty="0" smtClean="0"/>
              <a:t> </a:t>
            </a:r>
            <a:r>
              <a:rPr lang="en-US" altLang="ja-JP" sz="2400" dirty="0"/>
              <a:t/>
            </a:r>
            <a:br>
              <a:rPr lang="en-US" altLang="ja-JP" sz="2400" dirty="0"/>
            </a:br>
            <a:r>
              <a:rPr lang="en-US" altLang="ja-JP" sz="2400" dirty="0" smtClean="0"/>
              <a:t>Repeated vacuum </a:t>
            </a:r>
            <a:r>
              <a:rPr lang="en-US" altLang="ja-JP" sz="2400" dirty="0"/>
              <a:t>test at LN2 </a:t>
            </a:r>
            <a:r>
              <a:rPr lang="en-US" altLang="ja-JP" sz="2400" dirty="0" smtClean="0"/>
              <a:t>temperature : </a:t>
            </a:r>
            <a:r>
              <a:rPr lang="en-US" altLang="ja-JP" sz="2400" dirty="0"/>
              <a:t>OK</a:t>
            </a:r>
            <a:endParaRPr kumimoji="1" lang="en-US" altLang="ja-JP" sz="2400" dirty="0"/>
          </a:p>
          <a:p>
            <a:r>
              <a:rPr lang="en-US" altLang="ja-JP" sz="2400" dirty="0"/>
              <a:t>Check the new He transfer tubes: OK</a:t>
            </a:r>
            <a:endParaRPr kumimoji="1" lang="ja-JP" altLang="en-US" sz="2400" dirty="0"/>
          </a:p>
          <a:p>
            <a:endParaRPr lang="en-US" sz="2400" dirty="0"/>
          </a:p>
          <a:p>
            <a:r>
              <a:rPr lang="en-US" altLang="ja-JP" sz="2400" b="1" dirty="0" smtClean="0">
                <a:solidFill>
                  <a:srgbClr val="3366FF"/>
                </a:solidFill>
              </a:rPr>
              <a:t>New problems found:</a:t>
            </a:r>
          </a:p>
          <a:p>
            <a:endParaRPr lang="en-US" altLang="ja-JP" sz="2400" dirty="0" smtClean="0"/>
          </a:p>
          <a:p>
            <a:pPr marL="514350" indent="-514350">
              <a:buAutoNum type="romanUcPeriod"/>
            </a:pPr>
            <a:r>
              <a:rPr lang="en-US" altLang="ja-JP" sz="2400" dirty="0" smtClean="0"/>
              <a:t>misalignment of inside parts of the fridge</a:t>
            </a:r>
          </a:p>
          <a:p>
            <a:r>
              <a:rPr lang="en-US" altLang="ja-JP" sz="2400" dirty="0" smtClean="0"/>
              <a:t>II     work needed on the inner vacuum can tail and the   </a:t>
            </a:r>
          </a:p>
          <a:p>
            <a:r>
              <a:rPr lang="en-US" altLang="ja-JP" sz="2400" dirty="0"/>
              <a:t> </a:t>
            </a:r>
            <a:r>
              <a:rPr lang="en-US" altLang="ja-JP" sz="2400" dirty="0" smtClean="0"/>
              <a:t>      superconducting magnet</a:t>
            </a:r>
            <a:endParaRPr lang="en-US" altLang="ja-JP" sz="2400" dirty="0"/>
          </a:p>
          <a:p>
            <a:r>
              <a:rPr lang="en-US" altLang="ja-JP" sz="2400" dirty="0" smtClean="0"/>
              <a:t>III. Important lines still disconnected  </a:t>
            </a:r>
          </a:p>
          <a:p>
            <a:r>
              <a:rPr lang="en-US" altLang="ja-JP" sz="2400" dirty="0"/>
              <a:t> </a:t>
            </a:r>
            <a:r>
              <a:rPr lang="en-US" altLang="ja-JP" sz="2400" dirty="0" smtClean="0"/>
              <a:t> </a:t>
            </a:r>
            <a:endParaRPr lang="en-US" altLang="ja-JP" sz="2400" dirty="0"/>
          </a:p>
        </p:txBody>
      </p:sp>
    </p:spTree>
    <p:extLst>
      <p:ext uri="{BB962C8B-B14F-4D97-AF65-F5344CB8AC3E}">
        <p14:creationId xmlns:p14="http://schemas.microsoft.com/office/powerpoint/2010/main" val="3578741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 name="CustomShape 1"/>
          <p:cNvSpPr/>
          <p:nvPr/>
        </p:nvSpPr>
        <p:spPr>
          <a:xfrm>
            <a:off x="2562480" y="1679040"/>
            <a:ext cx="152676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trike="noStrike">
                <a:solidFill>
                  <a:srgbClr val="FFFFFF"/>
                </a:solidFill>
                <a:latin typeface="Calibri"/>
              </a:rPr>
              <a:t>Main Bath </a:t>
            </a:r>
            <a:endParaRPr/>
          </a:p>
        </p:txBody>
      </p:sp>
      <p:pic>
        <p:nvPicPr>
          <p:cNvPr id="100" name="Picture 4"/>
          <p:cNvPicPr/>
          <p:nvPr/>
        </p:nvPicPr>
        <p:blipFill>
          <a:blip r:embed="rId3"/>
          <a:stretch/>
        </p:blipFill>
        <p:spPr>
          <a:xfrm>
            <a:off x="5400000" y="1980360"/>
            <a:ext cx="3131640" cy="3228480"/>
          </a:xfrm>
          <a:prstGeom prst="rect">
            <a:avLst/>
          </a:prstGeom>
          <a:ln>
            <a:noFill/>
          </a:ln>
        </p:spPr>
      </p:pic>
      <p:sp>
        <p:nvSpPr>
          <p:cNvPr id="101" name="Line 2"/>
          <p:cNvSpPr/>
          <p:nvPr/>
        </p:nvSpPr>
        <p:spPr>
          <a:xfrm>
            <a:off x="6825600" y="2367720"/>
            <a:ext cx="0" cy="885960"/>
          </a:xfrm>
          <a:prstGeom prst="line">
            <a:avLst/>
          </a:prstGeom>
          <a:ln w="19080">
            <a:solidFill>
              <a:srgbClr val="FFFF00"/>
            </a:solidFill>
            <a:custDash>
              <a:ds d="300000" sp="100000"/>
            </a:custDash>
            <a:round/>
          </a:ln>
        </p:spPr>
      </p:sp>
      <p:sp>
        <p:nvSpPr>
          <p:cNvPr id="102" name="Line 3"/>
          <p:cNvSpPr/>
          <p:nvPr/>
        </p:nvSpPr>
        <p:spPr>
          <a:xfrm>
            <a:off x="6800040" y="3875400"/>
            <a:ext cx="0" cy="885600"/>
          </a:xfrm>
          <a:prstGeom prst="line">
            <a:avLst/>
          </a:prstGeom>
          <a:ln w="19080">
            <a:solidFill>
              <a:srgbClr val="FFFF00"/>
            </a:solidFill>
            <a:custDash>
              <a:ds d="300000" sp="100000"/>
            </a:custDash>
            <a:round/>
          </a:ln>
        </p:spPr>
      </p:sp>
      <p:sp>
        <p:nvSpPr>
          <p:cNvPr id="103" name="Line 4"/>
          <p:cNvSpPr/>
          <p:nvPr/>
        </p:nvSpPr>
        <p:spPr>
          <a:xfrm>
            <a:off x="6860520" y="2257200"/>
            <a:ext cx="0" cy="885600"/>
          </a:xfrm>
          <a:prstGeom prst="line">
            <a:avLst/>
          </a:prstGeom>
          <a:ln w="19080">
            <a:solidFill>
              <a:srgbClr val="00FFFF"/>
            </a:solidFill>
            <a:custDash>
              <a:ds d="300000" sp="100000"/>
            </a:custDash>
            <a:round/>
          </a:ln>
        </p:spPr>
      </p:sp>
      <p:sp>
        <p:nvSpPr>
          <p:cNvPr id="104" name="Line 5"/>
          <p:cNvSpPr/>
          <p:nvPr/>
        </p:nvSpPr>
        <p:spPr>
          <a:xfrm>
            <a:off x="6844680" y="4033440"/>
            <a:ext cx="0" cy="885960"/>
          </a:xfrm>
          <a:prstGeom prst="line">
            <a:avLst/>
          </a:prstGeom>
          <a:ln w="19080">
            <a:solidFill>
              <a:srgbClr val="00FFFF"/>
            </a:solidFill>
            <a:custDash>
              <a:ds d="300000" sp="100000"/>
            </a:custDash>
            <a:round/>
          </a:ln>
        </p:spPr>
      </p:sp>
      <p:sp>
        <p:nvSpPr>
          <p:cNvPr id="105" name="TextShape 6"/>
          <p:cNvSpPr txBox="1"/>
          <p:nvPr/>
        </p:nvSpPr>
        <p:spPr>
          <a:xfrm>
            <a:off x="461160" y="432000"/>
            <a:ext cx="3714840" cy="587520"/>
          </a:xfrm>
          <a:prstGeom prst="rect">
            <a:avLst/>
          </a:prstGeom>
          <a:noFill/>
          <a:ln>
            <a:noFill/>
          </a:ln>
        </p:spPr>
        <p:txBody>
          <a:bodyPr lIns="0" tIns="0" rIns="0" bIns="0"/>
          <a:lstStyle/>
          <a:p>
            <a:pPr>
              <a:lnSpc>
                <a:spcPct val="100000"/>
              </a:lnSpc>
            </a:pPr>
            <a:r>
              <a:rPr lang="ja-JP" sz="3200" b="1" strike="noStrike" dirty="0">
                <a:solidFill>
                  <a:srgbClr val="3366FF"/>
                </a:solidFill>
                <a:latin typeface="Calibri"/>
              </a:rPr>
              <a:t>Misaligment problem</a:t>
            </a:r>
            <a:endParaRPr b="1" dirty="0">
              <a:solidFill>
                <a:srgbClr val="3366FF"/>
              </a:solidFill>
            </a:endParaRPr>
          </a:p>
        </p:txBody>
      </p:sp>
      <p:sp>
        <p:nvSpPr>
          <p:cNvPr id="106" name="TextShape 7"/>
          <p:cNvSpPr txBox="1"/>
          <p:nvPr/>
        </p:nvSpPr>
        <p:spPr>
          <a:xfrm>
            <a:off x="72000" y="1440000"/>
            <a:ext cx="4608000" cy="5103720"/>
          </a:xfrm>
          <a:prstGeom prst="rect">
            <a:avLst/>
          </a:prstGeom>
          <a:noFill/>
          <a:ln>
            <a:noFill/>
          </a:ln>
        </p:spPr>
        <p:txBody>
          <a:bodyPr lIns="90000" tIns="45000" rIns="90000" bIns="45000"/>
          <a:lstStyle/>
          <a:p>
            <a:r>
              <a:rPr lang="en-US" sz="2800" dirty="0" smtClean="0">
                <a:latin typeface="Calibri"/>
                <a:cs typeface="Calibri"/>
              </a:rPr>
              <a:t>NICOLE </a:t>
            </a:r>
            <a:r>
              <a:rPr lang="en-US" sz="2800" dirty="0">
                <a:latin typeface="Calibri"/>
                <a:cs typeface="Calibri"/>
              </a:rPr>
              <a:t>was moved (because of the construction) </a:t>
            </a:r>
            <a:endParaRPr lang="en-US" sz="2800" dirty="0" smtClean="0">
              <a:latin typeface="Calibri"/>
              <a:cs typeface="Calibri"/>
            </a:endParaRPr>
          </a:p>
          <a:p>
            <a:endParaRPr lang="en-US" sz="2800" dirty="0">
              <a:latin typeface="Calibri"/>
              <a:cs typeface="Calibri"/>
            </a:endParaRPr>
          </a:p>
          <a:p>
            <a:r>
              <a:rPr lang="en-US" sz="2800" b="1" dirty="0" smtClean="0">
                <a:solidFill>
                  <a:srgbClr val="FF0000"/>
                </a:solidFill>
                <a:latin typeface="Calibri"/>
                <a:cs typeface="Calibri"/>
              </a:rPr>
              <a:t>the </a:t>
            </a:r>
            <a:r>
              <a:rPr lang="en-US" sz="2800" b="1" dirty="0">
                <a:solidFill>
                  <a:srgbClr val="FF0000"/>
                </a:solidFill>
                <a:latin typeface="Calibri"/>
                <a:cs typeface="Calibri"/>
              </a:rPr>
              <a:t>inner </a:t>
            </a:r>
            <a:r>
              <a:rPr lang="en-US" sz="2800" b="1" dirty="0" smtClean="0">
                <a:solidFill>
                  <a:srgbClr val="FF0000"/>
                </a:solidFill>
                <a:latin typeface="Calibri"/>
                <a:cs typeface="Calibri"/>
              </a:rPr>
              <a:t>part</a:t>
            </a:r>
          </a:p>
          <a:p>
            <a:r>
              <a:rPr lang="en-US" sz="2800" dirty="0" smtClean="0">
                <a:latin typeface="Calibri"/>
                <a:cs typeface="Calibri"/>
              </a:rPr>
              <a:t> </a:t>
            </a:r>
            <a:r>
              <a:rPr lang="en-US" sz="2800" dirty="0">
                <a:latin typeface="Calibri"/>
                <a:cs typeface="Calibri"/>
              </a:rPr>
              <a:t>(mechanically connected to the vacuum cabinet</a:t>
            </a:r>
            <a:r>
              <a:rPr lang="en-US" sz="2800" dirty="0" smtClean="0">
                <a:latin typeface="Calibri"/>
                <a:cs typeface="Calibri"/>
              </a:rPr>
              <a:t>)</a:t>
            </a:r>
          </a:p>
          <a:p>
            <a:r>
              <a:rPr lang="en-US" sz="2800" dirty="0" smtClean="0">
                <a:latin typeface="Calibri"/>
                <a:cs typeface="Calibri"/>
              </a:rPr>
              <a:t> </a:t>
            </a:r>
          </a:p>
          <a:p>
            <a:r>
              <a:rPr lang="en-US" sz="2800" b="1" dirty="0" smtClean="0">
                <a:solidFill>
                  <a:srgbClr val="FF0000"/>
                </a:solidFill>
                <a:latin typeface="Calibri"/>
                <a:cs typeface="Calibri"/>
              </a:rPr>
              <a:t>is tilted</a:t>
            </a:r>
          </a:p>
          <a:p>
            <a:endParaRPr lang="en-US" sz="2800" dirty="0" smtClean="0">
              <a:latin typeface="Calibri"/>
              <a:cs typeface="Calibri"/>
            </a:endParaRPr>
          </a:p>
          <a:p>
            <a:r>
              <a:rPr lang="en-US" sz="2800" dirty="0" smtClean="0">
                <a:latin typeface="Calibri"/>
                <a:cs typeface="Calibri"/>
              </a:rPr>
              <a:t> </a:t>
            </a:r>
            <a:r>
              <a:rPr lang="en-US" sz="2800" dirty="0">
                <a:latin typeface="Calibri"/>
                <a:cs typeface="Calibri"/>
              </a:rPr>
              <a:t>with respect to the </a:t>
            </a:r>
            <a:r>
              <a:rPr lang="en-US" sz="2800" b="1" dirty="0">
                <a:solidFill>
                  <a:srgbClr val="FF0000"/>
                </a:solidFill>
                <a:latin typeface="Calibri"/>
                <a:cs typeface="Calibri"/>
              </a:rPr>
              <a:t>outer part </a:t>
            </a:r>
            <a:r>
              <a:rPr lang="en-US" sz="2800" dirty="0">
                <a:latin typeface="Calibri"/>
                <a:cs typeface="Calibri"/>
              </a:rPr>
              <a:t>(mechanically connected to the black frame</a:t>
            </a:r>
            <a:r>
              <a:rPr lang="en-US" sz="2800" dirty="0" smtClean="0">
                <a:latin typeface="Calibri"/>
                <a:cs typeface="Calibri"/>
              </a:rPr>
              <a:t>)</a:t>
            </a:r>
            <a:endParaRPr sz="2800" dirty="0">
              <a:latin typeface="Calibri"/>
              <a:cs typeface="Calibri"/>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1862" y="461324"/>
            <a:ext cx="6469439" cy="584776"/>
          </a:xfrm>
          <a:prstGeom prst="rect">
            <a:avLst/>
          </a:prstGeom>
          <a:noFill/>
        </p:spPr>
        <p:txBody>
          <a:bodyPr wrap="none" rtlCol="0">
            <a:spAutoFit/>
          </a:bodyPr>
          <a:lstStyle/>
          <a:p>
            <a:r>
              <a:rPr lang="en-US" sz="3200" dirty="0"/>
              <a:t> </a:t>
            </a:r>
            <a:r>
              <a:rPr lang="en-US" sz="3200" dirty="0" smtClean="0"/>
              <a:t>Plan for Summer 2015  - Spring  2016  </a:t>
            </a:r>
            <a:endParaRPr lang="en-US" sz="3200" dirty="0"/>
          </a:p>
        </p:txBody>
      </p:sp>
      <p:sp>
        <p:nvSpPr>
          <p:cNvPr id="3" name="TextBox 2"/>
          <p:cNvSpPr txBox="1"/>
          <p:nvPr/>
        </p:nvSpPr>
        <p:spPr>
          <a:xfrm>
            <a:off x="1428820" y="1338488"/>
            <a:ext cx="7002488" cy="5262980"/>
          </a:xfrm>
          <a:prstGeom prst="rect">
            <a:avLst/>
          </a:prstGeom>
          <a:noFill/>
        </p:spPr>
        <p:txBody>
          <a:bodyPr wrap="none" rtlCol="0">
            <a:spAutoFit/>
          </a:bodyPr>
          <a:lstStyle/>
          <a:p>
            <a:r>
              <a:rPr lang="en-US" sz="2800" b="1" dirty="0" smtClean="0">
                <a:solidFill>
                  <a:srgbClr val="FF0000"/>
                </a:solidFill>
              </a:rPr>
              <a:t>Three </a:t>
            </a:r>
            <a:r>
              <a:rPr lang="en-US" sz="2800" b="1" dirty="0">
                <a:solidFill>
                  <a:srgbClr val="FF0000"/>
                </a:solidFill>
              </a:rPr>
              <a:t> </a:t>
            </a:r>
            <a:r>
              <a:rPr lang="en-US" sz="2800" b="1" dirty="0" smtClean="0">
                <a:solidFill>
                  <a:srgbClr val="FF0000"/>
                </a:solidFill>
              </a:rPr>
              <a:t>milestones</a:t>
            </a:r>
            <a:r>
              <a:rPr lang="en-US" sz="2800" dirty="0" smtClean="0"/>
              <a:t>:</a:t>
            </a:r>
          </a:p>
          <a:p>
            <a:endParaRPr lang="en-US" sz="2800" dirty="0"/>
          </a:p>
          <a:p>
            <a:pPr marL="571500" indent="-571500">
              <a:buAutoNum type="romanUcPeriod"/>
            </a:pPr>
            <a:r>
              <a:rPr lang="en-US" sz="2800" dirty="0" smtClean="0"/>
              <a:t>Fridge test the He Temperature</a:t>
            </a:r>
          </a:p>
          <a:p>
            <a:r>
              <a:rPr lang="en-US" sz="2800" dirty="0"/>
              <a:t> </a:t>
            </a:r>
            <a:r>
              <a:rPr lang="en-US" sz="2800" dirty="0" smtClean="0"/>
              <a:t>      and cooling to </a:t>
            </a:r>
            <a:r>
              <a:rPr lang="en-US" sz="2800" dirty="0" err="1" smtClean="0"/>
              <a:t>mK</a:t>
            </a:r>
            <a:r>
              <a:rPr lang="en-US" sz="2800" dirty="0" smtClean="0"/>
              <a:t> temperature</a:t>
            </a:r>
          </a:p>
          <a:p>
            <a:endParaRPr lang="en-US" sz="2800" dirty="0" smtClean="0"/>
          </a:p>
          <a:p>
            <a:pPr marL="571500" indent="-571500">
              <a:buAutoNum type="romanUcPeriod" startAt="2"/>
            </a:pPr>
            <a:r>
              <a:rPr lang="en-US" sz="2800" dirty="0" smtClean="0">
                <a:solidFill>
                  <a:srgbClr val="0000FF"/>
                </a:solidFill>
              </a:rPr>
              <a:t>Solving the misalignment problem</a:t>
            </a:r>
          </a:p>
          <a:p>
            <a:r>
              <a:rPr lang="en-US" sz="2800" dirty="0">
                <a:solidFill>
                  <a:srgbClr val="0000FF"/>
                </a:solidFill>
              </a:rPr>
              <a:t> </a:t>
            </a:r>
            <a:r>
              <a:rPr lang="en-US" sz="2800" dirty="0" smtClean="0">
                <a:solidFill>
                  <a:srgbClr val="0000FF"/>
                </a:solidFill>
              </a:rPr>
              <a:t>      and connecting the fridge to the beam-line</a:t>
            </a:r>
          </a:p>
          <a:p>
            <a:endParaRPr lang="en-US" sz="2800" dirty="0" smtClean="0"/>
          </a:p>
          <a:p>
            <a:pPr marL="571500" indent="-571500">
              <a:buAutoNum type="romanUcPeriod" startAt="3"/>
            </a:pPr>
            <a:r>
              <a:rPr lang="en-US" sz="2800" b="1" dirty="0" smtClean="0">
                <a:solidFill>
                  <a:schemeClr val="accent6">
                    <a:lumMod val="50000"/>
                  </a:schemeClr>
                </a:solidFill>
              </a:rPr>
              <a:t>Test cooling to </a:t>
            </a:r>
            <a:r>
              <a:rPr lang="en-US" sz="2800" b="1" dirty="0" err="1" smtClean="0">
                <a:solidFill>
                  <a:schemeClr val="accent6">
                    <a:lumMod val="50000"/>
                  </a:schemeClr>
                </a:solidFill>
              </a:rPr>
              <a:t>mK</a:t>
            </a:r>
            <a:r>
              <a:rPr lang="en-US" sz="2800" b="1" dirty="0" smtClean="0">
                <a:solidFill>
                  <a:schemeClr val="accent6">
                    <a:lumMod val="50000"/>
                  </a:schemeClr>
                </a:solidFill>
              </a:rPr>
              <a:t> temperature in</a:t>
            </a:r>
          </a:p>
          <a:p>
            <a:r>
              <a:rPr lang="en-US" sz="2800" b="1" dirty="0">
                <a:solidFill>
                  <a:schemeClr val="accent6">
                    <a:lumMod val="50000"/>
                  </a:schemeClr>
                </a:solidFill>
              </a:rPr>
              <a:t> </a:t>
            </a:r>
            <a:r>
              <a:rPr lang="en-US" sz="2800" b="1" dirty="0" smtClean="0">
                <a:solidFill>
                  <a:schemeClr val="accent6">
                    <a:lumMod val="50000"/>
                  </a:schemeClr>
                </a:solidFill>
              </a:rPr>
              <a:t>      on-line (beam line connected) conditions</a:t>
            </a:r>
          </a:p>
          <a:p>
            <a:pPr marL="571500" indent="-571500">
              <a:buAutoNum type="romanUcPeriod" startAt="2"/>
            </a:pPr>
            <a:endParaRPr lang="en-US" sz="2800" b="1" dirty="0">
              <a:solidFill>
                <a:schemeClr val="accent6">
                  <a:lumMod val="50000"/>
                </a:schemeClr>
              </a:solidFill>
            </a:endParaRPr>
          </a:p>
          <a:p>
            <a:pPr marL="571500" indent="-571500">
              <a:buAutoNum type="romanUcPeriod" startAt="2"/>
            </a:pPr>
            <a:endParaRPr lang="en-US" sz="2800" dirty="0"/>
          </a:p>
        </p:txBody>
      </p:sp>
    </p:spTree>
    <p:extLst>
      <p:ext uri="{BB962C8B-B14F-4D97-AF65-F5344CB8AC3E}">
        <p14:creationId xmlns:p14="http://schemas.microsoft.com/office/powerpoint/2010/main" val="3309163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4596" y="740928"/>
            <a:ext cx="7972261" cy="5940089"/>
          </a:xfrm>
          <a:prstGeom prst="rect">
            <a:avLst/>
          </a:prstGeom>
          <a:noFill/>
        </p:spPr>
        <p:txBody>
          <a:bodyPr wrap="square" rtlCol="0">
            <a:spAutoFit/>
          </a:bodyPr>
          <a:lstStyle/>
          <a:p>
            <a:pPr algn="ctr"/>
            <a:r>
              <a:rPr lang="en-US" sz="3600" b="1" dirty="0" smtClean="0"/>
              <a:t>Time-line:</a:t>
            </a:r>
          </a:p>
          <a:p>
            <a:endParaRPr lang="en-US" sz="2800" dirty="0"/>
          </a:p>
          <a:p>
            <a:r>
              <a:rPr lang="en-US" sz="2800" b="1" dirty="0" smtClean="0">
                <a:solidFill>
                  <a:srgbClr val="FF0000"/>
                </a:solidFill>
              </a:rPr>
              <a:t>Three (four if necessary) installation sessions:</a:t>
            </a:r>
          </a:p>
          <a:p>
            <a:endParaRPr lang="en-US" sz="2800" dirty="0"/>
          </a:p>
          <a:p>
            <a:r>
              <a:rPr lang="en-US" sz="2800" dirty="0" smtClean="0"/>
              <a:t>October and December 2015, possibly January 2016</a:t>
            </a:r>
          </a:p>
          <a:p>
            <a:r>
              <a:rPr lang="en-US" sz="2800" dirty="0" smtClean="0"/>
              <a:t>(</a:t>
            </a:r>
            <a:r>
              <a:rPr lang="en-US" sz="2800" b="1" dirty="0" smtClean="0">
                <a:solidFill>
                  <a:srgbClr val="3366FF"/>
                </a:solidFill>
              </a:rPr>
              <a:t>Milestones I and II</a:t>
            </a:r>
            <a:r>
              <a:rPr lang="en-US" sz="2800" dirty="0" smtClean="0"/>
              <a:t>)  </a:t>
            </a:r>
          </a:p>
          <a:p>
            <a:endParaRPr lang="en-US" sz="2800" dirty="0"/>
          </a:p>
          <a:p>
            <a:r>
              <a:rPr lang="en-US" sz="2800" dirty="0" smtClean="0"/>
              <a:t>Spring 2016 (</a:t>
            </a:r>
            <a:r>
              <a:rPr lang="en-US" sz="2800" b="1" dirty="0" smtClean="0">
                <a:solidFill>
                  <a:srgbClr val="3366FF"/>
                </a:solidFill>
              </a:rPr>
              <a:t>Milestone III</a:t>
            </a:r>
            <a:r>
              <a:rPr lang="en-US" sz="2800" dirty="0" smtClean="0"/>
              <a:t>) scheduled in time to be </a:t>
            </a:r>
          </a:p>
          <a:p>
            <a:r>
              <a:rPr lang="en-US" sz="2800" dirty="0" smtClean="0"/>
              <a:t>considered for scheduling experiment)</a:t>
            </a:r>
          </a:p>
          <a:p>
            <a:endParaRPr lang="en-US" sz="2800" dirty="0"/>
          </a:p>
          <a:p>
            <a:pPr algn="ctr"/>
            <a:r>
              <a:rPr lang="en-US" sz="2800" b="1" dirty="0" smtClean="0"/>
              <a:t>NECESSARY TO HAVE ALL THE CONNECTIONS RESTORED</a:t>
            </a:r>
          </a:p>
          <a:p>
            <a:endParaRPr lang="en-US" dirty="0"/>
          </a:p>
          <a:p>
            <a:endParaRPr lang="en-US" dirty="0"/>
          </a:p>
        </p:txBody>
      </p:sp>
    </p:spTree>
    <p:extLst>
      <p:ext uri="{BB962C8B-B14F-4D97-AF65-F5344CB8AC3E}">
        <p14:creationId xmlns:p14="http://schemas.microsoft.com/office/powerpoint/2010/main" val="905064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 name="TextShape 1"/>
          <p:cNvSpPr txBox="1"/>
          <p:nvPr/>
        </p:nvSpPr>
        <p:spPr>
          <a:xfrm>
            <a:off x="160970" y="573129"/>
            <a:ext cx="8983030" cy="5328000"/>
          </a:xfrm>
          <a:prstGeom prst="rect">
            <a:avLst/>
          </a:prstGeom>
          <a:noFill/>
          <a:ln>
            <a:noFill/>
          </a:ln>
        </p:spPr>
        <p:txBody>
          <a:bodyPr lIns="0" tIns="0" rIns="0" bIns="0"/>
          <a:lstStyle/>
          <a:p>
            <a:pPr>
              <a:buSzPct val="45000"/>
            </a:pPr>
            <a:r>
              <a:rPr lang="en-US" sz="2400" b="1" smtClean="0">
                <a:latin typeface="Calibri"/>
                <a:cs typeface="Calibri"/>
              </a:rPr>
              <a:t>                                            PHYSICS </a:t>
            </a:r>
            <a:r>
              <a:rPr lang="en-US" sz="2400" b="1" dirty="0" smtClean="0">
                <a:latin typeface="Calibri"/>
                <a:cs typeface="Calibri"/>
              </a:rPr>
              <a:t>AT NICOLE:</a:t>
            </a:r>
          </a:p>
          <a:p>
            <a:pPr>
              <a:buSzPct val="45000"/>
            </a:pPr>
            <a:endParaRPr lang="en-US" dirty="0">
              <a:latin typeface="Calibri"/>
              <a:cs typeface="Calibri"/>
            </a:endParaRPr>
          </a:p>
          <a:p>
            <a:pPr>
              <a:buSzPct val="45000"/>
            </a:pPr>
            <a:r>
              <a:rPr lang="en-US" sz="2000" b="1" dirty="0" smtClean="0">
                <a:latin typeface="Calibri"/>
                <a:cs typeface="Calibri"/>
              </a:rPr>
              <a:t>Two  approved experiments</a:t>
            </a:r>
          </a:p>
          <a:p>
            <a:pPr>
              <a:buSzPct val="45000"/>
            </a:pPr>
            <a:endParaRPr lang="en-US" sz="2000" b="1" dirty="0">
              <a:latin typeface="Calibri"/>
              <a:cs typeface="Calibri"/>
            </a:endParaRPr>
          </a:p>
          <a:p>
            <a:pPr>
              <a:buSzPct val="45000"/>
            </a:pPr>
            <a:r>
              <a:rPr lang="en-US" sz="2000" b="1" dirty="0">
                <a:latin typeface="Calibri"/>
                <a:cs typeface="Calibri"/>
              </a:rPr>
              <a:t>I</a:t>
            </a:r>
            <a:r>
              <a:rPr lang="en-US" sz="2000" b="1" dirty="0" smtClean="0"/>
              <a:t>S460 </a:t>
            </a:r>
            <a:r>
              <a:rPr lang="en-US" sz="2000" b="1" dirty="0"/>
              <a:t> </a:t>
            </a:r>
            <a:r>
              <a:rPr lang="en-US" sz="2000" b="1" dirty="0" smtClean="0"/>
              <a:t>Magnetic </a:t>
            </a:r>
            <a:r>
              <a:rPr lang="en-US" sz="2000" b="1" dirty="0"/>
              <a:t>dipole moments of High-K isomeric states in </a:t>
            </a:r>
            <a:r>
              <a:rPr lang="en-US" sz="2000" b="1" dirty="0" err="1"/>
              <a:t>Hf</a:t>
            </a:r>
            <a:r>
              <a:rPr lang="en-US" sz="2000" b="1" dirty="0"/>
              <a:t> isotopes </a:t>
            </a:r>
            <a:endParaRPr lang="en-US" sz="2000" b="1" dirty="0" smtClean="0"/>
          </a:p>
          <a:p>
            <a:pPr>
              <a:buSzPct val="45000"/>
            </a:pPr>
            <a:r>
              <a:rPr lang="en-US" sz="2000" b="1" dirty="0" smtClean="0"/>
              <a:t>IS575  Beta</a:t>
            </a:r>
            <a:r>
              <a:rPr lang="en-US" sz="2000" b="1" dirty="0"/>
              <a:t>-delayed neutrons from oriented </a:t>
            </a:r>
            <a:r>
              <a:rPr lang="en-US" sz="2000" b="1" baseline="30000" dirty="0"/>
              <a:t>137,139</a:t>
            </a:r>
            <a:r>
              <a:rPr lang="en-US" sz="2000" b="1" dirty="0"/>
              <a:t>I and </a:t>
            </a:r>
            <a:r>
              <a:rPr lang="en-US" sz="2000" b="1" baseline="30000" dirty="0"/>
              <a:t>87</a:t>
            </a:r>
            <a:r>
              <a:rPr lang="en-US" sz="2000" b="1" baseline="30000" dirty="0" smtClean="0"/>
              <a:t>, 89</a:t>
            </a:r>
            <a:r>
              <a:rPr lang="en-US" sz="2000" b="1" dirty="0" smtClean="0"/>
              <a:t>Br nuclei</a:t>
            </a:r>
          </a:p>
          <a:p>
            <a:pPr>
              <a:buSzPct val="45000"/>
            </a:pPr>
            <a:endParaRPr lang="en-US" dirty="0">
              <a:latin typeface="Calibri"/>
              <a:cs typeface="Calibri"/>
            </a:endParaRPr>
          </a:p>
          <a:p>
            <a:pPr>
              <a:buSzPct val="45000"/>
            </a:pPr>
            <a:r>
              <a:rPr lang="en-US" sz="2000" b="1" dirty="0" smtClean="0">
                <a:solidFill>
                  <a:srgbClr val="FF0000"/>
                </a:solidFill>
                <a:latin typeface="Calibri"/>
                <a:cs typeface="Calibri"/>
              </a:rPr>
              <a:t>Two new directions under discussion:</a:t>
            </a:r>
          </a:p>
          <a:p>
            <a:pPr>
              <a:buSzPct val="45000"/>
            </a:pPr>
            <a:endParaRPr lang="en-US" dirty="0">
              <a:latin typeface="Calibri"/>
              <a:cs typeface="Calibri"/>
            </a:endParaRPr>
          </a:p>
          <a:p>
            <a:pPr>
              <a:buSzPct val="45000"/>
            </a:pPr>
            <a:r>
              <a:rPr lang="en-US" b="1" dirty="0" smtClean="0">
                <a:solidFill>
                  <a:srgbClr val="3366FF"/>
                </a:solidFill>
                <a:latin typeface="Calibri"/>
                <a:cs typeface="Calibri"/>
              </a:rPr>
              <a:t>Application to medical physics</a:t>
            </a:r>
            <a:r>
              <a:rPr lang="en-US" dirty="0" smtClean="0">
                <a:latin typeface="Calibri"/>
                <a:cs typeface="Calibri"/>
              </a:rPr>
              <a:t>: (</a:t>
            </a:r>
            <a:r>
              <a:rPr lang="en-US" dirty="0" err="1" smtClean="0">
                <a:latin typeface="Calibri"/>
                <a:cs typeface="Calibri"/>
              </a:rPr>
              <a:t>Ulli</a:t>
            </a:r>
            <a:r>
              <a:rPr lang="en-US" dirty="0" smtClean="0">
                <a:latin typeface="Calibri"/>
                <a:cs typeface="Calibri"/>
              </a:rPr>
              <a:t> Koester)</a:t>
            </a:r>
          </a:p>
          <a:p>
            <a:pPr>
              <a:buSzPct val="45000"/>
            </a:pPr>
            <a:r>
              <a:rPr lang="en-US" dirty="0" smtClean="0">
                <a:latin typeface="Calibri"/>
                <a:cs typeface="Calibri"/>
              </a:rPr>
              <a:t>The observation of angular distribution of gamma rays can yield accurate multipole mixing ratios. This knowledge may </a:t>
            </a:r>
            <a:r>
              <a:rPr lang="en-US" dirty="0" smtClean="0">
                <a:latin typeface="Calibri"/>
                <a:cs typeface="Calibri"/>
              </a:rPr>
              <a:t>be the </a:t>
            </a:r>
            <a:r>
              <a:rPr lang="en-US" dirty="0" smtClean="0">
                <a:latin typeface="Calibri"/>
                <a:cs typeface="Calibri"/>
              </a:rPr>
              <a:t>best way to estimate conversion electron and Auger transition intensities, data required for cancer therapy.</a:t>
            </a:r>
          </a:p>
          <a:p>
            <a:pPr>
              <a:buSzPct val="45000"/>
            </a:pPr>
            <a:endParaRPr lang="en-US" dirty="0">
              <a:latin typeface="Calibri"/>
              <a:cs typeface="Calibri"/>
            </a:endParaRPr>
          </a:p>
          <a:p>
            <a:pPr>
              <a:buSzPct val="45000"/>
            </a:pPr>
            <a:r>
              <a:rPr lang="en-US" b="1" dirty="0">
                <a:solidFill>
                  <a:srgbClr val="3366FF"/>
                </a:solidFill>
                <a:latin typeface="Calibri"/>
                <a:cs typeface="Calibri"/>
              </a:rPr>
              <a:t>T</a:t>
            </a:r>
            <a:r>
              <a:rPr lang="en-US" b="1" dirty="0" smtClean="0">
                <a:solidFill>
                  <a:srgbClr val="3366FF"/>
                </a:solidFill>
                <a:latin typeface="Calibri"/>
                <a:cs typeface="Calibri"/>
              </a:rPr>
              <a:t>ime-reversal (TR) non-conservation  (Jose J. V. </a:t>
            </a:r>
            <a:r>
              <a:rPr lang="en-US" b="1" dirty="0" err="1" smtClean="0">
                <a:solidFill>
                  <a:srgbClr val="3366FF"/>
                </a:solidFill>
                <a:latin typeface="Calibri"/>
                <a:cs typeface="Calibri"/>
              </a:rPr>
              <a:t>Dobon</a:t>
            </a:r>
            <a:r>
              <a:rPr lang="en-US" b="1" dirty="0" smtClean="0">
                <a:solidFill>
                  <a:srgbClr val="3366FF"/>
                </a:solidFill>
                <a:latin typeface="Calibri"/>
                <a:cs typeface="Calibri"/>
              </a:rPr>
              <a:t>, </a:t>
            </a:r>
            <a:r>
              <a:rPr lang="en-US" b="1" dirty="0" err="1" smtClean="0">
                <a:solidFill>
                  <a:srgbClr val="3366FF"/>
                </a:solidFill>
                <a:latin typeface="Calibri"/>
                <a:cs typeface="Calibri"/>
              </a:rPr>
              <a:t>Legnaro</a:t>
            </a:r>
            <a:r>
              <a:rPr lang="en-US" b="1" dirty="0">
                <a:solidFill>
                  <a:srgbClr val="3366FF"/>
                </a:solidFill>
                <a:latin typeface="Calibri"/>
                <a:cs typeface="Calibri"/>
              </a:rPr>
              <a:t> </a:t>
            </a:r>
            <a:r>
              <a:rPr lang="en-US" b="1" dirty="0" smtClean="0">
                <a:solidFill>
                  <a:srgbClr val="3366FF"/>
                </a:solidFill>
                <a:latin typeface="Calibri"/>
                <a:cs typeface="Calibri"/>
              </a:rPr>
              <a:t>and </a:t>
            </a:r>
            <a:r>
              <a:rPr lang="en-US" b="1" dirty="0" err="1" smtClean="0">
                <a:solidFill>
                  <a:srgbClr val="3366FF"/>
                </a:solidFill>
                <a:latin typeface="Calibri"/>
                <a:cs typeface="Calibri"/>
              </a:rPr>
              <a:t>J.R.Stone</a:t>
            </a:r>
            <a:r>
              <a:rPr lang="en-US" b="1" dirty="0" smtClean="0">
                <a:solidFill>
                  <a:srgbClr val="3366FF"/>
                </a:solidFill>
                <a:latin typeface="Calibri"/>
                <a:cs typeface="Calibri"/>
              </a:rPr>
              <a:t>)</a:t>
            </a:r>
          </a:p>
          <a:p>
            <a:pPr>
              <a:buSzPct val="45000"/>
            </a:pPr>
            <a:endParaRPr lang="en-US" b="1" dirty="0" smtClean="0">
              <a:solidFill>
                <a:srgbClr val="3366FF"/>
              </a:solidFill>
              <a:latin typeface="Calibri"/>
              <a:cs typeface="Calibri"/>
            </a:endParaRPr>
          </a:p>
          <a:p>
            <a:pPr>
              <a:buSzPct val="45000"/>
            </a:pPr>
            <a:r>
              <a:rPr lang="en-US" dirty="0" smtClean="0">
                <a:latin typeface="Calibri"/>
                <a:cs typeface="Calibri"/>
              </a:rPr>
              <a:t>The polarization detection efficiency could be increased by </a:t>
            </a:r>
            <a:r>
              <a:rPr lang="en-US" dirty="0">
                <a:latin typeface="Calibri"/>
                <a:cs typeface="Calibri"/>
              </a:rPr>
              <a:t>~</a:t>
            </a:r>
            <a:r>
              <a:rPr lang="en-US" dirty="0" smtClean="0">
                <a:latin typeface="Calibri"/>
                <a:cs typeface="Calibri"/>
              </a:rPr>
              <a:t>order of magnitude if,  instead of traditional detection of Compton scattered polarized photons from oriented nuclei,   recoil electrons were detected as well and Compton event electronically reconstructed. This could be achieved if high-pressure noble gas detectors were used. This new technology would bring back interest in  (TR) experiments.</a:t>
            </a:r>
            <a:endParaRPr dirty="0">
              <a:latin typeface="Calibri"/>
              <a:cs typeface="Calibri"/>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35320</TotalTime>
  <Words>1368</Words>
  <Application>Microsoft Macintosh PowerPoint</Application>
  <PresentationFormat>On-screen Show (4:3)</PresentationFormat>
  <Paragraphs>241</Paragraphs>
  <Slides>34</Slides>
  <Notes>10</Notes>
  <HiddenSlides>0</HiddenSlides>
  <MMClips>0</MMClips>
  <ScaleCrop>false</ScaleCrop>
  <HeadingPairs>
    <vt:vector size="4" baseType="variant">
      <vt:variant>
        <vt:lpstr>Theme</vt:lpstr>
      </vt:variant>
      <vt:variant>
        <vt:i4>3</vt:i4>
      </vt:variant>
      <vt:variant>
        <vt:lpstr>Slide Titles</vt:lpstr>
      </vt:variant>
      <vt:variant>
        <vt:i4>34</vt:i4>
      </vt:variant>
    </vt:vector>
  </HeadingPairs>
  <TitlesOfParts>
    <vt:vector size="37" baseType="lpstr">
      <vt:lpstr>Office Theme</vt:lpstr>
      <vt:lpstr>Office Theme</vt:lpstr>
      <vt:lpstr>Office ​​テーマ</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NICOLE preparation status</vt:lpstr>
      <vt:lpstr>Situation</vt:lpstr>
      <vt:lpstr>Work on NICOLE (2014. August)</vt:lpstr>
      <vt:lpstr>Work on NICOLE (2015.May)</vt:lpstr>
      <vt:lpstr>future plan for preparation</vt:lpstr>
      <vt:lpstr>Misalignment 77K shield</vt:lpstr>
      <vt:lpstr>Misalignment of 77K shield</vt:lpstr>
      <vt:lpstr>small leak at windows</vt:lpstr>
      <vt:lpstr>Thinner windows for new 4K tail</vt:lpstr>
      <vt:lpstr>New He transfer system</vt:lpstr>
      <vt:lpstr>Connections</vt:lpstr>
      <vt:lpstr>alignment and connection to beam 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Yoann</dc:creator>
  <cp:lastModifiedBy>Jirina Stone</cp:lastModifiedBy>
  <cp:revision>1170</cp:revision>
  <dcterms:created xsi:type="dcterms:W3CDTF">2009-08-19T14:32:23Z</dcterms:created>
  <dcterms:modified xsi:type="dcterms:W3CDTF">2015-06-26T21:01:54Z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40</vt:i4>
  </property>
  <property fmtid="{D5CDD505-2E9C-101B-9397-08002B2CF9AE}" pid="8" name="PresentationFormat">
    <vt:lpwstr>Affichage à l'écran (4:3)</vt:lpwstr>
  </property>
  <property fmtid="{D5CDD505-2E9C-101B-9397-08002B2CF9AE}" pid="9" name="ScaleCrop">
    <vt:bool>false</vt:bool>
  </property>
  <property fmtid="{D5CDD505-2E9C-101B-9397-08002B2CF9AE}" pid="10" name="ShareDoc">
    <vt:bool>false</vt:bool>
  </property>
  <property fmtid="{D5CDD505-2E9C-101B-9397-08002B2CF9AE}" pid="11" name="Slides">
    <vt:i4>40</vt:i4>
  </property>
</Properties>
</file>