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92" r:id="rId3"/>
    <p:sldId id="295" r:id="rId4"/>
    <p:sldId id="293" r:id="rId5"/>
    <p:sldId id="334" r:id="rId6"/>
    <p:sldId id="339" r:id="rId7"/>
    <p:sldId id="343" r:id="rId8"/>
    <p:sldId id="340" r:id="rId9"/>
    <p:sldId id="300" r:id="rId10"/>
    <p:sldId id="284" r:id="rId11"/>
    <p:sldId id="342" r:id="rId12"/>
    <p:sldId id="32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522" autoAdjust="0"/>
  </p:normalViewPr>
  <p:slideViewPr>
    <p:cSldViewPr>
      <p:cViewPr>
        <p:scale>
          <a:sx n="100" d="100"/>
          <a:sy n="100" d="100"/>
        </p:scale>
        <p:origin x="-16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30/06/15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discussion with </a:t>
            </a:r>
            <a:r>
              <a:rPr lang="en-US" dirty="0" err="1" smtClean="0">
                <a:solidFill>
                  <a:srgbClr val="0000FF"/>
                </a:solidFill>
                <a:latin typeface="Calibri" charset="0"/>
              </a:rPr>
              <a:t>Ph</a:t>
            </a: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to get a Limited term contract 50% collaboration + 50% PH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24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committee agrees that until Greece signs the updated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MoU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has paid its outstanding fees it will no longer be considered a member of the ISOLDE collaboration.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54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8712968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News of the                       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704" y="4052664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 smtClean="0"/>
              <a:t>Maria J. G. Borge</a:t>
            </a:r>
          </a:p>
        </p:txBody>
      </p:sp>
      <p:pic>
        <p:nvPicPr>
          <p:cNvPr id="8" name="Picture 7" descr="Isolde_50_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63912"/>
            <a:ext cx="3240360" cy="1039058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4211960" y="0"/>
            <a:ext cx="4932040" cy="119675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40000" dist="23000" dir="5400000" sx="0" sy="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1331640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30th June 2015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315416"/>
            <a:ext cx="7643192" cy="980736"/>
          </a:xfrm>
        </p:spPr>
        <p:txBody>
          <a:bodyPr>
            <a:normAutofit/>
          </a:bodyPr>
          <a:lstStyle/>
          <a:p>
            <a:r>
              <a:rPr lang="en-US" dirty="0" smtClean="0"/>
              <a:t>Income of the collaboration</a:t>
            </a:r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341460"/>
              </p:ext>
            </p:extLst>
          </p:nvPr>
        </p:nvGraphicFramePr>
        <p:xfrm>
          <a:off x="251521" y="476672"/>
          <a:ext cx="8640960" cy="6403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  <a:gridCol w="1728192"/>
              </a:tblGrid>
              <a:tr h="631618">
                <a:tc>
                  <a:txBody>
                    <a:bodyPr/>
                    <a:lstStyle/>
                    <a:p>
                      <a:r>
                        <a:rPr lang="en-US" dirty="0" smtClean="0"/>
                        <a:t>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Amount per year (CHF)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2013 contribution</a:t>
                      </a:r>
                    </a:p>
                    <a:p>
                      <a:r>
                        <a:rPr lang="en-US" dirty="0" smtClean="0"/>
                        <a:t>Received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contribution</a:t>
                      </a:r>
                    </a:p>
                    <a:p>
                      <a:r>
                        <a:rPr lang="en-US" dirty="0" smtClean="0"/>
                        <a:t>Received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contribution</a:t>
                      </a:r>
                    </a:p>
                    <a:p>
                      <a:r>
                        <a:rPr lang="en-US" dirty="0" smtClean="0"/>
                        <a:t>Received</a:t>
                      </a: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Belgium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✔</a:t>
                      </a:r>
                      <a:endParaRPr lang="en-US" sz="1600" dirty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charset="2"/>
                        <a:buNone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CERN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Denmark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Finland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France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Germany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Greece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India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Ireland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10.000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Norway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Romania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Spain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   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 ✔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Sweden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36593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United Kingdom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60.000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+mn-lt"/>
                        </a:rPr>
                        <a:t>   </a:t>
                      </a: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800000"/>
                          </a:solidFill>
                          <a:latin typeface="+mn-lt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800000"/>
                        </a:solidFill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835696" y="3501008"/>
            <a:ext cx="2016224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Paid 2010-2011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/>
              <a:t>P</a:t>
            </a:r>
            <a:r>
              <a:rPr lang="es-ES" dirty="0" err="1" smtClean="0"/>
              <a:t>roposed</a:t>
            </a:r>
            <a:r>
              <a:rPr lang="es-ES" dirty="0" smtClean="0"/>
              <a:t> new </a:t>
            </a:r>
            <a:r>
              <a:rPr lang="es-ES" dirty="0" err="1" smtClean="0"/>
              <a:t>members</a:t>
            </a:r>
            <a:r>
              <a:rPr lang="es-ES" dirty="0" smtClean="0"/>
              <a:t>: status</a:t>
            </a:r>
            <a:endParaRPr lang="es-E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7653536" cy="5256584"/>
          </a:xfrm>
        </p:spPr>
        <p:txBody>
          <a:bodyPr>
            <a:normAutofit fontScale="85000" lnSpcReduction="10000"/>
          </a:bodyPr>
          <a:lstStyle/>
          <a:p>
            <a:r>
              <a:rPr lang="en-US" sz="2400" b="1" dirty="0"/>
              <a:t>Bulgaria</a:t>
            </a:r>
            <a:r>
              <a:rPr lang="en-US" sz="2400" dirty="0"/>
              <a:t> has agreed with the ISOLDE-</a:t>
            </a:r>
            <a:r>
              <a:rPr lang="en-US" sz="2400" dirty="0" err="1"/>
              <a:t>MoU</a:t>
            </a:r>
            <a:r>
              <a:rPr lang="en-US" sz="2400" dirty="0"/>
              <a:t> &amp; Sergio </a:t>
            </a:r>
            <a:r>
              <a:rPr lang="en-US" sz="2400" dirty="0" err="1"/>
              <a:t>Bertolucci</a:t>
            </a:r>
            <a:r>
              <a:rPr lang="en-US" sz="2400" dirty="0"/>
              <a:t> has signed  the 21</a:t>
            </a:r>
            <a:r>
              <a:rPr lang="en-US" sz="2400" baseline="30000" dirty="0"/>
              <a:t>st</a:t>
            </a:r>
            <a:r>
              <a:rPr lang="en-US" sz="2400" dirty="0"/>
              <a:t> of March 2014,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Expected to sign by Bulgaria before the end of this year.</a:t>
            </a:r>
          </a:p>
          <a:p>
            <a:pPr marL="0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Slovakia Minister of Sciences has sent me a letter asking for the document to sign the </a:t>
            </a:r>
            <a:r>
              <a:rPr lang="en-US" sz="2400" dirty="0" err="1"/>
              <a:t>MoU</a:t>
            </a:r>
            <a:r>
              <a:rPr lang="en-US" sz="2400" dirty="0"/>
              <a:t>.</a:t>
            </a:r>
            <a:endParaRPr lang="en-US" sz="22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South Africa is very close to get the signature, </a:t>
            </a:r>
            <a:r>
              <a:rPr lang="en-US" sz="2400" dirty="0" smtClean="0">
                <a:solidFill>
                  <a:srgbClr val="FF0000"/>
                </a:solidFill>
              </a:rPr>
              <a:t>expected this year.</a:t>
            </a:r>
          </a:p>
          <a:p>
            <a:endParaRPr lang="en-US" sz="2400" dirty="0"/>
          </a:p>
          <a:p>
            <a:r>
              <a:rPr lang="en-US" sz="2400" dirty="0" smtClean="0"/>
              <a:t>Poland has </a:t>
            </a:r>
            <a:r>
              <a:rPr lang="en-US" sz="2400" dirty="0" err="1" smtClean="0"/>
              <a:t>organised</a:t>
            </a:r>
            <a:r>
              <a:rPr lang="en-US" sz="2400" dirty="0" smtClean="0"/>
              <a:t> an internal consortium and the application</a:t>
            </a:r>
            <a:r>
              <a:rPr lang="en-US" sz="2400" dirty="0"/>
              <a:t> </a:t>
            </a:r>
            <a:r>
              <a:rPr lang="en-US" sz="2400" dirty="0" smtClean="0"/>
              <a:t>done to an annually official call  will close September 2015.  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Problems with India and  Greece contributions.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Ireland hopes that the country will ask to become associate and </a:t>
            </a:r>
            <a:endParaRPr lang="en-US" sz="2200" dirty="0" smtClean="0"/>
          </a:p>
          <a:p>
            <a:pPr lvl="1"/>
            <a:endParaRPr lang="en-US" sz="22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2076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979712" y="260648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Expenditure Collaboration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052736"/>
            <a:ext cx="7653536" cy="5472608"/>
          </a:xfrm>
        </p:spPr>
        <p:txBody>
          <a:bodyPr>
            <a:normAutofit/>
          </a:bodyPr>
          <a:lstStyle/>
          <a:p>
            <a:r>
              <a:rPr lang="en-US" dirty="0"/>
              <a:t>Contribution </a:t>
            </a:r>
            <a:r>
              <a:rPr lang="en-US" dirty="0" smtClean="0"/>
              <a:t>2015 </a:t>
            </a:r>
            <a:r>
              <a:rPr lang="en-US" dirty="0"/>
              <a:t>to HIE-ISOLDE already transferred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Expenditure 2014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		Real: 252.084 CHF /42611,58 for B508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/>
              <a:t>Balance  31st December 2014</a:t>
            </a: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</a:rPr>
              <a:t>551. 213 </a:t>
            </a:r>
            <a:r>
              <a:rPr lang="en-US" dirty="0" smtClean="0">
                <a:solidFill>
                  <a:srgbClr val="000090"/>
                </a:solidFill>
              </a:rPr>
              <a:t>CHF</a:t>
            </a:r>
          </a:p>
          <a:p>
            <a:pPr marL="0" indent="0"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Balance  29</a:t>
            </a:r>
            <a:r>
              <a:rPr lang="en-US" b="1" baseline="30000" dirty="0" smtClean="0">
                <a:solidFill>
                  <a:srgbClr val="000090"/>
                </a:solidFill>
              </a:rPr>
              <a:t>th</a:t>
            </a:r>
            <a:r>
              <a:rPr lang="en-US" b="1" dirty="0" smtClean="0">
                <a:solidFill>
                  <a:srgbClr val="000090"/>
                </a:solidFill>
              </a:rPr>
              <a:t> June 2015		421. 082 CHF</a:t>
            </a:r>
            <a:endParaRPr lang="en-US" b="1" dirty="0">
              <a:solidFill>
                <a:srgbClr val="000090"/>
              </a:solidFill>
            </a:endParaRPr>
          </a:p>
          <a:p>
            <a:r>
              <a:rPr lang="en-US" dirty="0"/>
              <a:t>Contribution 2012 		96,2 % </a:t>
            </a:r>
            <a:r>
              <a:rPr lang="en-US" dirty="0" smtClean="0"/>
              <a:t>received </a:t>
            </a:r>
            <a:endParaRPr lang="en-US" dirty="0"/>
          </a:p>
          <a:p>
            <a:r>
              <a:rPr lang="en-US" dirty="0"/>
              <a:t>Contributions 2013		</a:t>
            </a:r>
            <a:r>
              <a:rPr lang="en-US" dirty="0" smtClean="0"/>
              <a:t>88 </a:t>
            </a:r>
            <a:r>
              <a:rPr lang="en-US" dirty="0"/>
              <a:t>% received</a:t>
            </a:r>
          </a:p>
          <a:p>
            <a:r>
              <a:rPr lang="en-US" dirty="0"/>
              <a:t>Contributions 2014		</a:t>
            </a:r>
            <a:r>
              <a:rPr lang="en-US" dirty="0" smtClean="0"/>
              <a:t>80,5 </a:t>
            </a:r>
            <a:r>
              <a:rPr lang="en-US" dirty="0"/>
              <a:t>% </a:t>
            </a:r>
            <a:r>
              <a:rPr lang="en-US" dirty="0" smtClean="0"/>
              <a:t>received</a:t>
            </a:r>
          </a:p>
          <a:p>
            <a:r>
              <a:rPr lang="en-US" dirty="0" smtClean="0"/>
              <a:t>Contributions 2015		58,5 % received</a:t>
            </a:r>
            <a:endParaRPr lang="en-US" dirty="0"/>
          </a:p>
          <a:p>
            <a:endParaRPr lang="en-US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220486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Subsistance</a:t>
            </a:r>
            <a:endParaRPr lang="en-US" dirty="0" smtClean="0"/>
          </a:p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5004048" y="65973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2"/>
          <a:srcRect l="16912" t="9762" r="17742" b="6559"/>
          <a:stretch/>
        </p:blipFill>
        <p:spPr>
          <a:xfrm>
            <a:off x="2915816" y="1412776"/>
            <a:ext cx="240453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849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104455"/>
          </a:xfrm>
        </p:spPr>
        <p:txBody>
          <a:bodyPr>
            <a:noAutofit/>
          </a:bodyPr>
          <a:lstStyle/>
          <a:p>
            <a:r>
              <a:rPr lang="en-US" sz="2800" dirty="0" smtClean="0"/>
              <a:t>Fellows Associates and students</a:t>
            </a:r>
          </a:p>
          <a:p>
            <a:r>
              <a:rPr lang="en-US" sz="2800" dirty="0"/>
              <a:t>Courses and </a:t>
            </a:r>
            <a:r>
              <a:rPr lang="en-US" sz="2800" dirty="0" smtClean="0"/>
              <a:t>workshops </a:t>
            </a:r>
            <a:r>
              <a:rPr lang="en-US" sz="2800" dirty="0"/>
              <a:t>during </a:t>
            </a:r>
            <a:r>
              <a:rPr lang="en-US" sz="2800" dirty="0" smtClean="0"/>
              <a:t>2015</a:t>
            </a:r>
          </a:p>
          <a:p>
            <a:r>
              <a:rPr lang="en-US" sz="2800" dirty="0" smtClean="0"/>
              <a:t>ENSAR 2</a:t>
            </a:r>
          </a:p>
          <a:p>
            <a:r>
              <a:rPr lang="en-US" sz="2800" dirty="0" smtClean="0"/>
              <a:t> EURISOL DF</a:t>
            </a:r>
          </a:p>
          <a:p>
            <a:r>
              <a:rPr lang="en-US" sz="2800" dirty="0" smtClean="0"/>
              <a:t>Financial situation of the collaboration</a:t>
            </a:r>
          </a:p>
          <a:p>
            <a:r>
              <a:rPr lang="en-US" sz="2800" dirty="0" smtClean="0"/>
              <a:t>Status of the new members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420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1042988" y="0"/>
            <a:ext cx="7643812" cy="98107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</a:rPr>
              <a:t>Fellows, Associates &amp; Students</a:t>
            </a:r>
            <a:endParaRPr lang="en-US" dirty="0">
              <a:latin typeface="Calibri" charset="0"/>
            </a:endParaRP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1095127" y="980728"/>
            <a:ext cx="8013377" cy="5400600"/>
          </a:xfrm>
        </p:spPr>
        <p:txBody>
          <a:bodyPr>
            <a:noAutofit/>
          </a:bodyPr>
          <a:lstStyle/>
          <a:p>
            <a:r>
              <a:rPr lang="en-US" sz="1400" dirty="0" smtClean="0">
                <a:latin typeface="Calibri" charset="0"/>
              </a:rPr>
              <a:t>Coordinator: Magda </a:t>
            </a:r>
            <a:r>
              <a:rPr lang="en-US" sz="1400" dirty="0" err="1" smtClean="0">
                <a:latin typeface="Calibri" charset="0"/>
              </a:rPr>
              <a:t>Kowalska</a:t>
            </a:r>
            <a:r>
              <a:rPr lang="en-US" sz="1400" dirty="0" smtClean="0">
                <a:latin typeface="Calibri" charset="0"/>
              </a:rPr>
              <a:t> / </a:t>
            </a:r>
            <a:r>
              <a:rPr lang="en-US" sz="1400" dirty="0">
                <a:latin typeface="Calibri" charset="0"/>
              </a:rPr>
              <a:t>E</a:t>
            </a:r>
            <a:r>
              <a:rPr lang="en-US" sz="1400" dirty="0" smtClean="0">
                <a:latin typeface="Calibri" charset="0"/>
              </a:rPr>
              <a:t>lisa </a:t>
            </a:r>
            <a:r>
              <a:rPr lang="en-US" sz="1400" dirty="0" err="1" smtClean="0">
                <a:latin typeface="Calibri" charset="0"/>
              </a:rPr>
              <a:t>Rapisarda</a:t>
            </a:r>
            <a:r>
              <a:rPr lang="en-US" sz="1400" dirty="0" smtClean="0">
                <a:latin typeface="Calibri" charset="0"/>
              </a:rPr>
              <a:t> from 1</a:t>
            </a:r>
            <a:r>
              <a:rPr lang="en-US" sz="1400" baseline="30000" dirty="0" smtClean="0">
                <a:latin typeface="Calibri" charset="0"/>
              </a:rPr>
              <a:t>st</a:t>
            </a:r>
            <a:r>
              <a:rPr lang="en-US" sz="1400" dirty="0" smtClean="0">
                <a:latin typeface="Calibri" charset="0"/>
              </a:rPr>
              <a:t> of October 2015</a:t>
            </a:r>
          </a:p>
          <a:p>
            <a:r>
              <a:rPr lang="en-US" sz="1400" dirty="0" smtClean="0">
                <a:latin typeface="Calibri" charset="0"/>
              </a:rPr>
              <a:t>Associates (13</a:t>
            </a:r>
            <a:r>
              <a:rPr lang="en-US" sz="1400" baseline="30000" dirty="0" smtClean="0">
                <a:latin typeface="Calibri" charset="0"/>
              </a:rPr>
              <a:t>th</a:t>
            </a:r>
            <a:r>
              <a:rPr lang="en-US" sz="1400" dirty="0" smtClean="0">
                <a:latin typeface="Calibri" charset="0"/>
              </a:rPr>
              <a:t> September)</a:t>
            </a:r>
            <a:endParaRPr lang="en-US" sz="1400" dirty="0" smtClean="0">
              <a:solidFill>
                <a:srgbClr val="0000FF"/>
              </a:solidFill>
              <a:latin typeface="Calibri" charset="0"/>
            </a:endParaRPr>
          </a:p>
          <a:p>
            <a:pPr lvl="1"/>
            <a:r>
              <a:rPr lang="en-US" sz="1400" dirty="0" err="1" smtClean="0">
                <a:latin typeface="Calibri" charset="0"/>
              </a:rPr>
              <a:t>Haraldur</a:t>
            </a:r>
            <a:r>
              <a:rPr lang="en-US" sz="1400" dirty="0" smtClean="0">
                <a:latin typeface="Calibri" charset="0"/>
              </a:rPr>
              <a:t> </a:t>
            </a:r>
            <a:r>
              <a:rPr lang="en-US" sz="1400" dirty="0" err="1" smtClean="0">
                <a:latin typeface="Calibri" charset="0"/>
              </a:rPr>
              <a:t>Palle</a:t>
            </a:r>
            <a:r>
              <a:rPr lang="en-US" sz="1400" dirty="0" smtClean="0">
                <a:latin typeface="Calibri" charset="0"/>
              </a:rPr>
              <a:t> </a:t>
            </a:r>
            <a:r>
              <a:rPr lang="en-US" sz="1400" dirty="0" err="1" smtClean="0">
                <a:latin typeface="Calibri" charset="0"/>
              </a:rPr>
              <a:t>Gunnlaugsson</a:t>
            </a:r>
            <a:r>
              <a:rPr lang="en-US" sz="1400" dirty="0" smtClean="0">
                <a:latin typeface="Calibri" charset="0"/>
              </a:rPr>
              <a:t>, Feb2015-Jan2016</a:t>
            </a:r>
          </a:p>
          <a:p>
            <a:pPr lvl="1"/>
            <a:r>
              <a:rPr lang="en-US" sz="1400" dirty="0" err="1" smtClean="0">
                <a:latin typeface="Calibri" charset="0"/>
              </a:rPr>
              <a:t>Giacomo</a:t>
            </a:r>
            <a:r>
              <a:rPr lang="en-US" sz="1400" dirty="0" smtClean="0">
                <a:latin typeface="Calibri" charset="0"/>
              </a:rPr>
              <a:t> de Angelis, Oct2015-April2016</a:t>
            </a:r>
          </a:p>
          <a:p>
            <a:pPr lvl="1"/>
            <a:r>
              <a:rPr lang="en-US" sz="1400" dirty="0" smtClean="0">
                <a:latin typeface="Calibri" charset="0"/>
              </a:rPr>
              <a:t>Olivier </a:t>
            </a:r>
            <a:r>
              <a:rPr lang="en-US" sz="1400" dirty="0" err="1" smtClean="0">
                <a:latin typeface="Calibri" charset="0"/>
              </a:rPr>
              <a:t>Sorlin</a:t>
            </a:r>
            <a:r>
              <a:rPr lang="en-US" sz="1400" dirty="0" smtClean="0">
                <a:latin typeface="Calibri" charset="0"/>
              </a:rPr>
              <a:t>, Feb2016-August2016</a:t>
            </a:r>
            <a:endParaRPr lang="en-US" sz="1400" dirty="0">
              <a:latin typeface="Calibri" charset="0"/>
            </a:endParaRPr>
          </a:p>
          <a:p>
            <a:r>
              <a:rPr lang="en-US" sz="1400" dirty="0">
                <a:latin typeface="Calibri" charset="0"/>
              </a:rPr>
              <a:t>Corresponding Associates </a:t>
            </a:r>
            <a:r>
              <a:rPr lang="en-US" sz="1400" dirty="0" smtClean="0">
                <a:latin typeface="Calibri" charset="0"/>
              </a:rPr>
              <a:t>(13</a:t>
            </a:r>
            <a:r>
              <a:rPr lang="en-US" sz="1400" baseline="30000" dirty="0" smtClean="0">
                <a:latin typeface="Calibri" charset="0"/>
              </a:rPr>
              <a:t>th</a:t>
            </a:r>
            <a:r>
              <a:rPr lang="en-US" sz="1400" dirty="0" smtClean="0">
                <a:latin typeface="Calibri" charset="0"/>
              </a:rPr>
              <a:t> September)</a:t>
            </a:r>
          </a:p>
          <a:p>
            <a:pPr lvl="1"/>
            <a:r>
              <a:rPr lang="en-US" sz="1400" dirty="0" err="1">
                <a:solidFill>
                  <a:srgbClr val="000000"/>
                </a:solidFill>
                <a:latin typeface="Calibri" charset="0"/>
              </a:rPr>
              <a:t>Janne</a:t>
            </a:r>
            <a:r>
              <a:rPr lang="en-US" sz="1400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Calibri" charset="0"/>
              </a:rPr>
              <a:t>Pakarinen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, </a:t>
            </a:r>
            <a:r>
              <a:rPr lang="en-US" sz="1400" dirty="0">
                <a:solidFill>
                  <a:srgbClr val="000000"/>
                </a:solidFill>
                <a:latin typeface="Calibri" charset="0"/>
              </a:rPr>
              <a:t>July-Dec 2015</a:t>
            </a:r>
            <a:endParaRPr lang="en-US" sz="1400" dirty="0">
              <a:latin typeface="Calibri" charset="0"/>
            </a:endParaRPr>
          </a:p>
          <a:p>
            <a:pPr lvl="1"/>
            <a:r>
              <a:rPr lang="en-US" sz="1400" dirty="0" smtClean="0">
                <a:latin typeface="Calibri" charset="0"/>
              </a:rPr>
              <a:t>Ismael Martel, Sept-Nov 2015</a:t>
            </a:r>
          </a:p>
          <a:p>
            <a:r>
              <a:rPr lang="en-US" sz="1400" dirty="0" smtClean="0">
                <a:latin typeface="Calibri" charset="0"/>
              </a:rPr>
              <a:t>Fellows</a:t>
            </a:r>
            <a:r>
              <a:rPr lang="en-US" sz="1400" dirty="0">
                <a:latin typeface="Calibri" charset="0"/>
              </a:rPr>
              <a:t>: </a:t>
            </a:r>
            <a:r>
              <a:rPr lang="en-US" sz="1400" dirty="0" smtClean="0">
                <a:latin typeface="Calibri" charset="0"/>
              </a:rPr>
              <a:t>(</a:t>
            </a:r>
            <a:r>
              <a:rPr lang="en-US" sz="1400" dirty="0">
                <a:latin typeface="Calibri" charset="0"/>
              </a:rPr>
              <a:t>2</a:t>
            </a:r>
            <a:r>
              <a:rPr lang="en-US" sz="1400" baseline="30000" dirty="0" smtClean="0">
                <a:latin typeface="Calibri" charset="0"/>
              </a:rPr>
              <a:t>th</a:t>
            </a:r>
            <a:r>
              <a:rPr lang="en-US" sz="1400" dirty="0" smtClean="0">
                <a:latin typeface="Calibri" charset="0"/>
              </a:rPr>
              <a:t> </a:t>
            </a:r>
            <a:r>
              <a:rPr lang="en-US" sz="1400" dirty="0">
                <a:latin typeface="Calibri" charset="0"/>
              </a:rPr>
              <a:t>of </a:t>
            </a:r>
            <a:r>
              <a:rPr lang="en-US" sz="1400" dirty="0" smtClean="0">
                <a:latin typeface="Calibri" charset="0"/>
              </a:rPr>
              <a:t>September 2015)</a:t>
            </a:r>
            <a:endParaRPr lang="en-US" sz="1400" dirty="0">
              <a:solidFill>
                <a:srgbClr val="7BBA21"/>
              </a:solidFill>
              <a:latin typeface="Calibri" charset="0"/>
            </a:endParaRPr>
          </a:p>
          <a:p>
            <a:pPr lvl="2"/>
            <a:r>
              <a:rPr lang="en-US" sz="1400" dirty="0" smtClean="0">
                <a:latin typeface="Calibri" charset="0"/>
              </a:rPr>
              <a:t>Stephan </a:t>
            </a:r>
            <a:r>
              <a:rPr lang="en-US" sz="1400" dirty="0" err="1" smtClean="0">
                <a:latin typeface="Calibri" charset="0"/>
              </a:rPr>
              <a:t>Ettenbauer</a:t>
            </a:r>
            <a:r>
              <a:rPr lang="en-US" sz="1400" dirty="0" smtClean="0">
                <a:latin typeface="Calibri" charset="0"/>
              </a:rPr>
              <a:t> (June 2014 – Jan 2017, COLLAPS, </a:t>
            </a:r>
            <a:r>
              <a:rPr lang="en-US" sz="1400" dirty="0" err="1" smtClean="0">
                <a:latin typeface="Calibri" charset="0"/>
              </a:rPr>
              <a:t>Polarisation</a:t>
            </a:r>
            <a:r>
              <a:rPr lang="en-US" sz="1400" dirty="0" smtClean="0">
                <a:latin typeface="Calibri" charset="0"/>
              </a:rPr>
              <a:t> beams)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  <a:latin typeface="Calibri" charset="0"/>
              </a:rPr>
              <a:t>Kara Lynch  (Jan 2015 – Dec 2017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)</a:t>
            </a:r>
            <a:endParaRPr lang="en-US" sz="1400" dirty="0" smtClean="0">
              <a:latin typeface="Calibri" charset="0"/>
            </a:endParaRPr>
          </a:p>
          <a:p>
            <a:pPr lvl="2"/>
            <a:r>
              <a:rPr lang="en-US" sz="1400" dirty="0">
                <a:latin typeface="Calibri" charset="0"/>
              </a:rPr>
              <a:t>Miguel </a:t>
            </a:r>
            <a:r>
              <a:rPr lang="en-US" sz="1400" dirty="0" err="1">
                <a:latin typeface="Calibri" charset="0"/>
              </a:rPr>
              <a:t>Madurga</a:t>
            </a:r>
            <a:r>
              <a:rPr lang="en-US" sz="1400" dirty="0">
                <a:latin typeface="Calibri" charset="0"/>
              </a:rPr>
              <a:t> ( June 2014 – May 2016) (Nuclear structure</a:t>
            </a:r>
            <a:r>
              <a:rPr lang="en-US" sz="1400" dirty="0" smtClean="0">
                <a:latin typeface="Calibri" charset="0"/>
              </a:rPr>
              <a:t>)</a:t>
            </a:r>
          </a:p>
          <a:p>
            <a:pPr lvl="2"/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Akira Miyazaki (June 2014- May 2016, SC cavities)</a:t>
            </a:r>
          </a:p>
          <a:p>
            <a:pPr lvl="2"/>
            <a:r>
              <a:rPr lang="en-US" sz="1400" dirty="0" err="1" smtClean="0">
                <a:solidFill>
                  <a:srgbClr val="000000"/>
                </a:solidFill>
                <a:latin typeface="Calibri" charset="0"/>
              </a:rPr>
              <a:t>Torben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 E. </a:t>
            </a:r>
            <a:r>
              <a:rPr lang="en-US" sz="1400" dirty="0" err="1" smtClean="0">
                <a:solidFill>
                  <a:srgbClr val="000000"/>
                </a:solidFill>
                <a:latin typeface="Calibri" charset="0"/>
              </a:rPr>
              <a:t>Molholt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 (Feb 2015 – Jan2017) (Applied Sciences)</a:t>
            </a:r>
          </a:p>
          <a:p>
            <a:pPr marL="342900" lvl="2" indent="-342900">
              <a:buBlip>
                <a:blip r:embed="rId3"/>
              </a:buBlip>
            </a:pPr>
            <a:r>
              <a:rPr lang="en-US" sz="1400" dirty="0" smtClean="0">
                <a:latin typeface="Calibri" charset="0"/>
              </a:rPr>
              <a:t>Doctoral student: </a:t>
            </a:r>
          </a:p>
          <a:p>
            <a:pPr marL="1200150" lvl="4" indent="-285750">
              <a:buFont typeface="Wingdings" charset="2"/>
              <a:buChar char="ü"/>
            </a:pP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Doctoral Student CERN for IDS</a:t>
            </a:r>
            <a:r>
              <a:rPr lang="en-US" sz="1400" dirty="0" smtClean="0">
                <a:solidFill>
                  <a:srgbClr val="000090"/>
                </a:solidFill>
                <a:latin typeface="Calibri" charset="0"/>
              </a:rPr>
              <a:t>: </a:t>
            </a:r>
            <a:r>
              <a:rPr lang="en-US" sz="1400" dirty="0" err="1" smtClean="0">
                <a:solidFill>
                  <a:srgbClr val="000000"/>
                </a:solidFill>
                <a:latin typeface="Calibri" charset="0"/>
              </a:rPr>
              <a:t>Razvan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latin typeface="Calibri" charset="0"/>
              </a:rPr>
              <a:t>Lica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 (Sep2014 – August 2017)</a:t>
            </a:r>
          </a:p>
          <a:p>
            <a:pPr lvl="2"/>
            <a:r>
              <a:rPr lang="en-US" sz="1400" dirty="0" smtClean="0">
                <a:latin typeface="Calibri" charset="0"/>
              </a:rPr>
              <a:t>Doctoral Program with Greece for life sciences (50% GR, 33% CERN,13% </a:t>
            </a:r>
            <a:r>
              <a:rPr lang="en-US" sz="1400" dirty="0" err="1" smtClean="0">
                <a:latin typeface="Calibri" charset="0"/>
              </a:rPr>
              <a:t>Madga’s</a:t>
            </a:r>
            <a:r>
              <a:rPr lang="en-US" sz="1400" dirty="0" smtClean="0">
                <a:latin typeface="Calibri" charset="0"/>
              </a:rPr>
              <a:t> ERC )</a:t>
            </a:r>
          </a:p>
          <a:p>
            <a:pPr lvl="3"/>
            <a:r>
              <a:rPr lang="en-US" dirty="0" err="1">
                <a:latin typeface="Calibri" charset="0"/>
              </a:rPr>
              <a:t>Stavroula</a:t>
            </a:r>
            <a:r>
              <a:rPr lang="en-US" dirty="0">
                <a:latin typeface="Calibri" charset="0"/>
              </a:rPr>
              <a:t> </a:t>
            </a:r>
            <a:r>
              <a:rPr lang="en-US" dirty="0" err="1">
                <a:latin typeface="Calibri" charset="0"/>
              </a:rPr>
              <a:t>Pallada</a:t>
            </a:r>
            <a:r>
              <a:rPr lang="en-US" dirty="0">
                <a:latin typeface="Calibri" charset="0"/>
              </a:rPr>
              <a:t> (March 2014 - Feb 2017</a:t>
            </a:r>
            <a:r>
              <a:rPr lang="en-US" dirty="0" smtClean="0">
                <a:latin typeface="Calibri" charset="0"/>
              </a:rPr>
              <a:t>), Biophysics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  <a:latin typeface="Calibri" charset="0"/>
              </a:rPr>
              <a:t>Doctoral Program with </a:t>
            </a:r>
            <a:r>
              <a:rPr lang="en-US" sz="1400" dirty="0" smtClean="0">
                <a:solidFill>
                  <a:srgbClr val="000000"/>
                </a:solidFill>
                <a:latin typeface="Calibri" charset="0"/>
              </a:rPr>
              <a:t>Germany</a:t>
            </a:r>
          </a:p>
          <a:p>
            <a:pPr lvl="3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Laura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</a:rPr>
              <a:t>Grob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 (Jun2014 –May 2017), COLLAPS</a:t>
            </a:r>
          </a:p>
          <a:p>
            <a:pPr lvl="3"/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Andree 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</a:rPr>
              <a:t>Werkens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     (</a:t>
            </a:r>
            <a:r>
              <a:rPr lang="en-US" dirty="0" err="1" smtClean="0">
                <a:solidFill>
                  <a:srgbClr val="000000"/>
                </a:solidFill>
                <a:latin typeface="Calibri" charset="0"/>
              </a:rPr>
              <a:t>feb</a:t>
            </a:r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 2015-Jan2018) ISOLTRAP</a:t>
            </a:r>
            <a:endParaRPr lang="en-US" sz="1400" b="1" dirty="0" smtClean="0">
              <a:solidFill>
                <a:srgbClr val="000090"/>
              </a:solidFill>
              <a:latin typeface="Calibri" charset="0"/>
            </a:endParaRPr>
          </a:p>
          <a:p>
            <a:r>
              <a:rPr lang="en-US" sz="1400" dirty="0" smtClean="0">
                <a:latin typeface="Calibri" charset="0"/>
              </a:rPr>
              <a:t>User </a:t>
            </a:r>
            <a:r>
              <a:rPr lang="en-US" sz="1400" dirty="0">
                <a:latin typeface="Calibri" charset="0"/>
              </a:rPr>
              <a:t>support: Jennifer </a:t>
            </a:r>
            <a:r>
              <a:rPr lang="en-US" sz="1400" dirty="0" err="1" smtClean="0">
                <a:latin typeface="Calibri" charset="0"/>
              </a:rPr>
              <a:t>Weterings</a:t>
            </a:r>
            <a:r>
              <a:rPr lang="en-US" sz="1400" dirty="0" smtClean="0">
                <a:latin typeface="Calibri" charset="0"/>
              </a:rPr>
              <a:t> </a:t>
            </a:r>
            <a:r>
              <a:rPr lang="en-US" sz="1400" dirty="0">
                <a:latin typeface="Calibri" charset="0"/>
              </a:rPr>
              <a:t>(50% Col + 50% PH</a:t>
            </a:r>
            <a:r>
              <a:rPr lang="en-US" sz="1400" dirty="0" smtClean="0">
                <a:latin typeface="Calibri" charset="0"/>
              </a:rPr>
              <a:t>) </a:t>
            </a:r>
            <a:r>
              <a:rPr lang="en-US" sz="1400" dirty="0" smtClean="0">
                <a:latin typeface="Calibri" charset="0"/>
                <a:sym typeface="Wingdings"/>
              </a:rPr>
              <a:t> Indefinite contract with the University of Oslo , signed.</a:t>
            </a:r>
            <a:endParaRPr lang="en-US" sz="1400" dirty="0">
              <a:latin typeface="Calibri" charset="0"/>
            </a:endParaRP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78263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23848C8-AB15-7F48-912C-FF6F2CC1DF43}" type="slidenum">
              <a:rPr lang="en-US" sz="1200">
                <a:solidFill>
                  <a:srgbClr val="898989"/>
                </a:solidFill>
                <a:latin typeface="Calibri" charset="0"/>
                <a:cs typeface="Arial" charset="0"/>
              </a:rPr>
              <a:pPr eaLnBrk="1" hangingPunct="1"/>
              <a:t>3</a:t>
            </a:fld>
            <a:endParaRPr lang="en-US" sz="1200">
              <a:solidFill>
                <a:srgbClr val="898989"/>
              </a:solidFill>
              <a:latin typeface="Calibri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71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Courses / Workshops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7992888" cy="554461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Courses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Separator courses 7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 ‘ 10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 of  April 2015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Expected one at the end of the running period.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Workshop &amp; conferences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EURORIB in </a:t>
            </a:r>
            <a:r>
              <a:rPr lang="en-US" sz="2400" dirty="0" err="1" smtClean="0">
                <a:solidFill>
                  <a:srgbClr val="000090"/>
                </a:solidFill>
              </a:rPr>
              <a:t>Hohenrode</a:t>
            </a:r>
            <a:r>
              <a:rPr lang="en-US" sz="2400" dirty="0" smtClean="0">
                <a:solidFill>
                  <a:srgbClr val="000090"/>
                </a:solidFill>
              </a:rPr>
              <a:t> (Germany)</a:t>
            </a:r>
          </a:p>
          <a:p>
            <a:pPr lvl="1"/>
            <a:r>
              <a:rPr lang="en-US" sz="2200" dirty="0" smtClean="0">
                <a:solidFill>
                  <a:srgbClr val="000090"/>
                </a:solidFill>
              </a:rPr>
              <a:t>Facility Concert: EURISOL-DF presented to Community.</a:t>
            </a:r>
          </a:p>
          <a:p>
            <a:pPr lvl="1"/>
            <a:r>
              <a:rPr lang="en-US" sz="2200" dirty="0" smtClean="0">
                <a:solidFill>
                  <a:srgbClr val="000090"/>
                </a:solidFill>
              </a:rPr>
              <a:t>Low attendance</a:t>
            </a:r>
          </a:p>
          <a:p>
            <a:pPr lvl="1"/>
            <a:r>
              <a:rPr lang="en-US" sz="2200" dirty="0" smtClean="0">
                <a:solidFill>
                  <a:srgbClr val="000090"/>
                </a:solidFill>
              </a:rPr>
              <a:t>Considering to stop the series. Agree  to try once more </a:t>
            </a:r>
            <a:r>
              <a:rPr lang="en-US" sz="2200" dirty="0" err="1" smtClean="0">
                <a:solidFill>
                  <a:srgbClr val="000090"/>
                </a:solidFill>
              </a:rPr>
              <a:t>organise</a:t>
            </a:r>
            <a:r>
              <a:rPr lang="en-US" sz="2200" dirty="0" smtClean="0">
                <a:solidFill>
                  <a:srgbClr val="000090"/>
                </a:solidFill>
              </a:rPr>
              <a:t> by GANIL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Next ISOLDE Workshop: 2-4 December 2015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endParaRPr lang="es-ES" dirty="0" smtClean="0"/>
          </a:p>
          <a:p>
            <a:pPr marL="457200" lvl="1" indent="0">
              <a:buNone/>
            </a:pPr>
            <a:endParaRPr lang="es-ES" dirty="0"/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971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8"/>
            <a:ext cx="9937104" cy="98073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ENSAR 2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7653536" cy="1368152"/>
          </a:xfrm>
        </p:spPr>
        <p:txBody>
          <a:bodyPr>
            <a:noAutofit/>
          </a:bodyPr>
          <a:lstStyle/>
          <a:p>
            <a:r>
              <a:rPr lang="en-US" sz="2000" dirty="0" smtClean="0"/>
              <a:t>ENSAR 2 Application submitted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of September. In the reserved list. Waiting for News .</a:t>
            </a:r>
          </a:p>
          <a:p>
            <a:pPr lvl="1"/>
            <a:r>
              <a:rPr lang="en-US" sz="2000" dirty="0" smtClean="0"/>
              <a:t>Mushin </a:t>
            </a:r>
            <a:r>
              <a:rPr lang="en-US" sz="2000" dirty="0" err="1" smtClean="0"/>
              <a:t>Harakeh</a:t>
            </a:r>
            <a:r>
              <a:rPr lang="en-US" sz="2000" dirty="0" smtClean="0"/>
              <a:t> coordinator </a:t>
            </a:r>
          </a:p>
          <a:p>
            <a:pPr lvl="1"/>
            <a:r>
              <a:rPr lang="en-US" sz="2000" dirty="0" smtClean="0"/>
              <a:t>10 </a:t>
            </a:r>
            <a:r>
              <a:rPr lang="en-US" sz="2000" dirty="0" err="1" smtClean="0"/>
              <a:t>Meuros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971600" y="3068960"/>
            <a:ext cx="7848600" cy="2808312"/>
          </a:xfrm>
          <a:prstGeom prst="rect">
            <a:avLst/>
          </a:prstGeom>
          <a:extLst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371600" indent="-4572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2000" b="1" dirty="0" smtClean="0">
                <a:solidFill>
                  <a:srgbClr val="000099"/>
                </a:solidFill>
                <a:latin typeface="Times New Roman" charset="0"/>
              </a:rPr>
              <a:t>10 TNAs 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2000" b="1" dirty="0" smtClean="0">
                <a:solidFill>
                  <a:srgbClr val="000099"/>
                </a:solidFill>
                <a:latin typeface="Times New Roman" charset="0"/>
              </a:rPr>
              <a:t>7 </a:t>
            </a:r>
            <a:r>
              <a:rPr lang="en-GB" sz="2000" b="1" dirty="0">
                <a:solidFill>
                  <a:srgbClr val="000099"/>
                </a:solidFill>
                <a:latin typeface="Times New Roman" charset="0"/>
              </a:rPr>
              <a:t>JRAs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2000" b="1" dirty="0">
                <a:solidFill>
                  <a:srgbClr val="000099"/>
                </a:solidFill>
                <a:latin typeface="Times New Roman" charset="0"/>
              </a:rPr>
              <a:t> </a:t>
            </a:r>
            <a:r>
              <a:rPr lang="en-GB" sz="2000" b="1" dirty="0" smtClean="0">
                <a:solidFill>
                  <a:srgbClr val="000099"/>
                </a:solidFill>
                <a:latin typeface="Times New Roman" charset="0"/>
              </a:rPr>
              <a:t>8 NAs</a:t>
            </a:r>
            <a:endParaRPr lang="en-GB" sz="2000" b="1" dirty="0">
              <a:latin typeface="Times New Roman" charset="0"/>
            </a:endParaRPr>
          </a:p>
          <a:p>
            <a:pPr marL="914400" lvl="2" indent="0">
              <a:spcBef>
                <a:spcPct val="20000"/>
              </a:spcBef>
            </a:pPr>
            <a:endParaRPr lang="en-GB" sz="1800" b="1" dirty="0" smtClean="0">
              <a:latin typeface="Times New Roman" charset="0"/>
            </a:endParaRPr>
          </a:p>
          <a:p>
            <a:pPr marL="914400" lvl="2" indent="0">
              <a:spcBef>
                <a:spcPct val="20000"/>
              </a:spcBef>
            </a:pPr>
            <a:endParaRPr lang="en-GB" sz="1800" b="1" dirty="0" smtClean="0">
              <a:latin typeface="Times New Roman" charset="0"/>
            </a:endParaRPr>
          </a:p>
          <a:p>
            <a:pPr marL="914400" lvl="2" indent="0">
              <a:spcBef>
                <a:spcPct val="20000"/>
              </a:spcBef>
            </a:pPr>
            <a:endParaRPr lang="en-GB" sz="1800" b="1" dirty="0">
              <a:latin typeface="Times New Roman" charset="0"/>
            </a:endParaRPr>
          </a:p>
          <a:p>
            <a:pPr>
              <a:spcBef>
                <a:spcPct val="20000"/>
              </a:spcBef>
            </a:pPr>
            <a:r>
              <a:rPr lang="en-GB" sz="2000" b="1" dirty="0">
                <a:solidFill>
                  <a:srgbClr val="FF0000"/>
                </a:solidFill>
                <a:latin typeface="Times New Roman" charset="0"/>
              </a:rPr>
              <a:t>EC financial contribution request: 10 M€</a:t>
            </a:r>
            <a:endParaRPr lang="en-GB" sz="2000" b="1" dirty="0">
              <a:latin typeface="Times New Roman" charset="0"/>
            </a:endParaRPr>
          </a:p>
          <a:p>
            <a:pPr lvl="2">
              <a:spcBef>
                <a:spcPct val="20000"/>
              </a:spcBef>
              <a:buSzPct val="65000"/>
              <a:buFont typeface="Wingdings" charset="0"/>
              <a:buChar char="q"/>
            </a:pPr>
            <a:r>
              <a:rPr lang="en-GB" sz="2000" b="1" dirty="0">
                <a:solidFill>
                  <a:srgbClr val="000099"/>
                </a:solidFill>
                <a:latin typeface="Times New Roman" charset="0"/>
              </a:rPr>
              <a:t>Transnational Access Activities: </a:t>
            </a:r>
            <a:r>
              <a:rPr lang="en-GB" sz="2000" b="1" dirty="0" smtClean="0">
                <a:solidFill>
                  <a:srgbClr val="000099"/>
                </a:solidFill>
                <a:latin typeface="Times New Roman" charset="0"/>
                <a:sym typeface="Symbol" charset="0"/>
              </a:rPr>
              <a:t>47.5</a:t>
            </a:r>
            <a:r>
              <a:rPr lang="en-GB" sz="2000" b="1" dirty="0" smtClean="0">
                <a:solidFill>
                  <a:srgbClr val="000099"/>
                </a:solidFill>
                <a:latin typeface="Times New Roman" charset="0"/>
              </a:rPr>
              <a:t>%</a:t>
            </a:r>
            <a:endParaRPr lang="en-GB" sz="2000" b="1" dirty="0">
              <a:solidFill>
                <a:srgbClr val="000099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SzPct val="65000"/>
              <a:buFont typeface="Wingdings" charset="0"/>
              <a:buChar char="q"/>
            </a:pPr>
            <a:r>
              <a:rPr lang="en-GB" sz="2000" b="1" dirty="0">
                <a:solidFill>
                  <a:srgbClr val="000099"/>
                </a:solidFill>
                <a:latin typeface="Times New Roman" charset="0"/>
              </a:rPr>
              <a:t>Joint Research Activities: </a:t>
            </a:r>
            <a:r>
              <a:rPr lang="en-GB" sz="2000" b="1" dirty="0" smtClean="0">
                <a:solidFill>
                  <a:srgbClr val="000099"/>
                </a:solidFill>
                <a:latin typeface="Times New Roman" charset="0"/>
              </a:rPr>
              <a:t>37.2%</a:t>
            </a:r>
            <a:endParaRPr lang="en-GB" sz="2000" b="1" dirty="0">
              <a:solidFill>
                <a:srgbClr val="000099"/>
              </a:solidFill>
              <a:latin typeface="Times New Roman" charset="0"/>
            </a:endParaRPr>
          </a:p>
          <a:p>
            <a:pPr lvl="2">
              <a:spcBef>
                <a:spcPct val="20000"/>
              </a:spcBef>
              <a:buSzPct val="65000"/>
              <a:buFont typeface="Wingdings" charset="0"/>
              <a:buChar char="q"/>
            </a:pPr>
            <a:r>
              <a:rPr lang="en-GB" sz="2000" b="1" dirty="0">
                <a:solidFill>
                  <a:srgbClr val="000099"/>
                </a:solidFill>
                <a:latin typeface="Times New Roman" charset="0"/>
              </a:rPr>
              <a:t>Networking Activities: </a:t>
            </a:r>
            <a:r>
              <a:rPr lang="en-GB" sz="2000" b="1" dirty="0" smtClean="0">
                <a:solidFill>
                  <a:srgbClr val="000099"/>
                </a:solidFill>
                <a:latin typeface="Times New Roman" charset="0"/>
              </a:rPr>
              <a:t>15.3%</a:t>
            </a:r>
            <a:endParaRPr lang="en-GB" sz="2000" b="1" dirty="0">
              <a:solidFill>
                <a:srgbClr val="000099"/>
              </a:solidFill>
              <a:latin typeface="Times New Roman" charset="0"/>
            </a:endParaRPr>
          </a:p>
          <a:p>
            <a:pPr lvl="1">
              <a:spcBef>
                <a:spcPct val="20000"/>
              </a:spcBef>
              <a:spcAft>
                <a:spcPts val="1200"/>
              </a:spcAft>
              <a:buSzPct val="100000"/>
              <a:buFont typeface="Arial" charset="0"/>
              <a:buChar char="•"/>
            </a:pPr>
            <a:endParaRPr lang="en-GB" sz="2600" b="1" dirty="0">
              <a:latin typeface="Times New Roman" charset="0"/>
              <a:cs typeface="ＭＳ Ｐゴシック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</a:pPr>
            <a:endParaRPr lang="en-GB" sz="2800" b="1" dirty="0">
              <a:latin typeface="Times New Roman" charset="0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4427984" y="1844824"/>
            <a:ext cx="5600700" cy="3240360"/>
          </a:xfrm>
          <a:prstGeom prst="rect">
            <a:avLst/>
          </a:prstGeom>
          <a:extLst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Font typeface="Symbol" charset="0"/>
              <a:buNone/>
            </a:pPr>
            <a:r>
              <a:rPr lang="en-GB" sz="1600" b="1" dirty="0" smtClean="0">
                <a:latin typeface="Times New Roman" charset="0"/>
              </a:rPr>
              <a:t>	GANIL </a:t>
            </a:r>
            <a:r>
              <a:rPr lang="en-GB" sz="1600" b="1" dirty="0">
                <a:latin typeface="Times New Roman" charset="0"/>
              </a:rPr>
              <a:t>(France)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GSI (Germany)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LNL / LNS (Italy)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JYFL (Finland)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ISOLDE – CERN (Switzerland</a:t>
            </a:r>
            <a:r>
              <a:rPr lang="en-GB" sz="1600" b="1" dirty="0" smtClean="0">
                <a:latin typeface="Times New Roman" charset="0"/>
              </a:rPr>
              <a:t>)</a:t>
            </a:r>
          </a:p>
          <a:p>
            <a:pPr lvl="2">
              <a:spcBef>
                <a:spcPct val="20000"/>
              </a:spcBef>
            </a:pPr>
            <a:r>
              <a:rPr lang="en-GB" sz="1600" dirty="0">
                <a:latin typeface="+mj-lt"/>
              </a:rPr>
              <a:t>712.000 Euros (10 M)/ </a:t>
            </a:r>
            <a:r>
              <a:rPr lang="en-GB" sz="1600" dirty="0" smtClean="0">
                <a:latin typeface="+mj-lt"/>
              </a:rPr>
              <a:t>543.380 (ENSAR)</a:t>
            </a:r>
            <a:endParaRPr lang="en-GB" sz="1600" dirty="0">
              <a:latin typeface="+mj-lt"/>
            </a:endParaRP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ALTO – CNRS (France)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KVI (The Netherlands)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SLCJ-HIL / IFJ PAN (Poland)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ELI-NP / IFIN-HH (Romania)</a:t>
            </a:r>
          </a:p>
          <a:p>
            <a:pPr lvl="2">
              <a:spcBef>
                <a:spcPct val="20000"/>
              </a:spcBef>
              <a:buFont typeface="Wingdings" charset="0"/>
              <a:buChar char="Ø"/>
            </a:pPr>
            <a:r>
              <a:rPr lang="en-GB" sz="1600" b="1" dirty="0">
                <a:latin typeface="Times New Roman" charset="0"/>
              </a:rPr>
              <a:t> ECT* (Italy)</a:t>
            </a: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</a:pPr>
            <a:endParaRPr lang="en-GB" sz="1600" b="1" dirty="0">
              <a:latin typeface="Times New Roman" charset="0"/>
            </a:endParaRPr>
          </a:p>
          <a:p>
            <a:pPr>
              <a:spcBef>
                <a:spcPct val="20000"/>
              </a:spcBef>
              <a:spcAft>
                <a:spcPts val="1200"/>
              </a:spcAft>
              <a:buFont typeface="Symbol" charset="0"/>
              <a:buNone/>
            </a:pPr>
            <a:endParaRPr lang="en-GB" sz="1600" b="1" dirty="0">
              <a:latin typeface="Times New Roman" charset="0"/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4716016" y="1844824"/>
            <a:ext cx="1080120" cy="3312368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637613">
            <a:off x="4382291" y="4551431"/>
            <a:ext cx="821851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GB" sz="1600" b="1" kern="0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charset="0"/>
                <a:ea typeface="+mn-ea"/>
              </a:rPr>
              <a:t>NEW</a:t>
            </a:r>
            <a:endParaRPr lang="fr-FR" sz="1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anose="030F0702030302020204" pitchFamily="66" charset="0"/>
              <a:ea typeface="+mn-ea"/>
            </a:endParaRPr>
          </a:p>
        </p:txBody>
      </p:sp>
      <p:sp>
        <p:nvSpPr>
          <p:cNvPr id="11" name="Left Brace 10"/>
          <p:cNvSpPr/>
          <p:nvPr/>
        </p:nvSpPr>
        <p:spPr>
          <a:xfrm>
            <a:off x="5014433" y="4212217"/>
            <a:ext cx="576064" cy="864096"/>
          </a:xfrm>
          <a:prstGeom prst="leftBrace">
            <a:avLst>
              <a:gd name="adj1" fmla="val 46669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518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EURISOL </a:t>
            </a:r>
            <a:r>
              <a:rPr lang="en-US" dirty="0" err="1" smtClean="0"/>
              <a:t>MoU</a:t>
            </a:r>
            <a:r>
              <a:rPr lang="en-US" dirty="0" smtClean="0"/>
              <a:t> / EURISOL DF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980728"/>
            <a:ext cx="7653536" cy="288032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</a:t>
            </a:r>
            <a:r>
              <a:rPr lang="en-US" sz="2000" dirty="0" err="1" smtClean="0"/>
              <a:t>MoU</a:t>
            </a:r>
            <a:r>
              <a:rPr lang="en-US" sz="2000" dirty="0" smtClean="0"/>
              <a:t> was created to launch a collaborative effort to continue the development of EURISOL R&amp;D and Cost (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Fee 3000 euros/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y)</a:t>
            </a:r>
            <a:endParaRPr lang="en-US" sz="2000" dirty="0" smtClean="0"/>
          </a:p>
          <a:p>
            <a:r>
              <a:rPr lang="en-US" sz="2000" dirty="0" smtClean="0"/>
              <a:t>Parties: CERN, GANIL(2011), COPIN (Poland) (2012), BEC (Belgium) 12/7/2014, INFN(2014). Valid 3 years </a:t>
            </a:r>
            <a:r>
              <a:rPr lang="en-US" sz="2000" dirty="0" smtClean="0">
                <a:sym typeface="Wingdings"/>
              </a:rPr>
              <a:t> July 2017.                      Future new members: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Jyvaskyla, ALTO</a:t>
            </a:r>
          </a:p>
          <a:p>
            <a:r>
              <a:rPr lang="en-US" sz="2000" dirty="0" smtClean="0">
                <a:sym typeface="Wingdings"/>
              </a:rPr>
              <a:t>Steering Committee: M.J. G. </a:t>
            </a:r>
            <a:r>
              <a:rPr lang="en-US" sz="2000" dirty="0" err="1" smtClean="0">
                <a:sym typeface="Wingdings"/>
              </a:rPr>
              <a:t>Borge</a:t>
            </a:r>
            <a:r>
              <a:rPr lang="en-US" sz="2000" dirty="0" smtClean="0">
                <a:sym typeface="Wingdings"/>
              </a:rPr>
              <a:t>, M. </a:t>
            </a:r>
            <a:r>
              <a:rPr lang="en-US" sz="2000" dirty="0" err="1">
                <a:sym typeface="Wingdings"/>
              </a:rPr>
              <a:t>L</a:t>
            </a:r>
            <a:r>
              <a:rPr lang="en-US" sz="2000" dirty="0" err="1" smtClean="0">
                <a:sym typeface="Wingdings"/>
              </a:rPr>
              <a:t>ewitowitz</a:t>
            </a:r>
            <a:r>
              <a:rPr lang="en-US" sz="2000" dirty="0" smtClean="0">
                <a:sym typeface="Wingdings"/>
              </a:rPr>
              <a:t> (project leader), A. </a:t>
            </a:r>
            <a:r>
              <a:rPr lang="en-US" sz="2000" dirty="0" err="1" smtClean="0">
                <a:sym typeface="Wingdings"/>
              </a:rPr>
              <a:t>Maj</a:t>
            </a:r>
            <a:r>
              <a:rPr lang="en-US" sz="2000" dirty="0" smtClean="0">
                <a:sym typeface="Wingdings"/>
              </a:rPr>
              <a:t>, L. </a:t>
            </a:r>
            <a:r>
              <a:rPr lang="en-US" sz="2000" dirty="0" err="1" smtClean="0">
                <a:sym typeface="Wingdings"/>
              </a:rPr>
              <a:t>Popescu</a:t>
            </a:r>
            <a:r>
              <a:rPr lang="en-US" sz="2000" dirty="0" smtClean="0">
                <a:sym typeface="Wingdings"/>
              </a:rPr>
              <a:t>, Sara  </a:t>
            </a:r>
            <a:r>
              <a:rPr lang="en-US" sz="2000" dirty="0" err="1" smtClean="0">
                <a:sym typeface="Wingdings"/>
              </a:rPr>
              <a:t>Pirrone</a:t>
            </a:r>
            <a:r>
              <a:rPr lang="en-US" sz="2000" dirty="0" smtClean="0">
                <a:sym typeface="Wingdings"/>
              </a:rPr>
              <a:t> and A. </a:t>
            </a:r>
            <a:r>
              <a:rPr lang="en-US" sz="2000" dirty="0" err="1" smtClean="0">
                <a:sym typeface="Wingdings"/>
              </a:rPr>
              <a:t>Bracco</a:t>
            </a:r>
            <a:r>
              <a:rPr lang="en-US" sz="2000" dirty="0" smtClean="0">
                <a:sym typeface="Wingdings"/>
              </a:rPr>
              <a:t> (</a:t>
            </a:r>
            <a:r>
              <a:rPr lang="en-US" sz="2000" dirty="0" err="1" smtClean="0">
                <a:sym typeface="Wingdings"/>
              </a:rPr>
              <a:t>Nuppec</a:t>
            </a:r>
            <a:r>
              <a:rPr lang="en-US" sz="2000" dirty="0" smtClean="0">
                <a:sym typeface="Wingdings"/>
              </a:rPr>
              <a:t> Chair, ex-officio member)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059832" y="3573016"/>
            <a:ext cx="6264696" cy="302433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b="1" dirty="0" smtClean="0">
                <a:solidFill>
                  <a:srgbClr val="000090"/>
                </a:solidFill>
              </a:rPr>
              <a:t>EURISOL DF</a:t>
            </a:r>
            <a:r>
              <a:rPr lang="en-US" sz="2900" dirty="0" smtClean="0"/>
              <a:t> </a:t>
            </a:r>
            <a:r>
              <a:rPr lang="en-US" sz="2900" dirty="0"/>
              <a:t>is a necessary intermediate and ambitious step for the scientific and technical aspects towards EURISOL. </a:t>
            </a:r>
          </a:p>
          <a:p>
            <a:pPr marL="0" lvl="2" indent="0">
              <a:spcBef>
                <a:spcPts val="0"/>
              </a:spcBef>
              <a:buNone/>
            </a:pPr>
            <a:endParaRPr lang="en-US" sz="2400" b="1" dirty="0" smtClean="0">
              <a:solidFill>
                <a:srgbClr val="00009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600" dirty="0" smtClean="0"/>
              <a:t>Enter in ESFRI list (3 countries) and obtain funds. </a:t>
            </a:r>
          </a:p>
          <a:p>
            <a:pPr lvl="1">
              <a:lnSpc>
                <a:spcPct val="120000"/>
              </a:lnSpc>
            </a:pPr>
            <a:r>
              <a:rPr lang="en-US" sz="2600" dirty="0" smtClean="0"/>
              <a:t>Plan for call 2018</a:t>
            </a:r>
          </a:p>
          <a:p>
            <a:pPr>
              <a:lnSpc>
                <a:spcPct val="120000"/>
              </a:lnSpc>
            </a:pPr>
            <a:r>
              <a:rPr lang="en-US" sz="2600" dirty="0" smtClean="0"/>
              <a:t>To be defined:</a:t>
            </a:r>
          </a:p>
          <a:p>
            <a:pPr lvl="1">
              <a:lnSpc>
                <a:spcPct val="120000"/>
              </a:lnSpc>
            </a:pPr>
            <a:r>
              <a:rPr lang="en-US" sz="2600" dirty="0" smtClean="0">
                <a:sym typeface="Wingdings"/>
              </a:rPr>
              <a:t>Members: GANIL, ISOLDE, SPES (+ISOL@MYRRHA)</a:t>
            </a:r>
          </a:p>
          <a:p>
            <a:pPr lvl="1">
              <a:lnSpc>
                <a:spcPct val="120000"/>
              </a:lnSpc>
            </a:pPr>
            <a:r>
              <a:rPr lang="en-US" sz="2600" dirty="0" smtClean="0">
                <a:sym typeface="Wingdings"/>
              </a:rPr>
              <a:t>Small scale ISOL facilities: ALTO, Jyvaskyla</a:t>
            </a:r>
          </a:p>
          <a:p>
            <a:pPr>
              <a:lnSpc>
                <a:spcPct val="120000"/>
              </a:lnSpc>
            </a:pPr>
            <a:r>
              <a:rPr lang="en-US" sz="2600" dirty="0" smtClean="0">
                <a:sym typeface="Wingdings"/>
              </a:rPr>
              <a:t>Legal structure, coordination, responsibilities…</a:t>
            </a:r>
          </a:p>
          <a:p>
            <a:pPr>
              <a:lnSpc>
                <a:spcPct val="120000"/>
              </a:lnSpc>
            </a:pPr>
            <a:r>
              <a:rPr lang="en-US" sz="2600" dirty="0" smtClean="0">
                <a:sym typeface="Wingdings"/>
              </a:rPr>
              <a:t>CERN?</a:t>
            </a:r>
          </a:p>
          <a:p>
            <a:pPr marL="0" indent="0">
              <a:buFontTx/>
              <a:buNone/>
            </a:pPr>
            <a:endParaRPr lang="en-US" dirty="0" smtClean="0"/>
          </a:p>
        </p:txBody>
      </p:sp>
      <p:pic>
        <p:nvPicPr>
          <p:cNvPr id="7" name="Marcador de contenido 5" descr="Screen Shot 2014-10-31 at 10.15.36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20" r="-13461"/>
          <a:stretch/>
        </p:blipFill>
        <p:spPr>
          <a:xfrm>
            <a:off x="683568" y="4221088"/>
            <a:ext cx="2782831" cy="1645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516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Towards</a:t>
            </a:r>
            <a:r>
              <a:rPr lang="es-ES" dirty="0" smtClean="0"/>
              <a:t> EURISOL-DF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15616" y="3356992"/>
            <a:ext cx="7653536" cy="2592288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 WG1 </a:t>
            </a:r>
            <a:r>
              <a:rPr lang="es-ES" dirty="0" err="1"/>
              <a:t>Science</a:t>
            </a:r>
            <a:r>
              <a:rPr lang="es-ES" dirty="0"/>
              <a:t> and </a:t>
            </a:r>
            <a:r>
              <a:rPr lang="es-ES" dirty="0" err="1" smtClean="0"/>
              <a:t>Application</a:t>
            </a:r>
            <a:r>
              <a:rPr lang="es-ES" dirty="0" smtClean="0"/>
              <a:t>: </a:t>
            </a:r>
            <a:r>
              <a:rPr lang="es-ES" dirty="0" err="1" smtClean="0"/>
              <a:t>Coordinator</a:t>
            </a:r>
            <a:r>
              <a:rPr lang="es-ES" dirty="0" smtClean="0"/>
              <a:t> R. </a:t>
            </a:r>
            <a:r>
              <a:rPr lang="es-ES" dirty="0" err="1" smtClean="0"/>
              <a:t>Raabe</a:t>
            </a:r>
            <a:endParaRPr lang="es-ES" dirty="0" smtClean="0"/>
          </a:p>
          <a:p>
            <a:pPr lvl="1"/>
            <a:r>
              <a:rPr lang="es-ES" dirty="0" err="1" smtClean="0"/>
              <a:t>Yorick</a:t>
            </a:r>
            <a:r>
              <a:rPr lang="es-ES" dirty="0" smtClean="0"/>
              <a:t> </a:t>
            </a:r>
            <a:r>
              <a:rPr lang="es-ES" dirty="0" err="1" smtClean="0"/>
              <a:t>Blumenfeld</a:t>
            </a:r>
            <a:r>
              <a:rPr lang="es-ES" dirty="0" smtClean="0"/>
              <a:t> (Nuclear </a:t>
            </a:r>
            <a:r>
              <a:rPr lang="es-ES" dirty="0" err="1" smtClean="0"/>
              <a:t>Physics</a:t>
            </a:r>
            <a:r>
              <a:rPr lang="es-ES" dirty="0" smtClean="0"/>
              <a:t> ) &amp; Thierry </a:t>
            </a:r>
            <a:r>
              <a:rPr lang="es-ES" dirty="0" err="1" smtClean="0"/>
              <a:t>Stora</a:t>
            </a:r>
            <a:r>
              <a:rPr lang="es-ES" dirty="0" smtClean="0"/>
              <a:t> (</a:t>
            </a:r>
            <a:r>
              <a:rPr lang="es-ES" dirty="0" err="1" smtClean="0"/>
              <a:t>applications</a:t>
            </a:r>
            <a:r>
              <a:rPr lang="es-ES" dirty="0" smtClean="0"/>
              <a:t>)</a:t>
            </a:r>
            <a:endParaRPr lang="es-ES" dirty="0"/>
          </a:p>
          <a:p>
            <a:r>
              <a:rPr lang="es-ES" dirty="0"/>
              <a:t> </a:t>
            </a:r>
            <a:r>
              <a:rPr lang="es-ES" dirty="0" smtClean="0"/>
              <a:t>WG2 </a:t>
            </a:r>
            <a:r>
              <a:rPr lang="es-ES" dirty="0" err="1" smtClean="0"/>
              <a:t>Acceleration</a:t>
            </a:r>
            <a:r>
              <a:rPr lang="es-ES" dirty="0" smtClean="0"/>
              <a:t>: </a:t>
            </a:r>
            <a:r>
              <a:rPr lang="es-ES" dirty="0" err="1" smtClean="0"/>
              <a:t>Coordinator</a:t>
            </a:r>
            <a:r>
              <a:rPr lang="es-ES" dirty="0" smtClean="0"/>
              <a:t> Alberto </a:t>
            </a:r>
            <a:r>
              <a:rPr lang="es-ES" dirty="0" err="1" smtClean="0"/>
              <a:t>Facco</a:t>
            </a:r>
            <a:endParaRPr lang="es-ES" dirty="0" smtClean="0"/>
          </a:p>
          <a:p>
            <a:pPr lvl="1"/>
            <a:r>
              <a:rPr lang="es-ES" dirty="0" err="1" smtClean="0"/>
              <a:t>Fredrik</a:t>
            </a:r>
            <a:r>
              <a:rPr lang="es-ES" dirty="0" smtClean="0"/>
              <a:t> </a:t>
            </a:r>
            <a:r>
              <a:rPr lang="es-ES" dirty="0" err="1" smtClean="0"/>
              <a:t>Wenander</a:t>
            </a:r>
            <a:r>
              <a:rPr lang="es-ES" dirty="0" smtClean="0"/>
              <a:t> / Alberto </a:t>
            </a:r>
            <a:r>
              <a:rPr lang="es-ES" dirty="0" err="1" smtClean="0"/>
              <a:t>Rodriguez</a:t>
            </a:r>
            <a:endParaRPr lang="es-ES" dirty="0"/>
          </a:p>
          <a:p>
            <a:r>
              <a:rPr lang="es-ES" dirty="0"/>
              <a:t> </a:t>
            </a:r>
            <a:r>
              <a:rPr lang="es-ES" dirty="0" smtClean="0"/>
              <a:t>WG3 </a:t>
            </a:r>
            <a:r>
              <a:rPr lang="es-ES" dirty="0" err="1"/>
              <a:t>Beam</a:t>
            </a:r>
            <a:r>
              <a:rPr lang="es-ES" dirty="0"/>
              <a:t> </a:t>
            </a:r>
            <a:r>
              <a:rPr lang="es-ES" dirty="0" err="1" smtClean="0"/>
              <a:t>Handling</a:t>
            </a:r>
            <a:r>
              <a:rPr lang="es-ES" dirty="0" smtClean="0"/>
              <a:t> Coordinador M Borge</a:t>
            </a:r>
          </a:p>
          <a:p>
            <a:pPr lvl="1"/>
            <a:endParaRPr lang="es-ES" dirty="0"/>
          </a:p>
          <a:p>
            <a:r>
              <a:rPr lang="es-ES" dirty="0" smtClean="0"/>
              <a:t> </a:t>
            </a:r>
            <a:r>
              <a:rPr lang="es-ES" dirty="0"/>
              <a:t>WG4 </a:t>
            </a:r>
            <a:r>
              <a:rPr lang="es-ES" dirty="0" err="1"/>
              <a:t>Spectrometers</a:t>
            </a:r>
            <a:r>
              <a:rPr lang="es-ES" dirty="0"/>
              <a:t> and </a:t>
            </a:r>
            <a:r>
              <a:rPr lang="es-ES" dirty="0" err="1" smtClean="0"/>
              <a:t>Detectors</a:t>
            </a:r>
            <a:r>
              <a:rPr lang="es-ES" dirty="0" smtClean="0"/>
              <a:t> Coordinador: </a:t>
            </a:r>
            <a:r>
              <a:rPr lang="es-ES" dirty="0" err="1"/>
              <a:t>H</a:t>
            </a:r>
            <a:r>
              <a:rPr lang="es-ES" dirty="0" err="1" smtClean="0"/>
              <a:t>erve</a:t>
            </a:r>
            <a:r>
              <a:rPr lang="es-ES" dirty="0" smtClean="0"/>
              <a:t> </a:t>
            </a:r>
            <a:r>
              <a:rPr lang="es-ES" dirty="0" err="1" smtClean="0"/>
              <a:t>Savajols</a:t>
            </a:r>
            <a:endParaRPr lang="es-ES" dirty="0" smtClean="0"/>
          </a:p>
          <a:p>
            <a:pPr lvl="1"/>
            <a:r>
              <a:rPr lang="es-ES" dirty="0" smtClean="0"/>
              <a:t>Tim Giles </a:t>
            </a:r>
            <a:r>
              <a:rPr lang="es-ES" smtClean="0"/>
              <a:t>&amp; </a:t>
            </a:r>
            <a:r>
              <a:rPr lang="es-ES" smtClean="0"/>
              <a:t>Magda </a:t>
            </a:r>
            <a:r>
              <a:rPr lang="es-ES" dirty="0" err="1" smtClean="0"/>
              <a:t>Kowalska</a:t>
            </a:r>
            <a:r>
              <a:rPr lang="es-ES" dirty="0" smtClean="0"/>
              <a:t> / Elisa </a:t>
            </a:r>
            <a:r>
              <a:rPr lang="es-ES" dirty="0" err="1" smtClean="0"/>
              <a:t>Rapisarda</a:t>
            </a:r>
            <a:endParaRPr lang="es-ES" dirty="0"/>
          </a:p>
          <a:p>
            <a:r>
              <a:rPr lang="es-ES" dirty="0" smtClean="0"/>
              <a:t> </a:t>
            </a:r>
            <a:r>
              <a:rPr lang="es-ES" dirty="0"/>
              <a:t>WG5 EURISOL-DF </a:t>
            </a:r>
            <a:r>
              <a:rPr lang="es-ES" dirty="0" err="1"/>
              <a:t>Relationships</a:t>
            </a:r>
            <a:r>
              <a:rPr lang="es-ES" dirty="0"/>
              <a:t> and Legal </a:t>
            </a:r>
            <a:r>
              <a:rPr lang="es-ES" dirty="0" err="1" smtClean="0"/>
              <a:t>Structure</a:t>
            </a:r>
            <a:r>
              <a:rPr lang="es-ES" dirty="0" smtClean="0"/>
              <a:t> coordinador </a:t>
            </a:r>
            <a:r>
              <a:rPr lang="es-ES" dirty="0" err="1" smtClean="0"/>
              <a:t>Angela</a:t>
            </a:r>
            <a:r>
              <a:rPr lang="es-ES" dirty="0" smtClean="0"/>
              <a:t> </a:t>
            </a:r>
            <a:r>
              <a:rPr lang="es-ES" dirty="0" err="1" smtClean="0"/>
              <a:t>Bracco</a:t>
            </a:r>
            <a:endParaRPr lang="es-ES" dirty="0" smtClean="0"/>
          </a:p>
          <a:p>
            <a:pPr lvl="1"/>
            <a:r>
              <a:rPr lang="es-ES" dirty="0" smtClean="0"/>
              <a:t>M Borge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1115616" y="1052736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Goals</a:t>
            </a:r>
            <a:r>
              <a:rPr lang="es-ES" b="1" dirty="0" smtClean="0"/>
              <a:t> of EURISOL-DF </a:t>
            </a:r>
          </a:p>
          <a:p>
            <a:pPr marL="285750" indent="-285750">
              <a:buFont typeface="Courier New"/>
              <a:buChar char="o"/>
            </a:pPr>
            <a:r>
              <a:rPr lang="es-ES" dirty="0" smtClean="0"/>
              <a:t>Prepare a </a:t>
            </a:r>
            <a:r>
              <a:rPr lang="es-ES" dirty="0" err="1" smtClean="0"/>
              <a:t>strong</a:t>
            </a:r>
            <a:r>
              <a:rPr lang="es-ES" dirty="0" smtClean="0"/>
              <a:t> </a:t>
            </a:r>
            <a:r>
              <a:rPr lang="es-ES" dirty="0" err="1" smtClean="0"/>
              <a:t>physics</a:t>
            </a:r>
            <a:r>
              <a:rPr lang="es-ES" dirty="0" smtClean="0"/>
              <a:t> case </a:t>
            </a:r>
            <a:r>
              <a:rPr lang="es-ES" dirty="0" err="1" smtClean="0"/>
              <a:t>for</a:t>
            </a:r>
            <a:r>
              <a:rPr lang="es-ES" dirty="0" smtClean="0"/>
              <a:t> RIB </a:t>
            </a:r>
            <a:r>
              <a:rPr lang="es-ES" dirty="0" err="1" smtClean="0"/>
              <a:t>science</a:t>
            </a:r>
            <a:r>
              <a:rPr lang="es-ES" dirty="0" smtClean="0"/>
              <a:t> and  </a:t>
            </a:r>
            <a:r>
              <a:rPr lang="es-ES" dirty="0" err="1" smtClean="0"/>
              <a:t>application</a:t>
            </a:r>
            <a:endParaRPr lang="es-ES" dirty="0" smtClean="0"/>
          </a:p>
          <a:p>
            <a:pPr marL="285750" indent="-285750">
              <a:buFont typeface="Courier New"/>
              <a:buChar char="o"/>
            </a:pPr>
            <a:r>
              <a:rPr lang="es-ES" dirty="0" err="1" smtClean="0"/>
              <a:t>Support</a:t>
            </a:r>
            <a:r>
              <a:rPr lang="es-ES" dirty="0" smtClean="0"/>
              <a:t>,  </a:t>
            </a:r>
            <a:r>
              <a:rPr lang="es-ES" dirty="0" err="1" smtClean="0"/>
              <a:t>upgrade</a:t>
            </a:r>
            <a:r>
              <a:rPr lang="es-ES" dirty="0"/>
              <a:t>,</a:t>
            </a:r>
            <a:r>
              <a:rPr lang="es-ES" dirty="0" smtClean="0"/>
              <a:t> </a:t>
            </a:r>
            <a:r>
              <a:rPr lang="es-ES" dirty="0" err="1" smtClean="0"/>
              <a:t>optimize</a:t>
            </a:r>
            <a:r>
              <a:rPr lang="es-ES" dirty="0" smtClean="0"/>
              <a:t> and </a:t>
            </a:r>
            <a:r>
              <a:rPr lang="es-ES" dirty="0" err="1" smtClean="0"/>
              <a:t>coordinate</a:t>
            </a:r>
            <a:r>
              <a:rPr lang="es-ES" dirty="0" smtClean="0"/>
              <a:t> </a:t>
            </a:r>
            <a:r>
              <a:rPr lang="es-ES" dirty="0" err="1" smtClean="0"/>
              <a:t>Europena</a:t>
            </a:r>
            <a:r>
              <a:rPr lang="es-ES" dirty="0" smtClean="0"/>
              <a:t> ISOL </a:t>
            </a:r>
            <a:r>
              <a:rPr lang="es-ES" dirty="0" err="1" smtClean="0"/>
              <a:t>facilities</a:t>
            </a:r>
            <a:r>
              <a:rPr lang="es-ES" dirty="0" smtClean="0"/>
              <a:t> </a:t>
            </a:r>
            <a:r>
              <a:rPr lang="es-ES" dirty="0" err="1" smtClean="0"/>
              <a:t>towards</a:t>
            </a:r>
            <a:r>
              <a:rPr lang="es-ES" dirty="0" smtClean="0"/>
              <a:t> EURISOL</a:t>
            </a:r>
          </a:p>
          <a:p>
            <a:pPr marL="285750" indent="-285750">
              <a:buFont typeface="Courier New"/>
              <a:buChar char="o"/>
            </a:pPr>
            <a:r>
              <a:rPr lang="es-ES" dirty="0" smtClean="0"/>
              <a:t> </a:t>
            </a:r>
            <a:r>
              <a:rPr lang="es-ES" dirty="0" err="1" smtClean="0"/>
              <a:t>Get</a:t>
            </a:r>
            <a:r>
              <a:rPr lang="es-ES" dirty="0" smtClean="0"/>
              <a:t> EURISOL-DF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ESFRI </a:t>
            </a:r>
            <a:r>
              <a:rPr lang="es-ES" dirty="0" err="1" smtClean="0"/>
              <a:t>List</a:t>
            </a:r>
            <a:r>
              <a:rPr lang="es-ES" dirty="0" smtClean="0"/>
              <a:t> as </a:t>
            </a:r>
            <a:r>
              <a:rPr lang="es-ES" dirty="0" err="1" smtClean="0"/>
              <a:t>candidate</a:t>
            </a:r>
            <a:r>
              <a:rPr lang="es-ES" dirty="0" smtClean="0"/>
              <a:t> </a:t>
            </a:r>
            <a:r>
              <a:rPr lang="es-ES" dirty="0" err="1" smtClean="0"/>
              <a:t>project</a:t>
            </a:r>
            <a:endParaRPr lang="es-ES" dirty="0" smtClean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err="1" smtClean="0"/>
              <a:t>To</a:t>
            </a:r>
            <a:r>
              <a:rPr lang="es-ES" dirty="0" smtClean="0"/>
              <a:t> prepare </a:t>
            </a:r>
            <a:r>
              <a:rPr lang="es-ES" dirty="0" err="1" smtClean="0"/>
              <a:t>the</a:t>
            </a:r>
            <a:r>
              <a:rPr lang="es-ES" dirty="0" smtClean="0"/>
              <a:t> case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Europe</a:t>
            </a:r>
            <a:r>
              <a:rPr lang="es-ES" dirty="0" smtClean="0"/>
              <a:t> 5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groups</a:t>
            </a:r>
            <a:r>
              <a:rPr lang="es-ES" dirty="0" smtClean="0"/>
              <a:t> are </a:t>
            </a:r>
            <a:r>
              <a:rPr lang="es-ES" dirty="0" err="1" smtClean="0"/>
              <a:t>created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1655168" y="593122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Timeline</a:t>
            </a:r>
            <a:r>
              <a:rPr lang="es-ES" dirty="0" smtClean="0">
                <a:solidFill>
                  <a:srgbClr val="FF0000"/>
                </a:solidFill>
              </a:rPr>
              <a:t>: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meeting</a:t>
            </a:r>
            <a:r>
              <a:rPr lang="es-ES" dirty="0" smtClean="0"/>
              <a:t>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r>
              <a:rPr lang="es-ES" dirty="0" smtClean="0"/>
              <a:t> in </a:t>
            </a:r>
            <a:r>
              <a:rPr lang="es-ES" dirty="0" err="1" smtClean="0"/>
              <a:t>September</a:t>
            </a:r>
            <a:r>
              <a:rPr lang="es-ES" dirty="0" smtClean="0"/>
              <a:t> 2015</a:t>
            </a:r>
          </a:p>
          <a:p>
            <a:r>
              <a:rPr lang="es-ES" dirty="0" smtClean="0"/>
              <a:t>	Text </a:t>
            </a:r>
            <a:r>
              <a:rPr lang="es-ES" dirty="0" err="1" smtClean="0"/>
              <a:t>ready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June 2016</a:t>
            </a:r>
          </a:p>
          <a:p>
            <a:endParaRPr lang="es-ES" dirty="0"/>
          </a:p>
        </p:txBody>
      </p:sp>
      <p:pic>
        <p:nvPicPr>
          <p:cNvPr id="8" name="Imagen 7" descr="Screen Shot 2015-06-28 at 17.47.4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8"/>
          <a:stretch/>
        </p:blipFill>
        <p:spPr>
          <a:xfrm>
            <a:off x="6894000" y="1988840"/>
            <a:ext cx="2250000" cy="219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67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ISOLDE </a:t>
            </a:r>
            <a:r>
              <a:rPr lang="es-ES" dirty="0" err="1" smtClean="0"/>
              <a:t>Towards</a:t>
            </a:r>
            <a:r>
              <a:rPr lang="es-ES" dirty="0" smtClean="0"/>
              <a:t> EURISOL-DF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contenido 5"/>
          <p:cNvSpPr txBox="1">
            <a:spLocks noGrp="1"/>
          </p:cNvSpPr>
          <p:nvPr>
            <p:ph idx="1"/>
          </p:nvPr>
        </p:nvSpPr>
        <p:spPr>
          <a:xfrm>
            <a:off x="1022920" y="1065159"/>
            <a:ext cx="7653536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Concentrate in the Intensity, purity and </a:t>
            </a:r>
            <a:r>
              <a:rPr lang="en-GB" dirty="0" err="1" smtClean="0"/>
              <a:t>emittance</a:t>
            </a:r>
            <a:r>
              <a:rPr lang="en-GB" dirty="0" smtClean="0"/>
              <a:t> of the radioactive beams .	Target + ION SOURCE</a:t>
            </a:r>
          </a:p>
          <a:p>
            <a:pPr lvl="1"/>
            <a:r>
              <a:rPr lang="en-GB" dirty="0" smtClean="0"/>
              <a:t>	EBIS+REBUNCHER</a:t>
            </a:r>
          </a:p>
          <a:p>
            <a:pPr lvl="1"/>
            <a:r>
              <a:rPr lang="en-GB" dirty="0" smtClean="0"/>
              <a:t>	HRS new design</a:t>
            </a:r>
          </a:p>
          <a:p>
            <a:pPr lvl="2"/>
            <a:r>
              <a:rPr lang="en-GB" dirty="0" smtClean="0"/>
              <a:t>Design of new beam dumps to face the increase in energy</a:t>
            </a:r>
          </a:p>
          <a:p>
            <a:pPr lvl="1"/>
            <a:r>
              <a:rPr lang="en-GB" dirty="0" smtClean="0"/>
              <a:t>	Cost estimated in 10 MCHF</a:t>
            </a:r>
          </a:p>
          <a:p>
            <a:r>
              <a:rPr lang="en-GB" dirty="0" smtClean="0"/>
              <a:t>Implementation of the TSR   as part of the Instrumentation</a:t>
            </a:r>
          </a:p>
          <a:p>
            <a:pPr lvl="1"/>
            <a:r>
              <a:rPr lang="en-GB" dirty="0" smtClean="0"/>
              <a:t>Study done</a:t>
            </a:r>
          </a:p>
          <a:p>
            <a:pPr lvl="1"/>
            <a:r>
              <a:rPr lang="en-GB" dirty="0" smtClean="0"/>
              <a:t>Cost estimated 15 MCHF</a:t>
            </a:r>
          </a:p>
          <a:p>
            <a:endParaRPr lang="es-ES" dirty="0"/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1043608" y="4005064"/>
            <a:ext cx="7653536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Steps taken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1. Preliminary discussion with DG-EU : </a:t>
            </a:r>
            <a:r>
              <a:rPr lang="en-US" dirty="0" err="1" smtClean="0"/>
              <a:t>Svetlomir</a:t>
            </a:r>
            <a:r>
              <a:rPr lang="en-US" dirty="0" smtClean="0"/>
              <a:t> </a:t>
            </a:r>
            <a:r>
              <a:rPr lang="en-US" dirty="0" err="1" smtClean="0"/>
              <a:t>Stavrev</a:t>
            </a:r>
            <a:r>
              <a:rPr lang="en-US" dirty="0" smtClean="0"/>
              <a:t> 17 </a:t>
            </a:r>
            <a:r>
              <a:rPr lang="en-US" dirty="0" err="1" smtClean="0"/>
              <a:t>oct</a:t>
            </a:r>
            <a:r>
              <a:rPr lang="en-US" dirty="0" smtClean="0"/>
              <a:t> 2014</a:t>
            </a:r>
          </a:p>
          <a:p>
            <a:pPr lvl="2"/>
            <a:r>
              <a:rPr lang="en-US" dirty="0" smtClean="0"/>
              <a:t>Contact the Swiss representative to get their support. </a:t>
            </a:r>
          </a:p>
          <a:p>
            <a:pPr lvl="2"/>
            <a:r>
              <a:rPr lang="en-US" dirty="0" smtClean="0"/>
              <a:t>Prepare a 1 page description of the project for </a:t>
            </a:r>
            <a:r>
              <a:rPr lang="en-US" dirty="0" err="1" smtClean="0"/>
              <a:t>swiss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To be approved by Council.</a:t>
            </a:r>
          </a:p>
          <a:p>
            <a:pPr lvl="1"/>
            <a:r>
              <a:rPr lang="en-US" dirty="0" smtClean="0"/>
              <a:t>Consult the CERN legal service, DG-LS: Eva Maria </a:t>
            </a:r>
            <a:r>
              <a:rPr lang="en-US" dirty="0" err="1" smtClean="0"/>
              <a:t>Groniger</a:t>
            </a:r>
            <a:r>
              <a:rPr lang="en-US" dirty="0" smtClean="0"/>
              <a:t>-Voss</a:t>
            </a:r>
          </a:p>
          <a:p>
            <a:pPr lvl="1"/>
            <a:r>
              <a:rPr lang="en-US" dirty="0" smtClean="0"/>
              <a:t>Scientific Deputy Director: Sergio </a:t>
            </a:r>
            <a:r>
              <a:rPr lang="en-US" dirty="0" err="1" smtClean="0"/>
              <a:t>Bertolucci</a:t>
            </a:r>
            <a:r>
              <a:rPr lang="en-US" dirty="0" smtClean="0"/>
              <a:t> 6 Nov 2014</a:t>
            </a:r>
          </a:p>
          <a:p>
            <a:pPr lvl="2"/>
            <a:r>
              <a:rPr lang="en-US" dirty="0" smtClean="0"/>
              <a:t>Most probably CERN cannot be member of ERIC</a:t>
            </a:r>
          </a:p>
          <a:p>
            <a:pPr marL="457200" lvl="1" indent="0">
              <a:buFont typeface="Wingdings" pitchFamily="2" charset="2"/>
              <a:buNone/>
            </a:pPr>
            <a:endParaRPr lang="en-US" dirty="0" smtClean="0"/>
          </a:p>
          <a:p>
            <a:pPr marL="457200" lvl="1" indent="0">
              <a:buFont typeface="Wingdings" pitchFamily="2" charset="2"/>
              <a:buNone/>
            </a:pPr>
            <a:endParaRPr lang="es-ES" dirty="0" smtClean="0"/>
          </a:p>
          <a:p>
            <a:endParaRPr lang="es-ES" dirty="0" smtClean="0"/>
          </a:p>
          <a:p>
            <a:pPr marL="457200" lvl="1" indent="0">
              <a:buFont typeface="Wingdings" pitchFamily="2" charset="2"/>
              <a:buNone/>
            </a:pPr>
            <a:endParaRPr lang="es-ES" dirty="0" smtClean="0"/>
          </a:p>
          <a:p>
            <a:pPr marL="457200" lvl="1" indent="0">
              <a:buFont typeface="Wingdings" pitchFamily="2" charset="2"/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1329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564904"/>
            <a:ext cx="7643192" cy="980736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</a:t>
            </a:r>
            <a:r>
              <a:rPr lang="en-US" dirty="0" smtClean="0"/>
              <a:t>Matters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2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6105</TotalTime>
  <Words>1035</Words>
  <Application>Microsoft Macintosh PowerPoint</Application>
  <PresentationFormat>On-screen Show (4:3)</PresentationFormat>
  <Paragraphs>252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News of the                       Group</vt:lpstr>
      <vt:lpstr>Outline</vt:lpstr>
      <vt:lpstr>Fellows, Associates &amp; Students</vt:lpstr>
      <vt:lpstr>Courses / Workshops</vt:lpstr>
      <vt:lpstr> ENSAR 2</vt:lpstr>
      <vt:lpstr>EURISOL MoU / EURISOL DF</vt:lpstr>
      <vt:lpstr>Towards EURISOL-DF</vt:lpstr>
      <vt:lpstr>ISOLDE Towards EURISOL-DF </vt:lpstr>
      <vt:lpstr>Collaboration Matters </vt:lpstr>
      <vt:lpstr>Income of the collaboration</vt:lpstr>
      <vt:lpstr>Proposed new members: status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maria jose garcia borge</cp:lastModifiedBy>
  <cp:revision>572</cp:revision>
  <dcterms:created xsi:type="dcterms:W3CDTF">2012-03-08T16:06:15Z</dcterms:created>
  <dcterms:modified xsi:type="dcterms:W3CDTF">2015-06-30T17:58:13Z</dcterms:modified>
</cp:coreProperties>
</file>