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6" r:id="rId4"/>
    <p:sldId id="280" r:id="rId5"/>
    <p:sldId id="281" r:id="rId6"/>
    <p:sldId id="268" r:id="rId7"/>
    <p:sldId id="283" r:id="rId8"/>
    <p:sldId id="282" r:id="rId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02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261899"/>
            <a:ext cx="8382000" cy="1929101"/>
          </a:xfrm>
        </p:spPr>
        <p:txBody>
          <a:bodyPr>
            <a:normAutofit/>
          </a:bodyPr>
          <a:lstStyle/>
          <a:p>
            <a:r>
              <a:rPr lang="en-US" dirty="0" smtClean="0"/>
              <a:t>Commissioning of REX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10892" y="5278582"/>
            <a:ext cx="4914900" cy="35329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Jose Alberto Rodriguez, BE-OP-PSB (167538)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29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Content: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10600" cy="3962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Hardware commissioning (of the NC </a:t>
            </a:r>
            <a:r>
              <a:rPr lang="en-GB" dirty="0" err="1" smtClean="0"/>
              <a:t>linac</a:t>
            </a:r>
            <a:r>
              <a:rPr lang="en-GB" dirty="0" smtClean="0"/>
              <a:t>)</a:t>
            </a: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Commissioning with beam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Summary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36717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Hardware commissioning: RF systems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" y="3281777"/>
            <a:ext cx="30099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RFQ: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 RFQ </a:t>
            </a:r>
            <a:r>
              <a:rPr lang="en-US" sz="1400" dirty="0"/>
              <a:t>recalibrated </a:t>
            </a:r>
            <a:endParaRPr lang="en-US" sz="14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/>
              <a:t> </a:t>
            </a:r>
            <a:r>
              <a:rPr lang="en-US" sz="1400" dirty="0" smtClean="0"/>
              <a:t>Stable </a:t>
            </a:r>
            <a:r>
              <a:rPr lang="en-US" sz="1400" dirty="0"/>
              <a:t>at 10 Hz, 1 </a:t>
            </a:r>
            <a:r>
              <a:rPr lang="en-US" sz="1400" dirty="0" err="1"/>
              <a:t>ms</a:t>
            </a:r>
            <a:r>
              <a:rPr lang="en-US" sz="1400" dirty="0"/>
              <a:t> / 40 kW pulses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3201" y="4020441"/>
            <a:ext cx="1232199" cy="1389759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61571" y="2310181"/>
            <a:ext cx="400910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IH structure: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First RF in the structure delayed to </a:t>
            </a:r>
            <a:r>
              <a:rPr lang="en-US" sz="1400" dirty="0" err="1" smtClean="0"/>
              <a:t>wk</a:t>
            </a:r>
            <a:r>
              <a:rPr lang="en-US" sz="1400" dirty="0" smtClean="0"/>
              <a:t> 27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Recalibration and long RF tests delayed to </a:t>
            </a:r>
            <a:r>
              <a:rPr lang="en-US" sz="1400" dirty="0" err="1" smtClean="0"/>
              <a:t>wk</a:t>
            </a:r>
            <a:r>
              <a:rPr lang="en-US" sz="1400" dirty="0" smtClean="0"/>
              <a:t> 28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390415" y="3048845"/>
            <a:ext cx="275845" cy="1980355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97246" y="2615154"/>
            <a:ext cx="4114799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9 GAP structure: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Temporary 9gap amplifier stable at 1Hz, 300 us, 45 kW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Final </a:t>
            </a:r>
            <a:r>
              <a:rPr lang="en-US" sz="1400" dirty="0"/>
              <a:t>9gap amplifier </a:t>
            </a:r>
            <a:r>
              <a:rPr lang="en-US" sz="1400" dirty="0" smtClean="0"/>
              <a:t>scheduled </a:t>
            </a:r>
            <a:r>
              <a:rPr lang="en-US" sz="1400" dirty="0"/>
              <a:t>to arrive in week 31. </a:t>
            </a:r>
            <a:r>
              <a:rPr lang="en-US" sz="1400" dirty="0" smtClean="0"/>
              <a:t>Commissioning will be </a:t>
            </a:r>
            <a:r>
              <a:rPr lang="en-US" sz="1400" dirty="0"/>
              <a:t>completed by week 35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6045" y="3894770"/>
            <a:ext cx="433735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7 GAP structures: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 RF </a:t>
            </a:r>
            <a:r>
              <a:rPr lang="en-US" sz="1400" dirty="0"/>
              <a:t>power in 7 gap structures for a short period of </a:t>
            </a:r>
            <a:r>
              <a:rPr lang="en-US" sz="1400" dirty="0" smtClean="0"/>
              <a:t>time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Recalibration </a:t>
            </a:r>
            <a:r>
              <a:rPr lang="en-US" sz="1400" dirty="0"/>
              <a:t>and long RF tests delayed to </a:t>
            </a:r>
            <a:r>
              <a:rPr lang="en-US" sz="1400" dirty="0" err="1"/>
              <a:t>wk</a:t>
            </a:r>
            <a:r>
              <a:rPr lang="en-US" sz="1400" dirty="0"/>
              <a:t> </a:t>
            </a:r>
            <a:r>
              <a:rPr lang="en-US" sz="1400" dirty="0" smtClean="0"/>
              <a:t>28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flipH="1">
            <a:off x="4879433" y="4633434"/>
            <a:ext cx="1105290" cy="787295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2"/>
          </p:cNvCxnSpPr>
          <p:nvPr/>
        </p:nvCxnSpPr>
        <p:spPr>
          <a:xfrm flipH="1">
            <a:off x="5638801" y="4633434"/>
            <a:ext cx="345922" cy="787295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2"/>
          </p:cNvCxnSpPr>
          <p:nvPr/>
        </p:nvCxnSpPr>
        <p:spPr>
          <a:xfrm>
            <a:off x="5984723" y="4633434"/>
            <a:ext cx="118529" cy="787295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096298" y="4151293"/>
            <a:ext cx="212215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Buncher</a:t>
            </a:r>
            <a:r>
              <a:rPr lang="en-US" sz="1400" b="1" dirty="0" smtClean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400" dirty="0" smtClean="0"/>
              <a:t> Stable </a:t>
            </a:r>
            <a:r>
              <a:rPr lang="en-US" sz="1400" dirty="0"/>
              <a:t>at 10 Hz, 1 </a:t>
            </a:r>
            <a:r>
              <a:rPr lang="en-US" sz="1400" dirty="0" err="1"/>
              <a:t>ms</a:t>
            </a:r>
            <a:r>
              <a:rPr lang="en-US" sz="1400" dirty="0"/>
              <a:t> / </a:t>
            </a:r>
            <a:r>
              <a:rPr lang="en-US" sz="1400" dirty="0" smtClean="0"/>
              <a:t>1.4 kW </a:t>
            </a:r>
            <a:r>
              <a:rPr lang="en-US" sz="1400" dirty="0"/>
              <a:t>pulses </a:t>
            </a:r>
          </a:p>
        </p:txBody>
      </p:sp>
      <p:cxnSp>
        <p:nvCxnSpPr>
          <p:cNvPr id="47" name="Straight Arrow Connector 46"/>
          <p:cNvCxnSpPr>
            <a:stCxn id="40" idx="2"/>
          </p:cNvCxnSpPr>
          <p:nvPr/>
        </p:nvCxnSpPr>
        <p:spPr>
          <a:xfrm>
            <a:off x="2157375" y="4889957"/>
            <a:ext cx="966825" cy="520243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>
            <a:off x="7284453" y="3784705"/>
            <a:ext cx="1497718" cy="1396895"/>
          </a:xfrm>
          <a:prstGeom prst="straightConnector1">
            <a:avLst/>
          </a:prstGeom>
          <a:ln w="12700">
            <a:solidFill>
              <a:schemeClr val="tx1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49402" y="1143000"/>
            <a:ext cx="843739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 smtClean="0"/>
              <a:t>Maintenance </a:t>
            </a:r>
            <a:r>
              <a:rPr lang="en-GB" sz="1400" dirty="0"/>
              <a:t>and refurbishment of amplifiers for RFQ, </a:t>
            </a:r>
            <a:r>
              <a:rPr lang="en-GB" sz="1400" dirty="0" err="1" smtClean="0"/>
              <a:t>buncher</a:t>
            </a:r>
            <a:r>
              <a:rPr lang="en-GB" sz="1400" dirty="0" smtClean="0"/>
              <a:t>, IH structure and </a:t>
            </a:r>
            <a:r>
              <a:rPr lang="en-GB" sz="1400" dirty="0"/>
              <a:t>7 gap structures </a:t>
            </a:r>
            <a:r>
              <a:rPr lang="en-GB" sz="1400" dirty="0" smtClean="0"/>
              <a:t>completed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 smtClean="0"/>
              <a:t>Remote controls functional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Connections to </a:t>
            </a:r>
            <a:r>
              <a:rPr lang="en-US" sz="1400" dirty="0" smtClean="0"/>
              <a:t>the new HIE-ISOLDE </a:t>
            </a:r>
            <a:r>
              <a:rPr lang="en-US" sz="1400" dirty="0"/>
              <a:t>RF reference </a:t>
            </a:r>
            <a:r>
              <a:rPr lang="en-US" sz="1400" dirty="0" smtClean="0"/>
              <a:t>line completed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3741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 animBg="1"/>
      <p:bldP spid="18" grpId="0" animBg="1"/>
      <p:bldP spid="1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" y="122238"/>
            <a:ext cx="9004599" cy="563562"/>
          </a:xfrm>
        </p:spPr>
        <p:txBody>
          <a:bodyPr>
            <a:normAutofit fontScale="90000"/>
          </a:bodyPr>
          <a:lstStyle/>
          <a:p>
            <a:r>
              <a:rPr lang="en-US" dirty="0"/>
              <a:t>Hardware commissioning: </a:t>
            </a:r>
            <a:r>
              <a:rPr lang="en-US" dirty="0" smtClean="0"/>
              <a:t>Other systems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4572000"/>
            <a:ext cx="893445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249402" y="825972"/>
            <a:ext cx="8818398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Power converters and magnets: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 smtClean="0"/>
              <a:t>New </a:t>
            </a:r>
            <a:r>
              <a:rPr lang="en-GB" sz="1400" dirty="0"/>
              <a:t>power converters for quads (19 units) fully functional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New cooling water circuits for all the quads operational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Electrical short in last triplet repaired and triplet refurbished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Additional tests and measurements in other quadrupoles completed (thermal switches characterized, temperature rise measured…)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49402" y="2187797"/>
            <a:ext cx="881839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Diagnostics: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 smtClean="0"/>
              <a:t>FC, MCP and collimator wheel in REX diagnostics box commissioned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FC and Si detector in first HIE-ISOLDE diagnostics box will be installed and commissioned this week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9402" y="2926694"/>
            <a:ext cx="881839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Vacuum: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Scheduled maintenance completed. Faulty turbo pumps, controllers and gauges replaced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Fast Penning gauges for fast acting valve to protect </a:t>
            </a:r>
            <a:r>
              <a:rPr lang="en-GB" sz="1400" dirty="0" err="1"/>
              <a:t>cryomodule</a:t>
            </a:r>
            <a:r>
              <a:rPr lang="en-GB" sz="1400" dirty="0"/>
              <a:t> installed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Update/upgrade </a:t>
            </a:r>
            <a:r>
              <a:rPr lang="en-GB" sz="1400" dirty="0"/>
              <a:t>of the control software scheduled for the winter shutdown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9402" y="3900208"/>
            <a:ext cx="8818398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Controls: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dirty="0"/>
              <a:t>New low level controls functional (new power converters, RF amplifiers…)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/>
              <a:t>High level applications currently being updated (working sets and equipment arrays ready) 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  <p:sp>
        <p:nvSpPr>
          <p:cNvPr id="14" name="Oval 13"/>
          <p:cNvSpPr/>
          <p:nvPr/>
        </p:nvSpPr>
        <p:spPr>
          <a:xfrm>
            <a:off x="2563091" y="5336572"/>
            <a:ext cx="256309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819400" y="5336572"/>
            <a:ext cx="256309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276600" y="5336572"/>
            <a:ext cx="256309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810000" y="5336572"/>
            <a:ext cx="256309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4468091" y="5336572"/>
            <a:ext cx="256309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105400" y="5336572"/>
            <a:ext cx="304800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6400800" y="5336572"/>
            <a:ext cx="381000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7543800" y="5336572"/>
            <a:ext cx="304800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7924800" y="5336572"/>
            <a:ext cx="152400" cy="53082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35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2" grpId="0"/>
      <p:bldP spid="11" grpId="0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  <p:bldP spid="23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" y="122238"/>
            <a:ext cx="9004599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Commissioning with beam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950" y="4854094"/>
            <a:ext cx="8172450" cy="200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249402" y="685800"/>
            <a:ext cx="8818398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Commissioning with beam started on week 25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Beam with an </a:t>
            </a:r>
            <a:r>
              <a:rPr lang="en-GB" sz="1600" smtClean="0"/>
              <a:t>A/Q=4.0 </a:t>
            </a:r>
            <a:r>
              <a:rPr lang="en-GB" sz="1600" smtClean="0"/>
              <a:t>has </a:t>
            </a:r>
            <a:r>
              <a:rPr lang="en-GB" sz="1600" dirty="0" smtClean="0"/>
              <a:t>been accelerated to 0.3 MeV/u (RFQ output energy)</a:t>
            </a:r>
            <a:endParaRPr lang="en-GB" sz="1600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We have reached the first diagnostic box and commissioned the FC, MCP and collimator wheel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Beam transmission through RFQ for different power levels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ü"/>
            </a:pPr>
            <a:r>
              <a:rPr lang="en-GB" sz="1600" dirty="0" smtClean="0"/>
              <a:t>Evaluating the possibility of using quad scans to measure beam properties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075709" y="5788628"/>
            <a:ext cx="1876051" cy="359255"/>
          </a:xfrm>
          <a:prstGeom prst="straightConnector1">
            <a:avLst/>
          </a:prstGeom>
          <a:ln w="19050">
            <a:solidFill>
              <a:srgbClr val="FF0000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417872" y="5311337"/>
            <a:ext cx="2526220" cy="2512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4" descr="http://ab-dep-op-elogbook.web.cern.ch/ab-dep-op-elogbook/elogbook/attach.php?attachId=1452003&amp;type=png&amp;fname=201506161129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551" y="3234695"/>
            <a:ext cx="2566250" cy="199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/>
          <p:cNvSpPr/>
          <p:nvPr/>
        </p:nvSpPr>
        <p:spPr>
          <a:xfrm>
            <a:off x="5985162" y="3054994"/>
            <a:ext cx="3048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Beam in FC after RFQ for different collimator aperture sizes (15, 5, 3 and 1 mm)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798" y="3143985"/>
            <a:ext cx="2389300" cy="226621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2981326" y="3204200"/>
            <a:ext cx="264776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MCP image of the beam after the RFQ</a:t>
            </a:r>
            <a:endParaRPr lang="en-GB" sz="12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9" y="3485145"/>
            <a:ext cx="2909660" cy="1772655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75561" y="3163305"/>
            <a:ext cx="24384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 smtClean="0"/>
              <a:t>Beam transmission thru the RFQ vs </a:t>
            </a:r>
            <a:r>
              <a:rPr lang="en-GB" sz="1200" dirty="0"/>
              <a:t>RF </a:t>
            </a:r>
            <a:r>
              <a:rPr lang="en-GB" sz="1200" dirty="0" smtClean="0"/>
              <a:t>power for </a:t>
            </a:r>
            <a:r>
              <a:rPr lang="en-GB" sz="1200" dirty="0"/>
              <a:t>A/Q=4.0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2088" y="6147881"/>
            <a:ext cx="1041912" cy="5232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Diagnostics boxes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  <p:sp>
        <p:nvSpPr>
          <p:cNvPr id="20" name="Oval 19"/>
          <p:cNvSpPr/>
          <p:nvPr/>
        </p:nvSpPr>
        <p:spPr>
          <a:xfrm>
            <a:off x="2819400" y="5562600"/>
            <a:ext cx="256309" cy="452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439891" y="5562600"/>
            <a:ext cx="256309" cy="452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>
            <a:endCxn id="27" idx="2"/>
          </p:cNvCxnSpPr>
          <p:nvPr/>
        </p:nvCxnSpPr>
        <p:spPr>
          <a:xfrm flipV="1">
            <a:off x="4951760" y="5788628"/>
            <a:ext cx="2488131" cy="359253"/>
          </a:xfrm>
          <a:prstGeom prst="straightConnector1">
            <a:avLst/>
          </a:prstGeom>
          <a:ln w="19050">
            <a:solidFill>
              <a:srgbClr val="FF0000"/>
            </a:solidFill>
            <a:headEnd w="lg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60850" y="4572000"/>
            <a:ext cx="10951" cy="1066802"/>
          </a:xfrm>
          <a:prstGeom prst="line">
            <a:avLst/>
          </a:prstGeom>
          <a:ln w="2540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4764" y="2141431"/>
            <a:ext cx="8818398" cy="907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dirty="0" smtClean="0"/>
              <a:t>Next </a:t>
            </a:r>
            <a:r>
              <a:rPr lang="en-GB" sz="1600" b="1" dirty="0"/>
              <a:t>steps: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Commissioning of first HIE-ISOLDE diagnostics box </a:t>
            </a:r>
            <a:r>
              <a:rPr lang="en-GB" sz="1600" dirty="0" smtClean="0"/>
              <a:t>once installation is completed (week 27/28)</a:t>
            </a:r>
            <a:endParaRPr lang="en-GB" sz="1600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Phasing of the </a:t>
            </a:r>
            <a:r>
              <a:rPr lang="en-GB" sz="1600" dirty="0" smtClean="0"/>
              <a:t>NC cavities (weeks 28 to 31)</a:t>
            </a:r>
          </a:p>
        </p:txBody>
      </p:sp>
    </p:spTree>
    <p:extLst>
      <p:ext uri="{BB962C8B-B14F-4D97-AF65-F5344CB8AC3E}">
        <p14:creationId xmlns:p14="http://schemas.microsoft.com/office/powerpoint/2010/main" val="199739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10" y="-28444"/>
            <a:ext cx="8229600" cy="1096962"/>
          </a:xfrm>
        </p:spPr>
        <p:txBody>
          <a:bodyPr>
            <a:normAutofit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16454" y="1139041"/>
            <a:ext cx="8879054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Hardware Commissioning: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A few weeks behind with the hardware commissioning of several RF systems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So far, it has not affected the commissioning with beam. But, it may if run into problems with any the amplifiers or the cavities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New 9 gap amplifier </a:t>
            </a:r>
            <a:r>
              <a:rPr lang="en-US" dirty="0" smtClean="0"/>
              <a:t>will arrive on week 31. It will take a few weeks to commission it.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Hardware commissioning of all other systems in the </a:t>
            </a:r>
            <a:r>
              <a:rPr lang="en-US" dirty="0" err="1" smtClean="0"/>
              <a:t>linac</a:t>
            </a:r>
            <a:r>
              <a:rPr lang="en-US" dirty="0" smtClean="0"/>
              <a:t> is completed</a:t>
            </a: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16454" y="3352800"/>
            <a:ext cx="8879054" cy="1708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Commissioning with beam: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Commissioning with beam started on week 25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So far, beam accelerated through the RFQ and into first diagnostics box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 smtClean="0"/>
              <a:t>Commissioning will continue </a:t>
            </a:r>
            <a:r>
              <a:rPr lang="en-US" dirty="0"/>
              <a:t>this </a:t>
            </a:r>
            <a:r>
              <a:rPr lang="en-US" dirty="0" smtClean="0"/>
              <a:t>week once components of the diagnostics box before CM1 are installed</a:t>
            </a:r>
          </a:p>
        </p:txBody>
      </p:sp>
    </p:spTree>
    <p:extLst>
      <p:ext uri="{BB962C8B-B14F-4D97-AF65-F5344CB8AC3E}">
        <p14:creationId xmlns:p14="http://schemas.microsoft.com/office/powerpoint/2010/main" val="61252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3201" y="2789238"/>
            <a:ext cx="9004599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58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0868" r="8103"/>
          <a:stretch/>
        </p:blipFill>
        <p:spPr>
          <a:xfrm>
            <a:off x="0" y="3433917"/>
            <a:ext cx="9144000" cy="2323264"/>
          </a:xfrm>
          <a:prstGeom prst="rect">
            <a:avLst/>
          </a:prstGeom>
        </p:spPr>
      </p:pic>
      <p:sp>
        <p:nvSpPr>
          <p:cNvPr id="21" name="Subtitle 2"/>
          <p:cNvSpPr txBox="1">
            <a:spLocks/>
          </p:cNvSpPr>
          <p:nvPr/>
        </p:nvSpPr>
        <p:spPr>
          <a:xfrm>
            <a:off x="5638800" y="6524149"/>
            <a:ext cx="3456708" cy="353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smtClean="0"/>
              <a:t>Jose Alberto Rodriguez, BE-OP-PSB (x167538)</a:t>
            </a:r>
            <a:endParaRPr lang="en-GB" sz="1400" dirty="0"/>
          </a:p>
        </p:txBody>
      </p:sp>
      <p:sp>
        <p:nvSpPr>
          <p:cNvPr id="60" name="Oval 59"/>
          <p:cNvSpPr/>
          <p:nvPr/>
        </p:nvSpPr>
        <p:spPr>
          <a:xfrm>
            <a:off x="6629400" y="5115461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4876800" y="5109617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 rot="-2640000">
            <a:off x="6705600" y="4699770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 rot="-2640000">
            <a:off x="8458200" y="4703330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425284" y="4788121"/>
            <a:ext cx="91440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XT00 line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298865" y="3732312"/>
            <a:ext cx="91440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XT01 line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8077200" y="3732312"/>
            <a:ext cx="91440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XT02 line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3690" y="4815081"/>
            <a:ext cx="106271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CM1 (2015)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43851" y="5561673"/>
            <a:ext cx="1099581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CM2 (2016)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24426" y="4968969"/>
            <a:ext cx="114226" cy="282663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5524426" y="5421254"/>
            <a:ext cx="114226" cy="294307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2682" y="5505454"/>
            <a:ext cx="56576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9gap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3201" y="122238"/>
            <a:ext cx="9004599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Commissioning with beam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2682" y="870827"/>
            <a:ext cx="9082826" cy="33932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en-GB" sz="1600" b="1" dirty="0" smtClean="0"/>
              <a:t>Next steps (as soon as the hardware commissioning of CM1 is completed):</a:t>
            </a:r>
            <a:endParaRPr lang="en-GB" sz="1600" b="1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Commissioning </a:t>
            </a:r>
            <a:r>
              <a:rPr lang="en-GB" sz="1600" dirty="0" smtClean="0"/>
              <a:t>of the diagnostics boxes in XT00 and XT01 with A/Q=4.0, E=2.85 MeV/u beam (</a:t>
            </a:r>
            <a:r>
              <a:rPr lang="en-GB" sz="1600" dirty="0" err="1" smtClean="0"/>
              <a:t>wk</a:t>
            </a:r>
            <a:r>
              <a:rPr lang="en-GB" sz="1600" dirty="0" smtClean="0"/>
              <a:t> 36/37) </a:t>
            </a:r>
            <a:endParaRPr lang="en-GB" sz="1600" dirty="0"/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Commissioning with beam of </a:t>
            </a:r>
            <a:r>
              <a:rPr lang="en-GB" sz="1600" dirty="0"/>
              <a:t>magnets in XT00 and XT01 : </a:t>
            </a:r>
            <a:r>
              <a:rPr lang="en-GB" sz="1600" dirty="0" smtClean="0"/>
              <a:t>quads, </a:t>
            </a:r>
            <a:r>
              <a:rPr lang="en-GB" sz="1600" dirty="0" err="1" smtClean="0"/>
              <a:t>steerers</a:t>
            </a:r>
            <a:r>
              <a:rPr lang="en-GB" sz="1600" dirty="0" smtClean="0"/>
              <a:t>, dipoles and solenoid </a:t>
            </a:r>
            <a:r>
              <a:rPr lang="en-GB" sz="1600" dirty="0"/>
              <a:t>(</a:t>
            </a:r>
            <a:r>
              <a:rPr lang="en-GB" sz="1600" dirty="0" err="1"/>
              <a:t>wk</a:t>
            </a:r>
            <a:r>
              <a:rPr lang="en-GB" sz="1600" dirty="0"/>
              <a:t> </a:t>
            </a:r>
            <a:r>
              <a:rPr lang="en-GB" sz="1600" dirty="0" smtClean="0"/>
              <a:t>38)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Delivery of first stable A/Q= 4.0, E=2.85 MeV/u to users for </a:t>
            </a:r>
            <a:r>
              <a:rPr lang="en-GB" sz="1600" dirty="0"/>
              <a:t>commissioning </a:t>
            </a:r>
            <a:r>
              <a:rPr lang="en-GB" sz="1600" dirty="0" smtClean="0"/>
              <a:t>of experimental station in </a:t>
            </a:r>
            <a:r>
              <a:rPr lang="en-GB" sz="1600" dirty="0" err="1" smtClean="0"/>
              <a:t>wk</a:t>
            </a:r>
            <a:r>
              <a:rPr lang="en-GB" sz="1600" dirty="0" smtClean="0"/>
              <a:t> 38 if compatible with the rest of the commissioning activities. Beam may be available in late evenings and nights.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Phasing of SRF cavities (</a:t>
            </a:r>
            <a:r>
              <a:rPr lang="en-GB" sz="1600" dirty="0" err="1"/>
              <a:t>wk</a:t>
            </a:r>
            <a:r>
              <a:rPr lang="en-GB" sz="1600" dirty="0"/>
              <a:t> </a:t>
            </a:r>
            <a:r>
              <a:rPr lang="en-GB" sz="1600" dirty="0" smtClean="0"/>
              <a:t>39/40)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Measurements of the energy gain in each of the cavities using dipole and Si detectors </a:t>
            </a:r>
            <a:r>
              <a:rPr lang="en-GB" sz="1600" dirty="0"/>
              <a:t>(</a:t>
            </a:r>
            <a:r>
              <a:rPr lang="en-GB" sz="1600" dirty="0" err="1"/>
              <a:t>wk</a:t>
            </a:r>
            <a:r>
              <a:rPr lang="en-GB" sz="1600" dirty="0"/>
              <a:t> </a:t>
            </a:r>
            <a:r>
              <a:rPr lang="en-GB" sz="1600" dirty="0" smtClean="0"/>
              <a:t>39/40)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Tests of the scaling of the </a:t>
            </a:r>
            <a:r>
              <a:rPr lang="en-GB" sz="1600" dirty="0" err="1" smtClean="0"/>
              <a:t>linac</a:t>
            </a:r>
            <a:r>
              <a:rPr lang="en-GB" sz="1600" dirty="0" smtClean="0"/>
              <a:t> (</a:t>
            </a:r>
            <a:r>
              <a:rPr lang="en-GB" sz="1600" dirty="0" err="1" smtClean="0"/>
              <a:t>wk</a:t>
            </a:r>
            <a:r>
              <a:rPr lang="en-GB" sz="1600" dirty="0" smtClean="0"/>
              <a:t> 41)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Preparation for first experiment (</a:t>
            </a:r>
            <a:r>
              <a:rPr lang="en-GB" sz="1600" dirty="0" err="1" smtClean="0"/>
              <a:t>wk</a:t>
            </a:r>
            <a:r>
              <a:rPr lang="en-GB" sz="1600" dirty="0" smtClean="0"/>
              <a:t> 41)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First radioactive beam in </a:t>
            </a:r>
            <a:r>
              <a:rPr lang="en-GB" sz="1600" dirty="0" err="1" smtClean="0"/>
              <a:t>linac</a:t>
            </a:r>
            <a:r>
              <a:rPr lang="en-GB" sz="1600" dirty="0" smtClean="0"/>
              <a:t>. Beam preparation for first experiment (</a:t>
            </a:r>
            <a:r>
              <a:rPr lang="en-GB" sz="1600" dirty="0" err="1" smtClean="0"/>
              <a:t>wk</a:t>
            </a:r>
            <a:r>
              <a:rPr lang="en-GB" sz="1600" dirty="0" smtClean="0"/>
              <a:t> </a:t>
            </a:r>
            <a:r>
              <a:rPr lang="en-GB" sz="1600" dirty="0"/>
              <a:t>42</a:t>
            </a:r>
            <a:r>
              <a:rPr lang="en-GB" sz="1600" dirty="0" smtClean="0"/>
              <a:t>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 smtClean="0"/>
              <a:t>Start of experimental program (</a:t>
            </a:r>
            <a:r>
              <a:rPr lang="en-GB" sz="1600" dirty="0" err="1" smtClean="0"/>
              <a:t>wk</a:t>
            </a:r>
            <a:r>
              <a:rPr lang="en-GB" sz="1600" dirty="0" smtClean="0"/>
              <a:t> 43)</a:t>
            </a:r>
            <a:endParaRPr lang="en-GB" sz="1600" dirty="0"/>
          </a:p>
        </p:txBody>
      </p:sp>
      <p:sp>
        <p:nvSpPr>
          <p:cNvPr id="38" name="Oval 37"/>
          <p:cNvSpPr/>
          <p:nvPr/>
        </p:nvSpPr>
        <p:spPr>
          <a:xfrm>
            <a:off x="5752884" y="5127202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1562100" y="5102071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/>
          <p:cNvSpPr/>
          <p:nvPr/>
        </p:nvSpPr>
        <p:spPr>
          <a:xfrm>
            <a:off x="783178" y="5948744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630778" y="5116915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3111080" y="5140443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2454742" y="5120129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1012496" y="6037024"/>
            <a:ext cx="1502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Diagnostic boxes</a:t>
            </a:r>
          </a:p>
        </p:txBody>
      </p:sp>
      <p:sp>
        <p:nvSpPr>
          <p:cNvPr id="47" name="Oval 46"/>
          <p:cNvSpPr/>
          <p:nvPr/>
        </p:nvSpPr>
        <p:spPr>
          <a:xfrm>
            <a:off x="6834405" y="3565553"/>
            <a:ext cx="508168" cy="1688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/>
          <p:cNvSpPr/>
          <p:nvPr/>
        </p:nvSpPr>
        <p:spPr>
          <a:xfrm>
            <a:off x="8585815" y="3565553"/>
            <a:ext cx="508168" cy="16883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Oval 48"/>
          <p:cNvSpPr/>
          <p:nvPr/>
        </p:nvSpPr>
        <p:spPr>
          <a:xfrm>
            <a:off x="7535413" y="5127202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/>
          <p:cNvSpPr/>
          <p:nvPr/>
        </p:nvSpPr>
        <p:spPr>
          <a:xfrm>
            <a:off x="3982489" y="5148272"/>
            <a:ext cx="152400" cy="452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-152400" y="6565713"/>
            <a:ext cx="4876800" cy="311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73</a:t>
            </a:r>
            <a:r>
              <a:rPr lang="en-US" sz="1400" baseline="30000" dirty="0"/>
              <a:t>rd</a:t>
            </a:r>
            <a:r>
              <a:rPr lang="en-US" sz="1400" dirty="0"/>
              <a:t> ISOLDE Collaboration Committee </a:t>
            </a:r>
            <a:r>
              <a:rPr lang="en-US" sz="1400" dirty="0" smtClean="0"/>
              <a:t>meeting </a:t>
            </a:r>
            <a:r>
              <a:rPr lang="en-GB" sz="1400" dirty="0" smtClean="0"/>
              <a:t>- 2015/06/30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8703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3459</TotalTime>
  <Words>835</Words>
  <Application>Microsoft Office PowerPoint</Application>
  <PresentationFormat>On-screen Show (4:3)</PresentationFormat>
  <Paragraphs>94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Commissioning of REX</vt:lpstr>
      <vt:lpstr>Content:</vt:lpstr>
      <vt:lpstr>Hardware commissioning: RF systems</vt:lpstr>
      <vt:lpstr>Hardware commissioning: Other systems</vt:lpstr>
      <vt:lpstr>Commissioning with beam</vt:lpstr>
      <vt:lpstr>Summary</vt:lpstr>
      <vt:lpstr>Additional slides</vt:lpstr>
      <vt:lpstr>Commissioning with beam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Jose Alberto Rodriguez Rodriguez</cp:lastModifiedBy>
  <cp:revision>209</cp:revision>
  <cp:lastPrinted>2015-06-30T06:08:42Z</cp:lastPrinted>
  <dcterms:created xsi:type="dcterms:W3CDTF">2006-08-16T00:00:00Z</dcterms:created>
  <dcterms:modified xsi:type="dcterms:W3CDTF">2015-06-30T06:23:20Z</dcterms:modified>
</cp:coreProperties>
</file>