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310" r:id="rId3"/>
    <p:sldId id="314" r:id="rId4"/>
    <p:sldId id="292" r:id="rId5"/>
    <p:sldId id="315" r:id="rId6"/>
    <p:sldId id="316" r:id="rId7"/>
    <p:sldId id="295" r:id="rId8"/>
    <p:sldId id="284" r:id="rId9"/>
    <p:sldId id="296" r:id="rId10"/>
    <p:sldId id="297" r:id="rId11"/>
    <p:sldId id="309" r:id="rId12"/>
    <p:sldId id="307" r:id="rId13"/>
    <p:sldId id="313" r:id="rId14"/>
    <p:sldId id="298" r:id="rId15"/>
    <p:sldId id="305" r:id="rId16"/>
    <p:sldId id="300" r:id="rId17"/>
    <p:sldId id="303" r:id="rId18"/>
    <p:sldId id="306" r:id="rId19"/>
    <p:sldId id="311" r:id="rId20"/>
    <p:sldId id="312" r:id="rId21"/>
    <p:sldId id="304" r:id="rId22"/>
    <p:sldId id="317" r:id="rId23"/>
    <p:sldId id="31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-6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C08B53-807C-4ADE-AB1D-F224D801F9D4}" type="datetimeFigureOut">
              <a:rPr lang="en-GB" smtClean="0"/>
              <a:t>30/06/2015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D2156F-31D9-4A78-B7A5-029CFDAC0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675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2B090-C240-4768-BF62-B29A563E428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86101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2B090-C240-4768-BF62-B29A563E4287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16398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2B090-C240-4768-BF62-B29A563E4287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16526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2B090-C240-4768-BF62-B29A563E4287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67539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2B090-C240-4768-BF62-B29A563E4287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16943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2B090-C240-4768-BF62-B29A563E4287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34648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2B090-C240-4768-BF62-B29A563E4287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2763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2B090-C240-4768-BF62-B29A563E4287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72508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2B090-C240-4768-BF62-B29A563E4287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931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D2156F-31D9-4A78-B7A5-029CFDAC075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7575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2B090-C240-4768-BF62-B29A563E4287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8349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2B090-C240-4768-BF62-B29A563E4287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801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2B090-C240-4768-BF62-B29A563E4287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6497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E90903D-A04E-4062-9373-270B10CAA5A2}" type="slidenum">
              <a:rPr lang="en-GB" altLang="en-US" smtClean="0"/>
              <a:pPr>
                <a:spcBef>
                  <a:spcPct val="0"/>
                </a:spcBef>
              </a:pPr>
              <a:t>11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9755428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2B090-C240-4768-BF62-B29A563E4287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88480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2B090-C240-4768-BF62-B29A563E4287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38782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2B090-C240-4768-BF62-B29A563E4287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5819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589D2-4C19-4B02-9FB3-0275D6133835}" type="datetimeFigureOut">
              <a:rPr lang="en-GB" smtClean="0"/>
              <a:t>30/06/2015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22EC-206C-4480-A976-2E87E578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279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589D2-4C19-4B02-9FB3-0275D6133835}" type="datetimeFigureOut">
              <a:rPr lang="en-GB" smtClean="0"/>
              <a:t>30/06/2015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22EC-206C-4480-A976-2E87E578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706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589D2-4C19-4B02-9FB3-0275D6133835}" type="datetimeFigureOut">
              <a:rPr lang="en-GB" smtClean="0"/>
              <a:t>30/06/2015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22EC-206C-4480-A976-2E87E578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594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6006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589D2-4C19-4B02-9FB3-0275D6133835}" type="datetimeFigureOut">
              <a:rPr lang="en-GB" smtClean="0"/>
              <a:t>30/06/2015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22EC-206C-4480-A976-2E87E578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058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589D2-4C19-4B02-9FB3-0275D6133835}" type="datetimeFigureOut">
              <a:rPr lang="en-GB" smtClean="0"/>
              <a:t>30/06/2015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22EC-206C-4480-A976-2E87E578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914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589D2-4C19-4B02-9FB3-0275D6133835}" type="datetimeFigureOut">
              <a:rPr lang="en-GB" smtClean="0"/>
              <a:t>30/06/2015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22EC-206C-4480-A976-2E87E578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533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589D2-4C19-4B02-9FB3-0275D6133835}" type="datetimeFigureOut">
              <a:rPr lang="en-GB" smtClean="0"/>
              <a:t>30/06/2015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22EC-206C-4480-A976-2E87E578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549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589D2-4C19-4B02-9FB3-0275D6133835}" type="datetimeFigureOut">
              <a:rPr lang="en-GB" smtClean="0"/>
              <a:t>30/06/2015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22EC-206C-4480-A976-2E87E578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707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589D2-4C19-4B02-9FB3-0275D6133835}" type="datetimeFigureOut">
              <a:rPr lang="en-GB" smtClean="0"/>
              <a:t>30/06/2015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22EC-206C-4480-A976-2E87E578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760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589D2-4C19-4B02-9FB3-0275D6133835}" type="datetimeFigureOut">
              <a:rPr lang="en-GB" smtClean="0"/>
              <a:t>30/06/2015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22EC-206C-4480-A976-2E87E578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73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589D2-4C19-4B02-9FB3-0275D6133835}" type="datetimeFigureOut">
              <a:rPr lang="en-GB" smtClean="0"/>
              <a:t>30/06/2015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22EC-206C-4480-A976-2E87E578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544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589D2-4C19-4B02-9FB3-0275D6133835}" type="datetimeFigureOut">
              <a:rPr lang="en-GB" smtClean="0"/>
              <a:t>30/06/2015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322EC-206C-4480-A976-2E87E578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212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op-webtools.web.cern.ch/op-webtools/elogbook/getAttachment.php?imgID=1456079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2132856"/>
            <a:ext cx="6912768" cy="1470025"/>
          </a:xfrm>
        </p:spPr>
        <p:txBody>
          <a:bodyPr>
            <a:norm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Status of HIE-ISOLDE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Commissioning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4437112"/>
            <a:ext cx="7848872" cy="1752600"/>
          </a:xfrm>
        </p:spPr>
        <p:txBody>
          <a:bodyPr>
            <a:normAutofit/>
          </a:bodyPr>
          <a:lstStyle/>
          <a:p>
            <a:r>
              <a:rPr lang="en-GB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Walter Venturini Delsolaro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 behalf of the HIE ISOLDE Commissioning team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4008" y="6413266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ISCC meeting, 30 June 2015</a:t>
            </a:r>
          </a:p>
        </p:txBody>
      </p:sp>
    </p:spTree>
    <p:extLst>
      <p:ext uri="{BB962C8B-B14F-4D97-AF65-F5344CB8AC3E}">
        <p14:creationId xmlns:p14="http://schemas.microsoft.com/office/powerpoint/2010/main" val="393300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755412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196752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225223" cy="6741368"/>
          </a:xfrm>
          <a:prstGeom prst="rect">
            <a:avLst/>
          </a:prstGeom>
        </p:spPr>
      </p:pic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2303748" y="63470"/>
            <a:ext cx="4464496" cy="91725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Cryogenics synoptic </a:t>
            </a:r>
            <a:endParaRPr lang="en-GB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988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615462" y="444059"/>
            <a:ext cx="8250116" cy="397119"/>
          </a:xfrm>
        </p:spPr>
        <p:txBody>
          <a:bodyPr>
            <a:noAutofit/>
          </a:bodyPr>
          <a:lstStyle/>
          <a:p>
            <a:pPr eaLnBrk="1" hangingPunct="1"/>
            <a:r>
              <a:rPr lang="en-GB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Constraints on temperature gradients during cool down</a:t>
            </a:r>
            <a:endParaRPr lang="en-US" alt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2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959" y="3314700"/>
            <a:ext cx="2492619" cy="2083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1" name="Rectangle 3"/>
          <p:cNvSpPr>
            <a:spLocks noChangeArrowheads="1"/>
          </p:cNvSpPr>
          <p:nvPr/>
        </p:nvSpPr>
        <p:spPr bwMode="auto">
          <a:xfrm>
            <a:off x="184639" y="1805321"/>
            <a:ext cx="75540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1pPr>
            <a:lvl2pPr marL="742950" indent="-285750"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2pPr>
            <a:lvl3pPr marL="1143000" indent="-228600"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3pPr>
            <a:lvl4pPr marL="1600200" indent="-228600"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4pPr>
            <a:lvl5pPr marL="2057400" indent="-228600"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US" altLang="en-US" sz="2400"/>
          </a:p>
        </p:txBody>
      </p:sp>
      <p:sp>
        <p:nvSpPr>
          <p:cNvPr id="13322" name="Rectangle 4"/>
          <p:cNvSpPr>
            <a:spLocks noChangeArrowheads="1"/>
          </p:cNvSpPr>
          <p:nvPr/>
        </p:nvSpPr>
        <p:spPr bwMode="auto">
          <a:xfrm>
            <a:off x="184639" y="3874444"/>
            <a:ext cx="75540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1pPr>
            <a:lvl2pPr marL="742950" indent="-285750"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2pPr>
            <a:lvl3pPr marL="1143000" indent="-228600"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3pPr>
            <a:lvl4pPr marL="1600200" indent="-228600"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4pPr>
            <a:lvl5pPr marL="2057400" indent="-228600"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US" altLang="en-US" sz="2400"/>
          </a:p>
        </p:txBody>
      </p:sp>
      <p:pic>
        <p:nvPicPr>
          <p:cNvPr id="13323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054" y="1676400"/>
            <a:ext cx="1277815" cy="151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4" name="TextBox 6"/>
          <p:cNvSpPr txBox="1">
            <a:spLocks noChangeArrowheads="1"/>
          </p:cNvSpPr>
          <p:nvPr/>
        </p:nvSpPr>
        <p:spPr bwMode="auto">
          <a:xfrm>
            <a:off x="8008328" y="2675792"/>
            <a:ext cx="732692" cy="291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1pPr>
            <a:lvl2pPr marL="742950" indent="-285750"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2pPr>
            <a:lvl3pPr marL="1143000" indent="-228600"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3pPr>
            <a:lvl4pPr marL="1600200" indent="-228600"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4pPr>
            <a:lvl5pPr marL="2057400" indent="-228600"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292" b="0">
                <a:solidFill>
                  <a:srgbClr val="002060"/>
                </a:solidFill>
              </a:rPr>
              <a:t>300K</a:t>
            </a:r>
          </a:p>
        </p:txBody>
      </p:sp>
      <p:sp>
        <p:nvSpPr>
          <p:cNvPr id="13325" name="TextBox 17"/>
          <p:cNvSpPr txBox="1">
            <a:spLocks noChangeArrowheads="1"/>
          </p:cNvSpPr>
          <p:nvPr/>
        </p:nvSpPr>
        <p:spPr bwMode="auto">
          <a:xfrm>
            <a:off x="6976697" y="1676400"/>
            <a:ext cx="732692" cy="291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1pPr>
            <a:lvl2pPr marL="742950" indent="-285750"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2pPr>
            <a:lvl3pPr marL="1143000" indent="-228600"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3pPr>
            <a:lvl4pPr marL="1600200" indent="-228600"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4pPr>
            <a:lvl5pPr marL="2057400" indent="-228600"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292" b="0">
                <a:solidFill>
                  <a:srgbClr val="002060"/>
                </a:solidFill>
              </a:rPr>
              <a:t>70K</a:t>
            </a:r>
          </a:p>
        </p:txBody>
      </p:sp>
      <p:pic>
        <p:nvPicPr>
          <p:cNvPr id="13326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16" y="1677866"/>
            <a:ext cx="53721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7" name="TextBox 13"/>
          <p:cNvSpPr txBox="1">
            <a:spLocks noChangeArrowheads="1"/>
          </p:cNvSpPr>
          <p:nvPr/>
        </p:nvSpPr>
        <p:spPr bwMode="auto">
          <a:xfrm>
            <a:off x="1219550" y="1569744"/>
            <a:ext cx="1944216" cy="319639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1pPr>
            <a:lvl2pPr marL="742950" indent="-285750"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2pPr>
            <a:lvl3pPr marL="1143000" indent="-228600"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3pPr>
            <a:lvl4pPr marL="1600200" indent="-228600"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4pPr>
            <a:lvl5pPr marL="2057400" indent="-228600"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99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el-GR" altLang="en-US" sz="1477" b="0" dirty="0">
                <a:solidFill>
                  <a:schemeClr val="tx1"/>
                </a:solidFill>
              </a:rPr>
              <a:t>Δ</a:t>
            </a:r>
            <a:r>
              <a:rPr lang="en-GB" altLang="en-US" sz="1477" b="0" dirty="0">
                <a:solidFill>
                  <a:schemeClr val="tx1"/>
                </a:solidFill>
              </a:rPr>
              <a:t>T</a:t>
            </a:r>
            <a:r>
              <a:rPr lang="en-GB" altLang="en-US" sz="554" b="0" dirty="0">
                <a:solidFill>
                  <a:schemeClr val="tx1"/>
                </a:solidFill>
              </a:rPr>
              <a:t>INLET-OUTLET </a:t>
            </a:r>
            <a:r>
              <a:rPr lang="en-GB" altLang="en-US" sz="1477" b="0" dirty="0">
                <a:solidFill>
                  <a:schemeClr val="tx1"/>
                </a:solidFill>
              </a:rPr>
              <a:t>&gt; 50K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405432" y="6381328"/>
            <a:ext cx="133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L.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Valdarno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234281"/>
              </p:ext>
            </p:extLst>
          </p:nvPr>
        </p:nvGraphicFramePr>
        <p:xfrm>
          <a:off x="1187624" y="1556792"/>
          <a:ext cx="5400600" cy="1833328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3528392"/>
                <a:gridCol w="1872208"/>
              </a:tblGrid>
              <a:tr h="370884">
                <a:tc>
                  <a:txBody>
                    <a:bodyPr/>
                    <a:lstStyle/>
                    <a:p>
                      <a:pPr algn="l"/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2" marR="91432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Tmax [K]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2" marR="91432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370884"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Thermal</a:t>
                      </a:r>
                      <a:r>
                        <a:rPr lang="en-GB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Shield 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2" marR="91432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2" marR="91432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517712"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Supporting Frame</a:t>
                      </a:r>
                      <a:r>
                        <a:rPr lang="en-GB" sz="20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sz="20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2" marR="91432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2" marR="91432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523116"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Frame and Helium reservoir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2" marR="91432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2" marR="91432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2188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44624"/>
            <a:ext cx="5615608" cy="816618"/>
          </a:xfrm>
        </p:spPr>
        <p:txBody>
          <a:bodyPr>
            <a:normAutofit/>
          </a:bodyPr>
          <a:lstStyle/>
          <a:p>
            <a:pPr algn="l"/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Cool down history (thermal shield)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94612"/>
            <a:ext cx="7624532" cy="596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31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0"/>
            <a:ext cx="4679504" cy="816618"/>
          </a:xfrm>
        </p:spPr>
        <p:txBody>
          <a:bodyPr>
            <a:normAutofit/>
          </a:bodyPr>
          <a:lstStyle/>
          <a:p>
            <a:pPr algn="l"/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Cool down history (cavities)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2"/>
            <a:ext cx="7696540" cy="6019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16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755412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196752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20688"/>
            <a:ext cx="7848872" cy="588665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732240" y="651605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J. Somoza &amp; A. Harrison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872" y="53916"/>
            <a:ext cx="8229600" cy="710788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Vacuum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2994338"/>
            <a:ext cx="4258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Today: &lt; 10</a:t>
            </a:r>
            <a:r>
              <a:rPr lang="en-GB" sz="2400" b="1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  <a:r>
              <a:rPr lang="en-GB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mbar!</a:t>
            </a:r>
            <a:endParaRPr lang="en-GB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967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845052"/>
            <a:ext cx="5347984" cy="5347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32"/>
          <p:cNvSpPr txBox="1">
            <a:spLocks noChangeArrowheads="1"/>
          </p:cNvSpPr>
          <p:nvPr/>
        </p:nvSpPr>
        <p:spPr bwMode="auto">
          <a:xfrm>
            <a:off x="683568" y="156330"/>
            <a:ext cx="802838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2" indent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dirty="0" smtClean="0">
                <a:solidFill>
                  <a:srgbClr val="0070C0"/>
                </a:solidFill>
                <a:latin typeface="Arial"/>
                <a:sym typeface="Wingdings" panose="05000000000000000000" pitchFamily="2" charset="2"/>
              </a:rPr>
              <a:t>Monitoring positions </a:t>
            </a:r>
            <a:r>
              <a:rPr lang="en-US" sz="2400" dirty="0" smtClean="0">
                <a:solidFill>
                  <a:srgbClr val="0070C0"/>
                </a:solidFill>
                <a:latin typeface="Arial"/>
                <a:sym typeface="Wingdings" panose="05000000000000000000" pitchFamily="2" charset="2"/>
              </a:rPr>
              <a:t>of the active elements</a:t>
            </a:r>
            <a:br>
              <a:rPr lang="en-US" sz="2400" dirty="0" smtClean="0">
                <a:solidFill>
                  <a:srgbClr val="0070C0"/>
                </a:solidFill>
                <a:latin typeface="Arial"/>
                <a:sym typeface="Wingdings" panose="05000000000000000000" pitchFamily="2" charset="2"/>
              </a:rPr>
            </a:br>
            <a:r>
              <a:rPr lang="en-US" sz="2400" dirty="0" smtClean="0">
                <a:solidFill>
                  <a:srgbClr val="0070C0"/>
                </a:solidFill>
                <a:latin typeface="Arial"/>
                <a:sym typeface="Wingdings" panose="05000000000000000000" pitchFamily="2" charset="2"/>
              </a:rPr>
              <a:t>during </a:t>
            </a:r>
            <a:r>
              <a:rPr lang="en-US" sz="2400" dirty="0" smtClean="0">
                <a:solidFill>
                  <a:srgbClr val="0070C0"/>
                </a:solidFill>
                <a:latin typeface="Arial"/>
                <a:sym typeface="Wingdings" panose="05000000000000000000" pitchFamily="2" charset="2"/>
              </a:rPr>
              <a:t>cool down of thermal shield and supporting </a:t>
            </a:r>
            <a:r>
              <a:rPr lang="en-US" sz="2400" dirty="0" smtClean="0">
                <a:solidFill>
                  <a:srgbClr val="0070C0"/>
                </a:solidFill>
                <a:latin typeface="Arial"/>
                <a:sym typeface="Wingdings" panose="05000000000000000000" pitchFamily="2" charset="2"/>
              </a:rPr>
              <a:t>frame</a:t>
            </a:r>
            <a:endParaRPr lang="en-US" sz="2400" dirty="0" smtClean="0">
              <a:solidFill>
                <a:srgbClr val="0070C0"/>
              </a:solidFill>
              <a:latin typeface="Arial"/>
              <a:sym typeface="Wingdings" panose="05000000000000000000" pitchFamily="2" charset="2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384333" y="3797154"/>
            <a:ext cx="0" cy="965346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491270" y="4057539"/>
            <a:ext cx="10004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 smtClean="0">
                <a:solidFill>
                  <a:srgbClr val="FF0000"/>
                </a:solidFill>
              </a:rPr>
              <a:t>1 mm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333184"/>
            <a:ext cx="3816424" cy="1735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08304" y="638132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G. Kautzmann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133204"/>
            <a:ext cx="3059832" cy="3059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04156" y="3125665"/>
            <a:ext cx="7992888" cy="230832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All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thermal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contractions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of cool-down have taken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place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cold leaks!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Active elements ended up ~ 1 mm above the beam line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880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755412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196752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GB" dirty="0" smtClean="0"/>
              <a:t>RF systems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9492" y="1412776"/>
            <a:ext cx="525658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RF systems worked well from day 1: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Controls operational for RF veto, power, couplers and tuners</a:t>
            </a:r>
          </a:p>
          <a:p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LLRF: Cavities start up and power on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Self Excited Loops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Measurement sequences operational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Calibrations checks ongoing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Y:\Machines\HIE-Isolde\LowLevel\Photos\various daniel\IMG_52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412776"/>
            <a:ext cx="3636404" cy="484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1336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755412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196752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 dirty="0" smtClean="0"/>
              <a:t>Low field multipacting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08113" y="991294"/>
            <a:ext cx="10188625" cy="58141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1548680" y="476672"/>
            <a:ext cx="1368152" cy="65527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9448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755412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196752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840" y="125760"/>
            <a:ext cx="8229600" cy="1143000"/>
          </a:xfrm>
        </p:spPr>
        <p:txBody>
          <a:bodyPr/>
          <a:lstStyle/>
          <a:p>
            <a:r>
              <a:rPr lang="en-GB" dirty="0" smtClean="0"/>
              <a:t>Low field multipacting cleared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117" y="1244953"/>
            <a:ext cx="8897379" cy="5496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363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755412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196752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840" y="12576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High field (1.5 MV/m) multipacting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592" y="1340768"/>
            <a:ext cx="849388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541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HIE ISOLDE roadmap for 2015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HEBT hardware commissioning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XT00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XT01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XT02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Status of CM1 commissioning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79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755412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840" y="-18256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Lorentz detuning</a:t>
            </a:r>
            <a:endParaRPr lang="en-GB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AutoShape 2" descr="data:image/png;base64,%20iVBORw0KGgoAAAANSUhEUgAAAWAAAACWCAYAAADg3VL8AACAAElEQVR42uy9Z5gU1db33TPT09Mz05OjiCTJIBnJSBQkZ8k554yAREEFRVEQEZEkICpZQLIkCZJzZoYJTJ7+9j7fnvX+196rumuawdtzPOd+jsea6/pd3VNVXd21a+9/rb322mvbXnrpZWr2Vhuq0HwcJbbcYWFhYWHxb6ZY02XUFLprYwFu0Kw52fxsVKR48f81nK5SFBhYVeN8ASGFEObFxkS8gOhCiPUS0vwrsiVUfZ6XQJFCKOpD8UIo+QJK+1AW9JuqXw0q+lC5EF4DVV9EZVDxD1KGbON747V04VQ3KP4HKPIHeAnEFSDk82bPbdNEg4g/QIgiAAS+kMAX4uzg/N39jAOEvBCbh4g/QDSIM1F9nKPA/2aK/EGK/wFKG1QtyLgl3vdlQMU/yGug6ouo7EPFF1DWRq3q6VdF6UIo+QKK+1C0EIr4kPA8o6s5qGqs7XmifYgohDAzgVQ15AU4CyFQ4/Dzo4pVqmoBTizyMlWoVp0q1ahJNRs1oMq1aqn/X0TjFi1fuK9anbq/+1mDsOjXKSb+GMUkgJdNFAevaiKZcqCS8BqoKlQHtY9RaB2hHmgA3jhEoU1Ac6EVaA3aCu0PUUjHQxQ5yk3O7vs1PUAv0A/0BwPAIDAEDAMjwBhhPJgAJu2ngGkmZoI5wtz9ZFsAFgrvgyVgqfAp2HGXbMvxugJ8CVYLa4UNYCPYDLaCbcIPYCfYDfb+BHaY+AFsFjaBjcJasAZ8JXxBtus78fqZDx9q9i0W5lMAc2CO8I4wzYPzwERhnDDUh74megk9KTJrNDkPdlIEH+xIoQfbgdbCm6BJQQ43AnU9RB6uJVQHVUFlL0fLgdIU46GoD4kU+1ssXmMUiaCoD6U9RFI5UPmwl6qglom6h0MV9UAj0OSgl9Y+tAOdDjpp4N0w9drtgJN6gj6grzBIGOrDOGGiMO1AgOIdE3P2aeYrbLRY+HCv5jNhb5J+XQm+AF8Ja8A3YCPYbOJ7sMOH/TtN/AC2gS1gs7BBWAu+BquFL210krctFz4FS8ESYTFYKCwIoP1zwEwT08AUxk77Jzlp/1gwBowGI4RhYDAYAPqBPqCX0N1Jtwe66FBXJx3qDNqH0qF2oC1oBZqbeCOUjjUS6gm1IzXVQVXwmlAJlAOvGsTQseLCy0KCEB9DNpvNK8Asvh27lCSi6TRqTGWqVLMmte/ajf7v//2/SjBXr13rEc++gwdTg6bNPP+3aNNWvQ4ZOZLqN22q3jeCSNdu2Ei9f61WbXqj5ZvPCXBiUTcllnBTXIl7FOqaTOGxqyihXBaFhk+m4OCBlFgN+2tBKJ29KbGufg0JG02JDbG9qZsiW4K3TLQHnUEX0B300vhVHEAB1SZTRP9MCmr6NQXUmExhA+5S5Di3wr/hIghrFvnVGEf2DmvJOTODnHPAQhPvg6VgGfgEfA5WmVgD1gmbMsix4iL59ZxEtvYDIZoZ+rXXRLLtSiHbAfy/6jDZDuO1D47pCw7cI9tp/H8OXARXTdwEd8E98BAkgacgNR08ER6AOyZuQLBXkW3CALw/S7YPYHFP6E+2a/vw/3FwDA+Ad8h2GWI9Dtbwtg+wDaKeuoOcGQZbhLU+rDTxsYlFBbD1q0B+U14nZ+Ys8htRhfym1qbwJ2MpMmcSGEOu0z3J+V1bCphag8Ju9ca2IaA/6C108aGNiWYU6W5Gce6GlOiu50N1oQIeqk71Gn3kFQqd6qLow4n4vyRIpOAhweo1ZHQIRSxyUSm8r2CiIqgu1DPRTBFJzfJBTiS1EdqBLiYqDfGj6hCKns8iqMHnDqoxNYD63AmjMdjHNF3uoCEPwqnWpADq/L2dpuQ4FbMynDRbWGTiYx9WCmt9+AZsAV1H+FG3kX60IyOIuo2wUZ8JNvrxDkQtVbP6Zxt9tNVGfbF953kbnU3VnAdXhBvgjokH4ImQkWTiIbgLboGb4Co+e9BGvd/C+3M2OrTORpP62WjX5/j/ODgs+w7YaHgXG80ehPc7BYh5xlanZpOwTlgDVoHPwWfgE7BUWALeBwvBfCft6x9Ik2r70aFegeSe5lQMrORH7nGRNKKKPy2sbyf3sEhyDzLRD/QCPUB30Bm0F97S3GsYQb2dOF/TSDpUMZomR0Koy0aTu24iuWsl0sCQYHJXS6QRoSG0MMpF7vLYXlooIRRNLCjAbPkSVQJlwKtUt9kbSij/v//zfwoV4Op163n+v3Xnjue9IcDV6tShqq/XoaatWtO9+w9o9rz5LxRgJbaltcDGlrhIiZXd5IqaqwTYFTO/gAAHhw5WAhwaBUFtkkqhJVeQM7jP7wqwrUJf8qs8nCIH5pKtPBr2cLd6DWz0AUWMSPUK8GtD1XYWYL8qQ8mv9gQKmv2I7O1X/sMC7Nyqsb3VWwvwsAWwXJ+S7ZuLEGOI4vK9XgHuMoxs05bB4oRw7rpEto6DYBlv+/MC3K8D2YZ21wLcq41+HdWLbFNw/nv7vAI8pIvshwBP7ku2/h0o6NEWsn87888L8MhqSoD5vTNnCgV9/Rb5Da9CEcnDPQLsN7KK2s8C7NzYhGwDK1L4w24Udr3NnxLgkPFh5Ho/yiTEJdVr5PdxlJCa4BHg4KHBajsLML/GrginstgfOTP0Twlwq7MuqjrOn3plRVIFiM8QbKsCQawLi254coRHgKtAKHk/i2+tyX5UFcdMfRREnTfY/5QAMx0HagFu00uL7jRYnF0G22j7Pa8Adx1qU/tZfBesslH7vjY6jf17zvw5Ac646BVg9Xpav34Pa/fRHq8AD2wv73fq1xUTsX99EE3o4f+nBLh3eZxzpn7d1slOqROCPAI8CK+8nQWYXz9r5KDUvhE0vUbA/yjA7paRHgFWrxBeft1WMpJSqyV4BHgQXtX+8nr/Z9HhlFosgaa7Qp8XYHY7jBzD4juS5s2pSq/Vrv27Ajxh6lTP/wOGDVevPfv19wiwwd59+2jY6DHUtPVbLxRgFl8mLGrp8wIcu6iAALP4BocNVwLMFnBo8eVq++8JcEDNdyiyH87V+dcCAmyvN7eABewYfp3sbbQF7Fd1GPm9PklZvwGtl/1TAsziG7T+0fMCzKJstoCPi1CzAB+8o99/tevPC/BiWL33zkBk9xYU4NG9ClrA97bj2LFagKfCSh7QQVnA9m+m/ykBdvw6ggJ3935OgLXYei1gFl6PAH/XTL2PSO9JYVf+nADHnChGoTPDKe7uqwUF+NvYAhZw/K4oeulEjEeA41aHKws4bHzInxLgxluc1DM9gjpdCSsgwLVgCZst4NGgBd6zANeeCgEe5aes3/Zr/pwAs6juwKuvABvvDQH+Be87DtACvPhrvZ+t352n/j0CvPn9ghbwt/NsdOILrwCvnqot4GGd/P5lArypvb2ABbyjXTCd6BbqEeBVbziUBTwWlvE/K8CbikcWsIB3FI2iE8ViPAK8KiZcWb9jQ0KeF2DlA65Zk+rA8jXE998JC3Bs/BmKTQRFTZQApTWRTHlQWagKqgk1QZ0z5KovNACNQbMT5GoO3hTagLagg9DpBIV2OaF9wD2PanqBvmAgGAQGg6FgOBgJRoPxwiQwGUw7SvaZJuaABcJ7RyFo4APhI7AMfCqsBDvvQ4TxuhqsBeuETcJW8B34AWzn48EusAfsBz+DQxDxQ/tM7AE/CrCgD20VvgUbwDrha7Ld4mNX+bBMc2SJsJjszLEFwhxhpgfnsWnCRGGkDwNN9BX6aB/wL10Vwb90IdcvHUFb4S3QvCAnG4MGHiJP1hZqghrgNS+nK4IyFOvhFR8SKe5qHF5jFYngFR/KeIikiuC1k15qgNomGpx0KRqCxqD5L17a+tARdP3FSYPuh6nXnsec1BcMAAOFocJIHyYK04SZx+yKOSYWHNEsVthoibDskGaVsDdZv34N1oJ1wgawGWwFP5rYCfb5cHS/CVi0RyGgR38EPwhbhU1gA1gnrIXY8/+rhJXgU7BMWAI+EBbb6egCMMfETDCDCaSjENWjk8B4MA6MFkaCYWAwGAj6g75CTyfdG+SiEz2cEGHQCe87gg6gDXjTRDMXnXlDaCDUidTUBNVAVaEyKA9KG8TSmRJCUSFRiI8tKMAly9WkClWqUrdevdX7fzehEXXIEdRKE/ICwgshyouNiX0BCYVQxEtYd1iixVo9TwlQshBK+1CuECq+gCo+VAfT1+pXg9o+1C2EeqDBi2gOmvxB6pNt6Ry81gN1yDZukH7fqQXZ6lcjW+N6Qs0/QOU/QCVQtgCugwOe26YpBYr/ARIVduBoHEuOUXXxiveDquE1Wr9Xr4UTMjj+d/czQSDshYR6iPkDJIAiJhovjSnwv5kSoOQfoNwfoIpBg4Is2e59XxXU/oPUBQ1eRF0far+A6qHU6y39qqhSCBVfQDkfShdCSR+KPc/iRtHUoEjo8yT4EFsIUWZwnvAXEPI87RMTaSQM3QZB0QUF2Ob/KvGfnx2Nyl7P4u9ESDjZOnYi24oVf91rqF4dD954svXqZd1Pi/9g6iqdLVasREEB5j9bQGWrgP6uVG/0/LbvvtOvh86TrRH2l+9BtoMH/3OvoWnL57e1bo16XYFsn2wlm6rjeD/7Pet+W/w/pA5lZWX5WMAB5ayCsSjI4sVkO3UBvaNiWoB523+yABcGCzC/njqlX99djespat1bi//3FBBgq0AsChPgGv30exbgV7uQ7cKFv9Y1TJ1KtiajYGCU1hbwG/3JVrKTdW8tLAG2sLCwsATYEmALCwsLS4AtLCwsLAG2sLCwsLAE2MLCwsISYAsLCwsLS4AtLCwsLAG2sLCwsLAE2MLCwsISYAsLCwsLS4At/l6ER2/VxAkx+n+rbCwsAbaw+DeR+IqbEkuCV2WFlTKCrLaituMYf8dbVnlZWAJsYfGvIDJuPyWWErGtAF5z68VcqwtVZFsFOaaEm8Ki11JAUEer/CwsAbaw+Ket3uK52rqtCGq61bqBHhoK9UzbaprEGJ+LTbxplaOFJcAWFv8IETE7tPBWAjVAHS22MS3cFNXSTZGtfWil9yU2EEGuLZZxORwfd9gqUwtLgC0s/tAgW+xWLb7VxKptpMVVrYrdFnQEnUBXoZNsa6uFOLaFWMZ1RLzLYHvcXqtsLSwBtrB4MQ3IHtxDi291bckmNBXhbQd6gF6gt9AH9DP9z/u6gw76M9GGEFfXlnBC8WdWGVtYAmxhURj+jlY6kqGitnw94ssW7tsitoPAUDAMjBJGyv9DTILcQ6xifD6hsbgkKrspvmSyVdYWlgBbWBSIdIjdT4nlIZKva6tVCW83sWoHgOFgLBjnprAJbgqdCCYLEzW8T4mxIcQs2l1gCbfEOetrSzihdLb6LqvMLSwBtrAwoh1KiM+3gRbMyM7iYmCLd7Sbwse7yTkth5wzwewMcs4F80zwtlmZ5JzipggW4jFiKfcRC7o1zt1YoiRKu60yt7AE2MKCCYtar9wD7PONai2ug95i9UJMQyZBfN/J0aL7HngffODD+7Jvrojx1HyKGK/FW4lwF21VxzfWA3NhMautsrewBNji7010kV+1+LLboQ3oKS6HcWzxgjkQ04UisJ+Az4VVJlbItk9MQsxW8TtZ2i0xRFwZHSDwLSSy4lXLCrawBNjib4xfYGNKeDVdWaTK7cAhZf31wFrIFLcW0cXgIxHYL8BXYC34BmyQV+ZrsFqO+Uw+syhDCTi7LyJHgL7ijmip3R3RL5+w7oOFJcAWf1cBbqLCw9giVYNuvbTbIXSCWL4soJ+ahJcFdzPYmkGO7zLIvs0L/8/b1TEsxl+KaC/VbomQqXnaHTFAC318ExmUK5Fm3QsLS4At/mauh/jTepZbI3E99NVRDs6pYL64E1aJmG7S4mr7EewCPwn7BH6/F+wUIWaRXicW8QqxomdlwxLO1+6It2WyRi0I8atJ5AgZZt0TC0uALf5GUQ+lteUb/aaEmw2D8E7OJ+cCiOWHIr7rtPAGfA9x3Q0OgMPCcRNHTNsPaJFmq9i5Rc6xXHzD72ZQ8CSJGe7kphi2gquCopY/2MISYIu/kwCz9dtEZq31k0E3Q3xXgo1i9e4BB0VcT4Gz4AL4DVyUVwPed8wrxH4QYn+It3ONWMJL9eBcyESJjGgn8cHlLAG2sATY4m9m/Sq/bx896KZ8vh+Jvxfia9su7gVDeM+Dq+C6cNvELdl2VUT5V7GMD2nXRNAWcWV8LpbwzBwdIwzLO+pN7YqwB/ex7o2FJcAWfwMBLqcHwVTUw2CezZav/bRs+a7PIMc2Ed9jIqZXwDVwDzwCSSCZSZNX8AQ8FDFmIb4sFvER7b5QLon1IvAQ4bCJ+rtZhBObWpMzLCwBtvi7DL7VEuu3nwy8zRXrFALp970Mqh0Xa5bF9A54DFKZJ8IDcMeEsV1E+rbJIj6iBZ19ySpk7XMdnqamNvfVv4XzT1jLGllYAmzx3239VpD8vb3E78uxvst0+Jj/DvH3nhKr945Ytqmp4JFJbK8Vwk3Zdw8ka6v4PrgBzogI75KBuVU6xI3zSKioiE56dlx4giXAFpYAW/w3C3B1yds7QHI7LNJuAXYRqAiGE2K13gVPWXwfgrvgFvhNOPsCeN8VcFuEOEmf45oM0h3T1rWKF/5cz5gLnqx/S1wLPTkjNvGGdZ8sLAG2+C8dfGtssn4Xyqy19RLHe1LEl90HqWkivmzZXhKBPQ2OgSPgcCEcNwnxZRFtnOPxM7LdNInwHplNx5b3nEw9QaOtTtQT+7IlwBaWAFv8lxFfMk1HPnSUqIeFYoVu0BMobKfFZ/uAxTdF3AlXRFBPgENgP9hHfoodJvaq7Xr/URHqsyLCt7Vv+KGc/7S2tNXkjpU6z4RK2oPflYDfF1filnW/LCwBtvjvIq74fRVzq3IxjJGY3y8yyP87COJ+sU6V2yFZBtiuioiyVXsA7KWgZzvImbEVbBG+Nb1ntuG4nSLEB0S4z4ol/ED7hdkSPidW8LcSFQER9viC6+hVla17ZmEJsMV/j/uhqgy+9XfrdJHL9ZRhFW52SoQx9Zn4ew3Ld78iUAkvC+xaE1/6wNu+ARvIkb6N/NN2iwgfBOfBdbKlPNLRFNd0fHHAD+KKWJJB4aN1WFxsIzeFF7EG4ywsAbb4bxHf4joPL/t+Xez7XaqnCHv8vtcMny+7C86Bk0p4A9IMi3cd+BqsBJ+Bj4Ulpve8/XPwlYjxZljMPyrLWZ/vgljCj7Sb45QMyG3SfmiOReZJIbziMq/MYd03C0uALf47BLiUm+Le1LPeQqbmqwxnQd9JaBi7Hu49E58vD7adAT9DQLcrEdXCuwIsB4uE93xYZMIQ49UixFtwvp/Eh3zBGzN8Q4uw3x7JF7Egk1xj9KKe7CqJe+W+de8sLAG2+O+wgONa6XCvkFlZKg5XZTb7RaYQJ6WI9furchsEpu82uRo+AR+KuL4LZpMzezo5c6YWJGuG7OfjFot1/Kk6RxCEPCB9r4jwOe1f5ll013TYm98OicaYnaPWlIvqgN9bxRJgC0uALf4Lph3zTLPwkZJmciVEb4e4HniiRQoPut2QAbN9EMzvxZfL4vmBV3izp1FYzhSKzBkvjDExniKAC/uVOGfMkc99KOdZRw7ljjAG5q5AgFO1FQwBDsDDwPlxBoVOzVVWOmdJi4jfYd0/C0uALf7ahMQupLjmELQR+XrK8ZeS0/e8EXL2WCIeDsNKZfHdKL5etmDnw7J9h0KV8E4EI8EQYRAYYPqfGSqCPBlW8RSTRfy5uDK2ycDeMR1fnPJUi/DRDHJs0MmAgqfmqHzBvD6ddf8sLAG2+GtbwJV02sfwSXkq2kBNujgsMbkqd8M1GSTbJy6HL8Tyna1ENAJiGpkzWgR2MOgldDHxtmn7YDl2DIV7hHiRWMJfU5DyCe+TyRr3yJb0jGyXMsj+o6yiMT9ThaQltMBDI267dQ8tLAG2+IvG/pa4r1c5HurWaSC/kcgHzvOQkiGW7wkVqaDdDjzY9r6yXCOU1TtGxLSPiKwhuG0LwdjXVY7nzw0HhiW8WAbyvsH37QCnJDQtWT8MdsqyR/MgwIP0IqHWPbSwBNjiL0vES7sppqlOeONcnKXy/Prtk7CzFJ5mfFFcD9sllpct33kUmjNVxJNFtIeIanvQkiLzmWYUl9+Q4twC3vM2tT+nDegMupmEeJIM0rElvExZ2nr23AkZkNMREcoXzBMzZuaqLGkcu2zdRwtLgC3+coRGLqGEyjlqdplrklutSKES7pwyUkveEdfDLjV5QoePzVMRDZE5o8S/yxZtB9CKovObUKK7nvA6qF0I9SjW3Zii8lqIEHcUAR9M4bCmndlT8R0LlCXseLZVXBHn9Cy5qzJFeYPOlKas4GqWAFtYAmzxF8Qe3IMSa+crS5KnHTu+Fd/vdUN8z4rfd524BmarwTM9kNZfxLc1RbsN4WWBrQoq/A68v446PjqvCUXmtsY5OomYD9M+4cxZ+K6lYD35pe2UuONbOpE7D8ZtkZlxI9yU0MBNga5+uJ761j21sATY4q9DQrFMSqiX6RXgjbJE0C2zAO8QAf5IBNgYbOuuLVh3MxHf6iaRLQVKCsVN7w2M46qrz/I5tAj3kHOPlYG5JRIjvFOiIh7qiIiDMjuO80N0dlNMmUvk52hi3VMLS4At/iKRD5XdFN9cTz12zpLQswMS+aCS7eg8D96JFvNkwG2w+HvbmIS3oggqi2siFRNKmigu215xv4RjUNfdr8rnXgM1KUr5h9vJQN4QWMLjZAbdFyqhj0plmXJXp8E8qiM1QmZmUdwbvErGJuueWlgCbPHXwZWwmsLLfk+x7dzk4qTra7Sw6Ty/95XFqZPrcLzvQnJlTxHrtIvy98a7G5isXhbeIkpgy4AKJl7z+b+8CPJLINH9Cigr56hL0UqEO4oIjyBn1myZqPEV2dP36GnQT5P0WnJ7darM8JF5FNsC11BspXVfLSwBtviLhJ9VvkPRrST87ENZXp5zPqSmS6azn8T6XUoh2dNl0K2nEt8Ed30IZg1QTrkYikBMXxWBrQRqCvV84G3V5Rg+tpRHiA23RG0dLaFC1nqDCeTMnCNREd9KRMQ9PTvviA5JixiST9E1b5Ejchg5QodZ99bCEmCLv0AEROwSim8IAR6o439tP0jsr5p4cR6Ct0Os3/eUO8AYdItyNxXxraDcDSXFqq0i4spC2xQ0c8eASGqWH6lfFbHAK8aGdVxSiXBxOWctJfA6QmIAheWMlxjhlRSQtlcn60lJ0q4STlW5IEctHGrNirOwBNjiL0N0idMU1vQShYzPIufXssJxUprMPuPIh1VqwoVXfDtRfH4DEd/SyuVQDsJZFbwOGrHw5kdT69xIap0TSR1AJxPtQJscva+ZO5qa4Pi68nkW4SJKhMuAynpgTglwX2V5awH+GAK8U6+kkfJEuSEcP2ZQ6LxsCHAexdd2ayvYZVnBFpYAW/yHExgygOLriQvicxmAe5gm7of9kipynnID6OnDbWXQrYLy3ZYSC7Y2aAzLtmVeFL0Fce0i9HgBXUSc24IWEOum7jhlEVcUN4YeoNPuCHZ36GiLYXraM35TYPpOiQuGCF/Qg3HB87OUJc8pKq2VMiwsAbb4jyIodCwlvuKmoLCxFOQa69ke38BNITwBg+N/L2RIMvQT5Hj2rZ5urKYaD1Yz3GLzGokwlqASIpj1lKshUgkvW7ldQW8wRBjmw1DQT47pBjqKVdwiP1IJOZ+zhMkdEZvXUAb9BlEIz5TLWIHftk1C0vTEjKDNEOHFmRQ+zE3xrdwquiP25Wuea+VrZ6x6YGEJsMW/FH9HK0p8FaJTUc8IS6zlVotqJr7hprhmOsWkor1bxcsq+H0LthIbkj12iF75eKux3NBvEve7SmJ+ddRDfH5DCRcrqdwF1QzxNVm8hvCO8WFKIdv4uL4mi7iNckvEKxGu4BHhCmo2HU/00NOVx0hc8AZZwuiKXsTzJ1my6L0MihzrVv5gzpRW4HqNcnhT549QZVRLyozLrrSbEl7OtOqUJcCWAFv8a4lJuKgpovEMwiUuocieegDOHyJme5Shkq07nu3SCXeyp4kAt5OQs9eouLuIEkj2+TbNi1VWb08wEIwQcZ2kRDcEOGlmZkF4GzNJjh0tn+0tPmJ2Y7wufmE9MFdWDcpF5rRQURGhmTNUVEbQsw1iBT9SCePZDcFr2PGqyTHlcJ2veK9XkXDRqgsWlgBb/HvxC2xKYfHrKewlUAyUFF4FZdeTCwSXX0+x9fUEjNBZ2WTndd9+zVBder/UA+L7XaTicNn65bwNie5KoJgS3/ps+eZGKfeB2eqdqITXSbMznDQfvAcWgQ+FxWCh7JuR5aSpOaE0ISdcifAIsYbZN9wcIlxf/MtF8J2J7ioUm9dYJe8Jyx5PzswFFKSypR1U8cr+JzMocGMGuWbkUCys3eBK+hr5ehWvmsqhOCiyXpdR7Hr0IN6y6o2FJcAW/2gOh7fJGTWFnHFTKLAIKAaKg1Kg9BSyl5tCAUz5KRRTP5dimoG2uRTdLZfC0EUPY7fDB9p/qla94KTnqSck0foiCs+eoCdDqGnGVdTAWBlxO7wJkews4svCOz4njKZnO2mOCO7HwifgUx+MfR+AeeCdLLaIg3GOSBogPmTljsiPUyFtr4grIsFdRyZojIYAz1M5gz0CfCCDghdlUswbuRRYFtcLEY7pAtrjmluDhrmqHLg8eL/iVVBCyu1llGMiiAHhU6z6ZQmwVSB/LT9say9Bv4PjeV54Hsfvn4OPd4SMpPhiyRRfGlQC1UEtUBc0TKaERunKF5zYQPs9E+qB2qC8m/xcrSmmTT4Fzcsj23Zjwc1fIWybVM6H8OypyuLUMb/l6SV3ESqrBtwSlKugt7gOxuZEwJJ10rti4bK4rgRfgDVgbSF8Icd8LJbxggxtNY8TS/htEXge3Kss05f1tOV6MhFktM7Ipqzg42R7mEp+xyDCX2ZS8Hjt802oC2oU9IlHNcuniCbJCi4fVU5cXjVABVAGlExWg5WF3as/Riuf+lH/H7qnFpYAWxQaRTBeLVqpBrzKuNUKEolVhOoCxC2xhun/KnpEnpdPV58zKOFWjfw5SgqlTZST76oKaoI6Qn0tKh6agMYitsYAE74/oSLAeQIie+j3VbQw+cX1oJDqqylsTp5Ovs6LX6Ye1fl+M2dJnt+3ZKpxCRXvywNkbJ32Ed8tuxxmm6zez8CXIrLfgs1gi4nNwibwNVgFVshn2V0xNTtYWdMjxK/MkRX1ZWozxxxzfLBOezmInNkzVXY2W+oesj29R7ZzGeT3HUR4YSZF9sc1ojwSqoFycu0o94QKUpbVpYwaCG9I2TWWcsWDKvF1uZ/Vpexfk3thvodFNXZnD0VI+AK9rZjcR+PYcjLQV0nOU/0FVJX6wr+zrJtii9+g2KIg8YbVBi0B/usSEr6QQiJA9EKKKnJEC2hFqewGlXTFDym68DkcxX6fuKoyml5DqC1iWVO2vybfV0E3xuiSpym82FYKLym8aqIsqLCVXBW3Ukgl8JpQDdQAtbeq5OkxrUA7t+puR3Yx0VFbgHEtAMQkpnKK+o0hL4G4hWrtN75WXn4+dFE22Xcbmc/O6rwPmfNFfDupwS+OemDLtw67HnKjlHU6Svl6XTQn00lLRHhXm4T3B7AjPYD2ptoUP8krszvNj7an25UgfyOfMUSYLeFp2U7ljhgs0RGN8uPUDLuiKoFPBYrObaVmx7nUop6f66Xsk54qCzh0eTYFttmoyokfenytIfGgCO5TCdwnPLh43bu4tlJOXF5d5bWT3hbzFkDZxECUVXlzuVeRe1BJ35vwcqCM3C/jHhbzEl82WdcnQ3CrSL2oaRLbaiZw3P9UxwrUySIadX7fOlxRizc/AEKicFzkQlX/LR2wBPg/Y/JBcB8KjphNwZFClCYkapG2cGHZxBW9SxGJO7y8DIqBEuBVUMZE+R26EdWURlZLqG6yZljwcW7PdzLhBYmI/V5bS6XFYq4ojbe2WGsNTWFlHSW8qhvo4aawt0HvPJBLYb1yKbqnJhLvw/qA/mAIGA2m5JJzDliWQQE89fgsW7+G/3c9BWex9TuQInM7KN/vy+5iyg3QLD9eDbqx22ECrNSZ2dpq/VREdD3Y9sxBuyG8+yG0B4VjPvC2nwEfsxNC/L1YxGvFZ8wuiXcg7JNlcK89eMMdowbkeNpzvLuuWMEj8XvnUuCzTfj9N8nvQgY5vsim0GnZ5JyeTcEzcK3TwBgwTJdBdHfQVeD3b2M7yimshy7HyO4FH2KRrXXYGlvTylKuLWKKexpb7KqqG771KzhM7qlP/fJYwuULsYJRf7geRZTzqVuvSp0rJnXQUyd3awu8pNtTZ0OjPylQt3gw1mrvlgD/B0cLvAGhvU9xrxTE6ZpZ4LiAoI4U4ATBIEQI7Uj+LhAmhHekoJhplFBWd3M9lJdGJwKszsPgnH/kN6rvxvcqUebuNOdt6KCjF3j2WgQPpE3OV3l8nYv1asHOT8EqWTdtbQYFrQff6sE2xRZhG7rsezLI/1Qm+d2/r1I9svshImeSWiYoLr+xyulbXgbeOojrgQfd2N/7kVi+a8W9sDPVT4nqIXAcnDVxTjD+PyPHHBAh3p7mT1vFJbFMIiWm5QQr/zJHRvDU5rruBDXzjkPhovLeVHHBwRnvqCxpfqnnyXYvhWyH0iloE65tg+k6jev+VpcFT7l2rpaFPbmsPtTxwyodJ8oyYrTOjaHiiNvqMle+ZAioqgO4f1x3/sd7h+O416XcESK+XB88mOtJKbe3LoVJ3XLpeuapc4XUm7iXpN6W8IG3YZ/Vzi0B/l8nOGwexRVDBSwNyoLKoCqocV/79sTXF9VMaO72DlTVEetVAvPZn6dE0BBhEWJlxVQRi4gHthqJddrSSxTTQnyzTeQ76puoJ5i38QSBpjhfM6G5WGFtxSKDdRbR162yf0WMzaewSRDfGSLAi0SAP5P10tZIbOy3XgIhSH4/gr0ZqsvudzsV1uNtJb5BHHqWM13l+U1wN1RZztjvy/kaOkmEArsGFoq74CuwAWyH8O6DiB4FvwqXwRVw24drsv2yCPEvItgswjvAOnFlLJVBOZ7A0Uus4HqSOU0LcCs1Oy84Y5ZkSLtDtgvPKOgHSdIOwfXbpn3C/F5d/waZrLFayofLaamI7/wMVY4RE8FIMBj0y1cx0so10V6vGB3ZSlvE7Mbg+8P3ynNvuV41Mt3XelKnGuv9sU11XVO0kPrRUs7RyOR3ruZ1IRiiawgvv6p6WUl6W3W8PuzoZt467fFn19N1NK4K6n85aRMlLHG2BPhfgNM15fnunqnLFxwL4kCCkDhbiWYcunxxXClROeO4W99IoypyPenuSwOKASHVdlBILVAX1AeNQFPQUmi1g2J4RYauAN3YGFhOMb2FPl6U1dpTurpdxYXQQRp2GxPthPaC4W7oKi4HPkd/MEBbwZGj3OSCJRw6RXe/Q98B88HSbAr5PJsCIMQBEKGAnbB29+sUjirml1eVSHmkfL+Bz3ar5eA561hkbkfx/RZTvtdmuTHK7zscTM0KVj5fjmDYyOKbHqjE87QI6kVwE9wBD4VH4InA/9+X/XzcJfncSXCYXRLPHErUvxILm0V4lERF8IBcdRUXXEImZnSUmXEf6+WKHqbodeyOSVKho3rVjABY+QEQ4wAW3xW6XFT5zJby4nIbr8tRlecAmUnXW8pbfMMet4SZTqbZdoYPvrPXrxzVReoFzhPTUzDqBupJeC/Zh2O4HoW8CZqBJlLPuL7VATVBddQz1NfYhvKglgFEo/6yvz8OdTcOwhxXTbu/wotvUfXe0wbipU1w24j2aTdoS3/rmOj/dAEOCp1M4dFbNXFCrP7/P+l38m+KLLpfWxIsorAIVM7bTiJ+/aSLOQSMACM1Yeh6hqERho3IpbDh4jMdKP7UzqBNLtnrfUgBdecV5HUN71e0BxDQOB4I49fWwlvaglIDPM3171KDac2ElnpATYl5d/zmviIG+J2h+J2hLLJs8UJglcW2MEPF8Sqrd7lOTK661bDwAr8BsAQDNwtbAUQoECIcuE/E6Vqqmsrrn8ZZz9ZIzoe3ZSHNksr65TCwLuJ2mJkZrPyzHOXA7oJ9sHwPi4Aa1u49EdqMJPDYxCPTe+xLeaqF+C64Ds6LCLNLYvuzIDU496nECo/PiVB+53Y5UVRL5Q4uSfFKgDk/xESVr9iWdIvse3R5BOKBE/ijXCvzvVw/lwes4ED0CgINS3iVWMKf6vXlVC+Cy3Z2FgVPhzBPAqgXocN0nVEP0+4SY4yHZ0xbuW8t5Z7y/WzivadqwK+59/6r+oDPcP2Ibod60lbXGVWH6s4rtG6pY3qA3ro+qrrJdXRkrq6vo6UOc10eLnWmj7hQuuuHfAws7pjG0rtjYU7YSn6Bjf/jNMajLyb8HW/+vQWYQ2BUOExJ8CooCyqByuC1G95BJ4PapvCdatJVr2QajELXKjC0L9lDexQkxIdgwdnjH5+kwGFBrh66K4fvTqgpMbAcmtTSJz+CmQ5ixbBQc1d/kFt3SdE1dU4FszJ1l3WRdF+XCcuFj4UP5Zh5mRQ8G8wAk9wUPEY3lCg06Cg06Cg0lih8T1Q/ob88HIYJw8Uyw2ciRshvGQ5GSFeZGQ0m5GtxnpZHwXPwXfy9yzKVG4J9n367tDWoLMOT2koM+h4CfOsB+acfpODMJWrgLSq3KQTuVZUQ5438aDUpYqzJ58uW6U4I5M/iargo1iyL7jMW3SfgHrghXPGBt90BD7UQP5HPXxUfMQ/Q7Um3q0G5lRJXzGFpAyXRD7shXlYz42qrgbgIXjcuYwnZ8RCxJV0h2+MkPFhkYPEQrvsn8L12PwR/jjJZAubq+8FlFjFOys8oyxFSvsM0qvzZKh4sDBWGaKIYbI8aJAzW9zYEosjxyMFT8V0z9f1QD8z3ReiXmOqOwVLZz8fN1T5p5RIZk6/rYT/TAGFHk1uqvclF0k67rBJaSF1voOO+ue05wgfrdhb8T7Ynp7RH33bq047VoGAZcaNUkIHoqqboIDMm3YitJppSQTSmlOjO/1YI3l/RBcGxsfFFkgvlzw2QNdHnKaYD4xUcJF9OAuYrg2pCDQmmNyYg1E9GlyyZIpoLLUFr0DaZomARRMEyiOqjG4vqvo9FQ5kApkljmSONdBH4ACzVYqZYDlZm6oD/NWAdWC/w+7XgKzmGj/0YLJbzTcmkqBHSUNEVjWorkyN4UkRIa01oa0p4XRoYhDh8Qp5ulCtk8GiLHjhTYnoiQ8W+qqV5OIyMk9I8ydDL9XCycl47LdWXOzqF4710CvoxjWy/JcEC3inTjnuriQ4c7sU5ettLrO+sjGCP+G4D+0V8L4l4KuFlQb0FroLfwDnhtAlj2wVwCdzVgs3W8EM511nxCe9KC1CDeyzCs7KcNFJ8wWyRF1d+4HIUmd9SDcTpPMEbZVbcOblGA9O1c3mkSNk8RTk9yNCranBS94sZ2n1xSJdv4HfiP/9E+4g5coSFmQWOH+RBMTPUveJ75u9sraIalI+3q76/7NIInmWqRx+b6g6zGnztwxrZvipTPyw+EZZKPXxP6ua7Uk8n5+tJJ6M1UcOlbvV263qOnlREO6n/zQuZfGLGaEuVhQoFJ6Yoiv3z7dqjC8V8+Bfpxb9cgCNj9z+H7wdetP2vjueaE0ARoSgoXgivyD7Zr8J7IGBxTcSa7aldDhHD9dTbsMm55JwBZuWQ8122UKXLya9z0bWfI77BWSbwv3NBlu7uL5VGyd39ldLlXyN8KV3aFWINs2vgPXz+XcDd2ZGm0fVO+I0ttR86qORCPSW2lJ4iG/16Orq0eRTTCd1ODiMbrMPHXONzcR7wXi45Ps6lwC/E1QCxCNyfQf68lPxpiOo5cC2FbHfBo6dkS34i67vdBNcl1+8tCkg7ScEZn5Era4KEnFVQeR5a5utZbux7XSQiyFEOP6X6qUGzK+I6SE2GgD4A18B5cAacAEfAz8J+cEDe8/ZfwCkR4itahNMhwo9FgH+VELVd6YFKgHmwb0p2iEphyVEYrysfcCmKy6+vZsSFZc+mwNTNFHD3mCwgelGu86ZOVZkMsX2EcrgNLqfosjnxjAIPinviW3FZ4F6Gvo+ynQem6vKOQLnHoOuvpjM3B43y9BRmY/py0SkUXOwzNWYQ/ab4fvvonkvoVKk387N1vVkmdeZzqSNf+rBC9n1qWML4/AIwx6cezszW9daoswa8bSbqNOpH2ERxSQwSP3YXbRUrn3ENPcCs2kuRf4AETUBQ+/8+nTF09D/NAg6LWk9h0TphSWIp08ysMprQhCUU+pKQIMQLsYUQbzqOP/Oy8IpQXBNUUihlojQoC8qB8qASqLqEIhr+RlFtuOueQ67hYAKAuIYuzNGVGRXbjgZmhzVj3wTQHbX/CHYIeG/Dq423bZP938rxELeglTkU9FEOupBgAoRs5BqyDdOETsb3zAD8fe/ge0HEdIDtEaMBfk/EYNAP9AY9GVhKb4sI9/L6o13MMJxjPJiszxU6G985V393GN6HTcqhgJHrtCW+Po3sux+R/eg9sv0K7qKb9vi6EiB7+mlwFOwGO8APYJMsK78CfEDOrBkqy1lsXhO1KjFblY3yYlXI16Qcl4p0WC6TKg6Jf5YjGB6liLV7QyxdFt3DIrK7hR1guw+8fa8I8lH53EVxRzzWA3V3JCqCJ21skskZnLRnuIhvQ8kLEZPbhMKzh1Jo5oe4rr1qoU57+lZ1jZofhJ/Az+SX+oss5InyuXcbQnyX7CdRdgeSUSfSYJmibLmMZ0l5c7njfcgMqU98T0Zz/crTboh+2j3FD/eoHrif6K04m+N3tFxL9rfWkL0t6LyGQvqco4gRuOfjdb0Im6nvqaoveG8f9bOnLqn6hG1BS8Bn2PcV6t9aqbNbpF5yzPZOYVfBOmz/To7dIOGHy40Ij2xy4Ttd43JU/VL1D1Y8J2IKqiDtqYypnaHdBZfwtkXFKyaMNmtu83GmNh4tmNt8vE/bL6ATy7S2CCpBkhloD+vQ38oFERjcF/SjwJDfIbggavplCZ8ptGXk9VXc7IhRFBiGY8N9CBNcIFSfW8VNltLTMGOK6VSCnt/j0p8LiAZxIL6fWtMsHBUrfHQehUzP0z60ZWKVbtTddn+uvDzj62fpvh+UaADmF+E4jjthAts4y1aB/48K+Jw/uqv++4TdwnaAxuKP73SuE1aLhWPEnL4vg2cfipVsWEVrdMiUPx4E/ru0/1L9zmPSPT4j0QucNP1surZ2T3DsazI5fnhMji2PKWjrQ3LufkD+x+6R/5W75H/nDvmn3QLnwF5YvJ9DuGar5YWi3Y2ohLsoVc+PVwI3PCec3snWsb0bnzlof5ofXZBBsuSnMpB2TcTzqIjpbj/K2OZPGVuclLGxEDYJ3wVRxk4R4YNiKV/SAvwMFvADcWkcU5EQgWqgj6MtJuWEqIdCQzwcSquZcDXVNOTgzKXkn3SC/Ku3Jv/Lt8n/Ka4zGdd8F1zm639Ijp1cJknk2Iby2cvlhPI6la7L8axRjlK2x6Wsf5b7+L2uN56wtZUmC/VjE5/K9hVyD7/W/mb/zVIPdprqxgFw0FSHjpk4LvXrREGUv/4XE1xfD0s9/lmnEFV1bpuE262T38o+Zg5NnJarB+fQ4+J2Evzyx2SPkrbn8rZno80ZU6xjEs/qfaFynKvf8+3X1HY9ny/tbfMF4HEfs36EFkIhGvO3ioIICX+fEkpk6hjXyj7Jvev6xDfWNs30koE1P0eTwgn08s/6g/k8sS/d1De5rCA5GFRymQZCY9BUD0Ko+Nm3ChIh8ECcOq6RfB7dMlsofp/LC+dPUIN3OGcErJwIWK0R/QGsoIgxYDzglSSmgnfcuhs4W5jBEyTwneNl0KavdokkNpNuYOmC5RVZdLeaOhyJ86pBvpW6e6z8vWZf7w3xXSpfL08fZjiJzmMTj4Rbklz9NKze78iZNk/F+Ca6q1FJiFlTt57VxlN/P5LcDPtkMIwjGlKSxU97XlwH+8WS3Sqiuh6sAavA5z6skn3rDAF2eC3g43JOWNLJsKhviO93v8QBs+U9MzNUzYLjJYvKqMiHKrJK8iSyp20RdwNf30PT9aZrkp5JmYCkDM1DKbsrUpYH9QNZidZq7VYKnp6hIwjehFDFzvPcG677KjzwbbF+jQHS0fp+RU7QREyQuiC4Juv6oRgFBkod6igx3jW0/99c50Lil6ncFSpnRw0ZOG6s62tUa113zfVZ1eOWMuDWSNpAHam3VWXwu5yII0TSGf4O+QX5ts1G/1ybDCykrQdpPPlSKsisP9+Zf6/5zBKVvBp/ZILL/4oAR1U4SlGvgWpHyVUTvC7Ue55oDsJmcKOiG2oi6t3Qn6upz+GhslDxqP4OpjQoBV4BRY7+gfCUBnqZF17uJRxEgigQK8SNJXs8SDARr7fzflXg5U03B0IaVc70e8xUketsivedM1RoVuhIWLrvZFHIfLA0CxZIpu52rdPdMGV9fCeWJLNVAvE3mfxtYiGEj8uj8CFgMBiVR64pYH4eOT7MIQcapeNznt4KYN04vhS+YteEKZAfFnfIzCx08VD26JJGQ2jjIe72kmPJv9xo8q88mmK74fyTcN7Fefpcm0UE2AK7JgLBg0OpN0Q0z0iy8UNgF7rSPFD2vWQqW6vDxlTOXuYL8JlKTMNZzJSLIWMuuunD9Yy2vMZUKr88NcxNoP65kTQ5M4SWAO7mH0zz9whu8gMbpV2VATO2Uvew2EI414GvIKIrwDLwMfgQfGBiqcD7P3Pq4zeArXbK2OGvhfe0tqDTYEk/hLj/JmFn38HaXvEsiObiQdAPVjhPeS6XXwTWeXWKy+1GrqwFFJK5DCwFn6i4X+1K+cLEN+Ji2QC2wtrfBvaAn1B+R8BJvZKyKl+U8wNYxDdgEZ/WA2+O7fo+u+blUeQg3KM3viLb66Mpqqe3boSPzVMrh4QMh7gOzqHQ8VmqHqqezCdSryQM0MGslPqDfa73UK/QO3OhvrlQf11c12bkqe9TvaFPTL2gDbquqnq82aceb5Je3dcymeRTmQE5C79lokTNQOSjO2q/dDRE2VXbp/2b231J8PJRJYBBEdKOYwS01cB4acsmHHHetuw5lj8XMfa55a4MouL090QVk+80t/dK3t9naJZH73zwaF0TE294UVphHF8L56wq11zOe60JL6d79cvQMPz2AgIc29at8ISYtNVPvNiWerQ1FmIb97pYU9VMiWBe1wHZsSj42ObgLaGt9lWp8Kqe4n/sI0/0fhI7OFAc9wOE/qag9H4+2/pqBz9HFMR20+eObqOtTnvd5WSvLzRcRvbGQhNNZPscD2ob7+Pj+HN19Wciu2I/+3Sn56CC47hV4uNin9fPYhWeB5dkFPuGRALckmV1rkkX85R02dBVs28XP+9WORd315bhO95DY/oA37MCbMB3fZel/G3K7/ad9gk7VmLf0hzlT4sclkPh7K+dChbkKCFm3xsfr7KKHZDv5C7jacHo8vJo+0U0/otPhAfgDq7jJq7jKn7/ZbI/uED2R7+S/ekJCO9x8eVuF7/md5rkHynk0A5yJn0LgXpPdctj89rRy3mNqEJebaqb9wq9DbGdmOWiD7NCaX26nfaB87A470IAn7Dv9bK4En6CSP4ANtq15bpcxHQRWOiknHfBTOEdbMNrxmwwD7wnYvwJ+AJ8DTbjPLvt+txnbZR+A9/3QA/eHUsLUIl4vnoWSO/gtw3JiaBWebFUO68YlcmrRVE53XE975Az/XNypq6RB81ahT1jPfgW1/8j2VP3kP3JPpTVQbLfBNdQTpdQXr/9Ss7zKL+zl1E/rpDtN5TtZXCV145DeV9F2V99pnsTF8Slc1K7IOz7wU59Hz1TllfqOuJcAriOfAJWg7WoJ5uzdB0x/LA/iL+WRXKFfGZ+jhrwdc3F8Z9n6XrCxx0Ul9JvYpUb9feuRGbclHp9vmAd5mWjlMXO7o/52eSaJPG//aVtd8zztDWO+onsgPraWeiYo/73tDdun/V0m3O+7iW84UmtM2/pdh3bReKJe/joRh+TP7yfSTf6mRCdUFrB/mfxmSugF7GtRNMMXZNeqZoVWldmBhoYM0V5VmETOb65IJ9V25tofVQaiB5BbD0vcUaWwBoSGmdkn+MesFmAXfVPk6suqH264A+p652+Gt9Ed5dUd6StKX61p1x0H1OhDBTMBdNHju0qkxTaeYXemEobjW5xNC4wuqWezBDdWmjH3aE75HoLv7ED6Ay6nabwHjcpGueNRoWIHmTqrqGShI+AFTERT/y5OhGMAxXc8YNMCuBu4XVZEudpMqzBB9LFvKoHUBRnVb7aglwxcUtG+x+KlZNKNp5qyxMOzoIz4Cg4wsD6OZLu9aehcjvQ+BzbZBADFTxkRhY53j6tu57t8yjq9bvkX2kIRXeF5TJBWy+OJXnaQv4qHVZPKt4/JcfyNLw+Jsd69sfep4Aj+Ny52+R/4yb5375O/g+vkv/jK+SfdJH8U3jQDIKRfgocBvuUtWtPZ6FZB4tvFTmeraMgWLah2RMpBhZh2fyqVDM/kTrkRdGo7HCaCyHbBCtyX7qDTifZ6CoENpljcc/5QQRhfe5mH62/FkeIaxYEM2tRCGXNCaHcqSHkngwmRGrGgnHChHDsC6e8GU7KY9GdL2LLAr0WVvFmsNNfCW3qRRsl3bTRI3z/b7Cq94B1mcH0ASztSZmh1Cs3WoW2lcwvSfH5NcSdMAHXNwssBp+BL3HNW8g/fRcs1wPgKDgFUE5plwH7eu+it4C6cecRBOsxHl5J6r469qWpusS9E9VzeR/35YNcciwVPzv73eeilzIU9639aYpHPfcvO4RiOutej+Mj3OtNuj468BB17E8n+wHUkYOpz8P153i69if/mq7r7S1xDSm3EOpv6j3AU7yvSd39TULkTHU3Bf8/vaLjl5/w2naov/dxbXcfkj/O539e/MK7wAZYuCsAX8MotK1euqfFRo+a1IG2H422HI12H91P2t8AeY+2Hs1WMQyl6M4AbT3aMOraSHtv4zP7srOI7tuiE32FQSZDbYgpPnqwaZ8MUPLno7uafmcL3Us3dK0AdTVKa1rp38fX5Jn5afyGAT461lv2vy061kGuBeeIx7niIdbxjb35sPk1ukGu53vD69zU+5r4CLC6GINhEozPPqdxGuckE1ML/m8coz4zTJ6OxjTY9t6FCc15Cwrzl5qJbyZPoBrafcAOch6dVAlG6skNGy1+0I+kK7VVutm/iOV3VZ7wSYbv8okJzsglXXHj6X9Gnvw75cm/VY/+KsE8J8ewtfDYOF+G91wpcq5bctxvMtCyW1vBSmTROMNH6icld5MSKunyUiPIG3VkhPr+42ItGdb2VfmN94xreSIPgDNqKXe9nhpbbSulu7xIL6euZpqNkcUlu3iWdy/hfolqStwt5z4wYm73yAwxNbPsjsTPHhQf7HrxtS7RVmredCe5p7i0gA4Dg36HwWCUiOw0fH6WPoeyetkCVsIq1vFFPWHitkQosPXKoWGTc4LVysZN8uJk3bYKKnG7nh7cXdaRG02huGa9lPwiKY+1ypXCbhWvHxeCdl/K9Rd5IB82sU9Hqvj9IPXgS6ljszNV++DeH4/Wh+O9GnhaJ5ECR0315K7UhySpG6kmkqUO3TXFBJ+UusvnYSPBiL0217uH5rpsIknqxm059pzUoT0ysCd1T4WL9dQ5GwoOgvfTA1m1tGh4jKx2PgurdjfR2WcB0vambHlGxM0gCU8b46MhU8C0F2jIaJOODHMX1CWzPpknDY3yfoeZ8PE+ujWtEGRf2AQfDRss19Ddq2Fs8XrGp3yprS3bqMSjnnJl3zN/PmJ8vm7jPCPyB+mxci/VLMDBE/UPDscPYasxfLIJPLHDpxbEOUO2T/E5drzAvs6xclFjde6AEJw/ZGqWsvRCZoP3wGKwHNbASnSX1oD1WbqrtRPsz6KAn7NUvKmKDjgrT2kIkz9bAXfQkO7i6X/vgX6S3+cn+hUv9/DEv3MOT/eT5H8TXAdXwWVwCVw8C7D/EqzDy+AquH4LPMDxyfhcMvndNDWSi6aBKf7eu2w9wOK4exHfdZIcD48ACOLDnWAHOe5vI+fdTeS8BRG4Aa6Du2vJ8QSkgGdrAFucX1LQs6+VT9E/bYeyxOzPvqfgzLlqtlh8fiMqn1+eGueUom45JWhkZlGalVmMPk4rRatSK9GP6fG0/4GDfrlspwsn7HRtXxDd2u6kx+sd9PQrB+V86qC8D1yUNwtANPPGwMocDgaBXrA63wbdIY7dQBd57QF6gr5goIjsOFixsF6zZoOPwEqw3k5Z28Ehf3p0yZ8uXvGnE9cDaNsdJ336yEGTnoZT92cx1CanEtV7NpQqp35AVTLmUXlQNP0jik1fQ6HPVqIMtM9ViWbmx3i/CCz0YZGKRnBmfCIrKK9RPtigDF4y/mfxvZ7RFt49WP0XH5D9xCMK+PUR+V9JVvfUdjtZ7h3XG+ahrj/3YEHeQ/25h8/eFVB3bLe5/pi4ecXLjVve+nIVXMZ3XJQ6ioe5/zmps79qlFvoV2l8x02C/5MILvuFv5Pxg3WmJD4fm6Ytz0N7mZOlxgDUuAS3pylgMpiQq9vYGE2kMWV4uBaucJ5oMyCfwvujbfYF/cBAMFQYo8cNjPbtfDdTx/y+J37fD2UMgn8PLHjnMj0mEvIhWATmye+aDsbKYHA/3UtmK1NZfrVkoK6UmxyuYeQIGeYRrOj40ypvdXTF06r3rfyt7cSKNqb0D9LXw4aMcZ3qWg0hHi4Wa29Tb7uj9LjFwlZWOodhjoR1PwGg7FwoS9dCuR523XwNtkF7fsrSUSNntO6o+sNa8wA8vqumpGtjyOh1nDf1oK9Ij+SajhF/grp2/7H0pB77WMBGXOtYMClHLTao4vnmgHnCArBQWAQ+LAj7LBXLhE+yldPezrGx7FNFhbJvFL8V+6X2im/quFRMFrhrzyBwbKHwhXJQe5Ke7smzrbibzxeiLMAHOuD/wRMthOxzO3+H7MfAAbAPHAYnrpP97HWTb064Dm7eV1NjbbeeCCna0jT8dWdMoTgH5PeKz07FP8podghunCovlF3g6hztM77Av+uuGojxTzsuMaLfywAOC8h75Mx6l1xZMyg8Z5wsRjlArNUekn/2LYp1N1LZuMqqFYFjqD+sQF5ckicr7JbRfJ6koKIHfpWwKx7IWisWJrrx+WytcvfesFR7icCy2LYvhM6RWpB7gwEivuPB1BDKmCNuAR702uzUA2e/6BlpD1P0VGHO2bBW1l/jZeDrw2ot4S6jfMbRuW9TZF5XyavQQxgo1z+aXDkTVLk4M+bLAN/nKLeNyk3ipwYJUcEfolyvJJH9lPaZhyzJIVvPZeREXeUZYKqecWz1bhG3Q2KdnpB6ZvaP872+hq7/jaemegAxvnVHw/XkCurPRV2PVH06inp1CBwHZ+7ousX1j+shuyuSnnjrqFFfuf4mSV2+L9wSd9Ul+V3sFz6gf7eqYzxu8HWGjtGFENs/B0YeCW5fH8k4gbkdLpa2uUiPNXjaK7fd+do3rNr0TD3eoeKOR+dALMHbqLvNlnkIa38Loof9I+W4afi+GcIs+TyPS0wEY/RYReRAOc+bK8jeHDSBgdFwNTlfB9XAa6sppOxqchUDkatNqTQ7kytmObleWU4hpZaTsyyosJyi6ySrZEAen2tL0xgTLNPYzl5iDItcJTHK8Y4HNSlIeLt72kfN4z7dc8jRZi3Z2yyjyBE6pp/LlsdruL0rbeL7cxd15PFT0aAb4qr8TXpVp0wcE07JPoPr0vvi+pCie0AFBLiLqevQx+vkVk/NYXhqDs8rCI/SjsxTTyKPu2KE9tMof1A/jTpPL/0kisNTUI3SVxpN4XVPU9TbeSqW1rEQLJPR/3V6xN6BLqBjlzSg/WIpHDFZDUZM7VGTgP9mWKfsH0uTJW9STGFDhcENJU135Z6Y3AiX9fn8zoj1/YspbvKM3BQ+jruyj9N1gvFkPOE4NjQZVtGTGwBWEgtw+jEIyEGZpMB+1hVgiVh10ykkewyEZ6Qa2IrM6St0V7PFonNbQIBrUGkIcCsIGc/Qmis5cX8WlwFPKsi4KTO+WIA3SxQBCzAEM3+aU/tbB5kEuLsI7e8JcB85nt0HEyMpZ4b4Zfm8ayXiYJ9EG9zUyW44S9keCPDKDL0kfDf83jrKZVAclvwbarl5Lb6GAPdVaR5DcP0hWeN1eahyWUqBz74Q8d2h/NX+aSd1fPHTK1K+t1H2EMvHuI8PkvU9vyu+fdw7/9Nyz4yY1zPSPb8o9++6dN09XftnUh+MuvFQpheb60uKrldGPbmW4RXQExJD7VtPD5k4IP7/Xdr/79ggEQywKl2zdQREbNM8FcniX3E0xb6JbZ1N4yzG4NNg8YkOFatvtO5pqq43LMLwUW7dRodL1A0zKF+5TTwDV3282fKUT1cGtjkCSPEGaADq8ij/cc/YUHxVN9mLjiV7ibEUUGos+ZfB72yM391JrOqRYkXjepzzs7Tl/qHJgl5isuiN1JxzwPQ81QuPNGZw9tLdf+Vb5TEo/u46MhbVSvtflX+ZQ+1wrKMHeqB9DpBjABgMhoERYDQYZ2IimAKmH8BDChYvrHn7Kli6m8T/fUDu5SXREx4nSkmV+39DuCg+duYX1EsDrqOG352t4MtiCbMF/ET3uniW5KU0HwEWV4G6+KFSAANMI46GT9d4wrwpPtoqEpPrbFKAiMTv1Yif8id1ks8P0d/BSWJUhq15chOMiQHrxO/6g8lqOSUWyxWp7DfE13VPCsaIT32Ki0sRVCO65zNH38yT5/3BhvjeMcVvXvQJnD/u4yv82YQxieHgMxMQ5n1gNwp7uwFu5G6wjwdYUsiPOQyOGjwl5/dPKfCLp7D4bqB7vVJNgeWMXFXd8SpTGPttOYn4D88caiLBrVSZLXZOZojxTLB1EimwUCzgKWFeC7ifWMBdf0eA2Q3xNugvFjD7eqe4tP/2fbBSwr52yJTfizrHwjXJ07tZkulwbC0vK1RSTWqoD4t/OgU924Zru4dr19fqdwDXfQKcA+dT9GQPHrzcL2XF5cZluBtluTddlyuX79Fnuo4cNfVUzOJ3wBQhcljE8aRPNMB1UzSAR4hTfOrHnULyPZjqG8P176n4dx+ZfLK35TuuyHca9emo/Db0qIK2Sh6I1d4wQ5WsfYqpTQ42CWYbGeAp/3y7U/GwNbWfV42ztPEZ5DIGzXtK2x4sAm4e6+HJRTNluvEc+T2+zBH4uGkmP+5oaecinjz9nf2jRrxuAfj3VtY+VBZZ9VsNV0Ev78Ca2tZW8mjX1LHFvvHB/B1Ka7qJdo2Ua3lHrmOBDIwuNYXgrTJNntoq/vefpS6dE73hepFixL3fFjG97DMwf6wQfhXL97x8RnSHz2X4/s0CHN4VT5/ugOMQ++RpP9EgE0PkaTqMows0kSO8Vq9npFDyDnCaQ14DTK2JBSH2f7mfIq52Hm4KztNN/E9j8vREAqOAjNk+n5rmqfNTalK+8v/w4Jw6T5M85UfmkCy1zPkeaWDmp1YSnjbJ4On9giSDJOEx9j9MVsLrjwL3Z8vplMwc2pdFAbvxZNwJdnhnAKlZZ1vEevlGRsLxO3ixyTA8/WPa5aEXgPfvwbLnUDEWiksQjfvp0ngvyZPzMNhHjmebAfuEV8gg2kJZgXehikMNzZpPCXm1qXJ+vMrQNTE7XKVO3JMeqCxgnlKbcV9cECqWNsjrglhgWMDh5B4q/txef0CAe8hx7IIYrgfQ8qeGahfEB+KC2BKkv++YDjF7kGJTM9kOytTeD2ABD1CrS0RTZffLsIArw6LvSOHZI8E0cmbPwTV/DJaLL/xbsEMNLOou3AXptqHcbuoZZRy65UCjCZsMK7HGeFg+KOcZKOfl2L4WGAnhN3vjWgM24j5uAt+CH3EvD2R6LeLLIpIsvo+SdX1IMtWP5ELgevXYlFjnvOQB/k4aNYwKtgRVPW2AttJHBoS4vs4Xq8+YmbhYBG2ejq1V4ygjtSUZBYsyrl4eBRQdjHP11XmlG+FcsPzCu2qrL7y/MNit2yb3VkdJD3W0+HXHybjMWPl/jHzHMIk5Hig+4R74vo6gFWgE6uIaivZV3+1fpB8FvAQS9IzQ+MrebGMx1S9SWF2hAaiv38fUvqj2eRaNLS8Tmkq5n5+hKngmU1TQoVrx+Ezoy6spIKafBt8dUfowxdfUWqCMQfOAH481TQR4eCkf+Sxhruk9x1JPlfGuEXLt3fVrGB4+jo8zVYSKMgLZVXUTD/8nqfIwvi718jSMiOOwdg+rGZ+a3SaMbYdlbOK0iPFNqdM+FrC9zvuaeu9TVKscimoLuoIeORTWJ4dc7CMemEsuiK1rqMbT/RkuQmyMRpqc4i48ETmMRfmROFcBv07Rvig1qeFLiX3dbXr6/GqyeG+KhaJiFQ2fGfg1leyHwc5UldHJNnwhhS1OI/v2ZLIfQQP5FVxiYeWBFnQdHoGnPiQ90o3ugQzI8LE3YP1cke+49EwL+m9iDV/w4bxsZwvn7lPdYFUBX5JAfJ7UwLkDdpnyBWyV2NofdV6BZHSbDh2hoFOHyZ56ANs26wGmzA9gLS4Gi8iVM4Zeyq8CCzhBRS5MyHGpyIBdsIDPGhbwfbGA9/n4gOcV4gPu8wd8wN3EB9z/BT7gL2XG2S6vAD9+aviAbcpFwrl8h7EA50UpH3ZsXh0KfjqfQtQEjvfVZA57+npc9z6yXztCziNHyH4bpB8Qt8M2Ka+tUnY71GQHXa4nxQd3WT/UnjzWkx2uyz05J93IX0yvp0y+36upuj7xfb8vD2GuCyyuSY8Kwi6Oh490PWKu45gLqGcnwE/JFLwWjWn4XAr+Ip3sO1Anj+j6qerQdf6eZ7r+3jG5LS6bohUkiTv7fZUVvEz8ttMlp8Io7WN1jc5TbSlypM/ov8FYUxTBUC1KLoizCw8AV2/JnNYJbbpdjmrjqr2/vkRTawkF1VhCsc0kVpZ9rB1kEMuIfDDcINIrDhsgOUUG5qiJIkwE3kf1A31BtxxyvoV71+L936cZaPq+/l2sOW9Dc4y5A720Uadi/2HYBb+B+tIMtPiG7G+uIXvrNRTRTfKe9JE8KH0N9GounsG7oRLhgLJy4YGo/NfvyvjWYpTHxzl6/GCzjPWwQfdbqr7fd1G/Ht0T36/hejitxNWefkTCOfea2I+6ekSt+m1TuUFOi3BfFSMsuRAfsNFF6SGmfDev+c8JllVmfMluxEuaO8OnkDMKxID4KRSHp1LcG9Ll6aZvVNhgTjqeS2HjwfRcPO1zKfBTyQjFibt3ieVq+FW5st5O06sNJIGnKdIlfGiaBio+20cml8Elk2/vqlg1D6RLqOIkn5jOcd9EEo7B+Z8ID4V7aZqHaV7XhBFidtkbTM+NJ/AnnR0s8DCOPYkbdh5ifB3fdxu/NeWe6oL4ofA5G1hA2k9gJ9gGAdqsl2RXs6yWgQ8lfGoRhWS/S2HZcyk0812Kye1Ar7iLU938BHFBhCoB/hECfEJWelB5cc/J1Nsf/XXYGM8SW+yk7JkQ4Mlh5B4pAtz3H3RBDDa5IGaLC+ILyb1gckFw/oYrJguYM5vxSsPNcqMkqU1LlRciNPM9XOMCNXvOuF7OsasHJ7+UWWZbUEbfg93gEDAs4tt6oIvL9gruHbssODb2mM/YwHER3HMmd8NNw31l3Fe551zPkgU1yGKuKwbijkh5qlZEfs5ddUXqhmEscN1UYxDGOIRRh+U9fxf/Bq7r4rPmOhW4VxLZrwPsmluAdjMrV2XV48U+w41p5m+L9ddalhjiRTZf+YGccdIeo3XbVOFl1fUSRJyYX4WWdTCtpGFaWSMO5+PFQsMg2GpxgJH6eznjmXKJGJn8FuqkO86FkkHNWOljMhiTrYwzlUje0I82soIGfkdgSZ2FT2kFx/63k99gGn+K6SuwhQ/BD+vFC8DK7xLhj8FrjHkyV3+fiRiGC6ObN6exSlDPyep5UlktWammjp5IEdNGf6fKKvdhturJ8Komyk10yjTmo/TEqBNGtr/rJsv4ig83tfshmccpkrT/l42833ws4IgB+Zo+4G3QFXQE7fIpoSVo4sMboDn2twUd5Pi+fA49Dz1U5bvFjVuQqWMoV4i/ZYvuyqtYy0M+Mbs3Tb7d5/INGCTrfY/AdXAeHAMHwC6wT/7/lfejYd4Cj3i+fro0BgMeOJN993DsLTkfz1o6K+c4LOfbI+c+8Mw7mn5NGhrfkKc8+IZCTsINSELX5MkxcIj8Hu8lZ9J2cj75kYIff0/Bj77F67fYtomcTzdRUOoPFATLTne5D6hXP1iDfqk/AZ7WuoWCM96jqJy3qai7JNXOj6fOSoB15i5eTudXwwK+JwL8E9jm0D7gpaaY3Ylhz0dBdP0fBuF6Pe8DznxXBHi1REHsklwLV7QFfEnlWPBTK0xwcvNBvMIwBJhjj3ndt4jsSRSkxHYNrvFHudZ9Uga7sU+XSVCqLiPnk0263B6CRz+g/H5E+e1F2R5SZWxLOqHLnSdMKNL0wOgNsXYlGbxHoA+L7/iYwPXnstx7o648TRehNOpciuR8SFd5jVW9+g2c4Ik16bpeMMel7lyV+vTIyBGR9IK6/EznkbgnvajLEqJ2WAaet0sc70ZpO19I1jF2W8zJVGlOVX6Q0Xo9uYju0hbRJhNagdbSPttKW+4qbbuPMOAF9CkEY98QSSLPSdvHg8nCpHy0d/2qmKjXEFSJ5vlzvUD7fOWWVIuOGvkjauu4fn5AqHXr3tREtshWOYUTGufpdeiqSdIdGH4qH3JJMQQldpnzVkRBYKM6+tDJlMfCSBiPzxm5lVV+5eDWypUS0QW9GU5sz2W7PFNN0fbbIffjpCkPNt9X5RdOMeVCuSsGnWmw9qk86Lle/YbjT4Kfn6nFCnjmY0ELuLc8hTrLj20syTl4ZdaIHhQQKURpEipLMo4W4jzvKN2VHnIeowvRV2fWjxiEGzAqX2feX4ofsFqvIKsc38fE7WC4HO5zxUyTkcenBa2QFM45m6pjgC+DE6kUtAusTaWwCbp75cLTOWhjGgXxwM1JcAFcTdNz8W9wd1Dg77kvVpFv11AGcfy2SwKVtRnoYkry6q8z9QKMRnSG4bB/ZIyi35XYv9/ID1avH7oifmkHwG7hRwpI36YT1mRsVKvsasvvY8mrMF98wB9QcOZasJzi0H3n1YI7yyAcW8A70/wKCvAZEeAtDj0L7SMwV1wQE00TJnr/A2FoZhfENB1VoSZjsAviW6eOuhABNjKMmQVY5dWFAPNabwnushSV25HCUifDup8lvu4P1NpwuhfwlcBlso38UUZcVrrMILppB8EJcEEsDsmz8DBV31ejS/8z7g3qVcCmTLKvzaSAjXy/MlWiIXXPDsrD/5hpQO6yiOBtqX8PREDvp2kf4PU0bbWc1PUq6Is0CkMXNrYNusvTc1D/0ihwj/SALqRKKKVYuikpPtZ0qm6cj9J0PTQS9hzVE3/UasqwwIKWysKdLHTDvIPiUWhXUd3EpdBNJ0JXvc42elFV1S4hWAHRPQpFrYrMwveGzE4zZqD1l0G5YabJWKNMyw+NkCTswwRxPQbzwPo4WWRgooYTQ6kVQCaaxHiUrP7BWtBP+7A9cbrtJMmPrKiRYKxqU1onzuHVZjyE4xrKuL1JhKrL55qYZth11dfEK76opPG8zNaoPAodn0mhk8B0MBcskgT0n4FvUEc269VcVD0xR0LcN6xfY1D2tri/LktEhDEgd07+vyjuhhvi803RUTrc47nyTAu6WYB5/SaV76G53JRekugZhRo6A2b5XLAIvC+LDC4BH4FPhI/l/yVyDIMuipOTOk/P1y4IdGuiOwJeZ2oKJ/rOVk90tW7W92gwu8TkP+rTfTTcCtekkdyQ9cUYNueN4Hr25XGspXoC3TMlyr5o4qwU0gXB3IXAEywFT7THKbrAL2mLxA+/KWCLfmg4V2i/NVslfoYlf1xGt39L1vP/b3JMKG7S/Zvkn3wN3efLENwzwlGALnX6PrDLxB7ZdpACUk5TwH0c+/As/t9JoVkzVELwEhCxFnlxKl/tIrVCcJDq7l8y1kS7KLly2S2wQabwvq9nnqkoiFGmKIheYgF3/h9cEP3kMyO1BczThNUstuWSeez7QJ38HNZ3epJ2h/AS8DtkCfkJOaEqFO11FYpWWmVHC8maievaQAGPcZ3Jp/U1K/aZysV4/7OU2S+6/HAPAx5fU2Wryphjb+880YJ3XiwVEWCVZOZr/fAM+gb3EPcrYL/pfl01BmtT9H1XFoyRQP6CibOmemNOwH5PW0BPpO7dlYkeN5K99VNhsnCNMYXzpmgIyZSmVsVYK1Yu2kYYepDR/fX6bGEDcpUrzwVxU8nS5+r2xW0odLG0yY+kHRptcqnuTqt2O18WT52SrcZlPJEKbXRYF0ciqAVha2+lkEag+VYKfGsTBXbaSOGDsyl8JBgPJoBxYCwYk03Bg49TYP+N6r3azguOzpBFAWbL61xTovd3ZL9amFQvGhBuzHjrKwuKQpBjWsu6d3hIxNQHvjkVXvPmVFCvEOvoivfJUWKhWiCU89bwAKixPp4S+e7edAlhQ2QtRsM9OgnMzKWQBbL4wJeyzt8BqVOXZAyK7zOnLlB15ZZposX/3957QFlZZWnDVM5VVBG1W21tu7VNra22rbZZFFCCZJQgGclZchBEEQTFACYUVJCsIJJzrqLIlaESleOsWWtmzZo13zr/Ds+599yXi6G7Z/r75oe1nnWLW7fe+74n7LPPPns/zwmPnUlzQhDn/AtvvpPm6hpgVkJI6aqCkAkv1vjL8JAjyGKAsU/5VXkjWhOeJ7T7xkS8QOhI6Ax0Bbo477X/Rj4vir5dVZdMDXydxpQWoOTTpqJtwqGca4yPOt7KKQ/O2AM78pgzCTlFqs7AuIi4HYPzdQucVKFzTumwnRCbaaJC14sNLse5Ivp8Qx1VLIMplhYZKe9cgTjRt5hENmWOPe7jRUp+c4YaPoMJzDl2aWv1+TR0H9JVtspBXUTZRsIGwlrCasIyE1m+kDzFsaZhHceAf2P+XNdMNNNGkVFj47a+JFTybiUGnAvKRY4Brw5X4zhfyWs4f7d+VJJmM7geMBvgtj/iAXeDB9wfIYjxMaZyMrIg3EO4Xcq1y+Tp6aIwEWI+h8Alx4Cfrmtirq+/3jSqecbEVsw0UeWf0/N97zzzOsIPaIsdaBvrTdDA5nzfTMJ5wmlqy7Q8LXThNmbOjYPKsSGx+A0wZMs17MWOQOzoVBM1bJs6BVwcxFt5NsjkaYZ9C294P4ziSScrIh9lxEV23GAs8ZjKLdKDVx5v54p0/J1xzgjS/LnkvrF7AF7VDoyX9bjXz0DC85amTMWN0jxeFuZMJGMR0eZb/zzr/BPohM/RXItuGah6LOKsrREDRlpaQtc6FYHtqY5RSt8a8mw1/htLxil2eI1W2I0CRiiShgKDVMkjqQ/+/mUsGi8RegD0c8JLalf4cC2xK3bKKGlm0VDJmHpKY7KRN09R/A64BbiVcNtP4FZ8lv/ut8BvppgmZKSbWrpb+g5WexZB02fU4HMEIG64LlTRtIjxYagoW3/nqHqnYmxI+muRxnWLbcghAwb5vJ+2tBiH/Tx2LiD9zCXtCkhD65RjErsQehJezhGRv9hxFSbW6kzNhsDgAmiVkcsutIxWDscSR1uRPx5IY2mr8XKdadKmzsT89k0T0qwtNXQdraj0f9paRb2pNItRNFmivoFShK1coocOocEawh7oAS2ICDnMrxUmdD9tK3fTK/0ccoxAgz7kDHL2slFnbyePiwK8nwXDexIN8QOEFHnSLoX+2ucV8p5sW12S8iPOhDpU7pclp0kVtb7URK2g7el7l0wirfKJ3SpNIm13opcUmsjvCuhZCAX5kt8bQgaGlRM41ssHTlpWuxjVX3OQJbDYxJR/RhhnmtTfJ9t4PYRLkjzgjWUR/iwImwe86fIYcN0/KgbMIYhgMeCdWgnnzYKwecAta5JF8bhZ/R3kAb9gkqoHm+jq8XjO+XhuLSsOubRa2iSEjHAIbe9CinJNyMl8E7qzgBa8QtqWl5rEgRXUrpUmagG19SeE1aWI/cPAubunI34GMu5HEc1cq8aXt5ysixbBIQp6L+R7GMfDzq7rvJMfXOCMpSKMswsYTzQxQ2hyhXAa4xEan3sIu2iM7quQMSvj+LCOZ7nHPU5hBirffKGHeeUmfmKNpJQ1fbRO5k1I07bkqdJ86qbCnrG0q5Q83NnB0jdpzLn6bvOgEzdFtd1iaUxy+S7P88TehG6Y+x0I7XIkrGFl7uWVtd460Pe2B14AOiDmTGj6HIHmdtMnCU8QHiDcTbiTdr83fGNCUugZktuZUEZDQhIhEUggxLczYQmdta7AMpGRZ578bBC0RryXPNvEp3MC0dIPiQHbZ7AhUZCGSYbEyxCdZYHZ8XVak7BId00SHt2E8ZCKsZBteT0KHO2/U8AxD4473jE5DUXZqIbEmDrh5YKYUeFD9ExgFvJzrWrqNIcAfGKdwpKC2zzet63eFOKlH2nMNJaMWvj7Z02DD8+asE9pYJKBC10JI7cWhm6zJ3HeVY84gAOKA8BhT1npSSf7IeAQLxMr0klPaeCeK2AvPLB92ojFqYoCwsVUE5J3xoRkc/0/bUGOpZlQ2m6GZJYrZ8R5hEfszxkcay7VuM/5Ek1J4vSnE8VKEXmS06bgSRVy4UUW4TRhPyHNhHDOaTEZ9fK3TOPaJ8gLvsY8AeFKCUGURQq/7WUhiI0IQSz+B4cgRv94CIIJ1d0QBMep2Vvn3OU/SQjiNya5uqOJqRonMe+QS9/iWfmZz+hAZe+S2+QkIbVYwWmBjDOIxfIhmBya4SAURRQh1O8hOcUmJKNAVSrO5VBfZVOfZah8UiH1YVGqwxS2H/28F/COBXe8uCfcmSgpLdQJmVseWMJ+0FO8E0xhwhaKbFJwyIQPfGQusLLFKpofX5ERpwWC50zMB8Um9mPMpw/Y8akIlLefDcxw5ihrtk0pD8R04DXMWcx13/yf7oCFOCewGKfGdS1ZDesdJvWr14M/RhcY5udhhJ+CEWY8TeDDQPK6k9p6CHvcggvLMNbV+bmzswi0B9rodeRgkb+vFdDaAS8GzwJPOXhafyf32onQC8rUHL+eWG1iqB1i3yCQkxn7PrX/F7wwV8jCHLJdHUHZJaU7O25bwJMHu8Ov2ThjOueEno44/b9ZD1gDD+Fe0jy5OPJ8JZ1kcpXQ6fkM6xvAXGC2k0Q+EwKTTPs4hTCtRn+eVaPJ5gu0UCFiqT/eG0EGN+wHp+pEjCeXkl7S8EE+tn1yCOdUJTH/A5f05eVrqIG3f6eKdDt6iLAfOI73M7FdlGuV6PWK8X/ZTmISn0TjHvRzP3CKXMRKWg0/qDRJo3TLFcvxoS817Uw8mSNOXrAbDrHVenmlmn7CpC+Z2WQUzpmwk+kmjIx39K4jJvq7gyZ62z4Tfmy3iczdYSLLmN3sMxNXMcfEVw6nbXtnUZTgA7gnaxtLYcOkqmizmIzbptJwPxdEtnLhaggiVI3j2w4XxJjEX56G1s3xgIcjD3gKQhDMYrYiMiALogBcEKw0wexq0yuiTbfqZHN/fRPTpO42k1DV38RUzKZnWyxgEiJ+1sjSTSYsZ7eJ2r/XRG+m9th5xIQdPmHCUk/S7uaMtFuDnDwdExecg9MzTpufcPJ/QXYjqYE00CM+Lzex82tMg+cnmjgak5LitQFG8LhDsJSBw5YA9Y8SpCly6hnGE4cd0os03dCOuUOeMZeDcVqY70lrw5guxBjnQ77MEv+O7CDCYFsQTllB4Bj2e6jg4rk3DfNssoMZcJjsvLSe8evO/7kseAZisZMg3DrSEW/toXwKkpL1FGho79VtO/PaSkyVz4lo6y5qKs84zGmWPa1dvT+ltbtTOt3PoY8EJJWM087I4DaizzfqgO9+FqGBFpr+yvfCr0xXy98r4rLPIHTRRr8vidPnutZrmKMX4WWIy9rXPgiL0O9TXiC0rjFhD040YQ9MNA2fzTEpHfWzHBaNp/ZIGKwxbY6vMxcHF9mwFJgvJe1MsHTDEo3zSv+WaCIB0xTkBOEL/9ZjgFmVNYFjP32Ra/eiBv8FHXB4xqq5bejGH51hwh4nPOngqSBoMUMeLKUfGa6xhBk0+N9DjiMHuL/HYDuJh8m+pInwkmp23glgW88jDZ6IZRsi976Yfl9IuEjIc8D/zz+nrr8clti8X54UlzSTgo19ujZKxE7EEL/nfF5MZJs7moPtZ5EtU7V5xewBFaoSLifqy4FQlhK4nKLvTj9HnvJpE5ZNBvfCcRNWehyHTZskCyJMii6WOsoSM5VKsXKCSRBMNbEV79DrMNO0/o/mDjLCz5MBHoEsCM4D3m9jwBedQow1yANe4IQgRidcXojxSwywNw/4Q8SAmUZyuwpm2jxgFtVcDo01VjpuU9NQwidyCFfTCvwPA00CU0fSc6rM+0xkgSyWNgkr/RpttAUHcNR2F8goZ6XTYKZ+P03te5oJc3K03S/gMKy40OmffO2v4hLtu7xyP1fECV08fUZ6tfa/OASnsXjmWyPsSC8VYTuZn61sWJeNN5sbesLB8SC5oRlqkPlAh8cie01nENYibyviWygov8tkTzR3xtE8ovmZ2PFs4LxzENd6l863zjX6auftczRnH55hEh4/bFJa1ija1AiPQsKLdWqkBhCG4UCK5mrCq4roiY6R5/+PZQeNMIwwCEa1JwwoGcNGrWA0Ob76CMDx1of9vOKSVmb5xu3Bmj1UswdrtzkyZffQfd620sTeCdxDuHelHhg+EAT8/p9WyqGifC84zVkR3LeAPA/ui+41/ufn557DNqpCFm0ZD3sQghA60EtO/u8pzwHt/iA4iN+dwN9wJS4O+bO8BrjFWUFyq1qT3Fbz55KpQeXn1pqb18jyYd6rpYKSnpaM9JbGQJMuvoIMPsn0ufoDVNMseiK2OrMIb2g8WXLulvgFBiXD4GvdinGmgWCDpoeEbqRt2QbCetoibKrQuN4ejRH7vJkzDlFOroMsf7xOPB5fRoWGEAQcy8sqUGQTcnKCAL8/V2ZC0+g+duSZsL0V/lgRp0QxOTsZgpAS8uJKDhC+J2xQCZsKrnRbRN7gG8AMwquECSamepQQhzesHmySqkfQe2OkWqxh1QhzA3nCd9c1M72qk4SQ5wsChyDY62TvU2TXdyME8SWkeuYhBDEu5vIQROcfCUF0QAgigJAnydS8ClWKd6FGsTJCjf6hBqbsohLycAhiU0mIWUr3N64y3rxUw8UYjczv6m4kT/hB07C2NTh8+8pzxtDz8nNrG3BbzJR2iRY5oPc0NlzyDdLRdvmlftgzzSj1xfJDdtN42HzehB2o0DOBXLDpXeCS8xx9ZeQ6fZip5wdyjmAP0E7bEFKQMZSL9zIdQ44qSYnz8lgkpyJkK+LN3yO8tgnpTRsxnjnUwKmMX2HML8P457ACn6/MJ7xeIRzEzLXAfLVJgxG37KiVamxMmpLx4jkX1gjzkOZjRHJf1WW7DRkD98PYPap8CjbX1hdLxavMf2jBcazVl9LVWjOjRKfQxn87Ix7dDXnCPfXeJI2tP1LXhgQiZoSmqlnSIMlhHoqQxsuwE531+snP18l5UZMn1eNlz1i+v6NDlv4yPOuBnu/i6/Xn1Nd6veZL/us2eY7QgvAI4c+EPwGPIKbdv87EcHyddvtRHxNWOwfsJ93wpuWaOecJVQXDMRhsJ3SV7zHAvty+VzwNNo6M5KsI4L9GoEERNS/HRL1FWEhYTHg/x0R/WCSx3svwqR50+H7+jAbUigqp1w9ZhcHIg3WnDl7flj7dMZCW1OScQ2xyVEMFYeuVC4K3aFGLNN0oci3CCMdsfq71ZAqcPN2sKxD15Kq3wwnyGShF3qsdwR0iRSW0neN4UQwvHMt1cRBPnr+L80eLbN5nBho/WOzZfe8wuA+4dHGDZAlElb1pksonkRHubprVP0zG9xrzVF1T0508ynHVoKPEIVyGzYKwZDz2EO7vJeO5rBAj7spkPJwFUaS6a/YQbjboKB+tTyHvt7nQa8ZUTpaqv6jyRYQlhGVSgKElm4cdEpNgsXnbXif9LGXSTxgPPyifruR0cgHQGzjUWom422G32tItlLjoMJ+5hDsuCtSLtkQqO3TsRvGBzQICjYuoT3GY/L3jOdmSemvMXZIeMKmF0DgN2Y8442Ylgo/8kp5hOeaMPRj+EK8f4T0Lcl5kHi7GnFyI+fkGzcvZ+TpvpyKmO7ZacnZ5fvNc5/zY5Jc1KympS6GAZb+SuzjVaS+oIU7iPONH60yzO+pMSOKziiRFs5vpfTJkzciQNXtaiy6S2vvzcX3VacFivm7VbWsF68tJLQLnBN+OfN/bND+Y76FxKxSXdEccui+KPgajUGQQco77aXGYGO3uCI+0dcImbfXeZAEYVacxdO7LJejLbzG3D9pCjDLdreS7BTtehsUSf5FXFop8UrG72o5x85XXA+7DcRKNy9jyPl5FeJsRN6xaSw0nIn40AzmIFjPxnsUsYE6VXwDwA63m4bQbOXjYie2WPV28WOIYLruNS/fkYx71bOdoYlxEWeppwlHCMS5RJWRwWMByCNtJdcbJz0vVQ5mLNOHzCJmE84dN6OnDJiyVcOiwidhzzERsJ2w6ZqLXETYcM5Hfpgui1yn454it5+iz5+jvzpgw5o5lHtlswsVMhzfUpp1tNpFla0TIUQUdP4Nyw7sahqiYQ5hBmEV43cRVzBMvkePAt5MRa4s0tHlgQzsIGfdfnIbW9RemoQ110tBed0IQ60N9aWgFTgjCpqENovttXZMs4RNWsVCe4/4mjjzeOHlOft63HOHL99EmXwgXBJcia5WcZZhK1fGRz3nWhLOZJiyNsO+c9sPmc9Qnp7V/vqTF79O3fYheSf23kfpz2zETvueo9HHYicMm5LT2fYMsjIX8Y3royoevPrLtMxhDeRpyOk84RUjFuEu/oOOQy6QLc53QmaUtPOIZyydxTbs1LdZd03mngm8bQnUrUAn3ITzkecjvfR3zb1YQzMC8nIZcXI73jvbn3saBK4Lne0IvoGeVieiy0US8CPQg9HbQw/kdf+6F703M81tM3DOERwkPEu7bYhL+uMU0vAX4wxaTeBe9f+8WDUu0Qp5vJ8R/e+sCYOPCLGvUiO6lERlFTle1YQ25/sOEvxD+jOs9jBDHExr2SHnGr74jceKnEG54RHUrJY79EGod2mAR6KuLURxX7aIugXOxmSZB7NRu94zKFmOUwE5lBSlHdnHe7yiwLZLzA+rn9BK9pmuAY1+15Mr1Jn6Yn5Ky8YsgPH4WYnT0cI2fx2rVyV/tJlU0ffxSIZxcHU+rkBCJDAMBz4xqyXcUsuO1CGrvwRbOyp8X2RK/LKfi5KxjdC0fZ6Y/EZ4Hrz1MQ2zPl+qzFWWd3yPdZy1EMlms8P0q8g749LPahC8ifK6/4xPK8I2OqCYTyH9cTd6UInxppT7DKt1SymJy3FIZXnByfXdBb22VaI9Fk2frN7ZkdIRshzGDMMnBOGCsorabaVp/uxzEtSKDNtTJgtjuZkGkO4UYK35GIUann5EF8ZKTBTHGyYJ418mC2HJ5IcZqyL2PqE407eh+73EMcFJ1X3quwc5zjneefZq0CbeN8kO8DcP8iYlg4h5pS+sx74NBPq3FFFnwOneD1Jz781PgC/TjaogBrNG+jVqBEMCnSosa8xaNh1mE+dTP72NMrFWeWJmQ32M87XIOYU84JaoFxQ4Ze6YzXs864zfDQ42K8ZuB+z+kxlee4QvNEY6bC+KY0UqgzorYMkf7+Yl3AnTLOjlClE/W+0l22iAHF1SUzB0cP1KJaaInEqYCPFenOYIM/N0TIdQwptok0T0k9afPdN9pwjt9rHjBQbuPlRinD2GAfl6IhYaDwH007M0EXNOFJXofq9/Fn00aju8cShio353QK9+Ed/nYD/c+6PvD2xCeUyR1oL+hNkli7uBuatekrazdGoQ2mF4tmVwRn6kNkD4+aVPQStFnJ52drSXduhJ2AYfgUJ7WBTffo4iR5DIdWRKL5+pNU1pJmtI2IKIhKOPieppG151QyZCWEN7rpQaXZUhiR1b6ZYcmgf5tCuRKWH5oIVeSsfRQhUq50yATyY+DoII8Uy5SQKHn80xoRo4JzSRkKRpk50BCpkgHaxq2lWRkmfaRJdwTpkAccTnyLFOth12ocUA+MMmlhshOp+sTzhJOkDd0gBrzhy/pXraSR3WU7oO8YfaIySsKyTomn1dwGlqG3hdtR0Qeie99p1Ji8sTm72bKRKFIfEfFQHkSy4LAE/UiHwJm4T4Om/ALO01k0UYTWbqGvOPlhI8Ii3AgtYCM1ighZf8dk7LDAL9Fxm1VWZTZaT3gC9Bw45SwNRF6CLdIPWCO24oBHugY4K4wsm1/4hCup+MBMxfEJHjA7yEEsS7Edwh3qVDvZQ9Lv9P9LSQMqU7yGGCmoxxmoqtmyDNGli1VGsrStSaymAxr3nZpkwY51DZ52Uqccwx9vBKk/W+AfpImSegaLRu19JLSH2cxhjBuQrKoz7PPap9npUufhmaif3nHc+KICTtCY+AgIfWojomMdJUnyj2n44bHjzWSabifr7R/mYaUx57oB+6yFIYYdyJ7lBMAva+LdA90j3S90HTIFx1QMvDQDUx5WkHPp/Ml9g3QKU6BDNF4zLExXCQBSR4uEWZRzM5Kqi58wUz7GNtT0PwGPb/hGK84T10dYvf+DqUs2QAmgJdsgz/XKxUlIey6vkIBm2hJ15medojSbAr9I2MMXvmeXtHdc0pfoDdEc/s5iwZKnROGQq5MaCRhO1wqSWtDWIppKn62mKx2Jo7+Jm4Cgf4+jtomcuQhP4YBQwmvAH0PmYRuadpeZMfiblpqwpr2lGePYT7kRRrO8mXK+Ih4sn00A/6QmMsDvBOw/z+Ez6Q5juNFvZZrgH2kxW7u71ynsOI1Jx94OgijvbC/mx2EvJl/P4EafAQwCJ3gqpwOdPCyw9r/Eqgtx0IE8R09sAhb61BYpmHQXyz3ELK79HE2nrj1chS72OvBAecaR53k6yxPQrZLU7cLBDvfihccXb4OYYeV4Dr4zCd/rlkQ7Om9DkwVeZ4kyRZoJwUMd9Rfa54mQ8bkNpPLlYzHShKdt5JE/92FGJwFEawQA5JEOZf8kkTMBTGV0LlaMyCuqb/bxJTPFNo+8f4580GKMabimd/GgvOpg8+cNmPejA0SI9d2/QF9edCJC590tn1ukvwpVQT2wfbr1ssRMC7seDkUpP/tDgzZFaf8ZdDsDMihMqdgvopDp35OOlY/Z5wPccRvRzik6OMgGjmp3A9vHu/sX4jXnTk910lTc+f9VCWCjx4Jist+DhG8JUd3BTk7OrFdV61jcCBVppwnjfAfxDH4OxKtEIRLPG+FILoHiRvb3bbbloPwt8N+AoODYBjuZTLyqd9X7hfhF9/vZGhx/L84L8hc3+OMRy/s+MFni3kcZoHA3xuCoMFgYWXdeWDIajYKg8FS0tnc4HmowHGrcBY6P7+N/y9wXt8GFqkhjXwPcvGfw6NgD3KdUxG3BwHwo3qoJl4yewxkcMP2XzJh3500ISvJyO0ij+IYec1nULJKXmqDXHrgC4SLPwL+/QWUCQvse/Yzacq2VQgUMU4pCjNA8p6HzrFGP9VRLF6FWO/HoFuco1SMFZOgWmyVi19xMFDivrFkhGMrxkgYolntA+YmMmQt6tQDnkvGjaXht/5fWIjBqXFrUYgxvDpe4tZciNG07mbTSDIgXoSK8ct4VvfZh0qbcNtEM2l7+TS02QLo6S0jrHfiwghB+Awi9wX3CxniwlOBKADyPf2f54E7Pgo8f2/f57GVfUrGWuhpQmqGCd930URtIu/m640mfPsl8sgrVZDzKMjfjzjlyDvhPGzQ8R75NeS43reil4CV8XnbmVvvOHNtYYWIY/rwFuAlewfhewx7lhOq1Ftlr5Pn+CD/3I8d5HB7W4mjEXUmcSSI3Qc5Ip6WzF1e8XdcYcc74VHw1MeoRxpPnmm8fR0NsCAmfS5+BGEoMJDQh0DGPL5btYlvv8vEtyG0Bp4lPK1IoR26oD0q3joHVu/JAdtzDqzKczv/DkBEJsbUKln+W8rHHPlluQgwSB8FOHZFQUIQhxzPd4sHu/C7PU462hl/6CmgEONZvxyIkDgz0fJAjuPWmyTbIYNgnPv5E7fls/aV0RfinoM0odmSRiewBztAyZsbvkToTujGrzXy9z4uTzAksfBe4sMHVMwP4Ngzn9BKXJnF896t1Bgdx/O2upRxXHddrMnwAYB6claeii+eJqTnm/AjhH3FdA3CdyBjRvWLnFruUCWG8LXVwlMR/n0BLQh8jTzNBZVA/HHfasgE7Fpe/AWMxjuIZ842cRDi1PjuSMIQE181wMRzXFTQywfViOtHnxllUmpamJvrbzCtatUAs3FbDUkiXx6wlZFfE+bPA54TbaomIg94kJMH3A0GuN3PCEH0IwxRD7hqsl5TQhD8HevDNARxPFCS6GsY4GF0rx2rk4WM58b6W03j2lbQgutOz/ginrW3//m5PQQjfbHh6MopKmIqudILkTutcvMaD96KAZ6qubgshpqebcL3F5jwHYRtpWQQqd92BJK0M+E2j5vwzQzq+200Dg7QmDjBY4MMaWauf8ywCq47lrIg4GrDYDsRs12l2RBiHKdrzJNP4Tn2Gv0g3ffDS03EI0tN3LMnTOPOHh7b7nreIkairTMX+2IuYrtuK9J4fsmcGmiJ0QPhCy848zdxIP6mP67bq9bP+8KGqQXd559pvN5HuIdwJ+E2wi2E3wXBLSqeGX17EPD7t0Jgkz4bfyPhesK1hKaEhu/4pIW8CI/uauKbLDXx1xB+TbgBuJna8PeEWwi3ArcRbifcQbhrqYp4PqXxbx/XcE8nba2fUxjCZ1wdcHj3gsbXo+dUq1DEBueMis8XOLNBYvtnPYKce4LEfnc7HvABpzSZnIOCPBVldQ1wfKuDJqFdqklhY9oPKyPHc0djJXsVYMnpcXW+uI/VkhLJldHwlDmG4g1LWDLnuY4ci13daaWPXIR4KXvEHzpe8Re6IkmMdy284w3YInC8bAuwXeOw4bvI69hHOM4SQ4VSKtwgI1elx3kSXSDPKJ+9I0LxeXhN2f4Tbs6auIhqJz7lPlhA1y4wkSsKTNybJdSR1AkPvUSrdamJn3bJxL9OmHfJRL5dRJ/JM5Gb6BoHtAw2tCjLhJakQqhvK2GjiSpbjcO4TyGtvhC8D0xQPtnxigfBAHcSWfrr639l7q1rFkBHyQZ4r5eQ/YfLCdkrvYTsbhpa+19IyD7ZIWS3aWjbNAODCzFOeQxwf3BBcPw6pf4h07Cmj4nzefzwdgM83Tcd2flPZRELLVkNmZfdhAOE0yY0P0fauMFRet2eayK/obb/KM/Ezi828TOpTyYRRlAfjSfMKjWR75bQ2CmgxZT69BDhdIH2MVdFysFprt+LLs7UsVGIsXIBY4fGUOj5XBlXYcdLaNEmB2CnQs4xaPyFbnVKjDdgzK5G/PpLjOcvMLY/hSAneb0sSsvpbL7w3bRaVJdi7th5NFU9WZ2HNSq9M9aJw9oYLHu4o4FR8HaH45xmkBphicuyWsYLB018W0JLQgvCowQWzb33oK8STool6LUp67f91dFwe95JM+vjN/giF8+2Y6zHfkwC3PjtVPJ4p7CyOGECMBZy8SMdD3lQpSry4L5T6DtTuqlkvcRyOzjUmlZUoos/fMIyTomcfdFW5YzCfz3AhDcnNB5gGt+aYeKfOyiee/T8SiFIYrsiB6JnEGaSIp9s55D9CNIj2dhu84Sv9jqpk8fwN1kovsFZgtcDbg5aOmlwrkC5Rfk4o+KGXXGl+inwtTixm1f6BA5lzEVK2ud6Ct1gs0MPmO4I4fnKQUucqqbcHxHazHSMaObfCI9QZ4Ej1OllXzvn3Oclq5ia6XBO2K3JRvHU/HHNBTA0UzwhiH4oTHjRUQ3m7fpTpnn9g+bX9deZ++qVkN3rAf/NIYjOPyME8aInBDHhp0MQrgEeTvfarsYewt0oz9Kw7kk8m31OG5LoFxiC4DYKCD98KjsL/xbvMA430HcFTp7tuSDIQqaNT3yz3Onvv2fc/C3j65J/fFlGvuOYC2zA1yrbngjWskF+tVa92B7qrUlhxa00t5rs+tvn5s24ziPq+frEO92Ybh8nu2mAhyt4oPP/Pk4GhvWo2+i9sjfqsyt3Qhfut/W/6F5jEiYLL7Dc8+2wT/fhun/RQ0fRiGsBb9YVIvU+jz0A5Hj7GPDZWHFgy8a42fF+M+08zw8SgjhyBVFOC2/uOlR48rwx4Hk4bZ3jnLhOwmkrx3OGYMsDnanIrgcFsgrRgyXbQzTEjrjKJXEUreLja7VOfS5iWkuVfo+T48PWwJvdhniLVa094OFYOO5UHKUhsyHV4VU9AeNtS4eZgf48So05t/Iiau8LPbSCXNvPn2Ok0c+HCXvJk91SJN5S5BeE98iTeq2UVlf1fFNeJo9qJnlUH9FnviGwujGTvh8r1YnPHVV4ESWpJ6QTIsu+I3xNWEZ4V8h1oiteM4lV00ScMrFqBGEAoR+hF6GHSSLPlyXcm5Kxal5/r7mBDNjDdU2FjnJ8lWYYbCx12NByHUmiVZGm/DPvIZyjCdfjbyzEYFHOqQ4XBEsSfRtIR+myob0GOsoWXAVXfy09y+2EFiaxtq1JpOdLrOoiz6rPPJAwlDCS8KpkSXAetGZKsGDnSsIG8n6/V8+i+CQEMvO1zbnfRZqIPN3visnbLKKdCfXV6FIT0/pLE/7YVPKwSk3U29R3y6hf1xZKPzc4CAL1U5f8Y4aJ1HMxRi4DxhSTa2eV+gmYTnv4KHBm4Ru7wXDcz9TmU+z4DucgK1U1QWhP38aukQ3xpAoRk5TDrQHYVr+kXp9kJJEXyJ6ceLTk2fKONuVlNTriAY+u9WcpTUV20muY99YGvEVYQHibPM75wJuVJmraERM5icbzBMJYwijCYMLLu018p4Oyi47/K33nLQcDjGfKb+g9MvIp5OSltNV7FM+1h3qySV2z9e8tOhDaE547YlLIiDKSOzqSaS/hubEQiFc/uibwuaZVKpcNPZ8kAfDuYWKtLGQifDpEY9eNOxCep8WNxYjHsyAnsmvWOSK/ooxcDAfQer9H4eFuD36oL9jmhCSOOhqGyBUP8IA7VZuGHQntqjVg3Qp5g4wWntdnscrw59rgbzppbFcE+vpXa1wK8SrJM+Tcv5EqLtjwFcJgwlDN+YueV20iPqjQeC4LdK6HSOdmHFRsg1ewGXG2tcjp5PSuj+jvllab8OX42+9hzC1zkeutciVSFibaWYcw+6ydeJdQ4VKsE/siIfeCPw6Yg+T/Cyw/lOnkeZ72kHfbiq79Jrx0B0Qmv5d4ZXjpaohMfqWClKWfmEjx7haa+Mq3CNOBCRIr5gwBjoNeW3ePZEK0qW1MHrCKcn5TGmYOXNK4q9BRHkcI4ufEgLv8DTHgcbH+GLBPEy7MpwlX4IQgvoIo58DqRPNcbbLkMHMaWkrNc8IFEV89ELFwftaZhDdMDLVBePl70ibaPl9BmHMd2o9h42v70cbHneKas548cUJRJuSiMrVoR8B9W6A1+Xk2Xcyy2XnGxVlrmB3POt0hVOfzgU0Ye5wb/nG5L0dcxuomjN1tDtyxvAZjmf9mSTkZO5oTM3VeNBxC6GcFBN0AAD4WSURBVMfnKdWSU2/FbyV2+7I6Qgk9q/3MYaCRlLx9i/YetAHaKeTch+d9Z74O0N05p+nuvN8ZNuIFoF2dGFTJNW6JXOPHwPlgPdOHVOih8dP4DMQ+G0kqHF2jJwQ9B0B8dCRyf5EfLNJL0z1ZVW6W1UyNtUdPQZ7yROQYD9dzKB8BUDd4xG3Ubkk9w9OIufflME6thkM/RcroViyQ3Oe+ArHzMKL7MQbtTuw7yc5RIVnGd0Kpqu//4IjIHnW4QLwx4NmVJo5Wwag3AVoNo94CFvhXxNhFyE3kVfJNYDZWnMmQex4B6fq+iLnYZPCH6+jBIQHdB6eqtCLJae18ZEUsgdT7l4ibcfyMpeDXas6nlYUP/6LShH9WacJWVqhk/GYY3qMOu1VWiSrlsvBiYaGnDNnirCMbYuGWFV7E30EItBgJ2UzSbbMfiq36RroTetgFyfnvpPItsmy1g41yUMfhCQbnwUaVfe7nA66aLrmyiVW9yVvsSF7jg+a39deTB9xM0rpGV8cGhCDOekMQ6xCCWPgjIYhuvzAL4pUrFGKsCQ8IQbiHcHOhCfdX8txvqL+ZjOxQE1sxV/KaE6uGwPOfgBj429QOX0j7aLtskVdWxwhsu3XSpg1ER267k+RuvQtLhp2HPipS+Z9iG3IodXS8bOw3N8i4cJEP0qVCEKkUg2IUu67D6i3xGOQc3vAvaWx+xAfElSZ0Bb23EmOXvKpQ5hZYozmmAqv3tgQHd2RUEifCQ3uZvLM2hCdrde48rAaOD6N5XiUi/56LKWLHV+mudTq82TmYm+zVznfmL+ZyPM/r+ZjfPNfJ82UbEP8aQNeJn6px2cjhPyiG/ODPVhiCmGx/J8XO1g8gxtqUuSr+TLin3oRfN0zxawfXEpoTmjloOsxENVFIqOIucFk8EGjU5fV+hCHuguT97+pNdPJoE9VI/16ux9f/lX4fE7I3fQChiuedcAtnf5Dhj6bnZypd5ooWatyDiP8WlDsG2Iop2HTWLZjDG2WHxllPChq7JRthhF2hgWNwGLIDDTDXWTeIeVwQEq2QmAs9ZMpTaNg+Gl5gvSdZeeYgZWYx8ucsoc4n2DotwfvzdAsQNwK6VVzE8bye6so1lmFg/gAjetDh9z3txPAs/aDd5u1Gqho4VeXvtzsx5TQnZmu3iBxU36Vim5Gry0z0B2UimcQCo6ytFTeNOuIb3MdJeM48gX2ij5yCdoJw1AFtRYp2+3JJw0s2iqaZ5q4uQz7rZ4hjvu9gAfAOqr3egxFeDJ20WSZJYqKtzK/rbzL3OaKcl8nS5wXhgnjrH80FEX85F8RGvyqyl5B9jiPKeaNwQTwp2SANLnFO9BqHhH6x8/wu3Lb60GnHZb68YBnkxZu07Yu2oi8Ool+4rzLQbzl+RrTT5b7afF7keYvPRDLMX8tjIXoFxFj3QbTzdLkfp5zMh92OgKY7Bnd4aFbdc4Nznusc9IcemB9F0sterVOD1gopVYPr5SBL0j9trqqdbxYf4L1FONzm+Tm2RkMVPdTzE6N1U70JiXpcgXne7EbwLTwAjcc2OMh6CcaV09FG6oGezP0JwKQKf47yeOQuM8bWC4dw9PBKkzCkwiS9QhhQodfqCUPdUUuGm1uldTKeDaIf99kgL1ibknUoOWbd6ClHh9LGdvv6w5+cXyy5zOM45FCumAiM02QBSR7oo0aYF4qYZnNFR4/bKmZyhdq0VZ5UNDHEmZ6znp8bA073l50HiwEn9qYVtyOttK1rTZNnnIqXV2q14TlP7jXEiOxKar3hd/AeraZxrxPoc9ETzpnIEYdM5IBDJu4V3T4xI5rkDA4jTKg1kXOqhCdYvN31GMh7YCTFiyVv5VypkppzRRRzp14EfBycF5wDsEyPJ3vOgzN+9VKu52e2rEzCOUI6eTdHCIcJxwv1/+c4g6JIvWiRLIeasqgyQwXhlJPnmWYXjFKt+aZrh9LKGVpyknAM2RCbCOCBqHifPMK3Ca8TZhGmAeNMbPUIZEJ0Jg/4UXN9/XXkSTYTfTX2gFmSaB0kicQDzgEXBDOT8cGYwwUhlXCjE/5+LgiuhJvicEEw49qGEGVgS29g8osulyR6uTrJPCIe8O9No5pOJqL0axNbuYiecTIwznnuOYQFhMWET0xY2XJkQGxH21E70m4jlNMIz5EXe65Y2/qczQsnjzO1QsnxrTIKD/SLZUqMIty7xfp3ottWqDp+x90+53Hh6n7lBBlHFu5Yy7yckOUSxunFEof3l3Ca7iWNcKDUVy7P4Qje6UV+pBkR7AgkjsBOkcBK4wnDtVJMqrvGEyYdMlFTTsp888VtF8Djne/sUrFDjaU5x+FAoQog45rIUvSt6sibpu/ooXM9mrfiVmmD/jaa5ng0z+93Ce8HwbuwAbZi73VeKCrVXozT8CMXWyT2V49djKUlxQHBetOWqLh9EngMr09otkWKJc3p6BRjoOAjpb8iub9Tv2CZ2CAmmtinXu1bF7JtbQlP1JrQ63r4kHJXpkluVyvtLc/9gdYkNLB85SJTRX2VX+Jw1ZyFJ3sMxUBXQppDR5mn1KjMEXzGY4DDH5mreDgIHpxrkp+tVomPjlAz7ekEwgc5lS8oL5Q8YM41fEljT/EPbjBR98wzUX+cZxo9Xa4rLBP9jK3TVf1dPZwL/0pjwGKMXXUMV1p8O2I0LqzXccTRjTuHE8xc8P9eKFS+4SLLGZv7E5kVlrc1y/ks60BBWiQLoY6jyCtlBeVPqkzUuJ0mnjyQmOUlJnxrjgnfm2nCDpDxP5huovcfNdFbD5mYlQdM/Gf7TPSOnSY8awsZpk0mqny1sINFlb8LfojxkhnRuPZZ86v668199ZqGNtKTBfE3hSD+XlHO9xCCWBvmD0EU6b24WRAsIPoUecBcRNK49nETXzUe/BezCW/Ssy4gfExYIW0QfnqrtEn8l/tMzJp90lbRB1Ol7RocPGPC92eZ8G0XTPiaQpPwJkuzHzZRyzgVzNF0O4++KYDgphyKXnQUUs554sXnPf/Pdvob46UAvL08lmy82JL4H4bjsEPHYthmzS2WeO8OlCd7x+8WxIHXaww4ahm82NngQOhfJ3OEz1ui73jbRN09zyQ8vEN2aXIQPkB3kIIhTlYCqktl7vVGjj4rKb9I87cz4QVCm2r/3Lbz/jHgCUVyW3y+B6E34WVCP43VJvcBehJeInQndCK0rxb6Wt7dSqy3NdAK/DFt4bW2x89tNRTAxRQ+rhkOs9CuO+r38xS3Kho/SO8/4eT2dnEkhnr5szXiLfo6YApP+kwSH/i9qHwQnPsr6Ajmtx7IipgGW7QMTGh7YEsyrAec61TYurnAwWDJo1A5yRVwfJDL501pHgMcx4qrg/wkPPJwnfRhOVjfpK1TetjNeejB/lJKce8nVmlax0wEyV/HCe58xLjeQ8zrC11lpJz4B8fzPeaQm2Q6Om8M9oRZ2uc0swnRxNpTbCK+J3xTLGobce+UmIjPC0zEtxdMxA6wVDFLWuYFJUwvtJPqSh4NvBcW28snZMNDPlug37ePvmfbJRPxXamJ2OqqIdNznCozYal5JuT0WeGLEDYtWR13SJworOQ7wiYH/N528vJ2mYiyvSaCtiuCsh0QrFwjwpxxFa9JxVjTuj+aW+uvMa1qGgkhu7KhRUnVmY8LwrKhrQn3K2JYNrTRQbggOv4MLgiPB+xjQ3vfHsKFah4wE7IXKhsac0EsL4tQQvYqJuNhNrQm5rr6u+hZXjJxlTPp2b4kfKe4tNNEFNKzX+Q2oLagNgkr+07CC9pu69FmLGH0vV+0s5jVkc9Qm9MCtzffhJEhDDuoho6VrJl5L2INE2uXSXaEyBvxziQLPMHcz5fRktqxkOs/rbZ5wJxPzorXzHx2gMbYdsJGwjIacx/Q2PuKXr8rNiE0LmW8nOZYcbGeRfAOLg9pcJkY36ccalVHCYPnhIRGliOU94EjPeSq0Ex1aADG1Zi4MXWS6smeMhc+yTzuBSPV0cmLtZwvfdRoiwoOOU/ClDaqiq5BGEkYXmUiBm0EvjMJY+m9VwmTHNVjZkgcB6Y1xjAobNhih14IZdhDwnY4vG8NtrLHVIgz+c4TJuI3Y03ETYTfAjeP1d+38qSU9Qb6+3ksmN1NQM8johJ9objRA4ob5GnH/VWZ1JLu8rO1NXoS4Ra6Z2nXDzT9L8QS8aRZQYZLeubjU1k/6pz37LgCdjuG+KQ6c3wNzsLK9WrCzYTw5psQ8WNBv0UE1p6yMacPHHzkUORZLIahnaPJ43HjVJSTNZiY1zMkvqUJiW1pmt5TTKtfKQ2AcuUaXgRC9hU68JgPVYhNvsMqtB6ChZy+xkZ8Kl1zqAoTRs0ro/cJa3mSEdLAv5lNxrqg1FEz8KJMt6ZcNZdOOELYQ9hJ+AHYgWvy+8dx3XOQxBFhxgInNnzaocw86DuIC7m0mbAJ4NPRtYgPLzcx5V8QlhLeIcwjvEmYRZhImKI/01act+FNyQu+kTxg5oMYBlHONWTk9gQrxPhn8AGT912ELIidyIKYL2Q8Dc3zUgn3K9Os7g/kBbcgI9xTuC70OWcB8yQLQtvjI/BlrHJEOm0bbiVYhinL00ALXfHxwJiv7FLA+8v9dgJ9vJ+wF/3KPx9GnDcdn+PxkIux4eMKDgLmgmW5KTt+6HpRqwlLCbNqTBLt7KKmE94GsfdKkHuvA9bqYRznnEZ/DWVkmlfCtz0u18T3K5QdZ7Pf6bxJvnOvEqH3hxbjbIcK4D3PPLT4GPP0IydGzHhP57VPtPN1CCRMBe/3eNaBIwwjwzgI4G1+L/UWeRec/Jzm90sM9x7N6w2NaSmIS56v+b4PK/mP7Jy7gXeY+YcH+3nHA/ghxgLkyMWMrzUxLN7gINpiPAq+WEhzjB8srhmAYeAHZp7gPnV+DbvuQLc6XRz66D1FjcpR7mQmxCcHMeRb7FpScf50odyhtz3joRrdF4TD2vJFHPNzxxTnBi/E4E5lJngeOHLj9qZfAut9Z9x0b7w/AJ/jB6WHZ2MbPQlJzS54sFBDxfN1R+Bv6VpNWhMeU9Z7IU0eC1XSd3TASJ7wauQJfw/SdibBZu9mr4JVZ8M259OWlF6PQB0529ICFmiclw9fim0s70q8nakOqFGLgSJCIYNWr4KzQI6WEhbAk0l3dJ52wYPPsrSUp3BSv8lEla1DBdyHfjpKKTJAUUbFZOGHiKkeA4wSI8XcuQ2rnzPN638rnLqWjvJ1Mm7LIcqZbkMQVhFjg6OIMfcKihjdEOdt/zPpKJEFEaCIwalua6CIcVQVMXgx4Lj0uoBCjGRzm6Sh3U/tsFDIiWIq5qoCBp5Xn3+yU3wxxyHp+UDaLqpsFU6Wt2Gxy1TdrXRWpFbIbuowYvHc/4V5mi9ceBZ96aDI6WuZTKlONoVD5OMbJxhLkn+co6lseQUy5lhVg8dg+HYaiz8UydgUNe/9wB4c6GzDYR3f7yo4Fe+pMWWvUojEu9C8eF7niMw7njNDQBg+IcgcY0yq9c01no+CIWqw5e97O+gLvII5ORrzbwIwGfBdG0Z/Aj47SpWZhfCcHSze1rfX8IAoWLD0z120cDTtYkKadQ5EcwfO+1HXzYQyhXrGSW2gfmHJd/o7dQaW5McSGQ3w79xlkXgRC8ULquyT0FLVfhIeJzx61jR8olKVQVqoMohkRHTEzoDPqkby81fpAveB5mPL4rkJc/ywc7BvRYALgqiwF6EuIBefswevhxA2DSBkZz2kMTVarTaa3PWRjDrZkviInFnAbwy2HJNAzs5bkekOEbslabeE0NPxGUI0/V8KMmwo4hPdZkkYwpLv7MMNpjqFFVZNwKqP5jjqAjY/027rznvyfnOdqrqiSwqfrpuF9WoYuYr83IASVNEdE803bEUznPdykRssK6PVrTskidqhpVtNGOf/SgnycvAYWE7ghVp6WznbJFS+QXiNwAdy8wT8fhy9H1c50TSvu9P8iTxgpnYcXZlgFpFx21AaLiGILHsIdxiHcCvJA/7UqwmXeLkmXIef8IBf9BZixGohxpsOIfvGBv5DuGJdDKwm3OtyCNfQtKhtZG6p/7VpUnu/hFPi6Xn0wG2OHD7qc8+QV35mfznyuwEVcOGla6gtv3NKPQ/5CU6K0F9uX7nIwe8vIBc4HyhCvxdf9IyJQif+y/nhl/QQxpUkynDGnA2ZuchxYOWwbBZEuhN62KkpbGEbEHb4GLtJK8L5GubRTI8YwhzCXGAO8JpDyD7VEd8cq+EFmb92To9UqaMEMqgJI2nujwZGAsMJg4KEEtqq3JiIZT4JPE7eOhnP5o+p9FFAqtjdKmEmVWy/U6mkZn9UuksR+mTS9JYqsClFGl1rLxfX7AfdtkHA4Fq9N4cbQ8QjmGx+AIcjqkxiP4J9ZfQBehF6V5mIDssVnQhdlpvEYdrOTHgvO4bl2K1sgyd82FU3KdGURN+ZkneHxBqFvEDT77L4cPeSTx2ZJasiNnlLkcF8xB0g4nuvQojPKrBO8SixTgLcz3IsimNC42GkuaOHw3CPR137QjDOrwa59X6PKoYMfFf4Lu0ntJaOewQQLRN9lifXM19PpHOgpCyVbwUmYlc+NUaeidiYp6+bCbuyBQ32M2hLe8jBYcIRwnFCGuE0IYOQyUxq6iWHlZwiHAJ2EL4nrBNEl69A+tUSJxVtDshmZpIXONHEVYw3cdXDCINMw5qeplHNU+bG+uvNn+uamK5k0CZUqQFeRwZ4nw1BuJVwax1V5NccVeRfWgnXNYgBnuJwQSxHCMIqYhT7FTFWIA+4F0sS1TQ2v61nPbhnTEIVs5+NUEUMUcWYqMxwwoXB7fAGUvDeFxJ2Nb6rfO0XVvID2pTbNk2LYFgQk9ufmfBOEFLRP7aPLPj/RwkHtH8jthJW55qIFdTny/L1dWO+Cd1NY+WIo3Asai22JN4dUzYDwivAefwnNMJw3/ZknMuSedd2HkZ5u4be+IxEHBWpgKsko1lv4kc43CucsTAB828S5iDmacIkD+hzCeMJ4yA+OR4YrU6XGDEbu2U1CvIIGz0PgU0Iazb7qxrahi0dr7G7cxg/RNPAxKiPxve48Bl4vX+xOU62ghzKD4Xzx07geNiNCQ7G4Xcjnb8f4FDX2oILG2NmEc4/1ZuYa6eYmGaExoSGU6RCL6nRepN0yyZRYGZPW74LjGisht5gq4eSUsqR7W76rCPM6fb5Qac46IQ/N13OlQpU2PNc+eWKGFbKQ1jRnnXo26z6hXXRe6KTmOOTGkJiRtMqTOxswnzCQsK7hPehV/UZ4fMKER8MgYIEhxMCiiZyLe9DgXMokurEUI4E0Qfbi7iLhW2E1OAoPqMoOqNlwgVW2bZA05WsLHgaQgo7S02DLaUmfOMlE7WOsLKYtiLAl4T1tPptJewv1sMdrpgSTggbH7KT7QcNQZSvI6xy8oEXe4zvZI2JVo+WQgWmo+Q0tOTqAYQepmntQ+YGMsJPkxc8oDpJQxAQ5bwsBMFe6Vf/PVwQNcG4IDYjBHHBCUFcChHO4hHV8VI88oCEIK41jWufAP9DHzzjKHlmDUNMdEIQcx1SHs4M+ULaL0wKWCxXrz1lPq+7Gi4hPkU4oge0UeuLTNRyev2Y8D7hA+rHzwhryJhuJuwt1QPfU7ZwB6lrPFEKHAVkuX6wcJWL46h2suPRjlFvXHCfExd0SFqKL2i5qw1rHdHtrmjEbYCA59cVJnSF6ivGfkxYovMs1sZy5xCmI5Y7Btv1Pg43AypcWXCT832bkbfa7GHgIYWviu1hlfpJps8ltsoxie2ADh60z9GYcHsI+CI2zJwMzZ50rs05xvcC/PNfVPMtpYWT09sF9qW/MjBKeGQUQi/jFPb/ARjmYCiHXuoFNiMrgKuim2OkbVYG/ZzUQ0M2Em5ZoHF7DhOJ5+vLAy5zVHrSPZwvV+IE3u7Eg51YsLcSLqktErDbwOg+h5/bI5bSSYPviV2o0bsRehJevhwi7DlIy5BjaNWLnlmhBwXv46BhpaMJt99hm2fxOs6P8xHbuDmW6R6cxIOchjQ9DGsBIZ9+dzFVkZ+q2QhFVt/rgCMZvc+DYw5s7C8DuKCxxrN8kk7YWUIG+ZIgdBPd76FLmlsqq+IJE0KrYMilbXJoFF3+FTy5j1BcMNfPCSyk5OOEeCbJR8wzRg1S5VgyyBNMTMU4McC/qr/V/JGML3NBDMch3FocwmVcqRDjn3wI9xa4IJ6uSTG3kPFtVv9nIdyJqRrjW2zY8PIzJ1kCHmkPS9T+GuLACxyPmMM4a3G4uQMex0k9WT5DfXDgEm3lqW9WqKENpUW0wcFSzSn3HcpmOn1s+/xwkDFhxwrGTxF0BPN1fIVcoNcL+H+hHWNnnGufvMLYteM6A/dTood+mWVOsZDuEOWQbhkO1TgTgg/KJ1TIwZUcjrESBh8i9VRhzeTumKOEhp3LNBbaBfO3iz+zSYwP8nB57ovAZXugE2LPnZ0Dqxcd9Krzqw1bdCV0VOXhpq0JjxPuJWN2/SwT0qStojGhkYMURjsT/+sVpuktZJD/8CO4A7gXRp2r7J6GnWqLvOJuTgGJJW33kAklI2dY2o0cyQSyWVGDckzMyAJVa1+IhIAvkQSwA4vhSYQefAez1hDbPvaK76b7Mx8sEVMRnE1LYxoQA+6LWMsAxH9oWxM/lQzorBpNfXnTYdB3a7FF6QIJ3q84q8zzKpInK+oDSmHX5HH/SsdJ2Qn960zCUMSeeYs0xfnOuQ7p+zxkVnDqzURsYwbpdVLa19Cg02tEzFcxvXCrZHrEiSNLXA40k6cvmLB0wjHCQeAo4UShhidyXfVaPuRhwp0iE7GNsJa8qqWVtFrWmAbtJsorE4EkjKgxKZ1qTNgjE00sPUvEJ5z+ZKWs6RoXmAP0rAlNP2hi9+40Uce2mIj89SaibIWJqphvYqtm0fb8VcJoUDUyM1pXQhsh4+FKMi7p7UIGbWJFnBRibEAhxjmvKOeqcI0B/5QoZ4e/UZTzDScGvCE0gIzHLcSYRehN9/tEXRNaQJqbRvWP0fP0cpjP+gkhe0IVU1JOEvKdiLIPCV9R29Cu4fguE7ueBvZJ2srlZOkCfVYnBQtVxtLWusEzE01k25W0ja6R/8fyuKWfG7SdaBLH0mfeo75YVWIivqc+OIIUxgykhPGW8gL1dzZNjnMYE0cIhzA2ON2MxwOT7mQ6u6Sjfu80gjzTCJbCeo36vwf1/wP0vY+d1hjmYIT0ODzwGubQPGQKzbPxXXZS6LM07hMm6jhKGFwjcyOxJwzL88qjIAdcj2vMlKXk5Xddkf/K2/ZxNXp4NMNRtLEqGG/aOYTvehXzXL6rxj//+f88J0fVSGw4bky9P348osokDkU8tSehG4QzX4B45tPqOXPMN6Y5tvzN/Ft/YVe8Q0uHk363PhA3EX5DuIbQnNBkvYQIml1f4osbW/azRi2U2MdnfF9wiHq6OF6ulVl7KVBJg8njJTY8FDFyjpsvrDJhy1RlPWwbYvOnEb9nAi9fyOm4x/O1KWfW43XVVPb5UybFIFsu4Hy1QwGVcHQjiVxPPq5KGfMncm05YSphOsGrfDyNPk+fS6SOSRxOGEDoXmUiWq40sY8R7l1pEm9e6WNESryB3rtvpfw+sW+ViedOnU2fX0wPzvnAZDTDmNN3Hwb4SUeSPttz8JaB37Gk91HN/QzbQ2CZ+n18Gl3u31pmOIn5mc4hnd3m7VFPgw13BHkZsdN58s4wsW/QxP2igiYuXY/TllJRNZUO8M/HCIcK6Z4LTcQe+vkgrYzHCedxeCcr33HphLDS7XIYF1a6mvAVQhFLNd7JRDSVr5m4yskEjv8OJwymn4eauKoRJrbiNXNt7V/NHfU3mOdqm5hXqhOkyuyrskiz7ZLGXSUEcfz/jkIMjkuv8WnCJZg2tY3k3pvRMySS0U300U8O1mclb5+fPaZyFrJDFqFtlklbhZWuRdvthEd6XD3NizhgO02DOpXa/RjhCF6PFfpxtFBYzyL2EGiMRWyEAV9cQxORDDYr4i6qkvdk0dyHndlpjBd7mJtTHliEkaoTVcbebmA/xp9bCJTtOZDLcLygIxizPHbJ4wrjVEwWi51D82kMDopa0Nz5C82bm3Q+JTZbaeJup/fu17nGv49ov9zEvphqEgdVyWFSIs0vntMJ0/1zNpIMTewMzGee1/T7WJzX8HclvkqY6hz04YBPFowFMOJv2Fxkardp6jRJfHc4OULUlik96f3n95uwx2coHiM8SnhkhklpQ7/vTOhGn3/Jz+ImXnkHGPHWUE4GfGECu9h09wgAD3KyIYb4MySY9kAwql4XEca4Kj/G1PsPIXnBGUj31aVG7rVhxwITx07UUs0jFy/4MGwOF+PIOVWWc07ler62CMM9p0pzypDz9UA305uG5rINWe/Tqyk1zZ9WJukoI5DqMgjpLhZDEI+hFVRy+iZVSH21xKfmcV5xhfABR9hwxB4M+FNOWofP1Q/G0woSnUKkhl04a0KyCefSTMjZEyYkix44L03lhApppSoiFO9WuHXa/H/mcCgkFBAu7DYhuYTM3Sbs1B4Tsn+9CT2yXYQbQzLp2tmEnFOEDPq5gL6vTBYAPtUM2UDPtKxCTk4jvkYi93anqKTAxrgtnZ2SeUSVrSF8QfgIp/6LcBA13SRVTSAMNE3qWprr6242D9Q1k5SuUdUxkmO7DrL059xCDDaGqyMDSpFr/4GFGL5S5PcdUc4dWojBXBAnUAlnS5H7VSeZJ+uSzXXkASfXtDLhp7YIq1lMxSLPodsSISSKKvtGdPQ01czl+y1Q43UWW/QdmqcZshbnCj8Q6P2QY5oSFkJeawgLcmYSMnhsnDZhp9Npl3PUhB+h/ty3wYQfpz4+R/2dTX2fp/0v48A3VnZ5wOPokI6pizrGZFycSadxR69ZZ/UgNh9js9hW1mV5xu5Flbe5gJzyM45DYCkpV2qxkuTiz8H8GVchBoUNjeS3DkQKZ3+khQ4Okho6Eelk0515bAukXg+i90g72tgxNhWVvoe88BQyjM04y+FP9SasSRcfGv8+0zS7T3/nC1m2c/Ti2qunzqlenP6V8PBZ0/g+wp/OmiZ352g2xB/od9d8YcJS6JqN9LqhhJAmXYKnrl0hjU1S3uy9Nca1+JoNCUldTHhCF/XA79IdefKTCK32VvEJyTVeUCEpsEz4FfI9zoJOYfFlKoIim8p63CHlsWTsV4oB78ZZwFFnLENLMKAQYxkOzD4mfIhE7cUoxpiPIo0ZGAhja3W1GYg4S3dHtK+DdgLnBUrieAfEh3phkFDnRs2qMFGLVLqFcyHFUFlhTSmiIOQHS4TP8EvR/yS8zGc2XuxBkUWWA+QQF5bpNtWdJPB6JC95Myb/FsgX2WA9J/KLfEmeCaGVL+RSKuLC28nArIX3+yGKD2aR5zfOxPsO3voA3Uxy9cuE3nIQ17T2fnNLfTPTGoUYC6QQQ0uRf4qMp9Yryvl3kPFUTPUoYnjIeE44dJS8SAyi+20jhRgcAyYvuP4v9GxPE16QZ7SySxx24awIf3HGu4ibf41CjB1oQ+tNlCi/AxdCnMKWkXPEt6Fvtjq545yPe9xD9l9Y4OlzjIPiKyEIQ5oART2XrlS4keHEeu24LNWYbzaKP1LLfOlovqKjJYS3CBPg4HRHQVNLwpOEFnWm0bM4r4F3KDHgvlpUwEUUMWOrNV48HXgdhVYLMbcX46D8E8z95Q6+8OBzfO5D/N1C2AW+3kwc/I3jw78apaG19qGfR3DX8ValAGMMF15Ua/EHYxIwDde0xSGTFVFjc0zUaMKICyZ6cCHZFEJPQidCK8LjhabpfYVaGBLV0oRGK7gATBDXUgvCElqaZjdTO/6lzjRshdj2CLZN1Obvqm2SQ7hdWPBPYTcTEAO2lZMng+BUIBF/IezIKWehDYgB8zZsYhBMcqFpZrJteRW5haORZsY5dIM0B0+2Bn017tKItxaPk2t/12gT89AKkzCE3H3a5kcsJE/xM42h+RjMDsNjtHm8eYifcv7lBeZuJWSjvJNxEiWfBwm7ik3EjgITsbVAXvn/DQ4hQ+GM8ze2JNRuJU+jeOIQhxo0/hOxuko4HRrM32giPjhrIpbTVnAlYVWVCVtdYcJo0Qij+w5jIcUVUC74Aq9fKdF8GHn2YTvsCkrfWZCL1XMPSnCX41BugWieJVSNJ4yEEe6N+G9nQlvygP9qmtffZO4kL/J5RxHjGxhgXwiCvFDRZ/sldJTtfwEdJRng6oneQoywADrKsxDlXINCjKEBihh/MA1rn0EWRGc8Y2+TRM+cUDWUMMZEV03xHbpxfDyibB08jTOat5tbKiGqsF3Ysq/194XgK+Br9MNqwjp95f6LWEF9u7TKhL6z10R8Rf25pUJDCIcQ+krDYnsG3vZ5nANk4KCVy4vTMe4OMYG/jjdG+A4+BEQWRjpIfzIwZvNAi8pjOY9R5s8LtpwS+7UUOYLuN4J3Uu+z5L3GaBu1pDl092jT6En6v+U/sOrKPO9eQUkxGd644br1jrHsZRwbZkxQxExAOtp4B2NsHQBhGPAKzoR6ErpqiIDjz1ImfAPhOsI1YzXP90HkA7fUmLDNZpD7Gu4PA/gq2Phe6Hvjx+FeRiH+zd/Xp0Zj6F1BZfsMYt8PAw8AD6Hog1PNWhD4c8/B+7Zhi04O7OEjEg0kzEGLWPxje0zc01tM3HNbTMIgrW+IZm94GWoUtmOBT7dFVq46hmVGS/WkpB13inrOaAzZliHbrKuANLQeTrpKexCyP6lyJTahWogyHgUhe3sEuPuCEIQJ1ycxgTJhRrVS581G4H8uXmdXK96o1oq3D0BEzdvI7xzyEpsdkQqDfNJREbAqGEdgsPdhldqFn23894xDyCKEyjZBOgcpaKyaTMji/FFarU6coq0p4SBhL2EPYRfjnAnfmUGTy8Fuwn7CMeSdnoMKc5E9FT2B7fNuCTMw9y8XESi+9BGxh5cvNVHln4KMxuJDwicmKv9rk/LOahNfOcs0rm0jZDx/qWsqKV1MR/kOy9KXhvnpKHPgAXsLMWb8gwoxRvx0IUYeFDG2OXSUfAj3WK2GIBrXPyIxYC7EiCpnIp739Fk5/CDP/gHhfWkXJWVfhrZaibZbD0WM7U6M7YTubLhfcwmZhFNZJvwo9c+2DBP5bbaJWs+g9zZTX/5AfbqNsJuwX/s89PhZmlzII7Z9mQtcyNGUNCH0KfZTWp7zFFPsgxOxF+P3CHDMGccnnNixJfHZhTG/CUIDy5ExJCoYPI8gEjnHmU/CA1Elc43nHBOXx49QQUkmn+HYqpCxtwSBzaPgEX5cD8Z94QLLDdEDubyQk08apod6YiwnBVFCn+9gkUcF/W2PqrN74OizA0EI1dluTK42cRNAxj4exOzMLf4KcoU90kcs0NvYEtB3cPgmujpEPT0Qa+7OKsv1/qyQjg461wihkAhJsB2je+G0vvBPVTaNBXl99KLnbXHXJdiVAoe4yYsiLfwqcLg/jmKcbPYYYC7hE4kQurmEDmkmoS2hDeG5NJP8fKlJaeeXeW7yNCjj7q03Ydf0NKHXBoLfY8TetFjF+zooOXv8yFpt9LdRn74CHrDNC7YVcKedg7NcpKcx8kBqYmn9DhO2l5jItYQPSkzC61Umcgn9zHmeO6lxjsMLYc/jkstqn+kPSfjULNIcnPEHzYVHttC/hTiLiWdThbY7Zch7bcy3FN+ZAwNxULy40JLNIi7JRDtakPERCjLe0eqvirkmtmIGYaKJrx6OTIguoKO81jxEBrgrDPD7P0eSiAsxZv0dhRhuCGI4JImmIAvCFmJsuFySaLtjgLkQ4/G6ZFpAbjApNe3p2RYKKbvST06Q542umAXV6EVoj4/QPl+aiNK10m4q+30AsTcUMHCBBLf1cYwfl0HvAPop24YcCv1l6cUuzaS3LP10ENjCHuQa85jaW2wiNxI+1XEnY28Zjb2NdE87MDZPY5xml/jHMIemLE3meQ8v8C4tvRduiE/dIoxyzTLqr8akKRnRpuT5xd/8pW+uhTUnNOtpYq5fYJr+EeKZUKIQKSAyxknPZJuElmmK53SOizRQz0Bv2kLI3vuCyrE36Gm7KRm8OGDtNIdXqCQf09hqk7uyTaNb0kyjGwnXp5nmN5LHnEj3lkJoTGiq9ym4xo+md+kz8bUaubUHbnYDwpucx9zY6lfeFlxbju8h4UHCk/q8ItfE8WwoTIuMEQRDRbpoFhaLJapXydSg4hAedsIPHJIM0H5MdYQ5rwQ3tTUDNqVIz7kCPOAR2K5wAveIK2CYk9z8iiPI19eT6IxyRRH6ZCb7P3IVTbVJaletMZ/Xy03MEs08EOb5Q85hFQ/OwnwYPsTnik85yPLH44pADXhKB2/012U0YAmzCUtBqn0IcbY8G6Nztw5uvf9Ruq4Lz3f6YoX5uvLlOGKdljyeJxWvenLtE+icrVBv2CRE5A0ubQa2IKbJ8eF8QgHhlMQ71QC9IbnCHBPlYoUmtS3Ii7zePEmeZH/LBYFCDJ8o5ylHlHPFzyjE+KVZEFcS5QxaiNFACjHGVcaZbmyE65PNb+p/TV7ww6L0zDFfzfN9l555HeEAIYtQTDiLRWuH017rfO2m2I2DDTCX5Xv64xwML6sei2pJloNTwXHJi5POWOFyZZD1HCsz4RtpjH1YppwJ0+j1szI1/sdc8m6cQ3i/U0iDMJ54rBf6D+NCDuJAcTXNkc8I5DVKUUVv9VpTnsScegyFU20clrCXgghpDvQLUF6GK83zIUFiuL1x/Zcc5YsX/JSSXB3XrIWWI0vhxR1KJNQg9nE/mFj991qGzLm8UvDV2snjtelkHR35oFb1fsHgB1HafDuEPW/0k8vHJb8tZPNS8syG+Qn8fTd494OUl1gYG6fAo5/lkTl6A578Eg0lipe616mEK/ISsltGNFtk4x6+7bqclMdnv7L1WgGSRO13mfg2wLOEp3eZhKeOCFdnSlsnntLFqYhDonMidVLiQMgQDa0NxDDIqwxRwmeRIeL3R9XSNoMwrdZEzq9VKfpPIUO0nsBe8a4SFbw8CI/iWJlf+DAVYYqjznbPxVEnjHEUKxmDr0XXjdxK2FSmkkc00OPfrDUNR9fSVoTuaRxhYZV4N5Gr6DMsL06TItJ6WN8D38Hr2oEt6CksIL6cQa2E4xCEELBLCfJ8NazsAUrV20h4ur1wKNVF4r4Na54xyXVPkPf7kGlc+5D5fe1d5tGapqY7GbNXK2LNYg5BlIT6PeAseMCbfoYoZ/d/gCjn0mittmNjv1eNv1XE2II84JkENr731TUz19f82cQVrTdJVb3IE26r2nD02rC6PZ65l/BEsGGOpTaJlfLkGShcWYyS5DWgozyIBS5TD+NyMEksKRJNnMh1WsorWAEp+M8wxlj26r0a6eP4WYQZhNnU34ur9HMcDtiGyXfIEYh1BWHdseeKx6bic+lu6Iy83mMYw4x9ep88nkSAkwUJPiYspnE4U8dfwnBn3owAaHwmjvWA3xuJzw0kcP5wH811lThxD8xX3n5Duj35+XKd44zWP4KW+MxThCd2meSnaSf8tC4CTR8HnoRH/qxy/jZ+oU4lx7rDY+4FUvl+uL9BhMHOsw1XW5A4TkUaRKJscq1mZEyHkeRDvlkQD50B2SWWS5oI6frhlSay7w8msjfwEqHzLhPVYZfaNYLI1ndXEVDRgGMxzzF6HUmvW6w7chHj3Ir5bHdQkgd80ZGkT4XhPYDzCZeCcieM7wF8Jk3jwByezM/TvPNMjJMAAzwK8Y8xwHhgLP4/2sFYYDziT/azVgzvFQgJMoHzy1iNe/lXIt5OxUys1tjSG3j4Jdh2fa4NIbGX1RAtXAORQy6yoAkSzhV1S6sF4curhAg9/Ac0WqqnrLQAApuCXMXFTEUekBMM9Lk8wIpyZtI1zhJOFoqnE34A8T7LYyxqGPS7bOqs3CwoIx8iA7yHsEkEOaOkmosMipDtzDHxlVMJ40QvLb5ykInnGKkcwr2EQ6oOEgO+tu5Oc6ePkD3+ckmiK8WAZ/7zYsAsysne+rMiynmdaV77mIkve1NY3uKZlIeeU5+3P55/rMSHoytngpBHQxLhpV9D7HCLCS3ZpxOggNo3L09DAkw96kpVHXEO1E5weXKh9ltWvvZjrjMGvLBj4oIj4llw0RlDxYo8pEye8eeTW3HOqCU0NhcS3q9WkU4rGLtaSftlPK9WL0sObj915LvetDL0NRp2GOB4ni/6q7ziOX95MObaUIhZ2jk8Ehh9hXk71omxurB/P8yZwyyYaeXmu/o9UyFQJy88+vZ3TPSdfnDMmZ028WK7quFvbMMHbak9Wrxnwp8BWl6OAHHQro4wqBUK7YbXHoRejmjpYNieEc7zjEM8eQJ+dp9zqBNusVJGryLWbol4vnUYDk/DGAuZV66jJ3ml8vR0RygWaZT5RXogH6wSzmcgByLUMFQ1oCROMgnglWcWJE7mAq/7RQDjZ0LMbwphMjDJLxMdw7GWSbrKsQR0PK3g8VxFN5s84EWV6gWwLIvwRdCk2ocyX0Ya4STkw8+UQnoe272zToFFNkIBxd6TSpc0xVayBINtwNMexYRcXQmZTINJ4W0w3ao277EacmwQqHNy6Xvy95vIMlqNy9ZCcPJjwlsmqmK2iRXhzVcJwyHH3tckiuF9EZ5wN/DmDhDjxFwQv61vblpIKXIQRQyXD9jNgvh7SpG7/gxNOC5F3qY5yFyIcdqjiMFZEG0J90oWxG/Io3/ENKx9Dp6vPmciLTby/FX9A6TpY6pmUFvNoTZbjLb7krDeRBaTl3FhP7UxDfKcbFUYOII48FbsUriG/yiNkfQS5enIvqSpZ+LFZDieTGoQJQM7Fg47Y+acR3qoIJBu8Jwnc4LHJ4/TMxi3PH6POuN5L+2utpTKWBdxzqUsRVSp84F2iPHkKSYMgUfIVJPTK0zsTMy/mZhrM4Jgur7KZ6f7554IdpLHKPN5TJXEQCXM0M/xlLs4sV2WCmrtSAWxPNDDELVkccs76k3UNVNMeJMBwdEUaEZormhyT6Vp+pDKDEm2QiensMLupgc4sed+qFpj+aQunNYKw0/XSPjDNhN6/QBB+HWKpvfTtR/Re5XQRmsNjXD8m732FD6EfERJhaRi70E8018h1NlRDXLMq1BI/sIxwqnoV5Ek8/JB2DhwME24vU5BxkknFzw/0ACz2J3EVm72B7U5xiJqo39GTMXKgXRzxPD64HBgQBAg9iTpMFOR+P0x+CA248GOO/E6Hw+EN8htsT/IA+67AuNUupOT5+TjXYLnkoa48UqczvKJ7xvqgcs21goq5rjxPBeZnusGe98V7zvoSFl/B1HKT4FFOITy8wNrOlp3wlOSvnU3jC9zK0whw8Ye5lYydOwBX2ADfI5wECGIr8gD/hghiGkwwCMbXh6CeOFHDHBneMrWAPPfj6frTcd1bQhiM0IQ9P05iP9uvhQi98f32Z7u904xvg/Ks2k45i2Q7kxxyHcWOKEGpZ8MLVnvxHz3OExiJ4O0s23/nB/5nZPTfRxhgK/As2ApUldgQT0CrycvWMrRyR9hOvspcUaLk5fniWZjXO7R0BbvAuXe3oJXTF6rpV70IVhs157P9HYym1qBJpJjqFyQ8Gv/PI+I6alUkXcrwbpvnnfH/IbiTewoJzNiGjDTU8xhMQ1inZxuNta5r75OBVwr0FbeVW+Sm+8KepjG+bxyzw8rwY/EhN1Mh+6euHcf5zyqu/P8bky5lRM77wXvdwKY0D507NNB2IAs69Dl/ogg51ZnrG4JYp+sKCe84QKPBxyZMMBENqSVpLFn5bqW8CvCr/0rTcrtJ01jMsqNH0GayxNIc3m41jR+kPAXwkOExwgdEAcaRqv6FPZ0Ee9aqZ6ueCyHSpXkhr3b84SsImUpY1UDX+zFei6uhHyuPkwxNLvyC9WQy6m3RanyubIWE8MKcZ6n654lnCSkEY7SdvYQ4QBhD/1/J8A5xTsJewqED0Jyiw/BmxHQ9Y+U+j0b+R195gSTwxQoMbw0/DGJD0WUskT954QPCYtMpGijTSO8ShhJoO15ZV9CTxNf04vwsmlMHiOrSTCpeZsa1YR7S8h4Is0B6wFf+AlRzmBcEB1/ORfEzxHlZK98la8UOUnCJg/Svd9Qfy15wH8iPCHPlFhFz1c5mDAKzz9V2iOybB7aZzlhJQb0AT+1H/fhecKZIvUwz2BXZHESSIPneZw+d5T7jv7mAPpyBxm9bRcV3M/7CIcwFljwk8dHFoeSLqp80cVCjKFLGFMYX3a85bt6g17aymwHUMXNhygscwLwc6Ty2CkR4x/5LebHJwQyCvEzaiWDKHFArUnqQXPqeUILwhOERwl/rRWvkCGZBBYsCc/po3cW+OauzONfYV4317kemUJIIsQNEKMXEvGUiYyHPWgCW3CN3waE3kD4TT9B4wcwz/l+WtZqHLhNILEXs6Oxsnr8/YdNyp8OmpS7CHcc1AOz35Nne80quQexPUE8aMnquB+e6lMabxYhz5bQm2sFT92CP+MKeXZXz1YWEBYLtcIPH0KFZxWEH3Z4ytBzYD98Nuh8kB30bsR9vdjvfOaEozVYoPYoy1uKPKWaViwn7svcwPYUtKduT6Rxn9G8Qon53B4IMchPqiBfikMUYrlCue6ac/2iZ1ZrbuBCjXtJjGwl4mMbkXe3G4cq9pAj3ck2OOOpsxei9ktq7LiKTSZArkdo0a1SCRazcT+bq9kOTLicje+l1TB8K+6PPZNPOZeZ2ukNwjz6+bMqE/59vgnflWfCD5w3YUdoi3vsuAlP3W+ij+4x0fu3muit35v4r741sdvWm7i0VSY6e4WJvrQCTF9vg/mLMwOmCWLKp0r4gePAzetvM7fWNxNFDI4Bc3x1FRng/bYU+SK4IDgcwMURnyMEMSfaVE1ECGJQkBBEu59RitzPH4KomqTXlBDE5whBbNfvLgAb2j6EIN4UA6yacOwFX1d/q0mpeV4q3+KZfrJ8Mp51Np79LaWf5DbJWGHijqwy8RvXm/gvN0vbRe+lNjy8y0Qf2ydt2+DYGRN+JNOEH7xA7a55tNEfUV/MJyyu1vG01RFrPYPdj+RxFiOPMw8Twx0nqR5OX5tUfzJwjMjfYpFlw5yHIp8sh+/hDMZsunNwd9hSnjpjao2Kc8r5xhKcxr+lObLxEzl2WaeeaP9Ary7Zzkmaewl377gsJitx2Uc0Jzi5k+PV9lPGQhsP5rkvNmCWh45gLs5p3vS8Zwl+LDnXLM3/5xza+Kk4GxqLeCvHZQciz7YvYreEeIEjoukK/FoPfxDCogNgi/o4IZPu/ri0iIC20FqFANv0B3r+v6hdkmwN/mxXFupE7JzblmsT3qk04Z8jF9vSIxxF/7Eh5gKa4kLHrtgsmWDcz94wZq6OkVxV8JaY8h6vKvJvhpmmf9LcXrtyNr2HcGe9ifnNu7RaDjMRTYeZqEaEhGEB24TElBWmyXU5spo1vQ24C9egVTCRGiuRuTb54M2eODIp+xflJnQ1YYMqAoTS6h+6G6ABGkpGL/QwcAzy74wjeO8o3k8lsDz8WWa2Yi8X3q6I6OUFeiScD5rDcvP03mnCYcLufBO5VRG2A9L0J1DFlHlJtb+KUQ+ej2vnFPnY1ULP5JvQ9DwTmpanrycz6F6ogzIJF6mDCi1Jh6aqhJVuIs/uW8JqIRvXDAm79f4YBvktMU5JEop4RriA/XnAmgWxEWxocgiXjRgwhwS+jjTln8ADnm6zIJL8IYgXf8YhXOcgh3DkAXNIo3weYQk84G/p+/YoFzGHQvgQ7gdkQcwNyANuTsb3MVpQJjmE6+/jeT/Gs6+Q0EN0+Xpqm40mpOQ7pJ4hpaeYdhH51J651K4Zp6iNz5vQ0xmKsyxVTzhPyMjTccB9lAdC9QJwjPCBnagTUF8eZpHVQtqJMQqk/xscZGY0HNhdzHcEAi746/g5tc0dBxk0Bs7S+CMjG3ocY3dfpQndX6k/27HqvvLY3gtsx/gnQxz6NQ6il8JLm61sg5ItwPL0XWrFmIiHy/PrTzpPWYMt+fe7TPIthJsJN+4yTW7KEyaxpjeRB0xzl+dw3I1fyJyW+UmeZeIffpC5H37jlcH5xOx1Mt/vZSlvvR2jyHm2L9ZrbnEnoLPWFvj+pgdg/7aXX2ST2d8k3su5xmQkEzt70A14UeELMXR36BC6O+EJ/u4XlMuCs7ps5kdy61J53xpvFhxmRebQW4bQK7Vxb83I4EWQM2gaWG24o1hYJdOp0KOo/lPlyBc1xOqmS7oGWP5zFVdxFVdxFf9zuGqAr+IqruIq/skG+MEHHzS9evWSNzt06GD4n/fDo0aN8r1vX//t3/5NXvft2xfw2Y8++ijgcz169DADBw4MeG/RokXyOnr0aPPss8+ayZMnB/ye/8/v22vy5/Py8kxcXJypqKiQ97788kt5LeTQAj5jr3sV/3tQXV0trzyGbB8nJyf7+nzixIny81133XVZ/7/++uu+nx955BEzZ86cgLHL49r+3o49O67s2PWO26tj7H8XrL2yuO+++0yXLl0C+tr+HBkZ6Xvvpptukp9/+9vfBtiplStXBtjEzMzMgDF0mQG2xtEdiOvXrxd43w9mgIMNyOuvv94sXbpUfk5LSzMnT568bCBfuHBBDP5rr71mOnbseJnxt4bWfp5/z5PRPlBxcbHco72PG2+80bz77rtXB9X/MnAf/+u//qv0rzsGeaLw7+x7PD5cg+odt3+LAeax637HX/7yF9OnT5+r/fK/zAC79s4uujzm+D3XLtlXXtj5n9dmde/eXd67+eabf74B5v/k5OSYxo0bm+eeey6oB8y/438REREyePn/bAD5d2xo+f/2S+Lj482aNWt8773yyitmzJgx8vP/+T//R963E4FhPV1+33o7/M/+vdfI2wfyesDLly8P+Jur+N+Bmpoa6VfepdlxUVtbaz788EPfuAxmgFevXi2//8///E/5f5s2bczChQvl53//93+X3w0ePNi88MIL8t5//dd/yXtLliy5ogfcu3fvq2Psf7kHbPs8NzdX+vpKBvhf/uVf5Pf8av+WbeOJEycCrnf48GH53H/8x39cjQFfxf/bCOYcXMVV/D8bA360xTOmQcjVxriKq7iKq/ifwt33368G+GpjXMVVXMVV/M9CwqfLlq0yn3yywlx306/Nrbff+0/FXx/9q/loyRdm6ZLPBXfefdc//Z6u4ir+/4h777/HNw+v4r8HEyeNN/8fTiozRReYzXAAAAAASUVORK5CYII=">
            <a:hlinkClick r:id="rId3" tooltip="20150625170217.png "/>
          </p:cNvPr>
          <p:cNvSpPr>
            <a:spLocks noChangeAspect="1" noChangeArrowheads="1"/>
          </p:cNvSpPr>
          <p:nvPr/>
        </p:nvSpPr>
        <p:spPr bwMode="auto">
          <a:xfrm>
            <a:off x="873125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" y="1152952"/>
            <a:ext cx="9144000" cy="5823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40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755412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1340768"/>
            <a:ext cx="806489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CAV5 coupler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axis: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anomalous friction since before cool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down. It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was manually set to operational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BW, no showstopper, requiring attention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high forward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power, observed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drift in resonance frequency and field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Investigation in progress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Vibrations from primary vacuum pump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microphonics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LVDT (position sensors) calibration, for cold alignment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Cryogenics: stability of thermal shield temperature and helium pressure.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Concerns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229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755412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9668" y="908720"/>
            <a:ext cx="855682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So far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track on the roadmap presented at the previous ISCC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All Hardware is installed (least LDB1)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HEBT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“hardware commissioned”: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XT00 and XT01. </a:t>
            </a: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XT02 will be done in the next two weeks </a:t>
            </a:r>
          </a:p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Cryomodule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 was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successfully cooled down,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with no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cold leaks found at the end of the thermal contraction phase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CM vacuum is exceptionally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good (&lt; 10</a:t>
            </a:r>
            <a:r>
              <a:rPr lang="en-GB" sz="2200" baseline="30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-10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mbar)</a:t>
            </a:r>
            <a:endParaRPr lang="en-GB" sz="22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old alignment will be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req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uir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ed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(~ 1 mm down)</a:t>
            </a:r>
          </a:p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en-GB" dirty="0" smtClean="0"/>
              <a:t>Summary (I)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887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755412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2940" y="908720"/>
            <a:ext cx="8573556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SCRF cavities: all multipacting levels are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conditioned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All cavities tuned close to Linac frequency: tuning range OK.</a:t>
            </a:r>
            <a:endParaRPr lang="en-GB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CAV1-CAV4: no field emission up to 5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MV/m, </a:t>
            </a:r>
            <a:r>
              <a:rPr lang="en-GB" sz="2200" smtClean="0">
                <a:latin typeface="Arial" panose="020B0604020202020204" pitchFamily="34" charset="0"/>
                <a:cs typeface="Arial" panose="020B0604020202020204" pitchFamily="34" charset="0"/>
              </a:rPr>
              <a:t>CAV5 tbc</a:t>
            </a:r>
            <a:endParaRPr lang="en-GB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Preliminary measurement of microphonics very encouraging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Working out precise calibrations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Issue with stability at large (10 Hz) BW: being addressed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Delicate steps ahead: solenoid training, unison powering, cold alignment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Beam commissioning planning and modus operandi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be worked out in details</a:t>
            </a: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n-GB" dirty="0" smtClean="0"/>
              <a:t>Summary (II)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992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535566"/>
            <a:ext cx="9144000" cy="4413714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1043608" y="4509120"/>
            <a:ext cx="792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564704" y="188640"/>
            <a:ext cx="8229600" cy="1080120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Components to be commissioned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6"/>
          <p:cNvSpPr txBox="1">
            <a:spLocks/>
          </p:cNvSpPr>
          <p:nvPr/>
        </p:nvSpPr>
        <p:spPr>
          <a:xfrm>
            <a:off x="755576" y="39256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82344" y="3388172"/>
            <a:ext cx="7817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XT01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50496" y="3356992"/>
            <a:ext cx="7817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XT02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92080" y="4931876"/>
            <a:ext cx="7817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XT00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4704" y="3995772"/>
            <a:ext cx="7817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CM1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1512" y="5301208"/>
            <a:ext cx="4549918" cy="648072"/>
            <a:chOff x="41512" y="5301208"/>
            <a:chExt cx="4549918" cy="64807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5" name="Rectangle 4"/>
            <p:cNvSpPr/>
            <p:nvPr/>
          </p:nvSpPr>
          <p:spPr>
            <a:xfrm>
              <a:off x="395535" y="5445224"/>
              <a:ext cx="4186809" cy="14401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Oval 2"/>
            <p:cNvSpPr>
              <a:spLocks noChangeAspect="1"/>
            </p:cNvSpPr>
            <p:nvPr/>
          </p:nvSpPr>
          <p:spPr>
            <a:xfrm>
              <a:off x="568355" y="5313105"/>
              <a:ext cx="403245" cy="40324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>
              <a:spLocks noChangeAspect="1"/>
            </p:cNvSpPr>
            <p:nvPr/>
          </p:nvSpPr>
          <p:spPr>
            <a:xfrm>
              <a:off x="1259632" y="5313105"/>
              <a:ext cx="403245" cy="40324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>
              <a:spLocks noChangeAspect="1"/>
            </p:cNvSpPr>
            <p:nvPr/>
          </p:nvSpPr>
          <p:spPr>
            <a:xfrm>
              <a:off x="1907704" y="5313105"/>
              <a:ext cx="403245" cy="40324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2584579" y="5313105"/>
              <a:ext cx="403245" cy="40324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3232651" y="5305037"/>
              <a:ext cx="403245" cy="40324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8939" y="5301208"/>
              <a:ext cx="427037" cy="42703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</p:pic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41512" y="5337714"/>
              <a:ext cx="354023" cy="354023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 flipH="1">
              <a:off x="4427984" y="5445224"/>
              <a:ext cx="163446" cy="50405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899592" y="5877272"/>
            <a:ext cx="295232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Cryogenics distribution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Arrow Connector 21"/>
          <p:cNvCxnSpPr>
            <a:stCxn id="15" idx="2"/>
          </p:cNvCxnSpPr>
          <p:nvPr/>
        </p:nvCxnSpPr>
        <p:spPr>
          <a:xfrm>
            <a:off x="4509707" y="5949280"/>
            <a:ext cx="0" cy="29732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2786201" y="6246604"/>
            <a:ext cx="2649895" cy="56677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3003888" y="6372036"/>
            <a:ext cx="2233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Cryogenics facilities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33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688" y="-27384"/>
            <a:ext cx="8686800" cy="1143000"/>
          </a:xfrm>
        </p:spPr>
        <p:txBody>
          <a:bodyPr>
            <a:no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HIE ISOLDE roadmap in 2015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436096" y="1032090"/>
            <a:ext cx="0" cy="4824536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276674"/>
            <a:ext cx="8856984" cy="4312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24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-99392"/>
            <a:ext cx="8686800" cy="1143000"/>
          </a:xfrm>
        </p:spPr>
        <p:txBody>
          <a:bodyPr>
            <a:no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HW commissioning of XT00 and XT01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6" y="908720"/>
            <a:ext cx="8914145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15" y="4740590"/>
            <a:ext cx="8908405" cy="20727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5696" y="2420888"/>
            <a:ext cx="5688632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3 Steerers still to commission inside tunnel (will be done together with XT02)</a:t>
            </a:r>
          </a:p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XT02 campaign starting end of this week  </a:t>
            </a: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407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720080"/>
          </a:xfrm>
        </p:spPr>
        <p:txBody>
          <a:bodyPr>
            <a:noAutofit/>
          </a:bodyPr>
          <a:lstStyle/>
          <a:p>
            <a:r>
              <a:rPr lang="en-GB" sz="3400" smtClean="0">
                <a:latin typeface="Arial" panose="020B0604020202020204" pitchFamily="34" charset="0"/>
                <a:cs typeface="Arial" panose="020B0604020202020204" pitchFamily="34" charset="0"/>
              </a:rPr>
              <a:t>IR pictures </a:t>
            </a:r>
            <a:r>
              <a:rPr lang="en-GB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from 13 hrs heat run</a:t>
            </a:r>
            <a:endParaRPr lang="en-GB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8" name="Picture 4" descr="\\cern.ch\dfs\Users\j\jbauche\Public\HIE-ISOLDE\Heat run pictures\Converters\Converters XT00.MQ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20" y="980728"/>
            <a:ext cx="4427983" cy="2796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\\cern.ch\dfs\Users\j\jbauche\Public\HIE-ISOLDE\Heat run pictures\Converters\Converters XT00.MC_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20" y="3808822"/>
            <a:ext cx="4427983" cy="2796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\\cern.ch\dfs\Users\j\jbauche\Public\HIE-ISOLDE\Heat run pictures\Main terminals\Main terminal XT00.MC1050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5" y="3808822"/>
            <a:ext cx="4427985" cy="2796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\\cern.ch\dfs\Users\j\jbauche\Public\HIE-ISOLDE\Heat run pictures\Main terminals\Main terminal XT00.MQ09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4" y="980727"/>
            <a:ext cx="4427983" cy="2796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848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277688" y="113775"/>
            <a:ext cx="9144000" cy="620688"/>
          </a:xfrm>
        </p:spPr>
        <p:txBody>
          <a:bodyPr anchor="ctr">
            <a:normAutofit fontScale="90000"/>
          </a:bodyPr>
          <a:lstStyle/>
          <a:p>
            <a:pPr defTabSz="457200" eaLnBrk="1" hangingPunct="1"/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CM1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000" y="1017272"/>
            <a:ext cx="6480000" cy="4860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912080" y="5464115"/>
            <a:ext cx="828272" cy="5539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 smtClean="0">
                <a:latin typeface="+mn-lt"/>
              </a:rPr>
              <a:t>QP2 (C1.1)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903968" y="5467290"/>
            <a:ext cx="828272" cy="5539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 smtClean="0">
                <a:latin typeface="+mn-lt"/>
              </a:rPr>
              <a:t>QP3 (C1.2)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51920" y="5539298"/>
            <a:ext cx="828272" cy="5539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 smtClean="0">
                <a:latin typeface="+mn-lt"/>
              </a:rPr>
              <a:t>QS4 (C1.3)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879632" y="5539298"/>
            <a:ext cx="828272" cy="5539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 smtClean="0">
                <a:latin typeface="+mn-lt"/>
              </a:rPr>
              <a:t>QS1 (C1.4)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871520" y="5539298"/>
            <a:ext cx="828272" cy="5539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 smtClean="0">
                <a:latin typeface="+mn-lt"/>
              </a:rPr>
              <a:t>QS3 (C1.5)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96376" y="1125905"/>
            <a:ext cx="31318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 smtClean="0">
                <a:solidFill>
                  <a:srgbClr val="FFFF00"/>
                </a:solidFill>
                <a:latin typeface="+mn-lt"/>
              </a:rPr>
              <a:t>Thermal shield top plate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336792" y="188640"/>
            <a:ext cx="86868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HIE ISOLDE Cryomodule 1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60032" y="5179258"/>
            <a:ext cx="959744" cy="553998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 smtClean="0">
                <a:latin typeface="+mn-lt"/>
              </a:rPr>
              <a:t>SC solenoid</a:t>
            </a:r>
          </a:p>
        </p:txBody>
      </p:sp>
    </p:spTree>
    <p:extLst>
      <p:ext uri="{BB962C8B-B14F-4D97-AF65-F5344CB8AC3E}">
        <p14:creationId xmlns:p14="http://schemas.microsoft.com/office/powerpoint/2010/main" val="258538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179512" y="332656"/>
            <a:ext cx="8640960" cy="576064"/>
          </a:xfrm>
        </p:spPr>
        <p:txBody>
          <a:bodyPr>
            <a:noAutofit/>
          </a:bodyPr>
          <a:lstStyle/>
          <a:p>
            <a:r>
              <a:rPr lang="en-GB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CM 1 main commissioning steps</a:t>
            </a:r>
            <a:endParaRPr lang="en-GB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1484784"/>
            <a:ext cx="439248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Interlock tests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Slow pump down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RF, Instrumentation, ELQA tests before cool down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Low Level RF tests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Cool down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RF conditioning above Tc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RF tests at 4.5 K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SC solenoid test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Survey and Alignment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Heat load measurements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Thermal cycles 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450423"/>
            <a:ext cx="4104456" cy="4757316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427984" y="4077072"/>
            <a:ext cx="3312368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71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474" y="1484784"/>
            <a:ext cx="9131084" cy="3915937"/>
          </a:xfrm>
          <a:prstGeom prst="rect">
            <a:avLst/>
          </a:prstGeom>
        </p:spPr>
      </p:pic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576064"/>
          </a:xfrm>
        </p:spPr>
        <p:txBody>
          <a:bodyPr>
            <a:normAutofit fontScale="90000"/>
          </a:bodyPr>
          <a:lstStyle/>
          <a:p>
            <a:r>
              <a:rPr lang="en-GB" sz="4900" dirty="0" smtClean="0">
                <a:latin typeface="Arial" panose="020B0604020202020204" pitchFamily="34" charset="0"/>
                <a:cs typeface="Arial" panose="020B0604020202020204" pitchFamily="34" charset="0"/>
              </a:rPr>
              <a:t>CM1 test planning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755412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9692" y="1772816"/>
            <a:ext cx="583264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Ongoing: RF tests at 4.5 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35696" y="4692094"/>
            <a:ext cx="705678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Original planning: 9 weeks + 2 weeks contingency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7704" y="3402102"/>
            <a:ext cx="698477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week: access for installation of LDB1 and SC solenoid test preparation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91680" y="5859716"/>
            <a:ext cx="705678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~ 1 week behind schedule after 5 weeks from start </a:t>
            </a:r>
          </a:p>
        </p:txBody>
      </p:sp>
    </p:spTree>
    <p:extLst>
      <p:ext uri="{BB962C8B-B14F-4D97-AF65-F5344CB8AC3E}">
        <p14:creationId xmlns:p14="http://schemas.microsoft.com/office/powerpoint/2010/main" val="2709347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1753</TotalTime>
  <Words>608</Words>
  <Application>Microsoft Office PowerPoint</Application>
  <PresentationFormat>On-screen Show (4:3)</PresentationFormat>
  <Paragraphs>148</Paragraphs>
  <Slides>23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Wingdings</vt:lpstr>
      <vt:lpstr>Office Theme</vt:lpstr>
      <vt:lpstr>Status of HIE-ISOLDE Commissioning</vt:lpstr>
      <vt:lpstr>Outline</vt:lpstr>
      <vt:lpstr>Components to be commissioned</vt:lpstr>
      <vt:lpstr>HIE ISOLDE roadmap in 2015</vt:lpstr>
      <vt:lpstr>HW commissioning of XT00 and XT01</vt:lpstr>
      <vt:lpstr>IR pictures from 13 hrs heat run</vt:lpstr>
      <vt:lpstr>CM1</vt:lpstr>
      <vt:lpstr>CM 1 main commissioning steps</vt:lpstr>
      <vt:lpstr>CM1 test planning </vt:lpstr>
      <vt:lpstr>Cryogenics synoptic </vt:lpstr>
      <vt:lpstr>Constraints on temperature gradients during cool down</vt:lpstr>
      <vt:lpstr>Cool down history (thermal shield)</vt:lpstr>
      <vt:lpstr>Cool down history (cavities)</vt:lpstr>
      <vt:lpstr>Vacuum</vt:lpstr>
      <vt:lpstr>PowerPoint Presentation</vt:lpstr>
      <vt:lpstr>RF systems</vt:lpstr>
      <vt:lpstr>Low field multipacting</vt:lpstr>
      <vt:lpstr>Low field multipacting cleared</vt:lpstr>
      <vt:lpstr>High field (1.5 MV/m) multipacting</vt:lpstr>
      <vt:lpstr>Lorentz detuning</vt:lpstr>
      <vt:lpstr>Concerns</vt:lpstr>
      <vt:lpstr>Summary (I)</vt:lpstr>
      <vt:lpstr>Summary (II)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Walter Venturini Delsolaro</dc:creator>
  <cp:lastModifiedBy>Walter Venturini Delsolaro</cp:lastModifiedBy>
  <cp:revision>398</cp:revision>
  <dcterms:created xsi:type="dcterms:W3CDTF">2014-12-11T13:15:13Z</dcterms:created>
  <dcterms:modified xsi:type="dcterms:W3CDTF">2015-06-30T05:42:26Z</dcterms:modified>
</cp:coreProperties>
</file>