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342" r:id="rId4"/>
    <p:sldId id="325" r:id="rId5"/>
    <p:sldId id="338" r:id="rId6"/>
    <p:sldId id="339" r:id="rId7"/>
    <p:sldId id="340" r:id="rId8"/>
    <p:sldId id="341" r:id="rId9"/>
    <p:sldId id="343" r:id="rId10"/>
    <p:sldId id="258" r:id="rId11"/>
    <p:sldId id="259" r:id="rId12"/>
    <p:sldId id="274" r:id="rId13"/>
    <p:sldId id="261" r:id="rId14"/>
    <p:sldId id="321" r:id="rId15"/>
    <p:sldId id="262" r:id="rId16"/>
    <p:sldId id="263" r:id="rId17"/>
    <p:sldId id="272" r:id="rId18"/>
    <p:sldId id="273" r:id="rId19"/>
    <p:sldId id="332" r:id="rId20"/>
    <p:sldId id="275" r:id="rId21"/>
    <p:sldId id="277" r:id="rId22"/>
    <p:sldId id="287" r:id="rId23"/>
    <p:sldId id="289" r:id="rId24"/>
    <p:sldId id="296" r:id="rId25"/>
    <p:sldId id="307" r:id="rId26"/>
    <p:sldId id="322" r:id="rId27"/>
    <p:sldId id="317" r:id="rId28"/>
    <p:sldId id="324" r:id="rId29"/>
    <p:sldId id="337" r:id="rId30"/>
    <p:sldId id="333" r:id="rId31"/>
    <p:sldId id="334" r:id="rId32"/>
    <p:sldId id="335" r:id="rId33"/>
    <p:sldId id="336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5" d="100"/>
          <a:sy n="55" d="100"/>
        </p:scale>
        <p:origin x="6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287A10-1C90-42DF-A68D-B727052B7DB4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888EE5-EB7C-4376-B9DD-E51A735A2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387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A84A-81B4-4D06-B331-F0C27A31383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CD9-AF86-4FC7-8120-A64D87EFD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081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A84A-81B4-4D06-B331-F0C27A31383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CD9-AF86-4FC7-8120-A64D87EFD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492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A84A-81B4-4D06-B331-F0C27A31383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CD9-AF86-4FC7-8120-A64D87EFD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8288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6/30/2015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7531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5520" y="-35057"/>
            <a:ext cx="10416480" cy="727753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600">
                <a:solidFill>
                  <a:srgbClr val="29348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9904" y="1340769"/>
            <a:ext cx="10204715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flipH="1">
            <a:off x="143339" y="6453336"/>
            <a:ext cx="515573" cy="3326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CE4B40A-67BA-4787-801A-16EE65008C21}" type="slidenum">
              <a:rPr lang="en-US" smtClean="0">
                <a:solidFill>
                  <a:prstClr val="white"/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1776192" y="692696"/>
            <a:ext cx="10464491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07435" y="6453337"/>
            <a:ext cx="8160907" cy="360363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85522" y="6381328"/>
            <a:ext cx="2263140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Vertical Text Placeholder 4"/>
          <p:cNvSpPr>
            <a:spLocks noGrp="1"/>
          </p:cNvSpPr>
          <p:nvPr>
            <p:ph type="body" orient="vert" sz="quarter" idx="14"/>
          </p:nvPr>
        </p:nvSpPr>
        <p:spPr>
          <a:xfrm rot="10800000">
            <a:off x="21894" y="711940"/>
            <a:ext cx="767865" cy="4298776"/>
          </a:xfrm>
          <a:prstGeom prst="rect">
            <a:avLst/>
          </a:prstGeom>
        </p:spPr>
        <p:txBody>
          <a:bodyPr vert="eaVert" anchor="ctr"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</a:lstStyle>
          <a:p>
            <a:pPr lvl="0"/>
            <a:r>
              <a:rPr lang="en-US" dirty="0" smtClean="0"/>
              <a:t>Click to edit Master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386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A84A-81B4-4D06-B331-F0C27A31383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CD9-AF86-4FC7-8120-A64D87EFD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477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A84A-81B4-4D06-B331-F0C27A31383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CD9-AF86-4FC7-8120-A64D87EFD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7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A84A-81B4-4D06-B331-F0C27A31383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CD9-AF86-4FC7-8120-A64D87EFD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126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A84A-81B4-4D06-B331-F0C27A31383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CD9-AF86-4FC7-8120-A64D87EFD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57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A84A-81B4-4D06-B331-F0C27A31383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CD9-AF86-4FC7-8120-A64D87EFD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221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A84A-81B4-4D06-B331-F0C27A31383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CD9-AF86-4FC7-8120-A64D87EFD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073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A84A-81B4-4D06-B331-F0C27A31383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CD9-AF86-4FC7-8120-A64D87EFD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05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2A84A-81B4-4D06-B331-F0C27A31383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CD9-AF86-4FC7-8120-A64D87EFD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684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2A84A-81B4-4D06-B331-F0C27A313830}" type="datetimeFigureOut">
              <a:rPr lang="en-US" smtClean="0"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05CD9-AF86-4FC7-8120-A64D87EFD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643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norma-db.web.cern.ch/magnet/idcard/?id=7053" TargetMode="External"/><Relationship Id="rId2" Type="http://schemas.openxmlformats.org/officeDocument/2006/relationships/hyperlink" Target="https://norma-db.web.cern.ch/magnet/idcard/?id=705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norma-db.web.cern.ch/magdesign/idcard/?id=762" TargetMode="Externa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norma-db.web.cern.ch/magnet/idcard/?id=7063" TargetMode="External"/><Relationship Id="rId3" Type="http://schemas.openxmlformats.org/officeDocument/2006/relationships/hyperlink" Target="https://norma-db.web.cern.ch/magnet/idcard/?id=8583" TargetMode="External"/><Relationship Id="rId7" Type="http://schemas.openxmlformats.org/officeDocument/2006/relationships/hyperlink" Target="https://norma-db.web.cern.ch/magnet/idcard/?id=7072" TargetMode="External"/><Relationship Id="rId2" Type="http://schemas.openxmlformats.org/officeDocument/2006/relationships/hyperlink" Target="https://norma-db.web.cern.ch/magnet/idcard/?id=858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orma-db.web.cern.ch/magnet/idcard/?id=7066" TargetMode="External"/><Relationship Id="rId11" Type="http://schemas.openxmlformats.org/officeDocument/2006/relationships/image" Target="../media/image3.png"/><Relationship Id="rId5" Type="http://schemas.openxmlformats.org/officeDocument/2006/relationships/hyperlink" Target="https://norma-db.web.cern.ch/magnet/idcard/?id=7061" TargetMode="External"/><Relationship Id="rId10" Type="http://schemas.openxmlformats.org/officeDocument/2006/relationships/hyperlink" Target="https://norma-db.web.cern.ch/magdesign/idcard/?id=205" TargetMode="External"/><Relationship Id="rId4" Type="http://schemas.openxmlformats.org/officeDocument/2006/relationships/hyperlink" Target="https://norma-db.web.cern.ch/magnet/idcard/?id=7058" TargetMode="External"/><Relationship Id="rId9" Type="http://schemas.openxmlformats.org/officeDocument/2006/relationships/hyperlink" Target="https://norma-db.web.cern.ch/magnet/idcard/?id=7065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hyperlink" Target="https://cds.cern.ch/record/2014923" TargetMode="External"/><Relationship Id="rId4" Type="http://schemas.openxmlformats.org/officeDocument/2006/relationships/hyperlink" Target="http://dx.doi.org/10.1016/j.nimb.2013.08.058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/>
              <a:t>Technical news and operation of the facility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Richard </a:t>
            </a:r>
            <a:r>
              <a:rPr lang="en-GB" dirty="0" smtClean="0"/>
              <a:t>Catherall</a:t>
            </a:r>
          </a:p>
          <a:p>
            <a:r>
              <a:rPr lang="en-GB" dirty="0" smtClean="0"/>
              <a:t>ISOLDE Technical Coordinator</a:t>
            </a:r>
          </a:p>
          <a:p>
            <a:r>
              <a:rPr lang="en-GB" dirty="0" smtClean="0"/>
              <a:t> 73</a:t>
            </a:r>
            <a:r>
              <a:rPr lang="en-GB" baseline="30000" dirty="0" smtClean="0"/>
              <a:t>rd</a:t>
            </a:r>
            <a:r>
              <a:rPr lang="en-GB" dirty="0" smtClean="0"/>
              <a:t> ISCC meeting 30</a:t>
            </a:r>
            <a:r>
              <a:rPr lang="en-GB" baseline="30000" dirty="0" smtClean="0"/>
              <a:t>th</a:t>
            </a:r>
            <a:r>
              <a:rPr lang="en-GB" dirty="0" smtClean="0"/>
              <a:t> June 2015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4097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Separators: Tape 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There will be 2 tape stations</a:t>
            </a:r>
          </a:p>
          <a:p>
            <a:r>
              <a:rPr lang="en-GB" dirty="0" smtClean="0"/>
              <a:t>The prototype will be installed at the end of the beam line (LA2) in Jan 2016</a:t>
            </a:r>
          </a:p>
          <a:p>
            <a:pPr lvl="1"/>
            <a:r>
              <a:rPr lang="en-GB" dirty="0" smtClean="0"/>
              <a:t>To be calibrated against existing tape station</a:t>
            </a:r>
          </a:p>
          <a:p>
            <a:r>
              <a:rPr lang="en-GB" dirty="0" smtClean="0"/>
              <a:t>Number 2 prototype will be used as a spare and for improvements</a:t>
            </a:r>
          </a:p>
          <a:p>
            <a:pPr lvl="1"/>
            <a:r>
              <a:rPr lang="en-GB" dirty="0" smtClean="0"/>
              <a:t>Could eventually be installed elsewhere at ISOLDE.</a:t>
            </a:r>
          </a:p>
          <a:p>
            <a:r>
              <a:rPr lang="en-GB" dirty="0" smtClean="0"/>
              <a:t>Consolidation budget request for 250kCHF</a:t>
            </a:r>
          </a:p>
          <a:p>
            <a:r>
              <a:rPr lang="en-GB" dirty="0" smtClean="0"/>
              <a:t>Procurement will start this month</a:t>
            </a:r>
          </a:p>
          <a:p>
            <a:r>
              <a:rPr lang="en-GB" dirty="0" smtClean="0"/>
              <a:t>Excellent support from across the EN department.</a:t>
            </a:r>
          </a:p>
          <a:p>
            <a:r>
              <a:rPr lang="en-GB" dirty="0" smtClean="0"/>
              <a:t>See presentation by Tim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9354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Separators: Beam Diagnostics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ISOLDE is suffering from numerous issues related to the BI</a:t>
            </a:r>
          </a:p>
          <a:p>
            <a:pPr lvl="1"/>
            <a:r>
              <a:rPr lang="en-GB" dirty="0" err="1" smtClean="0"/>
              <a:t>Readback</a:t>
            </a:r>
            <a:r>
              <a:rPr lang="en-GB" dirty="0" smtClean="0"/>
              <a:t>, mechanical, vacuum, electronics </a:t>
            </a:r>
            <a:r>
              <a:rPr lang="en-GB" dirty="0" err="1" smtClean="0"/>
              <a:t>etc</a:t>
            </a:r>
            <a:endParaRPr lang="en-GB" dirty="0" smtClean="0"/>
          </a:p>
          <a:p>
            <a:r>
              <a:rPr lang="en-GB" dirty="0" smtClean="0"/>
              <a:t>Lack of spares </a:t>
            </a:r>
          </a:p>
          <a:p>
            <a:pPr lvl="1"/>
            <a:r>
              <a:rPr lang="en-GB" dirty="0" smtClean="0"/>
              <a:t>Partly due to the unavailability of the Class A laboratories due to ventilation modifications</a:t>
            </a:r>
          </a:p>
          <a:p>
            <a:r>
              <a:rPr lang="en-GB" dirty="0" smtClean="0"/>
              <a:t>BI section leader has been contacted </a:t>
            </a:r>
          </a:p>
          <a:p>
            <a:pPr lvl="1"/>
            <a:r>
              <a:rPr lang="en-GB" dirty="0" smtClean="0"/>
              <a:t>Electronics upgrade planned for September</a:t>
            </a:r>
          </a:p>
          <a:p>
            <a:pPr lvl="1"/>
            <a:r>
              <a:rPr lang="en-GB" dirty="0" smtClean="0"/>
              <a:t>ISOLDE beam diagnostics part of a recent review</a:t>
            </a:r>
          </a:p>
          <a:p>
            <a:pPr lvl="1"/>
            <a:r>
              <a:rPr lang="en-GB" dirty="0" smtClean="0"/>
              <a:t>Spares are now under repair.</a:t>
            </a:r>
          </a:p>
          <a:p>
            <a:r>
              <a:rPr lang="en-GB" dirty="0" smtClean="0"/>
              <a:t>A more long term strategy is required.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1894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221892"/>
              </p:ext>
            </p:extLst>
          </p:nvPr>
        </p:nvGraphicFramePr>
        <p:xfrm>
          <a:off x="790112" y="1201174"/>
          <a:ext cx="11069597" cy="517115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291790"/>
                <a:gridCol w="3222891"/>
                <a:gridCol w="4554916"/>
              </a:tblGrid>
              <a:tr h="298502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PROBLEM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CAUSE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ACTIONS</a:t>
                      </a:r>
                      <a:endParaRPr lang="en-GB" sz="1600" dirty="0"/>
                    </a:p>
                  </a:txBody>
                  <a:tcPr/>
                </a:tc>
              </a:tr>
              <a:tr h="2985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MARCH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</a:tr>
              <a:tr h="9701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Longer time needed to perform a cycle or not able to reach the desired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Noise at 0.09T (lower limit of the range) cause the NMR to be stuck (it cycles around that value instead of searching</a:t>
                      </a:r>
                      <a:r>
                        <a:rPr lang="en-GB" sz="1600" baseline="0" dirty="0" smtClean="0"/>
                        <a:t> the real field</a:t>
                      </a:r>
                      <a:r>
                        <a:rPr lang="en-GB" sz="160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A loop check has been added to the control system and a strategy to break it up has</a:t>
                      </a:r>
                      <a:r>
                        <a:rPr lang="en-GB" sz="1600" baseline="0" dirty="0" smtClean="0"/>
                        <a:t> been </a:t>
                      </a:r>
                      <a:r>
                        <a:rPr lang="en-GB" sz="1600" dirty="0" smtClean="0"/>
                        <a:t>implemented</a:t>
                      </a:r>
                    </a:p>
                  </a:txBody>
                  <a:tcPr/>
                </a:tc>
              </a:tr>
              <a:tr h="14178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Steady state precision</a:t>
                      </a:r>
                      <a:r>
                        <a:rPr lang="en-GB" sz="1600" baseline="0" dirty="0" smtClean="0"/>
                        <a:t> lower</a:t>
                      </a:r>
                      <a:r>
                        <a:rPr lang="en-GB" sz="1600" dirty="0" smtClean="0"/>
                        <a:t> </a:t>
                      </a:r>
                      <a:r>
                        <a:rPr lang="en-GB" sz="1600" baseline="0" dirty="0" smtClean="0"/>
                        <a:t>than </a:t>
                      </a:r>
                      <a:r>
                        <a:rPr lang="en-GB" sz="1600" dirty="0" smtClean="0"/>
                        <a:t>1e-5 and steady state instabilities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Power supply fine control LSB not properly calibrated (too small)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Control system tuned and LSB fixed </a:t>
                      </a:r>
                      <a:r>
                        <a:rPr lang="en-GB" sz="1600" smtClean="0"/>
                        <a:t>at 5mA (6uT</a:t>
                      </a:r>
                      <a:r>
                        <a:rPr lang="en-GB" sz="1600" dirty="0" smtClean="0"/>
                        <a:t>) (the power supply seemed not able to react to a lower current than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3/4 mA causing steady</a:t>
                      </a:r>
                      <a:r>
                        <a:rPr lang="en-GB" sz="1600" baseline="0" dirty="0" smtClean="0"/>
                        <a:t> state instability)</a:t>
                      </a:r>
                    </a:p>
                    <a:p>
                      <a:r>
                        <a:rPr lang="en-GB" sz="1600" baseline="0" dirty="0" smtClean="0"/>
                        <a:t>Coils installed on the HRS magnets to measure their dynamic behaviour</a:t>
                      </a:r>
                      <a:endParaRPr lang="en-GB" sz="1600" dirty="0"/>
                    </a:p>
                  </a:txBody>
                  <a:tcPr/>
                </a:tc>
              </a:tr>
              <a:tr h="298502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JUNE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9649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Sometimes the FESA class seems to be frozen and</a:t>
                      </a:r>
                      <a:r>
                        <a:rPr lang="en-GB" sz="1600" baseline="0" dirty="0" smtClean="0"/>
                        <a:t> it is </a:t>
                      </a:r>
                      <a:r>
                        <a:rPr lang="en-GB" sz="1600" dirty="0" smtClean="0"/>
                        <a:t>not possible to change the isotope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Problem </a:t>
                      </a:r>
                      <a:r>
                        <a:rPr lang="en-GB" sz="1600" dirty="0" smtClean="0"/>
                        <a:t>connected</a:t>
                      </a:r>
                      <a:r>
                        <a:rPr lang="en-GB" sz="1600" baseline="0" dirty="0" smtClean="0"/>
                        <a:t> to </a:t>
                      </a:r>
                      <a:r>
                        <a:rPr lang="en-GB" sz="1600" dirty="0" smtClean="0"/>
                        <a:t>FESA Real time action</a:t>
                      </a:r>
                      <a:r>
                        <a:rPr lang="en-GB" sz="1600" baseline="0" dirty="0" smtClean="0"/>
                        <a:t> timing?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Log monitoring on going.</a:t>
                      </a:r>
                    </a:p>
                    <a:p>
                      <a:r>
                        <a:rPr lang="en-GB" sz="1600" dirty="0" smtClean="0"/>
                        <a:t>The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FESA support</a:t>
                      </a:r>
                      <a:r>
                        <a:rPr lang="en-GB" sz="1600" baseline="0" dirty="0" smtClean="0"/>
                        <a:t> has been contacted to verify the situation.</a:t>
                      </a:r>
                      <a:endParaRPr lang="en-GB" sz="1600" dirty="0"/>
                    </a:p>
                  </a:txBody>
                  <a:tcPr/>
                </a:tc>
              </a:tr>
              <a:tr h="572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Steady state</a:t>
                      </a:r>
                      <a:r>
                        <a:rPr lang="en-GB" sz="1600" baseline="0" dirty="0" smtClean="0"/>
                        <a:t> value have sometimes an error (small than 3uT) 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LSB regulation (March) and/or</a:t>
                      </a:r>
                      <a:r>
                        <a:rPr lang="en-GB" sz="1600" baseline="0" dirty="0" smtClean="0"/>
                        <a:t> power supply limitation?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Power</a:t>
                      </a:r>
                      <a:r>
                        <a:rPr lang="en-GB" sz="1600" baseline="0" dirty="0" smtClean="0"/>
                        <a:t> supply responsible contacted to verify the minimum current available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3187" y="347370"/>
            <a:ext cx="9499399" cy="1325563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Separators: HRS Cycling </a:t>
            </a:r>
            <a:r>
              <a:rPr lang="en-GB" b="1" dirty="0"/>
              <a:t>FESA CLASS </a:t>
            </a:r>
            <a:r>
              <a:rPr lang="en-GB" b="1" dirty="0" smtClean="0"/>
              <a:t>ISSUES</a:t>
            </a:r>
            <a:r>
              <a:rPr lang="en-GB" b="1" dirty="0"/>
              <a:t/>
            </a:r>
            <a:br>
              <a:rPr lang="en-GB" b="1" dirty="0"/>
            </a:b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137647" y="6533965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M. Colciago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08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Water Cooling </a:t>
            </a:r>
            <a:r>
              <a:rPr lang="en-GB" dirty="0"/>
              <a:t>Panel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Water panel moved above the GPS separator for safety reasons </a:t>
            </a:r>
          </a:p>
          <a:p>
            <a:pPr lvl="1"/>
            <a:r>
              <a:rPr lang="en-US" altLang="en-US" dirty="0" smtClean="0">
                <a:sym typeface="Wingdings" panose="05000000000000000000" pitchFamily="2" charset="2"/>
              </a:rPr>
              <a:t>Dose </a:t>
            </a:r>
            <a:r>
              <a:rPr lang="en-US" altLang="en-US" dirty="0">
                <a:sym typeface="Wingdings" panose="05000000000000000000" pitchFamily="2" charset="2"/>
              </a:rPr>
              <a:t>rate in the vicinity, notably in the RILIS </a:t>
            </a:r>
            <a:r>
              <a:rPr lang="en-US" altLang="en-US" dirty="0" smtClean="0">
                <a:sym typeface="Wingdings" panose="05000000000000000000" pitchFamily="2" charset="2"/>
              </a:rPr>
              <a:t>barrack</a:t>
            </a:r>
          </a:p>
          <a:p>
            <a:pPr lvl="1"/>
            <a:r>
              <a:rPr lang="en-GB" altLang="en-US" dirty="0" smtClean="0">
                <a:sym typeface="Wingdings" panose="05000000000000000000" pitchFamily="2" charset="2"/>
              </a:rPr>
              <a:t>Required modification of tubing</a:t>
            </a:r>
            <a:endParaRPr lang="en-US" altLang="en-US" dirty="0"/>
          </a:p>
          <a:p>
            <a:endParaRPr lang="en-US" dirty="0"/>
          </a:p>
        </p:txBody>
      </p:sp>
      <p:pic>
        <p:nvPicPr>
          <p:cNvPr id="4" name="Picture 2" descr="IMG_97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006" y="3235881"/>
            <a:ext cx="44323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DSC_05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35" y="3788330"/>
            <a:ext cx="4486347" cy="2523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935985" y="6375440"/>
            <a:ext cx="1516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A-P Bernardes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68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Water Cooling Panel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10705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dirty="0"/>
              <a:t>Saturday BE/OP were called because water was leaking into the RILIS room and HRS </a:t>
            </a:r>
            <a:r>
              <a:rPr lang="en-US" altLang="en-US" dirty="0" smtClean="0"/>
              <a:t>separator</a:t>
            </a:r>
          </a:p>
          <a:p>
            <a:r>
              <a:rPr lang="en-US" altLang="en-US" dirty="0"/>
              <a:t>DGS-RP called (on-call service). The water </a:t>
            </a:r>
            <a:r>
              <a:rPr lang="en-US" altLang="en-US" dirty="0" smtClean="0"/>
              <a:t>had to </a:t>
            </a:r>
            <a:r>
              <a:rPr lang="en-US" altLang="en-US" dirty="0"/>
              <a:t>been sampled and </a:t>
            </a:r>
            <a:r>
              <a:rPr lang="en-US" altLang="en-US" dirty="0" err="1"/>
              <a:t>analysed</a:t>
            </a:r>
            <a:r>
              <a:rPr lang="en-US" altLang="en-US" dirty="0"/>
              <a:t> for tritium and gamma spectrometry before </a:t>
            </a:r>
            <a:r>
              <a:rPr lang="en-US" altLang="en-US" dirty="0" smtClean="0"/>
              <a:t>release</a:t>
            </a:r>
          </a:p>
          <a:p>
            <a:r>
              <a:rPr lang="en-GB" altLang="en-US" dirty="0" smtClean="0"/>
              <a:t>Reported to the PS-CSAP for clarification x2</a:t>
            </a:r>
            <a:endParaRPr lang="en-US" altLang="en-US" dirty="0"/>
          </a:p>
          <a:p>
            <a:endParaRPr lang="en-US" altLang="en-US" dirty="0"/>
          </a:p>
          <a:p>
            <a:endParaRPr lang="en-US" dirty="0"/>
          </a:p>
        </p:txBody>
      </p:sp>
      <p:pic>
        <p:nvPicPr>
          <p:cNvPr id="3" name="Picture 5" descr="IMG_99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351" y="3636330"/>
            <a:ext cx="4038600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41125" y="3929356"/>
            <a:ext cx="3860800" cy="2308225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Water pressure in pipe 4 bars</a:t>
            </a:r>
          </a:p>
          <a:p>
            <a:pPr>
              <a:defRPr/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No pressure tests requested and made (overpressure on target not suitable)</a:t>
            </a:r>
          </a:p>
          <a:p>
            <a:pPr>
              <a:defRPr/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XRay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not standard procedure on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brazed small copper tubes</a:t>
            </a:r>
            <a:endParaRPr lang="en-US" i="1" dirty="0">
              <a:solidFill>
                <a:srgbClr val="FF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516210" y="6400800"/>
            <a:ext cx="1516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A-P Bernardes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95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Class A Labs: Ventilation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Class A labs (and soon MEDICIS labs) are separated from the tunnel ventilation. </a:t>
            </a:r>
          </a:p>
          <a:p>
            <a:r>
              <a:rPr lang="en-GB" dirty="0" smtClean="0"/>
              <a:t>Huge undertaking within a limited time frame</a:t>
            </a:r>
          </a:p>
          <a:p>
            <a:r>
              <a:rPr lang="en-GB" dirty="0" smtClean="0"/>
              <a:t>Required declassification of labs and removal of target production equipment</a:t>
            </a:r>
          </a:p>
          <a:p>
            <a:r>
              <a:rPr lang="en-GB" dirty="0" smtClean="0"/>
              <a:t>Class A labs now operational</a:t>
            </a:r>
          </a:p>
          <a:p>
            <a:pPr lvl="1"/>
            <a:r>
              <a:rPr lang="en-GB" dirty="0" smtClean="0"/>
              <a:t>Working group assessing implications and solutions for ensuring a dynamic confinement in the case of a fire.</a:t>
            </a:r>
          </a:p>
          <a:p>
            <a:r>
              <a:rPr lang="en-GB" dirty="0" smtClean="0"/>
              <a:t>Airlock, target transport and “Blind Access” mode working well.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0742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Target Area: Robot Incident HRS 27</a:t>
            </a:r>
            <a:r>
              <a:rPr lang="en-GB" baseline="30000" dirty="0" smtClean="0"/>
              <a:t>th</a:t>
            </a:r>
            <a:r>
              <a:rPr lang="en-GB" dirty="0" smtClean="0"/>
              <a:t> May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Target #533 sent to exchange point instead of Frontend</a:t>
            </a:r>
          </a:p>
          <a:p>
            <a:r>
              <a:rPr lang="en-GB" dirty="0" smtClean="0"/>
              <a:t>Recuperated in “mid-flight” and sent to FE</a:t>
            </a:r>
          </a:p>
          <a:p>
            <a:r>
              <a:rPr lang="en-GB" dirty="0" smtClean="0"/>
              <a:t>Collision with FE breaking one feedthrough and tripping robot axis#5</a:t>
            </a:r>
          </a:p>
          <a:p>
            <a:r>
              <a:rPr lang="en-GB" dirty="0" smtClean="0"/>
              <a:t>Target #506 used to check operation of FE but it unknowingly had a rubber cover on cone</a:t>
            </a:r>
          </a:p>
          <a:p>
            <a:pPr lvl="1"/>
            <a:r>
              <a:rPr lang="en-GB" dirty="0" smtClean="0"/>
              <a:t>Failed to couple and cover remained on FE</a:t>
            </a:r>
          </a:p>
          <a:p>
            <a:r>
              <a:rPr lang="en-GB" dirty="0" smtClean="0"/>
              <a:t>Used </a:t>
            </a:r>
            <a:r>
              <a:rPr lang="en-GB" dirty="0" err="1" smtClean="0"/>
              <a:t>Telemax</a:t>
            </a:r>
            <a:r>
              <a:rPr lang="en-GB" dirty="0" smtClean="0"/>
              <a:t> to recuperate situation and target was repaired.</a:t>
            </a:r>
          </a:p>
          <a:p>
            <a:r>
              <a:rPr lang="en-GB" dirty="0" smtClean="0"/>
              <a:t>Initial collision due to difference in virtual axes for FE and exchange point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2537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Cause and Consequences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7165021" y="1439226"/>
            <a:ext cx="4087427" cy="4892956"/>
            <a:chOff x="551156" y="1563514"/>
            <a:chExt cx="4087427" cy="4892956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156" y="1563514"/>
              <a:ext cx="4087427" cy="24588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2" descr="C:\Users\catheral\AppData\Local\Microsoft\Windows\Temporary Internet Files\Content.IE5\T29PS1IG\vlcsnap-2015-05-28-14h35m16s218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156" y="4157292"/>
              <a:ext cx="4087427" cy="22991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Picture 1" descr="image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50" y="1439226"/>
            <a:ext cx="5120843" cy="2458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70" y="4033005"/>
            <a:ext cx="4742155" cy="230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53290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Target Area: Coupling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03565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Used existing mechanics to implement potentiometer movement</a:t>
            </a:r>
          </a:p>
          <a:p>
            <a:r>
              <a:rPr lang="en-GB" dirty="0" smtClean="0"/>
              <a:t>A lot of “play/hysteresis ” in mechanics</a:t>
            </a:r>
          </a:p>
          <a:p>
            <a:r>
              <a:rPr lang="en-GB" dirty="0" smtClean="0"/>
              <a:t>Potentiometer needs to be recalibrated to account for this play</a:t>
            </a:r>
          </a:p>
          <a:p>
            <a:pPr lvl="1"/>
            <a:r>
              <a:rPr lang="en-GB" dirty="0" smtClean="0"/>
              <a:t>Rely upon STI-ECE for re-calibration.</a:t>
            </a:r>
          </a:p>
          <a:p>
            <a:pPr lvl="1"/>
            <a:r>
              <a:rPr lang="en-GB" dirty="0" smtClean="0"/>
              <a:t>Try to keep potentiometer tolerances to a minimum.</a:t>
            </a:r>
          </a:p>
          <a:p>
            <a:endParaRPr lang="en-US" dirty="0"/>
          </a:p>
        </p:txBody>
      </p:sp>
      <p:pic>
        <p:nvPicPr>
          <p:cNvPr id="1026" name="Picture 1" descr="image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529" y="3929190"/>
            <a:ext cx="3536194" cy="2648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2" descr="image0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6850" y="3864103"/>
            <a:ext cx="3391270" cy="2778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3" descr="image0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66" y="3948113"/>
            <a:ext cx="3576930" cy="2694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5125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IEFC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Injector and Experimental Facilities Committee</a:t>
            </a:r>
          </a:p>
          <a:p>
            <a:r>
              <a:rPr lang="en-GB" dirty="0" smtClean="0"/>
              <a:t>Accelerator Sector Executive Committee</a:t>
            </a:r>
          </a:p>
          <a:p>
            <a:r>
              <a:rPr lang="en-GB" dirty="0" smtClean="0"/>
              <a:t>Reports to Directorate</a:t>
            </a:r>
          </a:p>
          <a:p>
            <a:endParaRPr lang="en-GB" dirty="0" smtClean="0"/>
          </a:p>
          <a:p>
            <a:r>
              <a:rPr lang="en-GB" dirty="0" smtClean="0"/>
              <a:t>2GeV @ ISOLDE 20</a:t>
            </a:r>
            <a:r>
              <a:rPr lang="en-GB" baseline="30000" dirty="0" smtClean="0"/>
              <a:t>th</a:t>
            </a:r>
            <a:r>
              <a:rPr lang="en-GB" dirty="0" smtClean="0"/>
              <a:t> March 2015</a:t>
            </a:r>
          </a:p>
          <a:p>
            <a:r>
              <a:rPr lang="en-GB" dirty="0" smtClean="0"/>
              <a:t>Magnet Consolidation 26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smtClean="0"/>
              <a:t>June</a:t>
            </a:r>
            <a:r>
              <a:rPr lang="en-GB" dirty="0" smtClean="0"/>
              <a:t> </a:t>
            </a:r>
            <a:r>
              <a:rPr lang="en-GB" dirty="0" smtClean="0"/>
              <a:t>2015</a:t>
            </a: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8528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</a:t>
            </a:r>
            <a:r>
              <a:rPr lang="en-GB" dirty="0" smtClean="0"/>
              <a:t>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Target and Ion Source Development</a:t>
            </a:r>
          </a:p>
          <a:p>
            <a:pPr lvl="1"/>
            <a:r>
              <a:rPr lang="en-GB" dirty="0" smtClean="0"/>
              <a:t>ISBMWG</a:t>
            </a:r>
          </a:p>
          <a:p>
            <a:r>
              <a:rPr lang="en-GB" dirty="0" smtClean="0"/>
              <a:t>REX Low Energy</a:t>
            </a:r>
          </a:p>
          <a:p>
            <a:r>
              <a:rPr lang="en-GB" dirty="0" smtClean="0"/>
              <a:t>RILIS</a:t>
            </a:r>
          </a:p>
          <a:p>
            <a:r>
              <a:rPr lang="en-GB" dirty="0" smtClean="0"/>
              <a:t>Separators</a:t>
            </a:r>
          </a:p>
          <a:p>
            <a:pPr lvl="1"/>
            <a:r>
              <a:rPr lang="en-GB" dirty="0"/>
              <a:t>Tape Station</a:t>
            </a:r>
          </a:p>
          <a:p>
            <a:pPr lvl="1"/>
            <a:r>
              <a:rPr lang="en-GB" dirty="0" smtClean="0"/>
              <a:t>Beam Diagnostics</a:t>
            </a:r>
          </a:p>
          <a:p>
            <a:pPr lvl="1"/>
            <a:r>
              <a:rPr lang="en-GB" dirty="0" smtClean="0"/>
              <a:t>HRS cycling</a:t>
            </a:r>
          </a:p>
          <a:p>
            <a:pPr lvl="1"/>
            <a:r>
              <a:rPr lang="en-GB" dirty="0" smtClean="0"/>
              <a:t>Target water cooling panel</a:t>
            </a:r>
          </a:p>
          <a:p>
            <a:r>
              <a:rPr lang="en-GB" dirty="0" smtClean="0"/>
              <a:t>Class A labs and Target Area</a:t>
            </a:r>
          </a:p>
          <a:p>
            <a:pPr lvl="1"/>
            <a:r>
              <a:rPr lang="en-GB" dirty="0" smtClean="0"/>
              <a:t>Ventilation</a:t>
            </a:r>
          </a:p>
          <a:p>
            <a:pPr lvl="1"/>
            <a:r>
              <a:rPr lang="en-GB" dirty="0" smtClean="0"/>
              <a:t>Coupling Issues</a:t>
            </a:r>
          </a:p>
          <a:p>
            <a:pPr lvl="1"/>
            <a:r>
              <a:rPr lang="en-GB" dirty="0" smtClean="0"/>
              <a:t>Robot incident</a:t>
            </a:r>
          </a:p>
          <a:p>
            <a:r>
              <a:rPr lang="en-GB" dirty="0" smtClean="0"/>
              <a:t>IEFC news</a:t>
            </a:r>
          </a:p>
          <a:p>
            <a:pPr lvl="1"/>
            <a:r>
              <a:rPr lang="en-GB" dirty="0" smtClean="0"/>
              <a:t>2 GeV @ ISOLDE</a:t>
            </a:r>
          </a:p>
          <a:p>
            <a:pPr lvl="1"/>
            <a:r>
              <a:rPr lang="en-GB" dirty="0" smtClean="0"/>
              <a:t>Magnet consolidation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510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2 GeV proton beams and intensity upgrade for ISOLDE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Summary of presentations by R. Catherall &amp; K. Hanke</a:t>
            </a:r>
          </a:p>
          <a:p>
            <a:r>
              <a:rPr lang="en-GB" dirty="0" smtClean="0"/>
              <a:t>132</a:t>
            </a:r>
            <a:r>
              <a:rPr lang="en-GB" baseline="30000" dirty="0" smtClean="0"/>
              <a:t>nd</a:t>
            </a:r>
            <a:r>
              <a:rPr lang="en-GB" dirty="0" smtClean="0"/>
              <a:t> IEFC meeting 20</a:t>
            </a:r>
            <a:r>
              <a:rPr lang="en-GB" baseline="30000" dirty="0" smtClean="0"/>
              <a:t>th</a:t>
            </a:r>
            <a:r>
              <a:rPr lang="en-GB" dirty="0" smtClean="0"/>
              <a:t> March 2015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701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1143000"/>
          </a:xfrm>
        </p:spPr>
        <p:txBody>
          <a:bodyPr/>
          <a:lstStyle/>
          <a:p>
            <a:r>
              <a:rPr lang="en-GB" dirty="0" smtClean="0"/>
              <a:t>Base line 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09700"/>
            <a:ext cx="4800600" cy="2514600"/>
          </a:xfrm>
        </p:spPr>
        <p:txBody>
          <a:bodyPr>
            <a:normAutofit fontScale="77500" lnSpcReduction="20000"/>
          </a:bodyPr>
          <a:lstStyle/>
          <a:p>
            <a:r>
              <a:rPr lang="en-GB" dirty="0" err="1" smtClean="0"/>
              <a:t>Linac</a:t>
            </a:r>
            <a:r>
              <a:rPr lang="en-GB" dirty="0" smtClean="0"/>
              <a:t> 4</a:t>
            </a:r>
          </a:p>
          <a:p>
            <a:pPr lvl="1"/>
            <a:r>
              <a:rPr lang="en-GB" dirty="0" err="1" smtClean="0"/>
              <a:t>Linac</a:t>
            </a:r>
            <a:r>
              <a:rPr lang="en-GB" dirty="0" smtClean="0"/>
              <a:t> 4 will be able to provide 5 x 10</a:t>
            </a:r>
            <a:r>
              <a:rPr lang="en-GB" baseline="30000" dirty="0" smtClean="0"/>
              <a:t>13</a:t>
            </a:r>
            <a:r>
              <a:rPr lang="en-GB" dirty="0" smtClean="0"/>
              <a:t> </a:t>
            </a:r>
            <a:r>
              <a:rPr lang="en-GB" dirty="0" err="1" smtClean="0"/>
              <a:t>ppp</a:t>
            </a:r>
            <a:r>
              <a:rPr lang="en-GB" dirty="0" smtClean="0"/>
              <a:t> = 1.25 x 10</a:t>
            </a:r>
            <a:r>
              <a:rPr lang="en-GB" baseline="30000" dirty="0" smtClean="0"/>
              <a:t>13</a:t>
            </a:r>
            <a:r>
              <a:rPr lang="en-GB" dirty="0" smtClean="0"/>
              <a:t>/ring</a:t>
            </a:r>
          </a:p>
          <a:p>
            <a:pPr lvl="2"/>
            <a:r>
              <a:rPr lang="en-GB" dirty="0" smtClean="0"/>
              <a:t>Based on 40mA from the ion source</a:t>
            </a:r>
          </a:p>
          <a:p>
            <a:pPr lvl="1"/>
            <a:r>
              <a:rPr lang="en-GB" dirty="0" smtClean="0"/>
              <a:t>Could possibly go beyond this value with a combination of different options</a:t>
            </a:r>
          </a:p>
          <a:p>
            <a:pPr lvl="2"/>
            <a:r>
              <a:rPr lang="en-GB" dirty="0" smtClean="0"/>
              <a:t>Increase in source current output</a:t>
            </a:r>
          </a:p>
          <a:p>
            <a:pPr lvl="2"/>
            <a:r>
              <a:rPr lang="en-GB" dirty="0" smtClean="0"/>
              <a:t>An increase in pulse length</a:t>
            </a:r>
          </a:p>
          <a:p>
            <a:pPr lvl="2"/>
            <a:r>
              <a:rPr lang="en-GB" dirty="0" smtClean="0"/>
              <a:t>Chopping factor</a:t>
            </a:r>
          </a:p>
          <a:p>
            <a:pPr lvl="1"/>
            <a:r>
              <a:rPr lang="en-GB" dirty="0" smtClean="0"/>
              <a:t>All need to be in place for testing</a:t>
            </a: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/>
          </p:nvPr>
        </p:nvGraphicFramePr>
        <p:xfrm>
          <a:off x="2859833" y="4191001"/>
          <a:ext cx="6624735" cy="21014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4947"/>
                <a:gridCol w="1324947"/>
                <a:gridCol w="1324947"/>
                <a:gridCol w="1324947"/>
                <a:gridCol w="1324947"/>
              </a:tblGrid>
              <a:tr h="5355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Protons/pulse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Intensity</a:t>
                      </a:r>
                      <a:endParaRPr lang="en-GB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(µA)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Energy</a:t>
                      </a:r>
                      <a:endParaRPr lang="en-GB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</a:t>
                      </a:r>
                      <a:r>
                        <a:rPr lang="en-US" sz="1200" dirty="0" err="1">
                          <a:effectLst/>
                        </a:rPr>
                        <a:t>GeV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Cycle</a:t>
                      </a:r>
                      <a:endParaRPr lang="en-GB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(s)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Power</a:t>
                      </a:r>
                      <a:endParaRPr lang="en-GB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(kW)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318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3.3x10</a:t>
                      </a:r>
                      <a:r>
                        <a:rPr lang="en-US" sz="1200" baseline="30000" dirty="0">
                          <a:effectLst/>
                        </a:rPr>
                        <a:t>13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2.2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1.4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1.2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3.1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1318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5.0x10</a:t>
                      </a:r>
                      <a:r>
                        <a:rPr lang="en-US" sz="1200" baseline="30000" dirty="0" smtClean="0">
                          <a:effectLst/>
                        </a:rPr>
                        <a:t>13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3.3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4.7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18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5.6x10</a:t>
                      </a:r>
                      <a:r>
                        <a:rPr lang="en-US" sz="1200" baseline="30000" dirty="0" smtClean="0">
                          <a:effectLst/>
                        </a:rPr>
                        <a:t>13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3.7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1.4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5.2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18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1x10</a:t>
                      </a:r>
                      <a:r>
                        <a:rPr lang="en-GB" sz="1100" baseline="30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en-GB" sz="1100" baseline="30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6.7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1.4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1.2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9.3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18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1x10</a:t>
                      </a:r>
                      <a:r>
                        <a:rPr lang="en-US" sz="1200" baseline="30000" dirty="0">
                          <a:effectLst/>
                        </a:rPr>
                        <a:t>14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6.7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2.0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1.2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13.3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6172200" y="1447800"/>
            <a:ext cx="4419600" cy="2590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Booster RF upgrade</a:t>
            </a:r>
          </a:p>
          <a:p>
            <a:pPr lvl="1"/>
            <a:r>
              <a:rPr lang="en-GB" dirty="0"/>
              <a:t>CO2/CO4 upgrade would limit protons to 1.4 x 10</a:t>
            </a:r>
            <a:r>
              <a:rPr lang="en-GB" baseline="30000" dirty="0"/>
              <a:t>13</a:t>
            </a:r>
            <a:r>
              <a:rPr lang="en-GB" dirty="0"/>
              <a:t>/ring</a:t>
            </a:r>
          </a:p>
          <a:p>
            <a:pPr lvl="2"/>
            <a:r>
              <a:rPr lang="en-GB" dirty="0"/>
              <a:t>Could be increased with a power amplifier upgrade after LS2</a:t>
            </a:r>
          </a:p>
          <a:p>
            <a:pPr lvl="1"/>
            <a:r>
              <a:rPr lang="en-GB" dirty="0" err="1"/>
              <a:t>Finemet</a:t>
            </a:r>
            <a:r>
              <a:rPr lang="en-GB" dirty="0"/>
              <a:t> upgrade (+MOSFET amplifiers) = 2.5x10</a:t>
            </a:r>
            <a:r>
              <a:rPr lang="en-GB" baseline="30000" dirty="0"/>
              <a:t>13</a:t>
            </a:r>
            <a:r>
              <a:rPr lang="en-GB" dirty="0"/>
              <a:t>/ring</a:t>
            </a:r>
          </a:p>
          <a:p>
            <a:pPr lvl="1"/>
            <a:r>
              <a:rPr lang="en-GB" dirty="0"/>
              <a:t>Depends on the upgrade solution chosen</a:t>
            </a:r>
          </a:p>
          <a:p>
            <a:pPr lvl="1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267201" y="6477001"/>
            <a:ext cx="34937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Based on 50% of available protons for ISOLDE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3000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ISOLDE Beam dumps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8252" y="1371600"/>
            <a:ext cx="8292548" cy="198177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Beam dumps not according to drawings</a:t>
            </a:r>
          </a:p>
          <a:p>
            <a:pPr lvl="1"/>
            <a:r>
              <a:rPr lang="en-GB" dirty="0" smtClean="0"/>
              <a:t>GPS in 2 parts</a:t>
            </a:r>
          </a:p>
          <a:p>
            <a:pPr lvl="1"/>
            <a:r>
              <a:rPr lang="en-GB" dirty="0" smtClean="0"/>
              <a:t>Little cooling by convection</a:t>
            </a:r>
          </a:p>
          <a:p>
            <a:pPr lvl="1"/>
            <a:r>
              <a:rPr lang="en-GB" dirty="0" smtClean="0"/>
              <a:t>Clear signs of corrosion</a:t>
            </a:r>
          </a:p>
          <a:p>
            <a:pPr lvl="1"/>
            <a:r>
              <a:rPr lang="en-GB" dirty="0" smtClean="0"/>
              <a:t>Condensation problems</a:t>
            </a:r>
            <a:endParaRPr lang="en-GB" dirty="0"/>
          </a:p>
        </p:txBody>
      </p:sp>
      <p:pic>
        <p:nvPicPr>
          <p:cNvPr id="6146" name="Picture 2" descr="E:\catheral\My Documents\beam dump photos\HRS dump\DSC_07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279913"/>
            <a:ext cx="3521882" cy="233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catheral\My Documents\beam dump photos\GPS dumps\DSC_07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252" y="3276601"/>
            <a:ext cx="3668422" cy="2436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94973" y="5721299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HRS beam dump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4600" y="5800812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GPS beam dump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67201" y="6324600"/>
            <a:ext cx="3041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Photos taken at the end of LS1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450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ISOLDE Beam Dumps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2"/>
            <a:ext cx="8229600" cy="1219199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Estimations made for different heat transfer coefficients</a:t>
            </a:r>
          </a:p>
          <a:p>
            <a:r>
              <a:rPr lang="en-GB" dirty="0" smtClean="0"/>
              <a:t>New design based on PSB design</a:t>
            </a:r>
            <a:endParaRPr lang="en-GB" dirty="0"/>
          </a:p>
        </p:txBody>
      </p:sp>
      <p:pic>
        <p:nvPicPr>
          <p:cNvPr id="4" name="Picture 3" descr="E:\ISOLDEconference\grafico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743201"/>
            <a:ext cx="4114800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 rotWithShape="1">
          <a:blip r:embed="rId3"/>
          <a:srcRect l="11481" t="10654" r="59242" b="25052"/>
          <a:stretch/>
        </p:blipFill>
        <p:spPr bwMode="auto">
          <a:xfrm>
            <a:off x="6315808" y="2971800"/>
            <a:ext cx="4123690" cy="26868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162800" y="6400800"/>
            <a:ext cx="1804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Valentina Venturi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979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Bored </a:t>
            </a:r>
            <a:r>
              <a:rPr lang="en-GB" dirty="0"/>
              <a:t>P</a:t>
            </a:r>
            <a:r>
              <a:rPr lang="en-GB" dirty="0" smtClean="0"/>
              <a:t>ile Shafts: a proposed 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555" y="1304838"/>
            <a:ext cx="4782105" cy="762001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A possible solution to minimize the amount of earth to be removed</a:t>
            </a:r>
          </a:p>
          <a:p>
            <a:pPr lvl="1"/>
            <a:r>
              <a:rPr lang="en-GB" dirty="0" smtClean="0"/>
              <a:t>300m</a:t>
            </a:r>
            <a:r>
              <a:rPr lang="en-GB" baseline="30000" dirty="0" smtClean="0"/>
              <a:t>3</a:t>
            </a:r>
            <a:r>
              <a:rPr lang="en-GB" dirty="0" smtClean="0"/>
              <a:t> instead of 3500m</a:t>
            </a:r>
            <a:r>
              <a:rPr lang="en-GB" baseline="30000" dirty="0" smtClean="0"/>
              <a:t>3</a:t>
            </a:r>
            <a:endParaRPr lang="en-GB" baseline="30000" dirty="0"/>
          </a:p>
        </p:txBody>
      </p:sp>
      <p:pic>
        <p:nvPicPr>
          <p:cNvPr id="5123" name="Picture 3" descr="C:\Users\catheral\AppData\Local\Microsoft\Windows\Temporary Internet Files\Content.Outlook\V82514D3\TARGET AREA DUMPS 2015 03 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55" y="2022203"/>
            <a:ext cx="4782105" cy="2324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catheral\AppData\Local\Microsoft\Windows\Temporary Internet Files\Content.Outlook\V82514D3\TARGET AREA DUMPS 2015 03 18 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28" y="4431945"/>
            <a:ext cx="4755832" cy="2312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catheral\AppData\Local\Microsoft\Windows\Temporary Internet Files\Content.Outlook\V82514D3\TARGET AREA DUMPS 2015 03 18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096" y="4520954"/>
            <a:ext cx="4572739" cy="222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700944" y="2592561"/>
            <a:ext cx="5751251" cy="16389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Chicane for the passage of cooling tubes and other services.</a:t>
            </a:r>
          </a:p>
          <a:p>
            <a:r>
              <a:rPr lang="en-GB" smtClean="0"/>
              <a:t>Optimize collimation in front of beam dump</a:t>
            </a:r>
          </a:p>
          <a:p>
            <a:r>
              <a:rPr lang="en-GB" smtClean="0"/>
              <a:t>Improved access for eventual long term disposal</a:t>
            </a:r>
            <a:endParaRPr lang="en-GB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487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3819" y="1110967"/>
            <a:ext cx="8229600" cy="272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3276600" y="2743200"/>
            <a:ext cx="3810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657600" y="2819401"/>
            <a:ext cx="734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BTM line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9433118" y="6102951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GPS + HRS lines inside target area</a:t>
            </a:r>
            <a:endParaRPr lang="en-GB" sz="12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438400" y="1295400"/>
            <a:ext cx="76200" cy="12192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81200" y="914401"/>
            <a:ext cx="914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BTY.BVT101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895600" y="457201"/>
            <a:ext cx="914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BTY.BVT116</a:t>
            </a:r>
            <a:endParaRPr lang="en-GB" sz="12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505200" y="838200"/>
            <a:ext cx="0" cy="1524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8751" y="3740499"/>
            <a:ext cx="5229459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7405483" y="4809529"/>
            <a:ext cx="9230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BTY.BHZ301</a:t>
            </a:r>
            <a:endParaRPr lang="en-GB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8390407" y="5361802"/>
            <a:ext cx="9230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BTY.BHZ308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6934201" y="1676400"/>
            <a:ext cx="84183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Rte. </a:t>
            </a:r>
          </a:p>
          <a:p>
            <a:pPr algn="ctr"/>
            <a:r>
              <a:rPr lang="en-US" sz="1000" dirty="0" err="1"/>
              <a:t>Democrite</a:t>
            </a:r>
            <a:endParaRPr lang="en-GB" sz="10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7086600" y="2133600"/>
            <a:ext cx="5334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1905000" y="2743200"/>
            <a:ext cx="3048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209801" y="2895601"/>
            <a:ext cx="602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BT line</a:t>
            </a:r>
            <a:endParaRPr lang="en-GB" sz="1200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7086600" y="2057400"/>
            <a:ext cx="0" cy="1524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7620000" y="2057400"/>
            <a:ext cx="0" cy="1524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763000" y="1828801"/>
            <a:ext cx="433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GPS</a:t>
            </a:r>
          </a:p>
        </p:txBody>
      </p:sp>
      <p:cxnSp>
        <p:nvCxnSpPr>
          <p:cNvPr id="38" name="Straight Arrow Connector 37"/>
          <p:cNvCxnSpPr>
            <a:stCxn id="37" idx="2"/>
          </p:cNvCxnSpPr>
          <p:nvPr/>
        </p:nvCxnSpPr>
        <p:spPr>
          <a:xfrm>
            <a:off x="8979566" y="2105800"/>
            <a:ext cx="240634" cy="25640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42" idx="2"/>
          </p:cNvCxnSpPr>
          <p:nvPr/>
        </p:nvCxnSpPr>
        <p:spPr>
          <a:xfrm flipH="1">
            <a:off x="10210801" y="2971800"/>
            <a:ext cx="87409" cy="304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058400" y="2694802"/>
            <a:ext cx="479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HRS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335346" y="228601"/>
            <a:ext cx="29798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latin typeface="Calibri" panose="020F0502020204030204" pitchFamily="34" charset="0"/>
              </a:rPr>
              <a:t>BTY Line Lay-out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248565" y="6488668"/>
            <a:ext cx="1750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IEFC 20/03/2015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9762" y="4424573"/>
            <a:ext cx="66929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Assumptions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keep </a:t>
            </a:r>
            <a:r>
              <a:rPr lang="en-GB" dirty="0"/>
              <a:t>beam optics and geometry </a:t>
            </a:r>
            <a:r>
              <a:rPr lang="en-GB" dirty="0" smtClean="0"/>
              <a:t>unchanged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keep1.2 s repetition </a:t>
            </a:r>
            <a:r>
              <a:rPr lang="en-GB" dirty="0" smtClean="0"/>
              <a:t>rate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only 1.4 and 2 GeV beams available </a:t>
            </a:r>
            <a:r>
              <a:rPr lang="en-GB" b="1" dirty="0"/>
              <a:t>(no more 1.0 GeV beams</a:t>
            </a:r>
            <a:r>
              <a:rPr lang="en-GB" b="1" dirty="0" smtClean="0"/>
              <a:t>!)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consider BTY line (BT and BTM anyway part of LIU</a:t>
            </a:r>
            <a:r>
              <a:rPr lang="en-GB" dirty="0" smtClean="0"/>
              <a:t>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upgrade of Front-Ends and beam dumps covered by HIE-ISOLDE design </a:t>
            </a:r>
            <a:r>
              <a:rPr lang="en-GB" dirty="0" smtClean="0"/>
              <a:t>study</a:t>
            </a:r>
            <a:endParaRPr lang="en-GB" dirty="0"/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Box 45"/>
          <p:cNvSpPr txBox="1"/>
          <p:nvPr/>
        </p:nvSpPr>
        <p:spPr>
          <a:xfrm>
            <a:off x="10035829" y="6488668"/>
            <a:ext cx="1004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K. Hanke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31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BTY @ 2GeV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Will require 4 new dipole magnets</a:t>
            </a:r>
          </a:p>
          <a:p>
            <a:pPr lvl="1"/>
            <a:r>
              <a:rPr lang="en-GB" dirty="0" smtClean="0"/>
              <a:t>May be a problem of integration due to their length</a:t>
            </a:r>
          </a:p>
          <a:p>
            <a:r>
              <a:rPr lang="en-GB" dirty="0" smtClean="0"/>
              <a:t>Some quadrupoles will require testing in ppm mode</a:t>
            </a:r>
          </a:p>
          <a:p>
            <a:pPr lvl="1"/>
            <a:r>
              <a:rPr lang="en-GB" dirty="0" smtClean="0"/>
              <a:t>Required to eliminate need for cooling upgrades</a:t>
            </a:r>
          </a:p>
          <a:p>
            <a:r>
              <a:rPr lang="en-GB" dirty="0" smtClean="0"/>
              <a:t>7 new power converters required</a:t>
            </a:r>
          </a:p>
          <a:p>
            <a:r>
              <a:rPr lang="en-GB" dirty="0" smtClean="0"/>
              <a:t>General refurbishment of magnets</a:t>
            </a:r>
          </a:p>
          <a:p>
            <a:pPr marL="0" indent="0">
              <a:buNone/>
            </a:pPr>
            <a:endParaRPr lang="en-GB" dirty="0" smtClean="0"/>
          </a:p>
          <a:p>
            <a:pPr lvl="1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218838" y="6488668"/>
            <a:ext cx="1004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K. Hanke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16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30290" y="228601"/>
            <a:ext cx="44707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latin typeface="Calibri" panose="020F0502020204030204" pitchFamily="34" charset="0"/>
              </a:rPr>
              <a:t>Summary and Comments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7400" y="1219200"/>
            <a:ext cx="80376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</a:rPr>
              <a:t>Upgrade of the BTY line to ppm operation between 1.4 / 2.0 GeV is feasible; no show stoppers identified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</a:rPr>
              <a:t>Cost estimate approximately </a:t>
            </a:r>
            <a:r>
              <a:rPr lang="en-GB" b="1" dirty="0">
                <a:latin typeface="Calibri" panose="020F0502020204030204" pitchFamily="34" charset="0"/>
              </a:rPr>
              <a:t>3 MCHF</a:t>
            </a:r>
            <a:r>
              <a:rPr lang="en-GB" dirty="0">
                <a:latin typeface="Calibri" panose="020F0502020204030204" pitchFamily="34" charset="0"/>
              </a:rPr>
              <a:t>, but several items not covered. Would need to be reviewed in more </a:t>
            </a:r>
            <a:r>
              <a:rPr lang="en-GB" dirty="0" smtClean="0">
                <a:latin typeface="Calibri" panose="020F0502020204030204" pitchFamily="34" charset="0"/>
              </a:rPr>
              <a:t>detail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Beam instrumentation etc…</a:t>
            </a:r>
            <a:endParaRPr lang="en-GB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</a:rPr>
              <a:t>Only a very first unofficial study has been done; since then on hold; it is not part of LIU, nor of any other project. No mandate and no resources associated with this, not even to study…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</a:rPr>
              <a:t>Money is one point, manpower is another issue. The coming YETS, EYETS and LS2 are heavily (over-)booked with LIU 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</a:rPr>
              <a:t>This activity is on hold since 2013. Shall this study should be continued/refined (who? when?), and under which umbrella ??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0218838" y="6488668"/>
            <a:ext cx="1004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K. Hanke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48565" y="6488668"/>
            <a:ext cx="1750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IEFC 20/03/2015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5664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5734"/>
            <a:ext cx="10515600" cy="1325563"/>
          </a:xfrm>
        </p:spPr>
        <p:txBody>
          <a:bodyPr/>
          <a:lstStyle/>
          <a:p>
            <a:r>
              <a:rPr lang="en-GB" dirty="0"/>
              <a:t>2 GeV proton beams and intensity upgrade for </a:t>
            </a:r>
            <a:r>
              <a:rPr lang="en-GB" dirty="0" smtClean="0"/>
              <a:t>ISOLDE: Latest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Beam dump consolidation (along with other ISOLDE consolidation requests for LS2) was presented in a dedicated session at the Chamonix workshop Sep2014.</a:t>
            </a:r>
          </a:p>
          <a:p>
            <a:pPr lvl="1"/>
            <a:r>
              <a:rPr lang="en-GB" dirty="0" smtClean="0"/>
              <a:t>No further news except that all requests for LS2 work should be inserted into PLAN (a project software tool for LS2)</a:t>
            </a:r>
          </a:p>
          <a:p>
            <a:r>
              <a:rPr lang="en-GB" dirty="0" smtClean="0"/>
              <a:t>After a seemingly urgent request to present 2GeV @ ISOLDE in the IEFC last March</a:t>
            </a:r>
          </a:p>
          <a:p>
            <a:pPr lvl="1"/>
            <a:r>
              <a:rPr lang="en-GB" dirty="0" smtClean="0"/>
              <a:t>A working group should be set up but no further news with the exception for a request for further cost estimates last week.</a:t>
            </a:r>
          </a:p>
          <a:p>
            <a:r>
              <a:rPr lang="en-GB" dirty="0" smtClean="0"/>
              <a:t>LS2 will now start in December 2018 and will last</a:t>
            </a:r>
          </a:p>
          <a:p>
            <a:pPr lvl="1"/>
            <a:r>
              <a:rPr lang="en-GB" dirty="0" smtClean="0"/>
              <a:t>2 years for the LHC</a:t>
            </a:r>
          </a:p>
          <a:p>
            <a:pPr lvl="1"/>
            <a:r>
              <a:rPr lang="en-GB" dirty="0" smtClean="0"/>
              <a:t>~15 months for the injectors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136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Consolidation Requirements for the AD and ISOLDE magnets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June 2015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142</a:t>
            </a:r>
            <a:r>
              <a:rPr lang="en-US" baseline="30000" dirty="0" smtClean="0"/>
              <a:t>nd</a:t>
            </a:r>
            <a:r>
              <a:rPr lang="en-US" dirty="0" smtClean="0"/>
              <a:t> IEFC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791855" y="4035703"/>
            <a:ext cx="2743200" cy="419653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GB" dirty="0" smtClean="0"/>
              <a:t>Antony Newborough TE/MSC</a:t>
            </a:r>
          </a:p>
          <a:p>
            <a:pPr algn="ctr"/>
            <a:r>
              <a:rPr lang="en-GB" dirty="0" smtClean="0"/>
              <a:t>IEFC 26</a:t>
            </a:r>
            <a:r>
              <a:rPr lang="en-GB" baseline="30000" dirty="0" smtClean="0"/>
              <a:t>th</a:t>
            </a:r>
            <a:r>
              <a:rPr lang="en-GB" dirty="0" smtClean="0"/>
              <a:t> June 2015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41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72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04280" y="777107"/>
            <a:ext cx="2904417" cy="2904417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pic>
        <p:nvPicPr>
          <p:cNvPr id="74" name="Picture 73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82783" y="777107"/>
            <a:ext cx="2904416" cy="2904417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75" name="Shape 75"/>
          <p:cNvSpPr/>
          <p:nvPr/>
        </p:nvSpPr>
        <p:spPr>
          <a:xfrm>
            <a:off x="4483196" y="1320268"/>
            <a:ext cx="1479220" cy="14787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/>
          <a:p>
            <a:pPr algn="ctr" defTabSz="410730">
              <a:defRPr sz="1800"/>
            </a:pPr>
            <a:r>
              <a:rPr kern="0">
                <a:solidFill>
                  <a:srgbClr val="FF26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Ion </a:t>
            </a:r>
          </a:p>
          <a:p>
            <a:pPr algn="ctr" defTabSz="410730">
              <a:defRPr sz="1800"/>
            </a:pPr>
            <a:r>
              <a:rPr kern="0">
                <a:solidFill>
                  <a:srgbClr val="FF26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source &amp; </a:t>
            </a:r>
          </a:p>
          <a:p>
            <a:pPr algn="ctr" defTabSz="410730">
              <a:defRPr sz="1800"/>
            </a:pPr>
            <a:r>
              <a:rPr kern="0">
                <a:solidFill>
                  <a:srgbClr val="FF26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ion beam</a:t>
            </a:r>
          </a:p>
          <a:p>
            <a:pPr algn="ctr" defTabSz="410730">
              <a:defRPr sz="1800"/>
            </a:pPr>
            <a:r>
              <a:rPr kern="0">
                <a:solidFill>
                  <a:srgbClr val="FF26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 manipulation</a:t>
            </a:r>
          </a:p>
          <a:p>
            <a:pPr algn="ctr" defTabSz="410730">
              <a:defRPr sz="1800"/>
            </a:pPr>
            <a:r>
              <a:rPr kern="0">
                <a:solidFill>
                  <a:srgbClr val="FF26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R&amp;D</a:t>
            </a:r>
          </a:p>
        </p:txBody>
      </p:sp>
      <p:sp>
        <p:nvSpPr>
          <p:cNvPr id="76" name="Shape 76"/>
          <p:cNvSpPr/>
          <p:nvPr/>
        </p:nvSpPr>
        <p:spPr>
          <a:xfrm>
            <a:off x="3709943" y="993212"/>
            <a:ext cx="913942" cy="418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/>
          <a:p>
            <a:pPr algn="ctr" defTabSz="410730">
              <a:defRPr sz="1800"/>
            </a:pPr>
            <a:r>
              <a:rPr sz="1100" kern="0">
                <a:solidFill>
                  <a:srgbClr val="3961FF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Scheme</a:t>
            </a:r>
          </a:p>
          <a:p>
            <a:pPr algn="ctr" defTabSz="410730">
              <a:defRPr sz="1800"/>
            </a:pPr>
            <a:r>
              <a:rPr sz="1100" kern="0">
                <a:solidFill>
                  <a:srgbClr val="3961FF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development</a:t>
            </a:r>
          </a:p>
        </p:txBody>
      </p:sp>
      <p:sp>
        <p:nvSpPr>
          <p:cNvPr id="77" name="Shape 77"/>
          <p:cNvSpPr/>
          <p:nvPr/>
        </p:nvSpPr>
        <p:spPr>
          <a:xfrm>
            <a:off x="3379544" y="1528993"/>
            <a:ext cx="913942" cy="418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/>
          <a:p>
            <a:pPr algn="ctr" defTabSz="410730">
              <a:defRPr sz="1800"/>
            </a:pPr>
            <a:r>
              <a:rPr sz="1100" kern="0">
                <a:solidFill>
                  <a:srgbClr val="3961FF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Laser</a:t>
            </a:r>
          </a:p>
          <a:p>
            <a:pPr algn="ctr" defTabSz="410730">
              <a:defRPr sz="1800"/>
            </a:pPr>
            <a:r>
              <a:rPr sz="1100" kern="0">
                <a:solidFill>
                  <a:srgbClr val="3961FF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development</a:t>
            </a:r>
          </a:p>
        </p:txBody>
      </p:sp>
      <p:sp>
        <p:nvSpPr>
          <p:cNvPr id="78" name="Shape 78"/>
          <p:cNvSpPr/>
          <p:nvPr/>
        </p:nvSpPr>
        <p:spPr>
          <a:xfrm>
            <a:off x="3415386" y="2238904"/>
            <a:ext cx="681524" cy="418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/>
          <a:p>
            <a:pPr algn="ctr" defTabSz="410730">
              <a:defRPr sz="1800"/>
            </a:pPr>
            <a:r>
              <a:rPr sz="1100" kern="0">
                <a:solidFill>
                  <a:srgbClr val="3961FF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RILIS</a:t>
            </a:r>
          </a:p>
          <a:p>
            <a:pPr algn="ctr" defTabSz="410730">
              <a:defRPr sz="1800"/>
            </a:pPr>
            <a:r>
              <a:rPr sz="1100" kern="0">
                <a:solidFill>
                  <a:srgbClr val="3961FF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operation</a:t>
            </a:r>
          </a:p>
        </p:txBody>
      </p:sp>
      <p:sp>
        <p:nvSpPr>
          <p:cNvPr id="79" name="Shape 79"/>
          <p:cNvSpPr/>
          <p:nvPr/>
        </p:nvSpPr>
        <p:spPr>
          <a:xfrm>
            <a:off x="3715673" y="2952663"/>
            <a:ext cx="902483" cy="4106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/>
          <a:p>
            <a:pPr algn="ctr" defTabSz="410730">
              <a:defRPr sz="1800"/>
            </a:pPr>
            <a:r>
              <a:rPr sz="1100" kern="0">
                <a:solidFill>
                  <a:srgbClr val="3961FF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Laser</a:t>
            </a:r>
          </a:p>
          <a:p>
            <a:pPr algn="ctr" defTabSz="410730">
              <a:defRPr sz="1800"/>
            </a:pPr>
            <a:r>
              <a:rPr sz="1100" kern="0">
                <a:solidFill>
                  <a:srgbClr val="3961FF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spectroscopy</a:t>
            </a:r>
          </a:p>
        </p:txBody>
      </p:sp>
      <p:sp>
        <p:nvSpPr>
          <p:cNvPr id="80" name="Shape 80"/>
          <p:cNvSpPr/>
          <p:nvPr/>
        </p:nvSpPr>
        <p:spPr>
          <a:xfrm>
            <a:off x="5799490" y="993212"/>
            <a:ext cx="913942" cy="418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/>
          <a:p>
            <a:pPr algn="ctr" defTabSz="410730">
              <a:defRPr sz="1800"/>
            </a:pPr>
            <a:r>
              <a:rPr sz="1100" kern="0">
                <a:solidFill>
                  <a:srgbClr val="00AF2C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Target</a:t>
            </a:r>
          </a:p>
          <a:p>
            <a:pPr algn="ctr" defTabSz="410730">
              <a:defRPr sz="1800"/>
            </a:pPr>
            <a:r>
              <a:rPr sz="1100" kern="0">
                <a:solidFill>
                  <a:srgbClr val="00AF2C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development</a:t>
            </a:r>
          </a:p>
        </p:txBody>
      </p:sp>
      <p:sp>
        <p:nvSpPr>
          <p:cNvPr id="81" name="Shape 81"/>
          <p:cNvSpPr/>
          <p:nvPr/>
        </p:nvSpPr>
        <p:spPr>
          <a:xfrm>
            <a:off x="6206604" y="1550703"/>
            <a:ext cx="831951" cy="4106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/>
          <a:p>
            <a:pPr algn="ctr" defTabSz="410730">
              <a:defRPr sz="1800"/>
            </a:pPr>
            <a:r>
              <a:rPr sz="1100" kern="0">
                <a:solidFill>
                  <a:srgbClr val="00AF2C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Target</a:t>
            </a:r>
          </a:p>
          <a:p>
            <a:pPr algn="ctr" defTabSz="410730">
              <a:defRPr sz="1800"/>
            </a:pPr>
            <a:r>
              <a:rPr sz="1100" kern="0">
                <a:solidFill>
                  <a:srgbClr val="00AF2C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construction</a:t>
            </a:r>
          </a:p>
        </p:txBody>
      </p:sp>
      <p:sp>
        <p:nvSpPr>
          <p:cNvPr id="82" name="Shape 82"/>
          <p:cNvSpPr/>
          <p:nvPr/>
        </p:nvSpPr>
        <p:spPr>
          <a:xfrm>
            <a:off x="6159504" y="2325467"/>
            <a:ext cx="1138570" cy="245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>
              <a:defRPr sz="1500">
                <a:solidFill>
                  <a:srgbClr val="00AF2C"/>
                </a:solidFill>
              </a:defRPr>
            </a:lvl1pPr>
          </a:lstStyle>
          <a:p>
            <a:pPr algn="ctr" defTabSz="410730">
              <a:defRPr sz="1800">
                <a:solidFill>
                  <a:srgbClr val="000000"/>
                </a:solidFill>
              </a:defRPr>
            </a:pPr>
            <a:r>
              <a:rPr sz="1100" kern="0" dirty="0">
                <a:solidFill>
                  <a:srgbClr val="0080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Target</a:t>
            </a:r>
            <a:r>
              <a:rPr sz="1100" kern="0" dirty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 </a:t>
            </a:r>
            <a:r>
              <a:rPr sz="1100" kern="0" dirty="0">
                <a:solidFill>
                  <a:srgbClr val="0080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operation</a:t>
            </a:r>
          </a:p>
        </p:txBody>
      </p:sp>
      <p:sp>
        <p:nvSpPr>
          <p:cNvPr id="83" name="Shape 83"/>
          <p:cNvSpPr/>
          <p:nvPr/>
        </p:nvSpPr>
        <p:spPr>
          <a:xfrm>
            <a:off x="5899839" y="2786349"/>
            <a:ext cx="873978" cy="5915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/>
          <a:p>
            <a:pPr algn="ctr" defTabSz="410730">
              <a:defRPr sz="1800"/>
            </a:pPr>
            <a:r>
              <a:rPr sz="1100" kern="0">
                <a:solidFill>
                  <a:srgbClr val="00AF2C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Technical </a:t>
            </a:r>
          </a:p>
          <a:p>
            <a:pPr algn="ctr" defTabSz="410730">
              <a:defRPr sz="1800"/>
            </a:pPr>
            <a:r>
              <a:rPr sz="1100" kern="0">
                <a:solidFill>
                  <a:srgbClr val="00AF2C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coordination </a:t>
            </a:r>
          </a:p>
          <a:p>
            <a:pPr algn="ctr" defTabSz="410730">
              <a:defRPr sz="1800"/>
            </a:pPr>
            <a:r>
              <a:rPr sz="1100" kern="0">
                <a:solidFill>
                  <a:srgbClr val="00AF2C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of ISOLDE</a:t>
            </a:r>
          </a:p>
        </p:txBody>
      </p:sp>
      <p:pic>
        <p:nvPicPr>
          <p:cNvPr id="84" name="Picture 83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 rot="5400000">
            <a:off x="4570320" y="3356209"/>
            <a:ext cx="1346448" cy="335321"/>
          </a:xfrm>
          <a:prstGeom prst="rect">
            <a:avLst/>
          </a:prstGeom>
        </p:spPr>
      </p:pic>
      <p:sp>
        <p:nvSpPr>
          <p:cNvPr id="86" name="Shape 86"/>
          <p:cNvSpPr/>
          <p:nvPr/>
        </p:nvSpPr>
        <p:spPr>
          <a:xfrm>
            <a:off x="2674833" y="962385"/>
            <a:ext cx="816021" cy="626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>
              <a:defRPr sz="2600" b="1" i="1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730">
              <a:defRPr sz="1800" b="0" i="0">
                <a:solidFill>
                  <a:srgbClr val="000000"/>
                </a:solidFill>
              </a:defRPr>
            </a:pPr>
            <a:r>
              <a:rPr lang="en-US" sz="1800" b="0" i="0" kern="0" dirty="0">
                <a:solidFill>
                  <a:schemeClr val="accent1"/>
                </a:solidFill>
              </a:rPr>
              <a:t>EN/STI</a:t>
            </a:r>
          </a:p>
          <a:p>
            <a:pPr algn="ctr" defTabSz="410730">
              <a:defRPr sz="1800" b="0" i="0">
                <a:solidFill>
                  <a:srgbClr val="000000"/>
                </a:solidFill>
              </a:defRPr>
            </a:pPr>
            <a:r>
              <a:rPr lang="en-US" sz="1800" b="0" i="0" kern="0" dirty="0">
                <a:solidFill>
                  <a:schemeClr val="accent1"/>
                </a:solidFill>
              </a:rPr>
              <a:t>LP</a:t>
            </a:r>
            <a:endParaRPr sz="1800" b="0" i="0" kern="0" dirty="0">
              <a:solidFill>
                <a:schemeClr val="accent1"/>
              </a:solidFill>
            </a:endParaRPr>
          </a:p>
        </p:txBody>
      </p:sp>
      <p:sp>
        <p:nvSpPr>
          <p:cNvPr id="87" name="Shape 87"/>
          <p:cNvSpPr/>
          <p:nvPr/>
        </p:nvSpPr>
        <p:spPr>
          <a:xfrm>
            <a:off x="7027400" y="870144"/>
            <a:ext cx="898676" cy="687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>
              <a:defRPr sz="2600" b="1" i="1">
                <a:solidFill>
                  <a:srgbClr val="00AF2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730">
              <a:defRPr sz="1800" b="0" i="0">
                <a:solidFill>
                  <a:srgbClr val="000000"/>
                </a:solidFill>
              </a:defRPr>
            </a:pPr>
            <a:r>
              <a:rPr lang="en-US" sz="2000" b="0" i="0" kern="0" dirty="0">
                <a:solidFill>
                  <a:srgbClr val="008000"/>
                </a:solidFill>
              </a:rPr>
              <a:t>EN/STI</a:t>
            </a:r>
          </a:p>
          <a:p>
            <a:pPr algn="ctr" defTabSz="410730">
              <a:defRPr sz="1800" b="0" i="0">
                <a:solidFill>
                  <a:srgbClr val="000000"/>
                </a:solidFill>
              </a:defRPr>
            </a:pPr>
            <a:r>
              <a:rPr sz="2000" b="0" i="0" kern="0" dirty="0">
                <a:solidFill>
                  <a:srgbClr val="008000"/>
                </a:solidFill>
              </a:rPr>
              <a:t>RBS</a:t>
            </a:r>
          </a:p>
        </p:txBody>
      </p:sp>
      <p:pic>
        <p:nvPicPr>
          <p:cNvPr id="88" name="Picture 87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308924" y="3748536"/>
            <a:ext cx="5810385" cy="2904416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89" name="Shape 89"/>
          <p:cNvSpPr/>
          <p:nvPr/>
        </p:nvSpPr>
        <p:spPr>
          <a:xfrm>
            <a:off x="2843786" y="4012032"/>
            <a:ext cx="4722796" cy="6347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/>
          <a:p>
            <a:pPr algn="ctr" defTabSz="410730">
              <a:defRPr sz="1800"/>
            </a:pPr>
            <a:r>
              <a:rPr b="1" kern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A highly effective </a:t>
            </a:r>
          </a:p>
          <a:p>
            <a:pPr algn="ctr" defTabSz="410730">
              <a:defRPr sz="1800"/>
            </a:pPr>
            <a:r>
              <a:rPr b="1" kern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means of improving ISOLDE performance</a:t>
            </a:r>
          </a:p>
        </p:txBody>
      </p:sp>
      <p:sp>
        <p:nvSpPr>
          <p:cNvPr id="90" name="Shape 90"/>
          <p:cNvSpPr/>
          <p:nvPr/>
        </p:nvSpPr>
        <p:spPr>
          <a:xfrm>
            <a:off x="2484661" y="5024014"/>
            <a:ext cx="1075366" cy="353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>
              <a:defRPr sz="2500" b="1" i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730">
              <a:defRPr sz="1800" b="0" i="0">
                <a:solidFill>
                  <a:srgbClr val="000000"/>
                </a:solidFill>
              </a:defRPr>
            </a:pPr>
            <a:r>
              <a:rPr sz="1800" b="0" i="0" kern="0">
                <a:solidFill>
                  <a:srgbClr val="000000"/>
                </a:solidFill>
              </a:rPr>
              <a:t>Efficiency</a:t>
            </a:r>
          </a:p>
        </p:txBody>
      </p:sp>
      <p:sp>
        <p:nvSpPr>
          <p:cNvPr id="91" name="Shape 91"/>
          <p:cNvSpPr/>
          <p:nvPr/>
        </p:nvSpPr>
        <p:spPr>
          <a:xfrm>
            <a:off x="3811742" y="5024014"/>
            <a:ext cx="1127450" cy="353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>
              <a:defRPr sz="2500" b="1" i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730">
              <a:defRPr sz="1800" b="0" i="0">
                <a:solidFill>
                  <a:srgbClr val="000000"/>
                </a:solidFill>
              </a:defRPr>
            </a:pPr>
            <a:r>
              <a:rPr sz="1800" b="0" i="0" kern="0">
                <a:solidFill>
                  <a:srgbClr val="000000"/>
                </a:solidFill>
              </a:rPr>
              <a:t>Selectivity</a:t>
            </a:r>
          </a:p>
        </p:txBody>
      </p:sp>
      <p:sp>
        <p:nvSpPr>
          <p:cNvPr id="92" name="Shape 92"/>
          <p:cNvSpPr/>
          <p:nvPr/>
        </p:nvSpPr>
        <p:spPr>
          <a:xfrm>
            <a:off x="5226795" y="5024014"/>
            <a:ext cx="1427368" cy="353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>
              <a:defRPr sz="2500" b="1" i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730">
              <a:defRPr sz="1800" b="0" i="0">
                <a:solidFill>
                  <a:srgbClr val="000000"/>
                </a:solidFill>
              </a:defRPr>
            </a:pPr>
            <a:r>
              <a:rPr sz="1800" b="0" i="0" kern="0">
                <a:solidFill>
                  <a:srgbClr val="000000"/>
                </a:solidFill>
              </a:rPr>
              <a:t>Beam quality</a:t>
            </a:r>
          </a:p>
        </p:txBody>
      </p:sp>
      <p:sp>
        <p:nvSpPr>
          <p:cNvPr id="93" name="Shape 93"/>
          <p:cNvSpPr/>
          <p:nvPr/>
        </p:nvSpPr>
        <p:spPr>
          <a:xfrm>
            <a:off x="2905531" y="5704664"/>
            <a:ext cx="4670745" cy="6347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/>
          <a:p>
            <a:pPr algn="ctr" defTabSz="410730">
              <a:defRPr sz="1800"/>
            </a:pPr>
            <a:r>
              <a:rPr kern="0">
                <a:solidFill>
                  <a:srgbClr val="FF26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With </a:t>
            </a:r>
            <a:r>
              <a:rPr b="1" i="1" kern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reduced radioactive waste inventory</a:t>
            </a:r>
            <a:endParaRPr kern="0">
              <a:solidFill>
                <a:srgbClr val="FF26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algn="ctr" defTabSz="410730">
              <a:defRPr sz="1800"/>
            </a:pPr>
            <a:r>
              <a:rPr kern="0">
                <a:solidFill>
                  <a:srgbClr val="FF26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(essential for HIE ISOLDE)</a:t>
            </a:r>
          </a:p>
        </p:txBody>
      </p:sp>
      <p:sp>
        <p:nvSpPr>
          <p:cNvPr id="94" name="Shape 94"/>
          <p:cNvSpPr/>
          <p:nvPr/>
        </p:nvSpPr>
        <p:spPr>
          <a:xfrm>
            <a:off x="7035979" y="5064652"/>
            <a:ext cx="790273" cy="2721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>
              <a:defRPr sz="2600" b="1" i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defTabSz="410730">
              <a:defRPr sz="1800" b="0" i="0">
                <a:solidFill>
                  <a:srgbClr val="000000"/>
                </a:solidFill>
              </a:defRPr>
            </a:pPr>
            <a:r>
              <a:rPr sz="1300" b="0" i="0" kern="0">
                <a:solidFill>
                  <a:srgbClr val="000000"/>
                </a:solidFill>
              </a:rPr>
              <a:t>Reliability</a:t>
            </a:r>
          </a:p>
        </p:txBody>
      </p:sp>
      <p:sp>
        <p:nvSpPr>
          <p:cNvPr id="95" name="Shape 95"/>
          <p:cNvSpPr/>
          <p:nvPr/>
        </p:nvSpPr>
        <p:spPr>
          <a:xfrm>
            <a:off x="3784009" y="4720521"/>
            <a:ext cx="2638536" cy="2721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>
              <a:defRPr sz="2600">
                <a:solidFill>
                  <a:srgbClr val="FF2600"/>
                </a:solidFill>
              </a:defRPr>
            </a:lvl1pPr>
          </a:lstStyle>
          <a:p>
            <a:pPr algn="ctr" defTabSz="410730">
              <a:defRPr sz="1800">
                <a:solidFill>
                  <a:srgbClr val="000000"/>
                </a:solidFill>
              </a:defRPr>
            </a:pPr>
            <a:r>
              <a:rPr sz="1300" kern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There is room for improvement  of </a:t>
            </a:r>
          </a:p>
        </p:txBody>
      </p:sp>
      <p:sp>
        <p:nvSpPr>
          <p:cNvPr id="96" name="Shape 96"/>
          <p:cNvSpPr/>
          <p:nvPr/>
        </p:nvSpPr>
        <p:spPr>
          <a:xfrm>
            <a:off x="8299029" y="3745433"/>
            <a:ext cx="504938" cy="31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>
              <a:defRPr sz="2600">
                <a:solidFill>
                  <a:srgbClr val="FF2600"/>
                </a:solidFill>
              </a:defRPr>
            </a:lvl1pPr>
          </a:lstStyle>
          <a:p>
            <a:pPr defTabSz="410730">
              <a:defRPr sz="1800">
                <a:solidFill>
                  <a:srgbClr val="000000"/>
                </a:solidFill>
              </a:defRPr>
            </a:pPr>
            <a:r>
              <a:rPr sz="1600" kern="0">
                <a:solidFill>
                  <a:srgbClr val="FF00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LIST</a:t>
            </a:r>
          </a:p>
        </p:txBody>
      </p:sp>
      <p:sp>
        <p:nvSpPr>
          <p:cNvPr id="97" name="Shape 97"/>
          <p:cNvSpPr/>
          <p:nvPr/>
        </p:nvSpPr>
        <p:spPr>
          <a:xfrm>
            <a:off x="8299030" y="5024312"/>
            <a:ext cx="3062339" cy="31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5" tIns="35715" rIns="35715" bIns="35715" anchor="ctr">
            <a:spAutoFit/>
          </a:bodyPr>
          <a:lstStyle>
            <a:lvl1pPr algn="l">
              <a:defRPr sz="2600">
                <a:solidFill>
                  <a:srgbClr val="FF2600"/>
                </a:solidFill>
              </a:defRPr>
            </a:lvl1pPr>
          </a:lstStyle>
          <a:p>
            <a:pPr defTabSz="410730">
              <a:defRPr sz="1800">
                <a:solidFill>
                  <a:srgbClr val="000000"/>
                </a:solidFill>
              </a:defRPr>
            </a:pPr>
            <a:r>
              <a:rPr sz="1600" kern="0" dirty="0">
                <a:solidFill>
                  <a:srgbClr val="FF00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RILIS selectivity</a:t>
            </a:r>
          </a:p>
        </p:txBody>
      </p:sp>
      <p:sp>
        <p:nvSpPr>
          <p:cNvPr id="98" name="Shape 98"/>
          <p:cNvSpPr/>
          <p:nvPr/>
        </p:nvSpPr>
        <p:spPr>
          <a:xfrm>
            <a:off x="8299030" y="4598019"/>
            <a:ext cx="1679943" cy="31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>
              <a:defRPr sz="2600">
                <a:solidFill>
                  <a:srgbClr val="FF2600"/>
                </a:solidFill>
              </a:defRPr>
            </a:lvl1pPr>
          </a:lstStyle>
          <a:p>
            <a:pPr defTabSz="410730">
              <a:defRPr sz="1800">
                <a:solidFill>
                  <a:srgbClr val="000000"/>
                </a:solidFill>
              </a:defRPr>
            </a:pPr>
            <a:r>
              <a:rPr sz="1600" kern="0">
                <a:solidFill>
                  <a:srgbClr val="FF00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Fast beam gating</a:t>
            </a:r>
          </a:p>
        </p:txBody>
      </p:sp>
      <p:sp>
        <p:nvSpPr>
          <p:cNvPr id="99" name="Shape 99"/>
          <p:cNvSpPr/>
          <p:nvPr/>
        </p:nvSpPr>
        <p:spPr>
          <a:xfrm>
            <a:off x="8299030" y="5450605"/>
            <a:ext cx="2412373" cy="31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5" tIns="35715" rIns="35715" bIns="35715" anchor="ctr">
            <a:spAutoFit/>
          </a:bodyPr>
          <a:lstStyle>
            <a:lvl1pPr>
              <a:defRPr sz="2600">
                <a:solidFill>
                  <a:srgbClr val="FF2600"/>
                </a:solidFill>
              </a:defRPr>
            </a:lvl1pPr>
          </a:lstStyle>
          <a:p>
            <a:pPr defTabSz="410730">
              <a:defRPr sz="1800">
                <a:solidFill>
                  <a:srgbClr val="000000"/>
                </a:solidFill>
              </a:defRPr>
            </a:pPr>
            <a:r>
              <a:rPr sz="1600" kern="0">
                <a:solidFill>
                  <a:srgbClr val="FF00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Ion beam multiplexing</a:t>
            </a:r>
          </a:p>
        </p:txBody>
      </p:sp>
      <p:sp>
        <p:nvSpPr>
          <p:cNvPr id="100" name="Shape 100"/>
          <p:cNvSpPr/>
          <p:nvPr/>
        </p:nvSpPr>
        <p:spPr>
          <a:xfrm>
            <a:off x="8299029" y="4171726"/>
            <a:ext cx="1782328" cy="31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>
              <a:defRPr sz="2600">
                <a:solidFill>
                  <a:srgbClr val="FF2600"/>
                </a:solidFill>
              </a:defRPr>
            </a:lvl1pPr>
          </a:lstStyle>
          <a:p>
            <a:pPr defTabSz="410730">
              <a:defRPr sz="1800">
                <a:solidFill>
                  <a:srgbClr val="000000"/>
                </a:solidFill>
              </a:defRPr>
            </a:pPr>
            <a:r>
              <a:rPr sz="1600" kern="0" dirty="0">
                <a:solidFill>
                  <a:srgbClr val="FF00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ISCOOL</a:t>
            </a:r>
            <a:r>
              <a:rPr lang="en-US" sz="1600" kern="0" dirty="0">
                <a:solidFill>
                  <a:srgbClr val="FF00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 upgrades</a:t>
            </a:r>
            <a:endParaRPr sz="1600" kern="0" dirty="0">
              <a:solidFill>
                <a:srgbClr val="FF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01" name="Shape 101"/>
          <p:cNvSpPr/>
          <p:nvPr/>
        </p:nvSpPr>
        <p:spPr>
          <a:xfrm>
            <a:off x="8299030" y="5876898"/>
            <a:ext cx="3062339" cy="31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5" tIns="35715" rIns="35715" bIns="35715" anchor="ctr">
            <a:spAutoFit/>
          </a:bodyPr>
          <a:lstStyle>
            <a:lvl1pPr algn="l">
              <a:defRPr sz="2600">
                <a:solidFill>
                  <a:srgbClr val="FF2600"/>
                </a:solidFill>
              </a:defRPr>
            </a:lvl1pPr>
          </a:lstStyle>
          <a:p>
            <a:pPr defTabSz="410730">
              <a:defRPr sz="1800">
                <a:solidFill>
                  <a:srgbClr val="000000"/>
                </a:solidFill>
              </a:defRPr>
            </a:pPr>
            <a:r>
              <a:rPr sz="1600" kern="0" dirty="0">
                <a:solidFill>
                  <a:srgbClr val="FF00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Optical pumping</a:t>
            </a:r>
          </a:p>
        </p:txBody>
      </p:sp>
      <p:sp>
        <p:nvSpPr>
          <p:cNvPr id="102" name="Shape 102"/>
          <p:cNvSpPr/>
          <p:nvPr/>
        </p:nvSpPr>
        <p:spPr>
          <a:xfrm>
            <a:off x="8299030" y="2892847"/>
            <a:ext cx="1907895" cy="31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>
              <a:defRPr sz="2600">
                <a:solidFill>
                  <a:srgbClr val="FF2600"/>
                </a:solidFill>
              </a:defRPr>
            </a:lvl1pPr>
          </a:lstStyle>
          <a:p>
            <a:pPr defTabSz="410730">
              <a:defRPr sz="1800">
                <a:solidFill>
                  <a:srgbClr val="000000"/>
                </a:solidFill>
              </a:defRPr>
            </a:pPr>
            <a:r>
              <a:rPr sz="1600" kern="0">
                <a:solidFill>
                  <a:srgbClr val="FF00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FEBIAD optimzation</a:t>
            </a:r>
          </a:p>
        </p:txBody>
      </p:sp>
      <p:sp>
        <p:nvSpPr>
          <p:cNvPr id="103" name="Shape 103"/>
          <p:cNvSpPr/>
          <p:nvPr/>
        </p:nvSpPr>
        <p:spPr>
          <a:xfrm>
            <a:off x="8299030" y="3319140"/>
            <a:ext cx="799891" cy="31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>
              <a:defRPr sz="2600">
                <a:solidFill>
                  <a:srgbClr val="FF2600"/>
                </a:solidFill>
              </a:defRPr>
            </a:lvl1pPr>
          </a:lstStyle>
          <a:p>
            <a:pPr defTabSz="410730">
              <a:defRPr sz="1800">
                <a:solidFill>
                  <a:srgbClr val="000000"/>
                </a:solidFill>
              </a:defRPr>
            </a:pPr>
            <a:r>
              <a:rPr sz="1600" kern="0">
                <a:solidFill>
                  <a:srgbClr val="FF00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VADLIS</a:t>
            </a:r>
          </a:p>
        </p:txBody>
      </p:sp>
      <p:sp>
        <p:nvSpPr>
          <p:cNvPr id="104" name="Shape 104"/>
          <p:cNvSpPr/>
          <p:nvPr/>
        </p:nvSpPr>
        <p:spPr>
          <a:xfrm>
            <a:off x="8299029" y="2466554"/>
            <a:ext cx="743786" cy="31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>
              <a:defRPr sz="2600">
                <a:solidFill>
                  <a:srgbClr val="FF2600"/>
                </a:solidFill>
              </a:defRPr>
            </a:lvl1pPr>
          </a:lstStyle>
          <a:p>
            <a:pPr defTabSz="410730">
              <a:defRPr sz="1800">
                <a:solidFill>
                  <a:srgbClr val="000000"/>
                </a:solidFill>
              </a:defRPr>
            </a:pPr>
            <a:r>
              <a:rPr sz="1600" kern="0">
                <a:solidFill>
                  <a:srgbClr val="FF00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ToFLIS</a:t>
            </a:r>
          </a:p>
        </p:txBody>
      </p:sp>
      <p:sp>
        <p:nvSpPr>
          <p:cNvPr id="105" name="Shape 105"/>
          <p:cNvSpPr/>
          <p:nvPr/>
        </p:nvSpPr>
        <p:spPr>
          <a:xfrm>
            <a:off x="8299029" y="2040261"/>
            <a:ext cx="1326202" cy="31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5" tIns="35715" rIns="35715" bIns="35715" anchor="ctr">
            <a:spAutoFit/>
          </a:bodyPr>
          <a:lstStyle>
            <a:lvl1pPr>
              <a:defRPr sz="2600">
                <a:solidFill>
                  <a:srgbClr val="FF2600"/>
                </a:solidFill>
              </a:defRPr>
            </a:lvl1pPr>
          </a:lstStyle>
          <a:p>
            <a:pPr defTabSz="410730">
              <a:defRPr sz="1800">
                <a:solidFill>
                  <a:srgbClr val="000000"/>
                </a:solidFill>
              </a:defRPr>
            </a:pPr>
            <a:r>
              <a:rPr lang="en-US" sz="1600" kern="0" dirty="0">
                <a:solidFill>
                  <a:srgbClr val="FF00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HRS upgrade</a:t>
            </a:r>
            <a:endParaRPr sz="1600" kern="0" dirty="0">
              <a:solidFill>
                <a:srgbClr val="FF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06" name="Shape 106"/>
          <p:cNvSpPr/>
          <p:nvPr/>
        </p:nvSpPr>
        <p:spPr>
          <a:xfrm>
            <a:off x="8318146" y="1359695"/>
            <a:ext cx="2412373" cy="626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5" tIns="35715" rIns="35715" bIns="35715" anchor="ctr">
            <a:spAutoFit/>
          </a:bodyPr>
          <a:lstStyle/>
          <a:p>
            <a:pPr defTabSz="410730">
              <a:defRPr sz="1800"/>
            </a:pPr>
            <a:r>
              <a:rPr kern="0" dirty="0">
                <a:solidFill>
                  <a:sysClr val="windowText" lastClr="0000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To tackle </a:t>
            </a:r>
          </a:p>
          <a:p>
            <a:pPr defTabSz="410730">
              <a:defRPr sz="1800"/>
            </a:pPr>
            <a:r>
              <a:rPr lang="en-US" kern="0" dirty="0">
                <a:solidFill>
                  <a:sysClr val="windowText" lastClr="0000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subjects </a:t>
            </a:r>
            <a:r>
              <a:rPr kern="0" dirty="0">
                <a:solidFill>
                  <a:sysClr val="windowText" lastClr="0000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such as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648" y="-35057"/>
            <a:ext cx="10070353" cy="727753"/>
          </a:xfrm>
        </p:spPr>
        <p:txBody>
          <a:bodyPr>
            <a:normAutofit/>
          </a:bodyPr>
          <a:lstStyle/>
          <a:p>
            <a:r>
              <a:rPr lang="en-US" sz="2400" dirty="0"/>
              <a:t>New Ion Source </a:t>
            </a:r>
            <a:r>
              <a:rPr lang="en-US" sz="2000" i="1" dirty="0"/>
              <a:t>(and beam manipulation) </a:t>
            </a:r>
            <a:r>
              <a:rPr lang="en-US" sz="2400" dirty="0"/>
              <a:t>Development Team</a:t>
            </a:r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sz="quarter" idx="14"/>
          </p:nvPr>
        </p:nvSpPr>
        <p:spPr>
          <a:xfrm rot="10800000">
            <a:off x="867792" y="690584"/>
            <a:ext cx="575899" cy="614606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Ion Source development and Beam Manipulation (ISBM)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760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ISOLDE – BTY (PSB &gt; Target)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27250" y="1076500"/>
            <a:ext cx="795655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BTY Transfer line magnets – 32 Magnets (4 Families)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0055A0"/>
                </a:solidFill>
              </a:rPr>
              <a:t>4* Bending – PXMBXFBCWP – </a:t>
            </a:r>
            <a:r>
              <a:rPr lang="en-GB" dirty="0">
                <a:solidFill>
                  <a:srgbClr val="00B050"/>
                </a:solidFill>
              </a:rPr>
              <a:t>2* Spares (1 Certified)</a:t>
            </a:r>
          </a:p>
          <a:p>
            <a:r>
              <a:rPr lang="en-GB" dirty="0">
                <a:solidFill>
                  <a:srgbClr val="0055A0"/>
                </a:solidFill>
              </a:rPr>
              <a:t>15* Quadrupoles – PXMQNCDNWP – </a:t>
            </a:r>
            <a:r>
              <a:rPr lang="en-GB" dirty="0">
                <a:solidFill>
                  <a:srgbClr val="00B050"/>
                </a:solidFill>
              </a:rPr>
              <a:t>1 Certified Spare</a:t>
            </a:r>
          </a:p>
          <a:p>
            <a:r>
              <a:rPr lang="en-GB" dirty="0">
                <a:solidFill>
                  <a:srgbClr val="0055A0"/>
                </a:solidFill>
              </a:rPr>
              <a:t>4* Quadrupoles – PXMQNEETWC – </a:t>
            </a:r>
            <a:r>
              <a:rPr lang="en-GB" dirty="0">
                <a:solidFill>
                  <a:srgbClr val="00B050"/>
                </a:solidFill>
              </a:rPr>
              <a:t>19* Spares (1 Certified)</a:t>
            </a:r>
          </a:p>
          <a:p>
            <a:endParaRPr lang="en-GB" dirty="0">
              <a:solidFill>
                <a:srgbClr val="00B050"/>
              </a:solidFill>
            </a:endParaRPr>
          </a:p>
          <a:p>
            <a:r>
              <a:rPr lang="en-GB" dirty="0">
                <a:solidFill>
                  <a:srgbClr val="0B387C"/>
                </a:solidFill>
              </a:rPr>
              <a:t>9* Corrector PXMCCAAWAP – </a:t>
            </a:r>
            <a:r>
              <a:rPr lang="en-GB" dirty="0">
                <a:solidFill>
                  <a:srgbClr val="FF0000"/>
                </a:solidFill>
              </a:rPr>
              <a:t>All spares need new coils (4 sets planned for PSB consolidation ~ 50 kCHF) (As per AD)</a:t>
            </a:r>
          </a:p>
          <a:p>
            <a:endParaRPr lang="en-GB" dirty="0">
              <a:solidFill>
                <a:srgbClr val="00B050"/>
              </a:solidFill>
            </a:endParaRPr>
          </a:p>
          <a:p>
            <a:r>
              <a:rPr lang="en-GB" dirty="0">
                <a:solidFill>
                  <a:srgbClr val="00B050"/>
                </a:solidFill>
              </a:rPr>
              <a:t>General situation good, however the magnets in the target area are showing signs of radiation damage and a preventative change of magnets may be performed during LS2. </a:t>
            </a:r>
          </a:p>
          <a:p>
            <a:endParaRPr lang="en-GB" dirty="0">
              <a:solidFill>
                <a:srgbClr val="00B050"/>
              </a:solidFill>
            </a:endParaRPr>
          </a:p>
          <a:p>
            <a:endParaRPr lang="en-GB" dirty="0">
              <a:solidFill>
                <a:srgbClr val="0055A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4493335" y="6362378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June 2015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706756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142</a:t>
            </a:r>
            <a:r>
              <a:rPr lang="en-US" baseline="30000" dirty="0" smtClean="0"/>
              <a:t>nd</a:t>
            </a:r>
            <a:r>
              <a:rPr lang="en-US" dirty="0" smtClean="0"/>
              <a:t> IEFC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0674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ISOLDE – Separators (HRS,GPS)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72648" y="2173847"/>
            <a:ext cx="795655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HRS – 2 Magnets – </a:t>
            </a:r>
            <a:r>
              <a:rPr lang="en-GB" dirty="0">
                <a:hlinkClick r:id="rId2"/>
              </a:rPr>
              <a:t>PXMDSFACWC</a:t>
            </a:r>
            <a:r>
              <a:rPr lang="en-GB" dirty="0"/>
              <a:t> (60 Deg), </a:t>
            </a:r>
            <a:r>
              <a:rPr lang="en-GB" dirty="0">
                <a:hlinkClick r:id="rId3"/>
              </a:rPr>
              <a:t>PXMDSGACWC</a:t>
            </a:r>
            <a:r>
              <a:rPr lang="en-GB" dirty="0"/>
              <a:t> (90 Deg).</a:t>
            </a:r>
          </a:p>
          <a:p>
            <a:r>
              <a:rPr lang="en-GB" dirty="0">
                <a:solidFill>
                  <a:srgbClr val="FF0000"/>
                </a:solidFill>
              </a:rPr>
              <a:t>Zero Spares</a:t>
            </a:r>
          </a:p>
          <a:p>
            <a:r>
              <a:rPr lang="en-GB" dirty="0">
                <a:solidFill>
                  <a:srgbClr val="FF0000"/>
                </a:solidFill>
              </a:rPr>
              <a:t>Minimum consolidation action spare coils ~ 200 kCHF (to be approved)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/>
              <a:t>GPS – 1 Magnet – </a:t>
            </a:r>
            <a:r>
              <a:rPr lang="en-GB" dirty="0">
                <a:hlinkClick r:id="rId4"/>
              </a:rPr>
              <a:t>PXMDSEAHWC</a:t>
            </a:r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Zero Spares (No Documentation at Hand)</a:t>
            </a:r>
          </a:p>
          <a:p>
            <a:r>
              <a:rPr lang="en-GB" dirty="0">
                <a:solidFill>
                  <a:srgbClr val="FF0000"/>
                </a:solidFill>
              </a:rPr>
              <a:t>Minimum consolidation action spare coils ~ 100 kCHF (to be approved)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b="1" u="sng" dirty="0">
                <a:solidFill>
                  <a:srgbClr val="FF0000"/>
                </a:solidFill>
              </a:rPr>
              <a:t>IT IS NOT POSSIBLE TO REMOVE THE MAGNETS FROM THE ZONE!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“A possible change to the layout is being considered but not before LS3 at the earliest” – R. Catherall 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4493335" y="6362378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June 2015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706756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142</a:t>
            </a:r>
            <a:r>
              <a:rPr lang="en-US" baseline="30000" dirty="0" smtClean="0"/>
              <a:t>nd</a:t>
            </a:r>
            <a:r>
              <a:rPr lang="en-US" dirty="0" smtClean="0"/>
              <a:t> IEFC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6141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" y="219620"/>
            <a:ext cx="10515600" cy="1325563"/>
          </a:xfrm>
        </p:spPr>
        <p:txBody>
          <a:bodyPr/>
          <a:lstStyle/>
          <a:p>
            <a:r>
              <a:rPr lang="en-GB" dirty="0" smtClean="0"/>
              <a:t>ISOLDE - REX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27250" y="1076499"/>
            <a:ext cx="795655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REX &gt; HIE ISOLDE – 22 Magnets (11 Families)</a:t>
            </a:r>
          </a:p>
          <a:p>
            <a:endParaRPr lang="en-GB" dirty="0"/>
          </a:p>
          <a:p>
            <a:r>
              <a:rPr lang="en-GB" dirty="0"/>
              <a:t>1* Bending – PXMBXCAHWC – </a:t>
            </a:r>
            <a:r>
              <a:rPr lang="en-GB" dirty="0">
                <a:solidFill>
                  <a:srgbClr val="FF0000"/>
                </a:solidFill>
              </a:rPr>
              <a:t>Zero Spares, ~120 kCHF (to be approved)</a:t>
            </a:r>
          </a:p>
          <a:p>
            <a:endParaRPr lang="en-GB" dirty="0"/>
          </a:p>
          <a:p>
            <a:r>
              <a:rPr lang="en-GB" dirty="0"/>
              <a:t>1* Quadrupole Doublet – PXMQDAAFWC – </a:t>
            </a:r>
            <a:r>
              <a:rPr lang="en-GB" dirty="0">
                <a:solidFill>
                  <a:srgbClr val="FF0000"/>
                </a:solidFill>
              </a:rPr>
              <a:t>Zero Spares*, ~60 kCHF (to be approved) *An alternative magnet may be suitable TBC.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/>
              <a:t>2* Quadrupole Triplet – </a:t>
            </a:r>
            <a:r>
              <a:rPr lang="en-GB" dirty="0">
                <a:hlinkClick r:id="rId2"/>
              </a:rPr>
              <a:t>PXMQTAAFWC</a:t>
            </a:r>
            <a:r>
              <a:rPr lang="en-GB" dirty="0"/>
              <a:t>,  </a:t>
            </a:r>
            <a:r>
              <a:rPr lang="en-GB" dirty="0">
                <a:hlinkClick r:id="rId3"/>
              </a:rPr>
              <a:t>PXMQTABFWC</a:t>
            </a:r>
            <a:r>
              <a:rPr lang="en-GB" dirty="0"/>
              <a:t> – </a:t>
            </a:r>
            <a:r>
              <a:rPr lang="en-GB" dirty="0">
                <a:solidFill>
                  <a:srgbClr val="FF0000"/>
                </a:solidFill>
              </a:rPr>
              <a:t>Zero Spares,</a:t>
            </a:r>
          </a:p>
          <a:p>
            <a:r>
              <a:rPr lang="en-GB" dirty="0">
                <a:solidFill>
                  <a:srgbClr val="FF0000"/>
                </a:solidFill>
              </a:rPr>
              <a:t>~60 kCHF (to be approved)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/>
              <a:t>2* Quadrupole Triplet -  </a:t>
            </a:r>
            <a:r>
              <a:rPr lang="en-GB" dirty="0">
                <a:hlinkClick r:id="rId4"/>
              </a:rPr>
              <a:t>PXMQTACFWC</a:t>
            </a:r>
            <a:r>
              <a:rPr lang="en-GB" dirty="0"/>
              <a:t>,  </a:t>
            </a:r>
            <a:r>
              <a:rPr lang="en-GB" dirty="0">
                <a:hlinkClick r:id="rId5"/>
              </a:rPr>
              <a:t>PXMQTADFWC</a:t>
            </a:r>
            <a:r>
              <a:rPr lang="en-GB" dirty="0"/>
              <a:t> – </a:t>
            </a:r>
            <a:r>
              <a:rPr lang="en-GB" dirty="0">
                <a:solidFill>
                  <a:srgbClr val="FF0000"/>
                </a:solidFill>
              </a:rPr>
              <a:t>Zero Spares, ~60 kCHF required (to be approved)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/>
              <a:t>1* Quadrupole Triplet -  </a:t>
            </a:r>
            <a:r>
              <a:rPr lang="en-GB" dirty="0">
                <a:hlinkClick r:id="rId6"/>
              </a:rPr>
              <a:t>PXMQTAGFWC</a:t>
            </a:r>
            <a:r>
              <a:rPr lang="en-GB" dirty="0"/>
              <a:t>, </a:t>
            </a:r>
            <a:r>
              <a:rPr lang="en-GB" dirty="0">
                <a:hlinkClick r:id="rId7"/>
              </a:rPr>
              <a:t>PXMQTAHFWC</a:t>
            </a:r>
            <a:r>
              <a:rPr lang="en-GB" dirty="0"/>
              <a:t> </a:t>
            </a:r>
            <a:r>
              <a:rPr lang="en-GB" dirty="0">
                <a:solidFill>
                  <a:srgbClr val="00B050"/>
                </a:solidFill>
              </a:rPr>
              <a:t>– 2* Spares</a:t>
            </a:r>
          </a:p>
          <a:p>
            <a:endParaRPr lang="en-GB" dirty="0">
              <a:solidFill>
                <a:srgbClr val="00B050"/>
              </a:solidFill>
            </a:endParaRPr>
          </a:p>
          <a:p>
            <a:r>
              <a:rPr lang="en-GB" dirty="0"/>
              <a:t>1* Quadrupole Triplet -  </a:t>
            </a:r>
            <a:r>
              <a:rPr lang="en-GB" dirty="0">
                <a:hlinkClick r:id="rId8"/>
              </a:rPr>
              <a:t>PXMQTAEFWC</a:t>
            </a:r>
            <a:r>
              <a:rPr lang="en-GB" dirty="0"/>
              <a:t>,  </a:t>
            </a:r>
            <a:r>
              <a:rPr lang="en-GB" dirty="0">
                <a:hlinkClick r:id="rId9"/>
              </a:rPr>
              <a:t>PXMQTAFFWC</a:t>
            </a:r>
            <a:r>
              <a:rPr lang="en-GB" dirty="0"/>
              <a:t> – </a:t>
            </a:r>
            <a:r>
              <a:rPr lang="en-GB" dirty="0">
                <a:solidFill>
                  <a:srgbClr val="FF0000"/>
                </a:solidFill>
              </a:rPr>
              <a:t>Zero Spares,</a:t>
            </a:r>
          </a:p>
          <a:p>
            <a:r>
              <a:rPr lang="en-GB" dirty="0">
                <a:solidFill>
                  <a:srgbClr val="FF0000"/>
                </a:solidFill>
              </a:rPr>
              <a:t>Inside cavity, no access, 100 kCHF + spare cavity? (to be approved)</a:t>
            </a:r>
          </a:p>
          <a:p>
            <a:endParaRPr lang="en-GB" dirty="0"/>
          </a:p>
          <a:p>
            <a:r>
              <a:rPr lang="en-GB" dirty="0"/>
              <a:t>1* Corrector – </a:t>
            </a:r>
            <a:r>
              <a:rPr lang="en-GB" dirty="0">
                <a:hlinkClick r:id="rId10"/>
              </a:rPr>
              <a:t>PXMCCAQWAC</a:t>
            </a:r>
            <a:r>
              <a:rPr lang="en-GB" dirty="0"/>
              <a:t> </a:t>
            </a:r>
            <a:r>
              <a:rPr lang="en-GB" dirty="0">
                <a:solidFill>
                  <a:srgbClr val="00B050"/>
                </a:solidFill>
              </a:rPr>
              <a:t>– 4* Spares (1 Certified) 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4493335" y="6362378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June 2015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706756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142</a:t>
            </a:r>
            <a:r>
              <a:rPr lang="en-US" baseline="30000" dirty="0" smtClean="0"/>
              <a:t>nd</a:t>
            </a:r>
            <a:r>
              <a:rPr lang="en-US" dirty="0" smtClean="0"/>
              <a:t> IEFC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1038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ISOLDE - Summary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597983" y="2046334"/>
          <a:ext cx="8395331" cy="33384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8738"/>
                <a:gridCol w="1091189"/>
                <a:gridCol w="1012760"/>
                <a:gridCol w="808161"/>
                <a:gridCol w="808161"/>
                <a:gridCol w="808161"/>
                <a:gridCol w="808161"/>
              </a:tblGrid>
              <a:tr h="3552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ITEM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Status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Total (kCHF)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2015 (kCHF)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2016 (kCHF)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2017 (kCHF)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2018 (kCHF)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83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HRS Separators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to be approved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200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40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160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83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GPS Separator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to be approved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100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80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83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REX Bending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to be approved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120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24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96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83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REX Triplet Quadrupoles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to be approved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120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24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96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552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REX Triplet Quad (inside cavity)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to be approved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100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 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100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552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TOTAL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effectLst/>
                        </a:rPr>
                        <a:t>640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effectLst/>
                        </a:rPr>
                        <a:t>0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effectLst/>
                        </a:rPr>
                        <a:t>108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effectLst/>
                        </a:rPr>
                        <a:t>432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effectLst/>
                        </a:rPr>
                        <a:t>100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720047" y="1471748"/>
            <a:ext cx="3004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Possible spending plan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4493335" y="6362378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June 2015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706756" y="635635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142</a:t>
            </a:r>
            <a:r>
              <a:rPr lang="en-US" baseline="30000" dirty="0" smtClean="0"/>
              <a:t>nd</a:t>
            </a:r>
            <a:r>
              <a:rPr lang="en-US" dirty="0" smtClean="0"/>
              <a:t> IEFC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3448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REX Low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At REXEBIS </a:t>
            </a:r>
            <a:r>
              <a:rPr lang="en-US" dirty="0" smtClean="0"/>
              <a:t>has a </a:t>
            </a:r>
            <a:r>
              <a:rPr lang="en-US" dirty="0"/>
              <a:t>new control system for the timing signals and the function generators. CO supported, but now lacking an interface application.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dirty="0" smtClean="0"/>
              <a:t>Carried out </a:t>
            </a:r>
            <a:r>
              <a:rPr lang="en-US" dirty="0"/>
              <a:t>some promising high intensity tests at REXTRAP and REXEBIS, so well prepared for intensity upgrades. Presented at EURORIB.</a:t>
            </a:r>
          </a:p>
          <a:p>
            <a:endParaRPr lang="en-US" dirty="0"/>
          </a:p>
          <a:p>
            <a:r>
              <a:rPr lang="en-US" dirty="0"/>
              <a:t>Performed transverse emittance measurements of beam after REX separator. Agrees with measurements after the </a:t>
            </a:r>
            <a:r>
              <a:rPr lang="en-US" dirty="0" err="1"/>
              <a:t>linac</a:t>
            </a:r>
            <a:r>
              <a:rPr lang="en-US" dirty="0"/>
              <a:t>. To be followed up and verified after this year's runs. 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567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50" b="7576"/>
          <a:stretch/>
        </p:blipFill>
        <p:spPr>
          <a:xfrm>
            <a:off x="2363897" y="2986260"/>
            <a:ext cx="7779559" cy="324148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1570" y="811591"/>
            <a:ext cx="2232206" cy="206600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475126" y="1081620"/>
            <a:ext cx="26901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solidFill>
                  <a:srgbClr val="8F1197"/>
                </a:solidFill>
                <a:latin typeface="PT Serif"/>
                <a:hlinkClick r:id="rId4"/>
              </a:rPr>
              <a:t>doi:10.1016/j.nimb.2013.08.058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512102" y="1310425"/>
            <a:ext cx="2800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Improved scanning software &amp; DAQ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490067" y="1695877"/>
            <a:ext cx="329310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Hg </a:t>
            </a:r>
            <a:r>
              <a:rPr lang="en-GB" sz="2400" dirty="0"/>
              <a:t>(April ‘15, IS598)</a:t>
            </a:r>
          </a:p>
          <a:p>
            <a:r>
              <a:rPr lang="en-GB" sz="2400" b="1" dirty="0"/>
              <a:t>Au </a:t>
            </a:r>
            <a:r>
              <a:rPr lang="en-GB" sz="2400" dirty="0"/>
              <a:t>(May ‘15, IS534)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‘On-call’ for most RILIS runs.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324397" y="6179752"/>
            <a:ext cx="265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M.Sc. Thesis of </a:t>
            </a:r>
            <a:r>
              <a:rPr lang="en-GB" b="1" dirty="0">
                <a:solidFill>
                  <a:srgbClr val="FF0000"/>
                </a:solidFill>
              </a:rPr>
              <a:t>R.E. Rossel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921614" y="564334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7781756" y="562575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7475127" y="700449"/>
            <a:ext cx="1116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/>
              <a:t>NB:Tisa</a:t>
            </a:r>
            <a:endParaRPr lang="en-GB" sz="2400" dirty="0"/>
          </a:p>
        </p:txBody>
      </p:sp>
      <p:sp>
        <p:nvSpPr>
          <p:cNvPr id="19" name="Rectangle 18"/>
          <p:cNvSpPr/>
          <p:nvPr/>
        </p:nvSpPr>
        <p:spPr>
          <a:xfrm>
            <a:off x="7506207" y="1543497"/>
            <a:ext cx="28165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u="sng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https://cds.cern.ch/record/2014923</a:t>
            </a:r>
            <a:endParaRPr lang="en-GB" sz="1400" dirty="0"/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RILIS Remote Control Room</a:t>
            </a:r>
            <a:endParaRPr 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3"/>
          </p:nvPr>
        </p:nvSpPr>
        <p:spPr>
          <a:xfrm>
            <a:off x="2309458" y="6408514"/>
            <a:ext cx="7237953" cy="255252"/>
          </a:xfrm>
        </p:spPr>
        <p:txBody>
          <a:bodyPr/>
          <a:lstStyle/>
          <a:p>
            <a:r>
              <a:rPr lang="en-US" sz="1400" dirty="0"/>
              <a:t>RILIS Equipment Acquisition Control Tool (REACT) is being developed by </a:t>
            </a:r>
            <a:r>
              <a:rPr lang="en-US" sz="1600" b="1" i="1" dirty="0"/>
              <a:t>Ralf </a:t>
            </a:r>
            <a:r>
              <a:rPr lang="en-US" sz="1600" b="1" i="1" dirty="0" err="1"/>
              <a:t>Rossel</a:t>
            </a:r>
            <a:r>
              <a:rPr lang="en-US" sz="1600" b="1" i="1" dirty="0"/>
              <a:t>.</a:t>
            </a:r>
          </a:p>
        </p:txBody>
      </p:sp>
      <p:sp>
        <p:nvSpPr>
          <p:cNvPr id="28" name="Vertical Text Placeholder 27"/>
          <p:cNvSpPr>
            <a:spLocks noGrp="1"/>
          </p:cNvSpPr>
          <p:nvPr>
            <p:ph type="body" orient="vert" sz="quarter" idx="14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RILIS @ Building 508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3897" y="807040"/>
            <a:ext cx="2782733" cy="204067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2427" y="2814061"/>
            <a:ext cx="902298" cy="175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94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ionization scheme for </a:t>
            </a:r>
            <a:r>
              <a:rPr lang="en-US" dirty="0" err="1" smtClean="0"/>
              <a:t>Te</a:t>
            </a:r>
            <a:endParaRPr lang="en-US" dirty="0"/>
          </a:p>
        </p:txBody>
      </p:sp>
      <p:pic>
        <p:nvPicPr>
          <p:cNvPr id="36" name="Picture 35" descr="C:\Users\Tdaygood\Dropbox\Work\Publications\Te Ge\Te spread-04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6" r="43764"/>
          <a:stretch/>
        </p:blipFill>
        <p:spPr bwMode="auto">
          <a:xfrm>
            <a:off x="4129929" y="3341664"/>
            <a:ext cx="2542988" cy="2531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C:\Users\Tdaygood\Dropbox\Work\Publications\Te Ge\Te spread-04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92"/>
          <a:stretch/>
        </p:blipFill>
        <p:spPr bwMode="auto">
          <a:xfrm>
            <a:off x="4129929" y="917072"/>
            <a:ext cx="2757953" cy="2464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46" r="2282"/>
          <a:stretch/>
        </p:blipFill>
        <p:spPr>
          <a:xfrm>
            <a:off x="2526939" y="1252083"/>
            <a:ext cx="1344587" cy="49178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9377591">
            <a:off x="5906292" y="1744120"/>
            <a:ext cx="1102761" cy="40011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000" dirty="0"/>
              <a:t>new AIS!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16585" y="5026733"/>
            <a:ext cx="89479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214 nm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03760" y="1668303"/>
            <a:ext cx="893506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902 nm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45874" y="3871362"/>
            <a:ext cx="841321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574nm</a:t>
            </a:r>
          </a:p>
        </p:txBody>
      </p:sp>
      <p:sp>
        <p:nvSpPr>
          <p:cNvPr id="2" name="Rectangle 1"/>
          <p:cNvSpPr/>
          <p:nvPr/>
        </p:nvSpPr>
        <p:spPr>
          <a:xfrm>
            <a:off x="7560236" y="411758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000" dirty="0"/>
              <a:t>http://</a:t>
            </a:r>
            <a:r>
              <a:rPr lang="en-GB" sz="1000" dirty="0" err="1"/>
              <a:t>cds.cern.ch</a:t>
            </a:r>
            <a:r>
              <a:rPr lang="en-GB" sz="1000" dirty="0"/>
              <a:t>/record/1319097/files/INTC-P-296.pdf</a:t>
            </a:r>
            <a:r>
              <a:rPr lang="en-US" sz="1000" dirty="0"/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60236" y="2048534"/>
            <a:ext cx="267453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chemeClr val="accent4">
                    <a:lumMod val="75000"/>
                  </a:schemeClr>
                </a:solidFill>
              </a:rPr>
              <a:t>For:</a:t>
            </a:r>
          </a:p>
          <a:p>
            <a:r>
              <a:rPr lang="en-GB" sz="3600" b="1" dirty="0">
                <a:solidFill>
                  <a:schemeClr val="accent4">
                    <a:lumMod val="75000"/>
                  </a:schemeClr>
                </a:solidFill>
              </a:rPr>
              <a:t>HIE-ISOLDE </a:t>
            </a:r>
          </a:p>
          <a:p>
            <a:r>
              <a:rPr lang="en-GB" sz="3600" b="1" baseline="30000" dirty="0">
                <a:solidFill>
                  <a:schemeClr val="accent4">
                    <a:lumMod val="75000"/>
                  </a:schemeClr>
                </a:solidFill>
              </a:rPr>
              <a:t>116+118 </a:t>
            </a:r>
            <a:r>
              <a:rPr lang="en-GB" sz="3600" b="1" dirty="0" err="1">
                <a:solidFill>
                  <a:schemeClr val="accent4">
                    <a:lumMod val="75000"/>
                  </a:schemeClr>
                </a:solidFill>
              </a:rPr>
              <a:t>Te</a:t>
            </a:r>
            <a:r>
              <a:rPr lang="en-GB" sz="36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r>
              <a:rPr lang="en-GB" sz="2400" b="1" dirty="0">
                <a:solidFill>
                  <a:schemeClr val="accent4">
                    <a:lumMod val="75000"/>
                  </a:schemeClr>
                </a:solidFill>
              </a:rPr>
              <a:t>Coulomb excitation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7590118" y="4384272"/>
            <a:ext cx="15664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i="1" dirty="0">
                <a:solidFill>
                  <a:srgbClr val="FF6600"/>
                </a:solidFill>
              </a:rPr>
              <a:t>+ others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560237" y="1462183"/>
            <a:ext cx="32272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New possibility of clean tellurium beams at ISOLDE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337693" y="5211399"/>
            <a:ext cx="3204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PhD work: </a:t>
            </a:r>
            <a:r>
              <a:rPr lang="en-GB" b="1" dirty="0"/>
              <a:t>T. Day Goodacre</a:t>
            </a:r>
          </a:p>
        </p:txBody>
      </p:sp>
    </p:spTree>
    <p:extLst>
      <p:ext uri="{BB962C8B-B14F-4D97-AF65-F5344CB8AC3E}">
        <p14:creationId xmlns:p14="http://schemas.microsoft.com/office/powerpoint/2010/main" val="99160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310"/>
          <p:cNvSpPr txBox="1">
            <a:spLocks/>
          </p:cNvSpPr>
          <p:nvPr/>
        </p:nvSpPr>
        <p:spPr>
          <a:xfrm>
            <a:off x="2383135" y="-637998"/>
            <a:ext cx="10834370" cy="1275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 algn="l" defTabSz="584200">
              <a:lnSpc>
                <a:spcPct val="100000"/>
              </a:lnSpc>
              <a:defRPr sz="4200">
                <a:latin typeface="+mn-lt"/>
                <a:ea typeface="+mn-ea"/>
                <a:cs typeface="+mn-cs"/>
                <a:sym typeface="Helvetica Neue Light"/>
              </a:defRPr>
            </a:lvl1pPr>
            <a:lvl2pPr algn="ctr" defTabSz="406043">
              <a:lnSpc>
                <a:spcPct val="93000"/>
              </a:lnSpc>
              <a:defRPr sz="5600">
                <a:latin typeface="Arial"/>
                <a:ea typeface="Arial"/>
                <a:cs typeface="Arial"/>
                <a:sym typeface="Arial"/>
              </a:defRPr>
            </a:lvl2pPr>
            <a:lvl3pPr algn="ctr" defTabSz="406043">
              <a:lnSpc>
                <a:spcPct val="93000"/>
              </a:lnSpc>
              <a:defRPr sz="5600">
                <a:latin typeface="Arial"/>
                <a:ea typeface="Arial"/>
                <a:cs typeface="Arial"/>
                <a:sym typeface="Arial"/>
              </a:defRPr>
            </a:lvl3pPr>
            <a:lvl4pPr algn="ctr" defTabSz="406043">
              <a:lnSpc>
                <a:spcPct val="93000"/>
              </a:lnSpc>
              <a:defRPr sz="5600">
                <a:latin typeface="Arial"/>
                <a:ea typeface="Arial"/>
                <a:cs typeface="Arial"/>
                <a:sym typeface="Arial"/>
              </a:defRPr>
            </a:lvl4pPr>
            <a:lvl5pPr algn="ctr" defTabSz="406043">
              <a:lnSpc>
                <a:spcPct val="93000"/>
              </a:lnSpc>
              <a:defRPr sz="5600">
                <a:latin typeface="Arial"/>
                <a:ea typeface="Arial"/>
                <a:cs typeface="Arial"/>
                <a:sym typeface="Arial"/>
              </a:defRPr>
            </a:lvl5pPr>
            <a:lvl6pPr indent="2072769" algn="ctr" defTabSz="406043">
              <a:lnSpc>
                <a:spcPct val="93000"/>
              </a:lnSpc>
              <a:defRPr sz="5600">
                <a:latin typeface="Arial"/>
                <a:ea typeface="Arial"/>
                <a:cs typeface="Arial"/>
                <a:sym typeface="Arial"/>
              </a:defRPr>
            </a:lvl6pPr>
            <a:lvl7pPr indent="2487323" algn="ctr" defTabSz="406043">
              <a:lnSpc>
                <a:spcPct val="93000"/>
              </a:lnSpc>
              <a:defRPr sz="5600">
                <a:latin typeface="Arial"/>
                <a:ea typeface="Arial"/>
                <a:cs typeface="Arial"/>
                <a:sym typeface="Arial"/>
              </a:defRPr>
            </a:lvl7pPr>
            <a:lvl8pPr indent="2901880" algn="ctr" defTabSz="406043">
              <a:lnSpc>
                <a:spcPct val="93000"/>
              </a:lnSpc>
              <a:defRPr sz="5600">
                <a:latin typeface="Arial"/>
                <a:ea typeface="Arial"/>
                <a:cs typeface="Arial"/>
                <a:sym typeface="Arial"/>
              </a:defRPr>
            </a:lvl8pPr>
            <a:lvl9pPr indent="3316432" algn="ctr" defTabSz="406043">
              <a:lnSpc>
                <a:spcPct val="93000"/>
              </a:lnSpc>
              <a:defRPr sz="5600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 sz="1800"/>
            </a:pPr>
            <a:r>
              <a:rPr lang="en-US" sz="3600" kern="0" dirty="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</a:rPr>
              <a:t>VAD</a:t>
            </a:r>
            <a:r>
              <a:rPr lang="en-US" sz="3600" b="1" kern="0" dirty="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</a:t>
            </a:r>
            <a:r>
              <a:rPr lang="en-US" sz="3600" b="1" kern="0" dirty="0">
                <a:solidFill>
                  <a:srgbClr val="FF26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</a:t>
            </a:r>
            <a:r>
              <a:rPr lang="en-US" sz="3600" b="1" kern="0" dirty="0">
                <a:solidFill>
                  <a:srgbClr val="00AF2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</a:t>
            </a:r>
            <a:r>
              <a:rPr lang="en-US" sz="2800" kern="0" dirty="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</a:rPr>
              <a:t>: demonstrated for </a:t>
            </a:r>
            <a:r>
              <a:rPr lang="en-US" sz="2800" kern="0" dirty="0" err="1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</a:rPr>
              <a:t>Ga</a:t>
            </a:r>
            <a:r>
              <a:rPr lang="en-US" sz="2800" kern="0" dirty="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</a:rPr>
              <a:t>, Ba, Ba</a:t>
            </a:r>
            <a:r>
              <a:rPr lang="en-US" sz="2800" kern="0" baseline="30000" dirty="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</a:rPr>
              <a:t>2+</a:t>
            </a:r>
            <a:r>
              <a:rPr lang="en-US" sz="2800" kern="0" dirty="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</a:rPr>
              <a:t>, Hg, Cd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597" y="799172"/>
            <a:ext cx="8265367" cy="4538170"/>
          </a:xfrm>
          <a:prstGeom prst="rect">
            <a:avLst/>
          </a:prstGeom>
        </p:spPr>
      </p:pic>
      <p:sp>
        <p:nvSpPr>
          <p:cNvPr id="60" name="Shape 391"/>
          <p:cNvSpPr/>
          <p:nvPr/>
        </p:nvSpPr>
        <p:spPr>
          <a:xfrm>
            <a:off x="2280152" y="6478414"/>
            <a:ext cx="6083397" cy="256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900" b="1">
                <a:solidFill>
                  <a:srgbClr val="557E8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000"/>
              <a:t>http://ecos-eurisol14.sciencesconf.org/conference/ecos-eurisol14/pages/Marsh_RILIS_FEBIAD_BM_1.pdf</a:t>
            </a:r>
          </a:p>
        </p:txBody>
      </p:sp>
      <p:sp>
        <p:nvSpPr>
          <p:cNvPr id="5" name="Rectangle 4"/>
          <p:cNvSpPr/>
          <p:nvPr/>
        </p:nvSpPr>
        <p:spPr>
          <a:xfrm>
            <a:off x="2398041" y="5337342"/>
            <a:ext cx="84112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kern="0" dirty="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First on-line </a:t>
            </a:r>
            <a:r>
              <a:rPr lang="en-US" kern="0" dirty="0">
                <a:solidFill>
                  <a:srgbClr val="FF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RILIS ion beams from liquid targets </a:t>
            </a:r>
            <a:r>
              <a:rPr lang="en-US" kern="0" dirty="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(Cd from </a:t>
            </a:r>
            <a:r>
              <a:rPr lang="en-US" kern="0" dirty="0" err="1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Sn</a:t>
            </a:r>
            <a:r>
              <a:rPr lang="en-US" kern="0" dirty="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 and Hg from </a:t>
            </a:r>
            <a:r>
              <a:rPr lang="en-US" kern="0" dirty="0" err="1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Pb</a:t>
            </a:r>
            <a:r>
              <a:rPr lang="en-US" kern="0" dirty="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)</a:t>
            </a:r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2398041" y="5646911"/>
            <a:ext cx="8468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kern="0" dirty="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Up to 2x </a:t>
            </a:r>
            <a:r>
              <a:rPr lang="en-US" kern="0" dirty="0">
                <a:solidFill>
                  <a:srgbClr val="FF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efficiency improvement </a:t>
            </a:r>
            <a:r>
              <a:rPr lang="en-US" kern="0" dirty="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observed for Hg and Cd </a:t>
            </a:r>
            <a:r>
              <a:rPr lang="en-US" sz="1400" kern="0" dirty="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(compared to VADIS only)</a:t>
            </a:r>
          </a:p>
          <a:p>
            <a:pPr marL="285750" indent="-285750">
              <a:buFont typeface="Arial"/>
              <a:buChar char="•"/>
            </a:pPr>
            <a:r>
              <a:rPr lang="en-US" kern="0" dirty="0">
                <a:solidFill>
                  <a:srgbClr val="FF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Higher purity </a:t>
            </a:r>
            <a:r>
              <a:rPr lang="en-US" kern="0" dirty="0">
                <a:solidFill>
                  <a:srgbClr val="5C5C5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Ba beams compared to Surface + RILIS 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10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In-Source Resonance Ionization Spectroscopy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Completion of the study of Hg and Au isotopes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pasted-image-small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79576" y="981526"/>
            <a:ext cx="8357652" cy="5876474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8-Point Star 6"/>
          <p:cNvSpPr/>
          <p:nvPr/>
        </p:nvSpPr>
        <p:spPr>
          <a:xfrm>
            <a:off x="2751055" y="3989296"/>
            <a:ext cx="3374830" cy="2299691"/>
          </a:xfrm>
          <a:prstGeom prst="star8">
            <a:avLst>
              <a:gd name="adj" fmla="val 36060"/>
            </a:avLst>
          </a:prstGeom>
          <a:noFill/>
          <a:ln>
            <a:solidFill>
              <a:srgbClr val="008000"/>
            </a:solidFill>
          </a:ln>
          <a:effectLst>
            <a:glow rad="139700">
              <a:srgbClr val="008000">
                <a:alpha val="61000"/>
              </a:srgb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8-Point Star 7"/>
          <p:cNvSpPr/>
          <p:nvPr/>
        </p:nvSpPr>
        <p:spPr>
          <a:xfrm>
            <a:off x="8057548" y="3287373"/>
            <a:ext cx="1116335" cy="1403845"/>
          </a:xfrm>
          <a:prstGeom prst="star8">
            <a:avLst>
              <a:gd name="adj" fmla="val 36060"/>
            </a:avLst>
          </a:prstGeom>
          <a:noFill/>
          <a:ln>
            <a:solidFill>
              <a:srgbClr val="008000"/>
            </a:solidFill>
          </a:ln>
          <a:effectLst>
            <a:glow rad="139700">
              <a:srgbClr val="008000">
                <a:alpha val="61000"/>
              </a:srgb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057547" y="5890298"/>
            <a:ext cx="2100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Provided by A. Barzakh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696127" y="760238"/>
            <a:ext cx="1173719" cy="400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GB" sz="2000" b="1" dirty="0"/>
              <a:t>IS534 Au </a:t>
            </a:r>
          </a:p>
        </p:txBody>
      </p:sp>
      <p:sp>
        <p:nvSpPr>
          <p:cNvPr id="3" name="Rectangle 2"/>
          <p:cNvSpPr/>
          <p:nvPr/>
        </p:nvSpPr>
        <p:spPr>
          <a:xfrm>
            <a:off x="9519668" y="2776130"/>
            <a:ext cx="1090925" cy="24622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2800" b="1" dirty="0"/>
              <a:t>1</a:t>
            </a:r>
            <a:r>
              <a:rPr lang="en-GB" sz="2800" b="1" baseline="30000" dirty="0"/>
              <a:t>st</a:t>
            </a:r>
            <a:r>
              <a:rPr lang="en-GB" sz="2800" b="1" dirty="0"/>
              <a:t> </a:t>
            </a:r>
          </a:p>
          <a:p>
            <a:pPr algn="ctr"/>
            <a:r>
              <a:rPr lang="en-GB" dirty="0"/>
              <a:t>On-Line RILIS coupled to molten </a:t>
            </a:r>
            <a:r>
              <a:rPr lang="en-GB" dirty="0" err="1"/>
              <a:t>Pb</a:t>
            </a:r>
            <a:r>
              <a:rPr lang="en-GB" dirty="0"/>
              <a:t> target</a:t>
            </a:r>
          </a:p>
          <a:p>
            <a:pPr algn="ctr"/>
            <a:r>
              <a:rPr lang="en-GB" dirty="0"/>
              <a:t>(VADLIS)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268500" y="748022"/>
            <a:ext cx="1164101" cy="400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GB" sz="2000" b="1" dirty="0"/>
              <a:t>IS598 Hg </a:t>
            </a:r>
            <a:endParaRPr lang="en-US" sz="2000" dirty="0"/>
          </a:p>
        </p:txBody>
      </p:sp>
      <p:sp>
        <p:nvSpPr>
          <p:cNvPr id="15" name="Rectangle 14"/>
          <p:cNvSpPr/>
          <p:nvPr/>
        </p:nvSpPr>
        <p:spPr>
          <a:xfrm>
            <a:off x="2236619" y="5347782"/>
            <a:ext cx="1028872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GB" dirty="0"/>
              <a:t>Windmill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236619" y="4881020"/>
            <a:ext cx="102887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GB" dirty="0"/>
              <a:t>Windmill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095208" y="748022"/>
            <a:ext cx="4461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1</a:t>
            </a:r>
            <a:r>
              <a:rPr lang="en-GB" baseline="30000" dirty="0">
                <a:solidFill>
                  <a:srgbClr val="FF0000"/>
                </a:solidFill>
              </a:rPr>
              <a:t>st</a:t>
            </a:r>
            <a:r>
              <a:rPr lang="en-GB" dirty="0">
                <a:solidFill>
                  <a:srgbClr val="FF0000"/>
                </a:solidFill>
              </a:rPr>
              <a:t> RILIS runs controlled from B.508!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224472" y="4826050"/>
            <a:ext cx="949411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GB" dirty="0"/>
              <a:t>MR-TOF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448847" y="5163116"/>
            <a:ext cx="949411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GB" dirty="0"/>
              <a:t>MR-TOF</a:t>
            </a:r>
            <a:endParaRPr lang="en-US" dirty="0"/>
          </a:p>
        </p:txBody>
      </p:sp>
      <p:pic>
        <p:nvPicPr>
          <p:cNvPr id="21" name="hgnew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29518" y="1192014"/>
            <a:ext cx="1266609" cy="214191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3" name="Rectangle 12"/>
          <p:cNvSpPr/>
          <p:nvPr/>
        </p:nvSpPr>
        <p:spPr>
          <a:xfrm>
            <a:off x="4191222" y="1360256"/>
            <a:ext cx="266814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GB" dirty="0"/>
              <a:t>New Hg ionization scheme</a:t>
            </a:r>
          </a:p>
        </p:txBody>
      </p:sp>
    </p:spTree>
    <p:extLst>
      <p:ext uri="{BB962C8B-B14F-4D97-AF65-F5344CB8AC3E}">
        <p14:creationId xmlns:p14="http://schemas.microsoft.com/office/powerpoint/2010/main" val="143079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05837"/>
            <a:ext cx="9144000" cy="1000227"/>
          </a:xfrm>
        </p:spPr>
        <p:txBody>
          <a:bodyPr/>
          <a:lstStyle/>
          <a:p>
            <a:r>
              <a:rPr lang="en-US" dirty="0" smtClean="0"/>
              <a:t>Optical Pumping with ISCOOL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61486" y="1790889"/>
            <a:ext cx="3359285" cy="1709264"/>
          </a:xfrm>
        </p:spPr>
        <p:txBody>
          <a:bodyPr/>
          <a:lstStyle/>
          <a:p>
            <a:r>
              <a:rPr lang="en-US" dirty="0" smtClean="0"/>
              <a:t>Optical pumping achieved by laser-ion overlap in the cooler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755203" y="4651979"/>
            <a:ext cx="3359285" cy="1709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 hyperfine peak of 59Mn with lasers on and off, from the first OP physics case at ISOLDE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845" y="1674694"/>
            <a:ext cx="5437761" cy="25211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43" y="3512522"/>
            <a:ext cx="4721157" cy="3304810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99612" y="22316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92864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10353</TotalTime>
  <Words>2191</Words>
  <Application>Microsoft Office PowerPoint</Application>
  <PresentationFormat>Widescreen</PresentationFormat>
  <Paragraphs>439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5" baseType="lpstr">
      <vt:lpstr>ＭＳ Ｐゴシック</vt:lpstr>
      <vt:lpstr>Arial</vt:lpstr>
      <vt:lpstr>Calibri</vt:lpstr>
      <vt:lpstr>Calibri Light</vt:lpstr>
      <vt:lpstr>Helvetica</vt:lpstr>
      <vt:lpstr>Helvetica Light</vt:lpstr>
      <vt:lpstr>Helvetica Neue</vt:lpstr>
      <vt:lpstr>Helvetica Neue Light</vt:lpstr>
      <vt:lpstr>PT Serif</vt:lpstr>
      <vt:lpstr>Times New Roman</vt:lpstr>
      <vt:lpstr>Wingdings</vt:lpstr>
      <vt:lpstr>Office Theme</vt:lpstr>
      <vt:lpstr> Technical news and operation of the facility </vt:lpstr>
      <vt:lpstr>Outline</vt:lpstr>
      <vt:lpstr>New Ion Source (and beam manipulation) Development Team</vt:lpstr>
      <vt:lpstr>REX Low Energy</vt:lpstr>
      <vt:lpstr>New RILIS Remote Control Room</vt:lpstr>
      <vt:lpstr>New ionization scheme for Te</vt:lpstr>
      <vt:lpstr>PowerPoint Presentation</vt:lpstr>
      <vt:lpstr>In-Source Resonance Ionization Spectroscopy</vt:lpstr>
      <vt:lpstr>Optical Pumping with ISCOOL</vt:lpstr>
      <vt:lpstr>Separators: Tape Station</vt:lpstr>
      <vt:lpstr>Separators: Beam Diagnostics</vt:lpstr>
      <vt:lpstr>Separators: HRS Cycling FESA CLASS ISSUES </vt:lpstr>
      <vt:lpstr>Water Cooling Panel</vt:lpstr>
      <vt:lpstr>Water Cooling Panel</vt:lpstr>
      <vt:lpstr>Class A Labs: Ventilation</vt:lpstr>
      <vt:lpstr>Target Area: Robot Incident HRS 27th May</vt:lpstr>
      <vt:lpstr>Cause and Consequences</vt:lpstr>
      <vt:lpstr>Target Area: Coupling Issues</vt:lpstr>
      <vt:lpstr>IEFC News</vt:lpstr>
      <vt:lpstr>2 GeV proton beams and intensity upgrade for ISOLDE</vt:lpstr>
      <vt:lpstr>Base line parameters</vt:lpstr>
      <vt:lpstr>ISOLDE Beam dumps</vt:lpstr>
      <vt:lpstr> ISOLDE Beam Dumps</vt:lpstr>
      <vt:lpstr>Bored Pile Shafts: a proposed solution</vt:lpstr>
      <vt:lpstr>PowerPoint Presentation</vt:lpstr>
      <vt:lpstr>BTY @ 2GeV</vt:lpstr>
      <vt:lpstr>PowerPoint Presentation</vt:lpstr>
      <vt:lpstr>2 GeV proton beams and intensity upgrade for ISOLDE: Latest news</vt:lpstr>
      <vt:lpstr>Consolidation Requirements for the AD and ISOLDE magnets</vt:lpstr>
      <vt:lpstr>ISOLDE – BTY (PSB &gt; Target)</vt:lpstr>
      <vt:lpstr>ISOLDE – Separators (HRS,GPS)</vt:lpstr>
      <vt:lpstr>ISOLDE - REX</vt:lpstr>
      <vt:lpstr>ISOLDE - Summary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work in the hall and BE and EN news ((20+5)min Richard Catherall)</dc:title>
  <dc:creator>Richard Catherall</dc:creator>
  <cp:lastModifiedBy>Richard Catherall</cp:lastModifiedBy>
  <cp:revision>33</cp:revision>
  <dcterms:created xsi:type="dcterms:W3CDTF">2015-06-17T15:23:00Z</dcterms:created>
  <dcterms:modified xsi:type="dcterms:W3CDTF">2015-06-30T07:39:43Z</dcterms:modified>
</cp:coreProperties>
</file>