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7" r:id="rId3"/>
    <p:sldId id="268" r:id="rId4"/>
    <p:sldId id="266" r:id="rId5"/>
    <p:sldId id="270" r:id="rId6"/>
    <p:sldId id="311" r:id="rId7"/>
    <p:sldId id="273" r:id="rId8"/>
    <p:sldId id="312" r:id="rId9"/>
    <p:sldId id="274" r:id="rId10"/>
    <p:sldId id="289" r:id="rId11"/>
    <p:sldId id="277" r:id="rId12"/>
    <p:sldId id="306" r:id="rId13"/>
    <p:sldId id="259" r:id="rId14"/>
    <p:sldId id="286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69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7EF4-CFA9-4ABC-9F3D-ED1D86A48CA6}" type="datetimeFigureOut">
              <a:rPr lang="fr-FR" smtClean="0"/>
              <a:t>29/06/2015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62B9-9963-4D5D-877D-7ECA900DD8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89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07894-1A2A-4E48-96D1-5D646A1D837C}" type="datetimeFigureOut">
              <a:rPr lang="fr-FR" smtClean="0"/>
              <a:t>29/06/2015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F2E9B-3469-4325-93E4-89A8D7DB5B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06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33637" t="60364" r="20105" b="18636"/>
          <a:stretch>
            <a:fillRect/>
          </a:stretch>
        </p:blipFill>
        <p:spPr bwMode="auto">
          <a:xfrm>
            <a:off x="6136956" y="5589324"/>
            <a:ext cx="2693778" cy="91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2300969" y="6359171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Jun 2015</a:t>
            </a:r>
            <a:endParaRPr lang="en-US" dirty="0"/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Stora EN-STI</a:t>
            </a:r>
            <a:endParaRPr lang="en-US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A51D34B-1CD1-4CEC-8425-917250BE959A}" type="datetime1">
              <a:rPr lang="en-US" smtClean="0"/>
              <a:pPr/>
              <a:t>6/29/2015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EN-STI - CERN-MEDICIS – EUCARD 2 workshop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098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EN-STI - CERN-MEDICIS – EUCARD 2 workshop</a:t>
            </a:r>
            <a:endParaRPr lang="en-US" dirty="0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7037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19 Feb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T. Stora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7" r:id="rId6"/>
    <p:sldLayoutId id="2147483680" r:id="rId7"/>
    <p:sldLayoutId id="2147483676" r:id="rId8"/>
    <p:sldLayoutId id="2147483686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8.jpeg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emf"/><Relationship Id="rId5" Type="http://schemas.openxmlformats.org/officeDocument/2006/relationships/image" Target="../media/image27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jpeg"/><Relationship Id="rId18" Type="http://schemas.openxmlformats.org/officeDocument/2006/relationships/image" Target="../media/image50.emf"/><Relationship Id="rId3" Type="http://schemas.openxmlformats.org/officeDocument/2006/relationships/image" Target="../media/image3.png"/><Relationship Id="rId21" Type="http://schemas.openxmlformats.org/officeDocument/2006/relationships/image" Target="../media/image52.png"/><Relationship Id="rId7" Type="http://schemas.openxmlformats.org/officeDocument/2006/relationships/image" Target="../media/image23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7.png"/><Relationship Id="rId16" Type="http://schemas.openxmlformats.org/officeDocument/2006/relationships/image" Target="../media/image48.emf"/><Relationship Id="rId20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11" Type="http://schemas.openxmlformats.org/officeDocument/2006/relationships/image" Target="../media/image24.png"/><Relationship Id="rId5" Type="http://schemas.openxmlformats.org/officeDocument/2006/relationships/image" Target="../media/image39.png"/><Relationship Id="rId15" Type="http://schemas.openxmlformats.org/officeDocument/2006/relationships/image" Target="../media/image47.jpeg"/><Relationship Id="rId10" Type="http://schemas.openxmlformats.org/officeDocument/2006/relationships/image" Target="../media/image43.jpeg"/><Relationship Id="rId19" Type="http://schemas.openxmlformats.org/officeDocument/2006/relationships/image" Target="../media/image4.png"/><Relationship Id="rId4" Type="http://schemas.openxmlformats.org/officeDocument/2006/relationships/image" Target="../media/image38.png"/><Relationship Id="rId9" Type="http://schemas.openxmlformats.org/officeDocument/2006/relationships/image" Target="../media/image42.jpeg"/><Relationship Id="rId1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jpe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microsoft.com/office/2007/relationships/hdphoto" Target="../media/hdphoto3.wdp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CERN-MEDICIS : An update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Thierry </a:t>
            </a:r>
            <a:r>
              <a:rPr lang="en-US" dirty="0" err="1" smtClean="0"/>
              <a:t>Stora</a:t>
            </a:r>
            <a:r>
              <a:rPr lang="en-US" dirty="0" smtClean="0"/>
              <a:t>, EN-STI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6695" y="4174823"/>
            <a:ext cx="956933" cy="8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040213"/>
            <a:ext cx="8626805" cy="5029201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Dr. Forni (Clin. Carouge, </a:t>
            </a:r>
            <a:r>
              <a:rPr lang="fr-FR" sz="1800" b="1" dirty="0" err="1" smtClean="0">
                <a:solidFill>
                  <a:schemeClr val="tx1"/>
                </a:solidFill>
              </a:rPr>
              <a:t>Geneve</a:t>
            </a:r>
            <a:r>
              <a:rPr lang="fr-FR" sz="1800" b="1" dirty="0" smtClean="0">
                <a:solidFill>
                  <a:schemeClr val="tx1"/>
                </a:solidFill>
              </a:rPr>
              <a:t>)*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Prof. Morel, Prof. </a:t>
            </a:r>
            <a:r>
              <a:rPr lang="fr-FR" sz="1800" b="1" dirty="0" err="1" smtClean="0">
                <a:solidFill>
                  <a:schemeClr val="tx1"/>
                </a:solidFill>
              </a:rPr>
              <a:t>Buehler</a:t>
            </a:r>
            <a:r>
              <a:rPr lang="fr-FR" sz="1800" b="1" dirty="0" smtClean="0">
                <a:solidFill>
                  <a:schemeClr val="tx1"/>
                </a:solidFill>
              </a:rPr>
              <a:t>, </a:t>
            </a:r>
            <a:r>
              <a:rPr lang="en-US" sz="1800" b="1" dirty="0" smtClean="0">
                <a:solidFill>
                  <a:schemeClr val="tx1"/>
                </a:solidFill>
              </a:rPr>
              <a:t>Prof. Y. </a:t>
            </a:r>
            <a:r>
              <a:rPr lang="en-US" sz="1800" b="1" dirty="0" err="1" smtClean="0">
                <a:solidFill>
                  <a:schemeClr val="tx1"/>
                </a:solidFill>
              </a:rPr>
              <a:t>Seimbille</a:t>
            </a:r>
            <a:r>
              <a:rPr lang="en-US" sz="1800" b="1" dirty="0" smtClean="0">
                <a:solidFill>
                  <a:schemeClr val="tx1"/>
                </a:solidFill>
              </a:rPr>
              <a:t>, Prof. Ratib (HCUGE, </a:t>
            </a:r>
            <a:r>
              <a:rPr lang="en-US" sz="1800" b="1" dirty="0" err="1" smtClean="0">
                <a:solidFill>
                  <a:schemeClr val="tx1"/>
                </a:solidFill>
              </a:rPr>
              <a:t>Geneve</a:t>
            </a:r>
            <a:r>
              <a:rPr lang="en-US" sz="1800" b="1" dirty="0" smtClean="0">
                <a:solidFill>
                  <a:schemeClr val="tx1"/>
                </a:solidFill>
              </a:rPr>
              <a:t>)*</a:t>
            </a:r>
            <a:endParaRPr lang="fr-FR" sz="18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Prof. D. Hanahan (ISREC, EPFL, Lausanne)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Prof. F. </a:t>
            </a:r>
            <a:r>
              <a:rPr lang="fr-FR" sz="1800" b="1" dirty="0" err="1" smtClean="0">
                <a:solidFill>
                  <a:schemeClr val="tx1"/>
                </a:solidFill>
              </a:rPr>
              <a:t>Buchegger</a:t>
            </a:r>
            <a:r>
              <a:rPr lang="fr-FR" sz="1800" b="1" dirty="0" smtClean="0">
                <a:solidFill>
                  <a:schemeClr val="tx1"/>
                </a:solidFill>
              </a:rPr>
              <a:t>, Prof. J. Prior (CHUV, Lausanne)*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b="1" smtClean="0">
                <a:solidFill>
                  <a:schemeClr val="tx1"/>
                </a:solidFill>
              </a:rPr>
              <a:t>Prof. </a:t>
            </a:r>
            <a:r>
              <a:rPr lang="fr-FR" sz="1800" b="1" dirty="0" smtClean="0">
                <a:solidFill>
                  <a:schemeClr val="tx1"/>
                </a:solidFill>
              </a:rPr>
              <a:t>M. Huyse, </a:t>
            </a:r>
            <a:r>
              <a:rPr lang="fr-FR" sz="1800" b="1" dirty="0" smtClean="0">
                <a:solidFill>
                  <a:schemeClr val="tx1"/>
                </a:solidFill>
              </a:rPr>
              <a:t>prof. </a:t>
            </a:r>
            <a:r>
              <a:rPr lang="fr-FR" sz="1800" b="1" dirty="0" smtClean="0">
                <a:solidFill>
                  <a:schemeClr val="tx1"/>
                </a:solidFill>
              </a:rPr>
              <a:t>P. van </a:t>
            </a:r>
            <a:r>
              <a:rPr lang="fr-FR" sz="1800" b="1" dirty="0" err="1" smtClean="0">
                <a:solidFill>
                  <a:schemeClr val="tx1"/>
                </a:solidFill>
              </a:rPr>
              <a:t>Duppen</a:t>
            </a:r>
            <a:r>
              <a:rPr lang="fr-FR" sz="1800" b="1" dirty="0" smtClean="0">
                <a:solidFill>
                  <a:schemeClr val="tx1"/>
                </a:solidFill>
              </a:rPr>
              <a:t>, prof. T. Cocolios </a:t>
            </a:r>
            <a:r>
              <a:rPr lang="fr-FR" sz="1800" b="1" dirty="0" smtClean="0">
                <a:solidFill>
                  <a:schemeClr val="tx1"/>
                </a:solidFill>
              </a:rPr>
              <a:t>(KUL, </a:t>
            </a:r>
            <a:r>
              <a:rPr lang="fr-FR" sz="1800" b="1" dirty="0" err="1" smtClean="0">
                <a:solidFill>
                  <a:schemeClr val="tx1"/>
                </a:solidFill>
              </a:rPr>
              <a:t>Univ</a:t>
            </a:r>
            <a:r>
              <a:rPr lang="fr-FR" sz="1800" b="1" dirty="0" smtClean="0">
                <a:solidFill>
                  <a:schemeClr val="tx1"/>
                </a:solidFill>
              </a:rPr>
              <a:t>. Leuven</a:t>
            </a:r>
            <a:r>
              <a:rPr lang="fr-FR" sz="1800" b="1" dirty="0" smtClean="0">
                <a:solidFill>
                  <a:schemeClr val="tx1"/>
                </a:solidFill>
              </a:rPr>
              <a:t>)</a:t>
            </a:r>
            <a:endParaRPr lang="fr-FR" sz="18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Prof. S. Lahiri (SINP, </a:t>
            </a:r>
            <a:r>
              <a:rPr lang="fr-FR" sz="1800" b="1" dirty="0" err="1" smtClean="0">
                <a:solidFill>
                  <a:schemeClr val="tx1"/>
                </a:solidFill>
              </a:rPr>
              <a:t>Kolkata</a:t>
            </a:r>
            <a:r>
              <a:rPr lang="fr-FR" sz="1800" b="1" dirty="0" smtClean="0">
                <a:solidFill>
                  <a:schemeClr val="tx1"/>
                </a:solidFill>
              </a:rPr>
              <a:t>)</a:t>
            </a:r>
            <a:endParaRPr lang="fr-FR" sz="18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Prof. I. dos  Santos, prof  P. Vaz  (CT2N, </a:t>
            </a:r>
            <a:r>
              <a:rPr lang="fr-FR" sz="1800" b="1" dirty="0" err="1" smtClean="0">
                <a:solidFill>
                  <a:schemeClr val="tx1"/>
                </a:solidFill>
              </a:rPr>
              <a:t>Lisbon</a:t>
            </a:r>
            <a:r>
              <a:rPr lang="fr-FR" sz="1800" b="1" dirty="0" smtClean="0">
                <a:solidFill>
                  <a:schemeClr val="tx1"/>
                </a:solidFill>
              </a:rPr>
              <a:t>)*</a:t>
            </a:r>
            <a:endParaRPr lang="fr-FR" sz="18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E. </a:t>
            </a:r>
            <a:r>
              <a:rPr lang="fr-FR" sz="1800" dirty="0" err="1" smtClean="0">
                <a:solidFill>
                  <a:schemeClr val="tx1"/>
                </a:solidFill>
              </a:rPr>
              <a:t>Piperkova</a:t>
            </a:r>
            <a:r>
              <a:rPr lang="fr-FR" sz="1800" dirty="0" smtClean="0">
                <a:solidFill>
                  <a:schemeClr val="tx1"/>
                </a:solidFill>
              </a:rPr>
              <a:t> (</a:t>
            </a:r>
            <a:r>
              <a:rPr lang="fr-FR" sz="1800" dirty="0" err="1" smtClean="0">
                <a:solidFill>
                  <a:schemeClr val="tx1"/>
                </a:solidFill>
              </a:rPr>
              <a:t>Nucl</a:t>
            </a:r>
            <a:r>
              <a:rPr lang="fr-FR" sz="1800" dirty="0" smtClean="0">
                <a:solidFill>
                  <a:schemeClr val="tx1"/>
                </a:solidFill>
              </a:rPr>
              <a:t>. </a:t>
            </a:r>
            <a:r>
              <a:rPr lang="fr-FR" sz="1800" dirty="0" err="1" smtClean="0">
                <a:solidFill>
                  <a:schemeClr val="tx1"/>
                </a:solidFill>
              </a:rPr>
              <a:t>Medicine</a:t>
            </a:r>
            <a:r>
              <a:rPr lang="fr-FR" sz="1800" dirty="0" smtClean="0">
                <a:solidFill>
                  <a:schemeClr val="tx1"/>
                </a:solidFill>
              </a:rPr>
              <a:t>, Sofia)</a:t>
            </a:r>
            <a:endParaRPr lang="fr-FR" sz="1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tx1"/>
                </a:solidFill>
              </a:rPr>
              <a:t>Prof. F. Haddad  (</a:t>
            </a:r>
            <a:r>
              <a:rPr lang="fr-FR" sz="1800" b="1" dirty="0" smtClean="0">
                <a:solidFill>
                  <a:schemeClr val="tx1"/>
                </a:solidFill>
              </a:rPr>
              <a:t>ARRONAX)*</a:t>
            </a:r>
          </a:p>
          <a:p>
            <a:pPr>
              <a:lnSpc>
                <a:spcPct val="80000"/>
              </a:lnSpc>
            </a:pPr>
            <a:r>
              <a:rPr lang="fr-FR" sz="1800" dirty="0">
                <a:solidFill>
                  <a:schemeClr val="tx1"/>
                </a:solidFill>
              </a:rPr>
              <a:t>JRC-ITU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S. Buono (AAA)</a:t>
            </a:r>
            <a:endParaRPr lang="fr-FR" sz="1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K. Wendt (JGU)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dirty="0" err="1" smtClean="0">
                <a:solidFill>
                  <a:schemeClr val="tx1"/>
                </a:solidFill>
              </a:rPr>
              <a:t>Myrrha</a:t>
            </a:r>
            <a:endParaRPr lang="fr-FR" sz="1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ESS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NPL (UK</a:t>
            </a:r>
            <a:r>
              <a:rPr lang="fr-FR" sz="1800" b="1" dirty="0">
                <a:solidFill>
                  <a:schemeClr val="tx1"/>
                </a:solidFill>
              </a:rPr>
              <a:t>)</a:t>
            </a:r>
            <a:endParaRPr lang="fr-FR" sz="1800" b="1" dirty="0" smtClean="0">
              <a:solidFill>
                <a:schemeClr val="tx1"/>
              </a:solidFill>
            </a:endParaRPr>
          </a:p>
        </p:txBody>
      </p:sp>
      <p:sp>
        <p:nvSpPr>
          <p:cNvPr id="5" name="Title 11"/>
          <p:cNvSpPr txBox="1">
            <a:spLocks/>
          </p:cNvSpPr>
          <p:nvPr/>
        </p:nvSpPr>
        <p:spPr>
          <a:xfrm>
            <a:off x="609600" y="3810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3600" kern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External partners</a:t>
            </a:r>
            <a:endParaRPr lang="en-US" sz="3600" kern="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2261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Systemic (intravenous) and external radiotherapy F. </a:t>
            </a:r>
            <a:r>
              <a:rPr lang="en-US" dirty="0" err="1" smtClean="0"/>
              <a:t>Bucchegger</a:t>
            </a:r>
            <a:r>
              <a:rPr lang="en-US" dirty="0" smtClean="0"/>
              <a:t> et al., CHUV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469" y="3797349"/>
            <a:ext cx="51625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077670"/>
              </p:ext>
            </p:extLst>
          </p:nvPr>
        </p:nvGraphicFramePr>
        <p:xfrm>
          <a:off x="75675" y="3063951"/>
          <a:ext cx="3796794" cy="321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0" r:id="rId4" imgW="8311932" imgH="7025525" progId="Prism6.Document">
                  <p:embed/>
                </p:oleObj>
              </mc:Choice>
              <mc:Fallback>
                <p:oleObj r:id="rId4" imgW="8311932" imgH="7025525" progId="Prism6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75" y="3063951"/>
                        <a:ext cx="3796794" cy="321211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7" name="Group 12"/>
          <p:cNvGrpSpPr>
            <a:grpSpLocks noChangeAspect="1"/>
          </p:cNvGrpSpPr>
          <p:nvPr/>
        </p:nvGrpSpPr>
        <p:grpSpPr bwMode="auto">
          <a:xfrm>
            <a:off x="547956" y="1228101"/>
            <a:ext cx="5842000" cy="2217738"/>
            <a:chOff x="0" y="0"/>
            <a:chExt cx="83470" cy="3168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73" y="0"/>
              <a:ext cx="34897" cy="31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04"/>
              <a:ext cx="23562" cy="20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40" y="1204"/>
              <a:ext cx="24738" cy="20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4"/>
            <p:cNvSpPr txBox="1">
              <a:spLocks noChangeArrowheads="1"/>
            </p:cNvSpPr>
            <p:nvPr/>
          </p:nvSpPr>
          <p:spPr bwMode="auto">
            <a:xfrm>
              <a:off x="0" y="1206"/>
              <a:ext cx="3810" cy="3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2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23841" y="1206"/>
              <a:ext cx="4463" cy="3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2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49868" y="1206"/>
              <a:ext cx="4155" cy="3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13900" y="168320"/>
            <a:ext cx="7947598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</a:rPr>
              <a:t>Marie-Curie ITN MEDICIS PROMED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pic>
        <p:nvPicPr>
          <p:cNvPr id="1029" name="Picture 5" descr="\\cern.ch\dfs\Workspaces\s\Stora_data\My Documents\administratif\isotopes medicaux_MEDICIS\MEDICIS_PROMED_Marie_curieITN\Diagram_ITN_MEDICIS_PROMED_B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27337" y="3941165"/>
            <a:ext cx="74676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3" y="1037230"/>
            <a:ext cx="1372610" cy="2849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093" y="1204126"/>
            <a:ext cx="1278747" cy="255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8" t="7345" r="17154" b="8619"/>
          <a:stretch/>
        </p:blipFill>
        <p:spPr bwMode="auto">
          <a:xfrm>
            <a:off x="7114772" y="732430"/>
            <a:ext cx="2006482" cy="1623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2" t="17161" b="35400"/>
          <a:stretch/>
        </p:blipFill>
        <p:spPr bwMode="auto">
          <a:xfrm>
            <a:off x="3886200" y="1937413"/>
            <a:ext cx="3859123" cy="1897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06625" y="1067648"/>
            <a:ext cx="4455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Working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Prof. </a:t>
            </a:r>
            <a:r>
              <a:rPr lang="fr-FR" dirty="0" err="1" smtClean="0"/>
              <a:t>Novozelov</a:t>
            </a:r>
            <a:r>
              <a:rPr lang="fr-FR" dirty="0" smtClean="0"/>
              <a:t> :</a:t>
            </a:r>
          </a:p>
          <a:p>
            <a:r>
              <a:rPr lang="fr-FR" dirty="0" err="1" smtClean="0"/>
              <a:t>Graphene</a:t>
            </a:r>
            <a:r>
              <a:rPr lang="fr-FR" dirty="0" smtClean="0"/>
              <a:t> as protective layer on </a:t>
            </a:r>
            <a:r>
              <a:rPr lang="fr-FR" dirty="0" err="1" smtClean="0"/>
              <a:t>metal</a:t>
            </a:r>
            <a:r>
              <a:rPr lang="fr-FR" dirty="0" smtClean="0"/>
              <a:t> foil</a:t>
            </a:r>
          </a:p>
          <a:p>
            <a:r>
              <a:rPr lang="fr-FR" dirty="0" err="1" smtClean="0"/>
              <a:t>targets</a:t>
            </a:r>
            <a:endParaRPr lang="fr-FR" dirty="0" smtClean="0"/>
          </a:p>
        </p:txBody>
      </p:sp>
      <p:sp>
        <p:nvSpPr>
          <p:cNvPr id="3" name="Oval 2"/>
          <p:cNvSpPr/>
          <p:nvPr/>
        </p:nvSpPr>
        <p:spPr>
          <a:xfrm>
            <a:off x="6655981" y="6124353"/>
            <a:ext cx="1605517" cy="61716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66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7" y="3827663"/>
            <a:ext cx="2362200" cy="149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 !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3637" t="60364" r="20105" b="18636"/>
          <a:stretch>
            <a:fillRect/>
          </a:stretch>
        </p:blipFill>
        <p:spPr bwMode="auto">
          <a:xfrm>
            <a:off x="6020553" y="2860895"/>
            <a:ext cx="2924959" cy="99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26796">
            <a:off x="1569666" y="4835872"/>
            <a:ext cx="607417" cy="76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38520">
            <a:off x="278721" y="4838637"/>
            <a:ext cx="628534" cy="628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67364">
            <a:off x="1773273" y="3863022"/>
            <a:ext cx="498297" cy="70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358" y="3340785"/>
            <a:ext cx="566247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5152904"/>
            <a:ext cx="452645" cy="5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H:\DCIM\Camera\2013-11-01 11.44.10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5" r="17908" b="19441"/>
          <a:stretch/>
        </p:blipFill>
        <p:spPr bwMode="auto">
          <a:xfrm rot="18770216">
            <a:off x="235158" y="3685854"/>
            <a:ext cx="554923" cy="66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Profiles\tstora\AppData\Local\Microsoft\Windows\Temporary Internet Files\Content.Outlook\P5VEUE29\image0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9" t="17730" r="58229" b="62278"/>
          <a:stretch/>
        </p:blipFill>
        <p:spPr bwMode="auto">
          <a:xfrm>
            <a:off x="3876003" y="5834066"/>
            <a:ext cx="532273" cy="71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891" y="5887025"/>
            <a:ext cx="532272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7" t="9887" r="33208" b="60225"/>
          <a:stretch/>
        </p:blipFill>
        <p:spPr bwMode="auto">
          <a:xfrm>
            <a:off x="4449136" y="5894054"/>
            <a:ext cx="627948" cy="66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032" y="5029200"/>
            <a:ext cx="543597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986953"/>
            <a:ext cx="566247" cy="56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6" t="18366" r="21845" b="30509"/>
          <a:stretch/>
        </p:blipFill>
        <p:spPr bwMode="auto">
          <a:xfrm>
            <a:off x="5781003" y="5838162"/>
            <a:ext cx="482538" cy="72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5" t="3413"/>
          <a:stretch/>
        </p:blipFill>
        <p:spPr bwMode="auto">
          <a:xfrm>
            <a:off x="7868731" y="5105400"/>
            <a:ext cx="589469" cy="68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7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89224" y="5115930"/>
            <a:ext cx="583176" cy="58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3" t="9662" r="19885" b="65087"/>
          <a:stretch/>
        </p:blipFill>
        <p:spPr bwMode="auto">
          <a:xfrm>
            <a:off x="6324600" y="5822740"/>
            <a:ext cx="710572" cy="74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78737" y="5653496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Core CERN-MEDICIS nucleus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140262" y="6085410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And many others</a:t>
            </a:r>
            <a:endParaRPr lang="en-US" dirty="0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158407" y="2932021"/>
            <a:ext cx="956933" cy="8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981" y="1057463"/>
            <a:ext cx="3655531" cy="1480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353" y="429357"/>
            <a:ext cx="3296369" cy="62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Why CERN-MEDICIS could be done * (1) ?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257800" y="3539490"/>
            <a:ext cx="1797514" cy="293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55" y="1284605"/>
            <a:ext cx="8009890" cy="49637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7"/>
          <p:cNvSpPr/>
          <p:nvPr/>
        </p:nvSpPr>
        <p:spPr>
          <a:xfrm>
            <a:off x="2743200" y="4267200"/>
            <a:ext cx="2743200" cy="2209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177547" y="4315262"/>
            <a:ext cx="18540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Offline </a:t>
            </a:r>
            <a:r>
              <a:rPr lang="fr-FR" dirty="0" err="1" smtClean="0"/>
              <a:t>separation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61950" y="857250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* </a:t>
            </a:r>
            <a:r>
              <a:rPr lang="fr-FR" dirty="0" err="1" smtClean="0"/>
              <a:t>Without</a:t>
            </a:r>
            <a:r>
              <a:rPr lang="fr-FR" dirty="0" smtClean="0"/>
              <a:t> an </a:t>
            </a:r>
            <a:r>
              <a:rPr lang="fr-FR" dirty="0" err="1" smtClean="0"/>
              <a:t>additional</a:t>
            </a:r>
            <a:r>
              <a:rPr lang="fr-FR" dirty="0" smtClean="0"/>
              <a:t> proton driver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37" y="1260001"/>
            <a:ext cx="4921110" cy="323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92637" y="268930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>
                <a:solidFill>
                  <a:schemeClr val="accent1"/>
                </a:solidFill>
              </a:rPr>
              <a:t>Why CERN-MEDICIS could be done (2) ?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9454" r="34943" b="5547"/>
          <a:stretch/>
        </p:blipFill>
        <p:spPr bwMode="auto">
          <a:xfrm>
            <a:off x="5413747" y="2549176"/>
            <a:ext cx="2893414" cy="26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14400" y="5443870"/>
            <a:ext cx="7532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CERN, as an institution, has </a:t>
            </a:r>
            <a:r>
              <a:rPr lang="fr-FR" dirty="0" err="1" smtClean="0"/>
              <a:t>decided</a:t>
            </a:r>
            <a:r>
              <a:rPr lang="fr-FR" dirty="0" smtClean="0"/>
              <a:t> to </a:t>
            </a:r>
            <a:r>
              <a:rPr lang="fr-FR" dirty="0" err="1" smtClean="0"/>
              <a:t>streamline</a:t>
            </a:r>
            <a:r>
              <a:rPr lang="fr-FR" dirty="0" smtClean="0"/>
              <a:t> </a:t>
            </a:r>
            <a:r>
              <a:rPr lang="fr-FR" dirty="0" err="1" smtClean="0"/>
              <a:t>medical</a:t>
            </a:r>
            <a:r>
              <a:rPr lang="fr-FR" dirty="0" smtClean="0"/>
              <a:t> applications;</a:t>
            </a:r>
          </a:p>
          <a:p>
            <a:r>
              <a:rPr lang="fr-FR" dirty="0" smtClean="0"/>
              <a:t>Good news: CERN-MEDICIS </a:t>
            </a:r>
            <a:r>
              <a:rPr lang="fr-FR" dirty="0" err="1" smtClean="0"/>
              <a:t>is</a:t>
            </a:r>
            <a:r>
              <a:rPr lang="fr-FR" dirty="0"/>
              <a:t> </a:t>
            </a:r>
            <a:r>
              <a:rPr lang="fr-FR" dirty="0" smtClean="0"/>
              <a:t>an </a:t>
            </a:r>
            <a:r>
              <a:rPr lang="fr-FR" dirty="0" err="1" smtClean="0"/>
              <a:t>approved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in the EN </a:t>
            </a:r>
            <a:r>
              <a:rPr lang="fr-FR" dirty="0" err="1" smtClean="0"/>
              <a:t>dept</a:t>
            </a:r>
            <a:r>
              <a:rPr lang="fr-FR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5"/>
          <p:cNvSpPr>
            <a:spLocks noChangeArrowheads="1"/>
          </p:cNvSpPr>
          <p:nvPr/>
        </p:nvSpPr>
        <p:spPr bwMode="auto">
          <a:xfrm>
            <a:off x="28574" y="3468459"/>
            <a:ext cx="6658533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3600" b="1" dirty="0">
                <a:solidFill>
                  <a:srgbClr val="FF0000"/>
                </a:solidFill>
                <a:latin typeface="Arial" pitchFamily="34" charset="0"/>
              </a:rPr>
              <a:t>I</a:t>
            </a:r>
            <a:r>
              <a:rPr lang="en-GB" altLang="fr-FR" sz="1600" b="1" dirty="0">
                <a:solidFill>
                  <a:srgbClr val="FF0000"/>
                </a:solidFill>
                <a:latin typeface="Arial" pitchFamily="34" charset="0"/>
              </a:rPr>
              <a:t>[</a:t>
            </a:r>
            <a:r>
              <a:rPr lang="en-GB" altLang="fr-FR" sz="1600" b="1" dirty="0" err="1">
                <a:solidFill>
                  <a:srgbClr val="FF0000"/>
                </a:solidFill>
                <a:latin typeface="Arial" pitchFamily="34" charset="0"/>
              </a:rPr>
              <a:t>pps</a:t>
            </a:r>
            <a:r>
              <a:rPr lang="en-GB" altLang="fr-FR" sz="1600" b="1" dirty="0">
                <a:solidFill>
                  <a:srgbClr val="FF0000"/>
                </a:solidFill>
                <a:latin typeface="Arial" pitchFamily="34" charset="0"/>
              </a:rPr>
              <a:t>]</a:t>
            </a:r>
            <a:r>
              <a:rPr lang="en-GB" altLang="fr-FR" sz="3600" b="1" dirty="0">
                <a:solidFill>
                  <a:srgbClr val="FF0000"/>
                </a:solidFill>
                <a:latin typeface="Arial" pitchFamily="34" charset="0"/>
              </a:rPr>
              <a:t> ~ </a:t>
            </a:r>
            <a:r>
              <a:rPr lang="en-GB" altLang="fr-FR" sz="3600" b="1" dirty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altLang="fr-FR" sz="1600" b="1" dirty="0">
                <a:solidFill>
                  <a:srgbClr val="FF0000"/>
                </a:solidFill>
                <a:latin typeface="Symbol" pitchFamily="18" charset="2"/>
              </a:rPr>
              <a:t>[</a:t>
            </a:r>
            <a:r>
              <a:rPr lang="en-GB" altLang="fr-FR" sz="1600" b="1" dirty="0" err="1">
                <a:solidFill>
                  <a:srgbClr val="FF0000"/>
                </a:solidFill>
                <a:latin typeface="Arial" pitchFamily="34" charset="0"/>
              </a:rPr>
              <a:t>pps</a:t>
            </a:r>
            <a:r>
              <a:rPr lang="en-GB" altLang="fr-FR" sz="1600" b="1" dirty="0">
                <a:solidFill>
                  <a:srgbClr val="FF0000"/>
                </a:solidFill>
                <a:latin typeface="Symbol" pitchFamily="18" charset="2"/>
              </a:rPr>
              <a:t>]</a:t>
            </a:r>
            <a:r>
              <a:rPr lang="en-GB" altLang="fr-FR" sz="3600" b="1" dirty="0">
                <a:solidFill>
                  <a:srgbClr val="FF0000"/>
                </a:solidFill>
                <a:latin typeface="Symbol" pitchFamily="18" charset="2"/>
              </a:rPr>
              <a:t> s</a:t>
            </a:r>
            <a:r>
              <a:rPr lang="en-GB" altLang="fr-FR" sz="1600" b="1" dirty="0">
                <a:solidFill>
                  <a:srgbClr val="FF0000"/>
                </a:solidFill>
                <a:latin typeface="Arial" pitchFamily="34" charset="0"/>
              </a:rPr>
              <a:t>[barn]</a:t>
            </a:r>
            <a:r>
              <a:rPr lang="en-GB" altLang="fr-FR" sz="3600" b="1" dirty="0">
                <a:solidFill>
                  <a:srgbClr val="FF0000"/>
                </a:solidFill>
                <a:latin typeface="Arial" pitchFamily="34" charset="0"/>
              </a:rPr>
              <a:t> N</a:t>
            </a:r>
            <a:r>
              <a:rPr lang="en-GB" altLang="fr-FR" sz="1600" b="1" dirty="0">
                <a:solidFill>
                  <a:srgbClr val="FF0000"/>
                </a:solidFill>
                <a:latin typeface="Arial" pitchFamily="34" charset="0"/>
              </a:rPr>
              <a:t>[g/cm2]</a:t>
            </a:r>
            <a:r>
              <a:rPr lang="en-GB" altLang="fr-FR" sz="36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altLang="fr-FR" sz="3600" b="1" dirty="0" smtClean="0">
                <a:solidFill>
                  <a:srgbClr val="FF0000"/>
                </a:solidFill>
                <a:latin typeface="Symbol" pitchFamily="18" charset="2"/>
              </a:rPr>
              <a:t>e </a:t>
            </a:r>
            <a:r>
              <a:rPr lang="en-GB" altLang="fr-FR" sz="2400" b="1" dirty="0" smtClean="0">
                <a:solidFill>
                  <a:srgbClr val="FF0000"/>
                </a:solidFill>
                <a:latin typeface="Arial" pitchFamily="34" charset="0"/>
              </a:rPr>
              <a:t>[ goal 100%]</a:t>
            </a:r>
            <a:r>
              <a:rPr lang="en-GB" altLang="fr-FR" sz="24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endParaRPr lang="en-GB" altLang="fr-FR" sz="240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" name="Text Box 143"/>
          <p:cNvSpPr txBox="1">
            <a:spLocks noChangeArrowheads="1"/>
          </p:cNvSpPr>
          <p:nvPr/>
        </p:nvSpPr>
        <p:spPr bwMode="auto">
          <a:xfrm>
            <a:off x="484162" y="4477635"/>
            <a:ext cx="1449435" cy="83099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b="1" dirty="0">
                <a:solidFill>
                  <a:srgbClr val="FF0000"/>
                </a:solidFill>
                <a:latin typeface="Arial" pitchFamily="34" charset="0"/>
              </a:rPr>
              <a:t>Intensity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b="1" dirty="0" smtClean="0">
                <a:solidFill>
                  <a:srgbClr val="FF0000"/>
                </a:solidFill>
                <a:latin typeface="Arial" pitchFamily="34" charset="0"/>
              </a:rPr>
              <a:t>Purity</a:t>
            </a:r>
            <a:endParaRPr lang="en-US" altLang="fr-FR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55553"/>
            <a:ext cx="8229600" cy="91124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fr-FR" dirty="0" smtClean="0">
                <a:solidFill>
                  <a:schemeClr val="accent1"/>
                </a:solidFill>
              </a:rPr>
              <a:t>The  « ISOL » </a:t>
            </a:r>
            <a:r>
              <a:rPr lang="fr-FR" dirty="0" err="1" smtClean="0">
                <a:solidFill>
                  <a:schemeClr val="accent1"/>
                </a:solidFill>
              </a:rPr>
              <a:t>filter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827" y="1015740"/>
            <a:ext cx="6472237" cy="242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18" y="4133561"/>
            <a:ext cx="6345382" cy="235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10275" y="697468"/>
            <a:ext cx="243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In-</a:t>
            </a:r>
            <a:r>
              <a:rPr lang="fr-FR" dirty="0" err="1" smtClean="0"/>
              <a:t>target</a:t>
            </a:r>
            <a:r>
              <a:rPr lang="fr-FR" dirty="0"/>
              <a:t> </a:t>
            </a:r>
            <a:r>
              <a:rPr lang="fr-FR" dirty="0" smtClean="0"/>
              <a:t>production rate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9270" y="5485963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production rate</a:t>
            </a:r>
          </a:p>
          <a:p>
            <a:r>
              <a:rPr lang="fr-FR" dirty="0" smtClean="0"/>
              <a:t>(Mass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filter</a:t>
            </a:r>
            <a:r>
              <a:rPr lang="fr-FR" dirty="0" smtClean="0"/>
              <a:t>)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953000" y="4403725"/>
            <a:ext cx="0" cy="17526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629400" y="4432332"/>
            <a:ext cx="0" cy="17526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42078" y="40612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A=83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73373" y="4032022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A=152</a:t>
            </a:r>
            <a:endParaRPr lang="en-GB" b="1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0" y="1424666"/>
            <a:ext cx="2757872" cy="866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rgbClr val="0070C0"/>
                </a:solidFill>
              </a:rPr>
              <a:t>1000+ isotopes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(for 73+ elements) “online”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9270" y="773668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Isotope mass </a:t>
            </a:r>
            <a:r>
              <a:rPr lang="fr-FR" dirty="0" err="1" smtClean="0"/>
              <a:t>separation</a:t>
            </a:r>
            <a:r>
              <a:rPr lang="fr-FR" dirty="0" smtClean="0"/>
              <a:t> online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753" y="233493"/>
            <a:ext cx="8769326" cy="7158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Irradiation station commissioned with beam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25825"/>
            <a:ext cx="8226425" cy="501606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61445"/>
            <a:ext cx="4731549" cy="443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86784" y="3512916"/>
            <a:ext cx="1683890" cy="17191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2468277"/>
            <a:ext cx="1262023" cy="9295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2396933" y="2243335"/>
            <a:ext cx="1729204" cy="1639874"/>
          </a:xfrm>
          <a:custGeom>
            <a:avLst/>
            <a:gdLst>
              <a:gd name="connsiteX0" fmla="*/ 1609646 w 1700331"/>
              <a:gd name="connsiteY0" fmla="*/ 0 h 1639874"/>
              <a:gd name="connsiteX1" fmla="*/ 0 w 1700331"/>
              <a:gd name="connsiteY1" fmla="*/ 1564304 h 1639874"/>
              <a:gd name="connsiteX2" fmla="*/ 52899 w 1700331"/>
              <a:gd name="connsiteY2" fmla="*/ 1639874 h 1639874"/>
              <a:gd name="connsiteX3" fmla="*/ 1700331 w 1700331"/>
              <a:gd name="connsiteY3" fmla="*/ 37785 h 1639874"/>
              <a:gd name="connsiteX4" fmla="*/ 1609646 w 1700331"/>
              <a:gd name="connsiteY4" fmla="*/ 0 h 1639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0331" h="1639874">
                <a:moveTo>
                  <a:pt x="1609646" y="0"/>
                </a:moveTo>
                <a:lnTo>
                  <a:pt x="0" y="1564304"/>
                </a:lnTo>
                <a:lnTo>
                  <a:pt x="52899" y="1639874"/>
                </a:lnTo>
                <a:lnTo>
                  <a:pt x="1700331" y="37785"/>
                </a:lnTo>
                <a:lnTo>
                  <a:pt x="1609646" y="0"/>
                </a:lnTo>
                <a:close/>
              </a:path>
            </a:pathLst>
          </a:custGeom>
          <a:solidFill>
            <a:srgbClr val="FFC000">
              <a:alpha val="4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439" y="4147624"/>
            <a:ext cx="3806396" cy="20915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96" y="1661445"/>
            <a:ext cx="3945583" cy="221747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829143" y="2709201"/>
            <a:ext cx="3572934" cy="27093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4"/>
          <p:cNvSpPr txBox="1"/>
          <p:nvPr/>
        </p:nvSpPr>
        <p:spPr>
          <a:xfrm rot="21321623">
            <a:off x="6405689" y="250459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FF0000"/>
                </a:solidFill>
              </a:rPr>
              <a:t>Proton Beam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75187" y="3618992"/>
            <a:ext cx="3940423" cy="1836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62162" y="2281120"/>
            <a:ext cx="2425805" cy="1569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22426" y="29867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60 kV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89637" y="2878606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 grounded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4496" y="4080126"/>
            <a:ext cx="211147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Tests with protons:</a:t>
            </a:r>
          </a:p>
          <a:p>
            <a:r>
              <a:rPr lang="en-US" sz="1600" b="1" dirty="0" smtClean="0"/>
              <a:t>Done successfully 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8799" y="890668"/>
            <a:ext cx="436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M. </a:t>
            </a:r>
            <a:r>
              <a:rPr lang="en-US" dirty="0" err="1" smtClean="0">
                <a:solidFill>
                  <a:srgbClr val="0070C0"/>
                </a:solidFill>
              </a:rPr>
              <a:t>Vagnoni</a:t>
            </a:r>
            <a:r>
              <a:rPr lang="en-US" dirty="0" smtClean="0">
                <a:solidFill>
                  <a:srgbClr val="0070C0"/>
                </a:solidFill>
              </a:rPr>
              <a:t> (EN-STI fellow), et al.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3" y="1661445"/>
            <a:ext cx="3148946" cy="1793038"/>
          </a:xfrm>
          <a:prstGeom prst="rect">
            <a:avLst/>
          </a:prstGeom>
          <a:ln>
            <a:noFill/>
          </a:ln>
        </p:spPr>
      </p:pic>
      <p:cxnSp>
        <p:nvCxnSpPr>
          <p:cNvPr id="19" name="Straight Arrow Connector 18"/>
          <p:cNvCxnSpPr/>
          <p:nvPr/>
        </p:nvCxnSpPr>
        <p:spPr>
          <a:xfrm flipH="1">
            <a:off x="2241930" y="2243335"/>
            <a:ext cx="1544140" cy="194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xplosion 1 19"/>
          <p:cNvSpPr/>
          <p:nvPr/>
        </p:nvSpPr>
        <p:spPr>
          <a:xfrm>
            <a:off x="3891868" y="2127041"/>
            <a:ext cx="285890" cy="318843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53" y="789240"/>
            <a:ext cx="832282" cy="832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 A laboratories ventilation (A Bernardes, EN-CV)</a:t>
            </a:r>
            <a:endParaRPr lang="en-US" dirty="0"/>
          </a:p>
        </p:txBody>
      </p:sp>
      <p:pic>
        <p:nvPicPr>
          <p:cNvPr id="4" name="Content Placeholder 3" descr="image001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9" b="6919"/>
          <a:stretch>
            <a:fillRect/>
          </a:stretch>
        </p:blipFill>
        <p:spPr>
          <a:xfrm>
            <a:off x="187464" y="1101326"/>
            <a:ext cx="6636090" cy="4046360"/>
          </a:xfrm>
        </p:spPr>
      </p:pic>
      <p:sp>
        <p:nvSpPr>
          <p:cNvPr id="5" name="TextBox 4"/>
          <p:cNvSpPr txBox="1"/>
          <p:nvPr/>
        </p:nvSpPr>
        <p:spPr>
          <a:xfrm>
            <a:off x="6834793" y="1101326"/>
            <a:ext cx="23204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Ready: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Class A labs back to operation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MEDICIS ventilation ready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Environmental monitoring operational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708501" y="1101326"/>
            <a:ext cx="3944746" cy="3731021"/>
            <a:chOff x="2708501" y="1101326"/>
            <a:chExt cx="3944746" cy="373102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708501" y="2258841"/>
              <a:ext cx="0" cy="2573506"/>
            </a:xfrm>
            <a:prstGeom prst="line">
              <a:avLst/>
            </a:prstGeom>
            <a:ln>
              <a:solidFill>
                <a:srgbClr val="FFFF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708501" y="2258841"/>
              <a:ext cx="1416063" cy="0"/>
            </a:xfrm>
            <a:prstGeom prst="line">
              <a:avLst/>
            </a:prstGeom>
            <a:ln>
              <a:solidFill>
                <a:srgbClr val="FFFF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4124564" y="1101326"/>
              <a:ext cx="0" cy="1157515"/>
            </a:xfrm>
            <a:prstGeom prst="line">
              <a:avLst/>
            </a:prstGeom>
            <a:ln>
              <a:solidFill>
                <a:srgbClr val="FFFF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708501" y="4832347"/>
              <a:ext cx="3944746" cy="0"/>
            </a:xfrm>
            <a:prstGeom prst="line">
              <a:avLst/>
            </a:prstGeom>
            <a:ln>
              <a:solidFill>
                <a:srgbClr val="FFFF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653247" y="2258841"/>
              <a:ext cx="0" cy="2573506"/>
            </a:xfrm>
            <a:prstGeom prst="line">
              <a:avLst/>
            </a:prstGeom>
            <a:ln>
              <a:solidFill>
                <a:srgbClr val="FFFF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6462191" y="1326086"/>
              <a:ext cx="191056" cy="932755"/>
            </a:xfrm>
            <a:prstGeom prst="line">
              <a:avLst/>
            </a:prstGeom>
            <a:ln>
              <a:solidFill>
                <a:srgbClr val="FFFF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38667" y="1101326"/>
            <a:ext cx="3716866" cy="3731021"/>
            <a:chOff x="338667" y="1101326"/>
            <a:chExt cx="3716866" cy="3731021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38667" y="1101326"/>
              <a:ext cx="0" cy="3731021"/>
            </a:xfrm>
            <a:prstGeom prst="line">
              <a:avLst/>
            </a:prstGeom>
            <a:ln>
              <a:solidFill>
                <a:srgbClr val="CCFFCC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38667" y="4832347"/>
              <a:ext cx="2286000" cy="0"/>
            </a:xfrm>
            <a:prstGeom prst="line">
              <a:avLst/>
            </a:prstGeom>
            <a:ln>
              <a:solidFill>
                <a:srgbClr val="CCFFCC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624667" y="2233440"/>
              <a:ext cx="0" cy="2598907"/>
            </a:xfrm>
            <a:prstGeom prst="line">
              <a:avLst/>
            </a:prstGeom>
            <a:ln>
              <a:solidFill>
                <a:srgbClr val="CCFFCC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624667" y="2233440"/>
              <a:ext cx="1430866" cy="0"/>
            </a:xfrm>
            <a:prstGeom prst="line">
              <a:avLst/>
            </a:prstGeom>
            <a:ln>
              <a:solidFill>
                <a:srgbClr val="CCFFCC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4055533" y="1101326"/>
              <a:ext cx="0" cy="1132114"/>
            </a:xfrm>
            <a:prstGeom prst="line">
              <a:avLst/>
            </a:prstGeom>
            <a:ln>
              <a:solidFill>
                <a:srgbClr val="CCFFCC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 descr="Screen Shot 2015-06-29 at 09.59.18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33" y="3395131"/>
            <a:ext cx="1981200" cy="282979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87464" y="5147686"/>
            <a:ext cx="6636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be done: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Ventilation fire mode to be put into service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Ventilation process to be commissioned and put into service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UPS </a:t>
            </a: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99525" y="748509"/>
            <a:ext cx="2145692" cy="161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55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Robots and shielded doors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687" y="1130592"/>
            <a:ext cx="3875953" cy="4872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698624" y="2385058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190197" y="1520776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5688" y="1798130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017185" y="2385058"/>
            <a:ext cx="79349" cy="672575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81181" y="2393875"/>
            <a:ext cx="79349" cy="672575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190197" y="2425363"/>
            <a:ext cx="105339" cy="1660025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17185" y="3069966"/>
            <a:ext cx="119023" cy="3362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37836" y="3904964"/>
            <a:ext cx="522694" cy="84072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97870" y="3054222"/>
            <a:ext cx="119023" cy="3362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83405" y="1184483"/>
            <a:ext cx="2947241" cy="206195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347120" y="2843357"/>
            <a:ext cx="2419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Robot Rail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320" y="1184483"/>
            <a:ext cx="3676830" cy="206195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296002" y="2333553"/>
            <a:ext cx="1940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 shelves (V. Barozier &amp; Y.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Garvrikov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439" y="3348073"/>
            <a:ext cx="3794207" cy="265473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207838" y="5647098"/>
            <a:ext cx="1819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Shielded doors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508451" y="3904964"/>
            <a:ext cx="4761720" cy="42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224" y="849723"/>
            <a:ext cx="2773776" cy="2080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TextBox 27"/>
          <p:cNvSpPr txBox="1"/>
          <p:nvPr/>
        </p:nvSpPr>
        <p:spPr>
          <a:xfrm>
            <a:off x="148853" y="800471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J.L. Grenard, K, Kershaw et al.</a:t>
            </a:r>
            <a:endParaRPr lang="fr-FR" dirty="0"/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04" y="1260000"/>
            <a:ext cx="566247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9" y="1210393"/>
            <a:ext cx="532272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4"/>
          <a:stretch/>
        </p:blipFill>
        <p:spPr bwMode="auto">
          <a:xfrm>
            <a:off x="1615715" y="1219200"/>
            <a:ext cx="5638482" cy="559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TextBox 2058"/>
          <p:cNvSpPr txBox="1"/>
          <p:nvPr/>
        </p:nvSpPr>
        <p:spPr>
          <a:xfrm>
            <a:off x="6605814" y="63975"/>
            <a:ext cx="2485571" cy="6725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fr-CH" b="1" u="sng" dirty="0" smtClean="0">
                <a:solidFill>
                  <a:schemeClr val="tx1"/>
                </a:solidFill>
              </a:rPr>
              <a:t>Bat. 179: </a:t>
            </a:r>
            <a:r>
              <a:rPr lang="fr-CH" b="1" dirty="0" smtClean="0">
                <a:solidFill>
                  <a:schemeClr val="tx1"/>
                </a:solidFill>
              </a:rPr>
              <a:t>Planning </a:t>
            </a:r>
            <a:r>
              <a:rPr lang="fr-CH" sz="1600" b="1" dirty="0" smtClean="0">
                <a:solidFill>
                  <a:schemeClr val="tx1"/>
                </a:solidFill>
              </a:rPr>
              <a:t>juin 2015 </a:t>
            </a:r>
            <a:r>
              <a:rPr lang="fr-CH" sz="1600" b="1" smtClean="0">
                <a:solidFill>
                  <a:schemeClr val="tx1"/>
                </a:solidFill>
              </a:rPr>
              <a:t>… février </a:t>
            </a:r>
            <a:r>
              <a:rPr lang="fr-CH" sz="1600" b="1" dirty="0" smtClean="0">
                <a:solidFill>
                  <a:schemeClr val="tx1"/>
                </a:solidFill>
              </a:rPr>
              <a:t>2016 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65" name="Rectangular Callout 64"/>
          <p:cNvSpPr/>
          <p:nvPr/>
        </p:nvSpPr>
        <p:spPr>
          <a:xfrm>
            <a:off x="67700" y="430190"/>
            <a:ext cx="1380099" cy="656114"/>
          </a:xfrm>
          <a:prstGeom prst="wedgeRectCallout">
            <a:avLst>
              <a:gd name="adj1" fmla="val 167325"/>
              <a:gd name="adj2" fmla="val 299931"/>
            </a:avLst>
          </a:prstGeom>
          <a:solidFill>
            <a:srgbClr val="00B0F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CH" sz="1050" b="1" dirty="0">
                <a:solidFill>
                  <a:schemeClr val="tx1"/>
                </a:solidFill>
              </a:rPr>
              <a:t>2. Installation Porte </a:t>
            </a:r>
            <a:r>
              <a:rPr lang="fr-CH" sz="1050" b="1" dirty="0" smtClean="0">
                <a:solidFill>
                  <a:schemeClr val="tx1"/>
                </a:solidFill>
              </a:rPr>
              <a:t>B</a:t>
            </a:r>
            <a:endParaRPr lang="en-GB" sz="1050" b="1" dirty="0">
              <a:solidFill>
                <a:srgbClr val="0070C0"/>
              </a:solidFill>
            </a:endParaRPr>
          </a:p>
        </p:txBody>
      </p:sp>
      <p:sp>
        <p:nvSpPr>
          <p:cNvPr id="2062" name="Rectangle 2061"/>
          <p:cNvSpPr/>
          <p:nvPr/>
        </p:nvSpPr>
        <p:spPr>
          <a:xfrm>
            <a:off x="5044397" y="2438400"/>
            <a:ext cx="2286000" cy="297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5653997" y="1599650"/>
            <a:ext cx="1277346" cy="297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2979357" y="1561785"/>
            <a:ext cx="100487" cy="891729"/>
          </a:xfrm>
          <a:prstGeom prst="rect">
            <a:avLst/>
          </a:prstGeom>
          <a:solidFill>
            <a:srgbClr val="0070C0">
              <a:alpha val="6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ular Callout 68"/>
          <p:cNvSpPr/>
          <p:nvPr/>
        </p:nvSpPr>
        <p:spPr>
          <a:xfrm>
            <a:off x="1518173" y="430190"/>
            <a:ext cx="1852173" cy="656115"/>
          </a:xfrm>
          <a:prstGeom prst="wedgeRectCallout">
            <a:avLst>
              <a:gd name="adj1" fmla="val 31144"/>
              <a:gd name="adj2" fmla="val 137535"/>
            </a:avLst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10. Portes et Etagères (</a:t>
            </a:r>
            <a:r>
              <a:rPr lang="fr-CH" sz="1050" b="1" dirty="0" err="1" smtClean="0">
                <a:solidFill>
                  <a:schemeClr val="tx1"/>
                </a:solidFill>
              </a:rPr>
              <a:t>méc</a:t>
            </a:r>
            <a:r>
              <a:rPr lang="fr-CH" sz="1050" b="1" dirty="0" smtClean="0">
                <a:solidFill>
                  <a:schemeClr val="tx1"/>
                </a:solidFill>
              </a:rPr>
              <a:t>.)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3163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/>
              <a:t>Mise à jour 12.06.2015 - KK, SM</a:t>
            </a:r>
            <a:endParaRPr lang="en-GB" i="1" dirty="0"/>
          </a:p>
        </p:txBody>
      </p:sp>
      <p:sp>
        <p:nvSpPr>
          <p:cNvPr id="2" name="AutoShape 2" descr="data:image/jpeg;base64,/9j/4AAQSkZJRgABAQAAAQABAAD/2wCEAAkGBxQNDxAODxQQEA8MDw4WEBQUFhQQFBAQFxUWFiAXFBMZHCggGBolGxQVITIiJSkrLi4wFx8zODMsNygtLisBCgoKBQUFDgUFDisZExkrKysrKysrKysrKysrKysrKysrKysrKysrKysrKysrKysrKysrKysrKysrKysrKysrK//AABEIAPQAzwMBIgACEQEDEQH/xAAbAAEBAAMBAQEAAAAAAAAAAAAACAEGBwUEA//EAEkQAAEDAgEGCgYFCgUFAAAAAAEAAgMEEQUGBxIhMdIXIkFRU2FxgZGSCBMUFVSTMkJScqEWIyR0grGys8HTNDViosIlQ3PD4f/EABQBAQAAAAAAAAAAAAAAAAAAAAD/xAAUEQEAAAAAAAAAAAAAAAAAAAAA/9oADAMBAAIRAxEAPwDuKIiAiIgIiICIiAiIgIiICIiAiIgIiICIiAiIgIiICIiAiIgIiICIiAiIgIiICIiAiIgIiICIiAiIgIiICIiAiIgIiICIiAiKdc5uX+I0WL1lNT1T4oYXxaDA2Mht4mOOstvtJQUUik7hSxX42TyRbicKWK/GyeSLcQViik7hSxX42TyRbicKWK/GyeSLcQViik7hSxX42TyRbicKWK/GyeSLcQViik7hSxX42TyRbicKWK/GyeSLcQViik7hSxX42TyRbicKWK/GyeSLcQViik7hSxX42TyRbicKWK/GyeSLcQViik7hSxX42TyRbicKWK/GyeSLcQVii5nmNyiqcTpKmSsldO+Kpa1hIa2zdAG3FA5V0xAREQEREBERAREQFJ+eP/Pq/wC/D/JjVYLnWU2aKkxOrmrZZalslQWlwYWBo0Whuq7eZoQTCi2zObkzHg+IGjgdI+MQxPu+2ld1+YDmWzZp83FPjlLPUVEk7HQ1Hq2iMtALdBrrm4Ou7kHLUVFcA1D09X4x7qcA1D09X4x7qCdUVFcA1D09X4x7qcA1D09X4x7qCdUVFcA1D09X4x7qcA1D09X4x7qCdUVFcA1D09X4x7qcA1D09X4x7qCdUVFcA1D09X4x7qcA1D09X4x7qCdUWx5wMBZheJVFFC5744PV6JfbSOkxrjewHKSt6zY5rqbGaD2ueWdj/XSMtGWBtm252nnQbN6Nv+BrP1tv8tq7AtYyGyMhwOKWGnfLI2eQPcZNEkHRDbCwGrUtnQEREBERAREQEREBYWUKCZvSBYRjJJ2OpacjrHGH7wt69G6Uew1jL8ZtWCR1GNoB/wBpXwekfgpLKTEGjUwuhl1ch4zST2h471qeYrKL2LExTvNosRb6s32CUa2H947wgpkoCsFR/juM1kVXUxuqKphjnmbo+tkGjZ51WugsJFF35QVfxVV86TeT8oKv4qq+dJvILRRRd+UFX8VVfOk3k/KCr+KqvnSbyC0UUXflBV/FVXzpN5Z/KCr+KqvnSbyCzyUBXA/R8r56ivqfXSzysjpfrve8NcXttqJ22BXa8fxZmH0s9XL9Cmic487iBqaOsmw70Ex55JQ/Ha4t1hromn7zYmA/iuy5gGEYK0nY6pqCOy4H7wpxxCsfVzyzvu6Spke93Ldzjew8VXGQWDe7sMpKUgB8cLTJbpXcZ3+4nwQe+iIgIiICIiAiIgIiICIiDxMs8CbidBUUbrXmjOgT9WQa2nucAo/kY+nlIOlHNTyEHkLJGO/Agj8FbRF1Omf3Jf2SsbiEYtDX6pLfVqQNfmaAe4oOzZvcpRi+HwVWr1mjozj7MzdR8do6iuM5/smfZa1tewfmsQFn22CoaNd/vNse4r4cyOV3u6v9lldamxAtab7GT7Gu6r/RPaOZd5y5ycbi9BNRvsHPbpROP1Jm3LXf0PUSgj1F9FfRPppZIJWlksL3Ne07Q4GxXzoCIiAshYW25tMkXYzXshsfZ4bPqXcgjB+jfncdXieRB2nMLk77FhpqpG6MuIu09e0QtuGeN3O/aC1n0hsqbmLCYj9mWpt/sYf4vKutZQ4tFhNFLVPs2Klj4jRYaRtZrG9ZNgpDxfEZKyomqpjpS1EjnvPWTsHUNQ7kG25nMmjiWKRFwvBRWml5iQeK3vd+DSqnC0TM5kt7rw1hkFqmttLNztBHFYexp8XFb4gIiICIiAiIgIiICIiAiIgLwsssnmYrRTUclvzrbxu+xKNbXeK91EETVtI+lmkhkBZLTyOa8bC1zTb94VQ5psrfe+HsMh/SaS0c4+0QOK/9ofiCtB9IDI+xbi8DdTy1lXbnsA2Q/wAJ7loObDKo4PiEcrj+jz2jqRyercRxu1psey/Og6Rn3yF9Y04vTN4zGgVjQNrBYCUdYGo9VuZcJKt27ZGcj2SN7Q5pH4ghTlnbzaOw1762jaXUMhJe0azTOJ2EfY5jybEHLkWbL6MPopKmVkELHSyzODWMaLlzig/TCMOkrJo6aBpfNO8NYBz9fUBrv1Krc3+SMeCUbadnGlfZ1RJ0kluT/SNg/wDq8nNbm7ZgsXrpdGSunaPWP2iJu31cZ5uc8tuZennJyqGD4fJUXHrpPzdO3ldK4HX2NF3dyDkWfvK72qqGGwm8NEbzEHU+oI2djQbdpPMvEzOZJHFMQa+QE0tCWyS32PeDxWd5Fz1NPOtIYH1EoA0pJqiS3O6SR7vxJJ/FVnm7yVbg9BHTajM7j1Dh9aY7e4bB2INnAWURAREQEREBERAREQEREBERAREQfJilAyqhlp5hpRVDHMeDytIt4qRMsMnX4TWzUcmv1ZvG7pIj9F3h+IKsUrgnpGYlA+elpmAGqga50rx9SN2xh5zcaXV3oNszEZV+3UJopXEz4dogE7XwG+ievRto9wXTZIw8FrgHNcCHA6wQeQhTl6PdHI/FJJmEiKCmeJuY6ZAa3tuCe5UhdBLOebJ+DDMT9VSN9XHNCyQsvdrXOLgQ0cg1bF0/MBgMDMOFeGA1M8kzXPOstY11g1n2RzrRPSGdfF2dVJFfq4z103MK4e5IhzT1N+o6aDoexS9nmyq954i+ON16ah0o4uZz78d/eRbsCpjFInSQTMjOjJJFI1jvsvLSAfEhRbVU74ZHxSAtkjc5rwdocDYgoOv5gsjfWyuxadv5uAubTA/Wl2Of+zsHWTzLvrVqubHEoKnCqV1KAyOKMRuj2mORupwJ6zrvy3utrQEREBERAREQEREBERAREQEREBEWCg8bK/KCPCqKasl2RN4jeWSQ6mtHaVIeJ10lbUSVExL5qmQucRyuJ2Ac2wAdi6Fnyyw9vrPYoTemw9xBtrElR9Y9jfo+K/PMfkj7wrva5m3psPIdr2SVG1reu30j2DnQdjzUZK+6MOjY8D2mo/OVHOHHYz9lth23TOZl3HglNcaL6ucOEEf/ADePsj8di9vKvKGLCqSWsnPFiHFbyySHY1vWT+4qTMpsdlxOqkrKg3kmOockbBsY3mACD5MSxCSqmkqJ3OklmcXPc43JJ/p1ci2bNvlzJglTpcZ9LMQKiIHUR9to5HgeOxacsgoLXw6vjqoY6iBwkimaHMcNhaVwPP8AZKGmqm4nE38zWENmsPo1AB1n7zR4tK+XMrl77unFBUuPslU/iOJ1QTHl+642B5jY8673lPgkeJ0c1HLbQnYQDt0H7WuHWDYoJ2zMZY+7K4QSutSVxax99kcuxr+oa7E8x6lTzVFmM4Y+iqJaWYaMtO8teOzlHURY96pDMxlh70oRDK69VQBrJL7Xx/Vf4aj1jrQdEREQEREBERAREQEREBERAREQFpudTKsYRh8kjD+kVF46ccumQbu7GjX22W4kqWs8eVHvTE3tYb09DeKLmLgeO8drtXY0INMpKd9TMyKMF8s8jWsG0ue421ntKrjIvJ1mD0MVIy1426Uz9mnKdbnE/h2Bck9H3JH1sr8WlF2QFzKa/LJ9Z/cDbvK3HPjlX7voRSxOtUYjpM1GxZABx3dp1NHaeZByXO/lmcWrTHE79Doi5sIF7SP2OkI6yLDqHWtBWbrCAiIgyCqUzJ5a+8qX2Od16uhaBc7ZYNQDusjYe7nU1L2ckcoJMKrIayLbE7jt+3EdTmntH9EHYPSAyQ042YtC3jxBrKq3KzY1/cdR6iOZcryAymdhGIQ1Qv6u+hUN+1C4i/aRqcOtoVWRPhxKkDhaWmroO0Oje3Z4FSZlnk47Ca6ajfciN14nH/uRHW13hqPWCgsCnnbKxsjCHMka1zSNhaRcEdy/VcozAZUe1Ub8PlN5cPt6u+11O4m3lOrsLV1dAREQEREBERAREQEREBEWCg1POjlF7rwuedptNKBFB/5H6r9w0j3KVsKw+SsnipohpS1MjWN+847T1cq6x6R2Ll1RSUQPFhjdK8f63nRHgGnxX4ejxgInrJq94u2iYGx83rZNp7mg+ZB3HJ3B2YdSQUcWplPGG3+07aXHrJue9S/nTygOJYrUy3vFC4wwjmjYSL97tI96rNynmuzHV8s0sglogJJZHC75L2Lidf5vrQcjRdV4B8Q6ai88v9tOAfEOlovPL/bQcqRdV4B8Q6Wi88v9tOAfEOmovPL/AG0HKlkLqnAPiHS0Xnl/tpwD4h0tF55f7aDbPR5ykM1NNhshu6jOnDfoXnWO538S+rP9kv7VRNxCMXloNUlvrU7tvlNj2XWc0+beqwSrmqKl9O9ktOWARue4h2k03Ok0atS6hVUzZ43xSAOZMxzHtOwtcCCD3FBJGb3KE4ViVPVXtHphkw54X6j4aj3KvI3aQBGsHWOsKM8psJNBW1NIdtNM9o6231HvaQqgzT4sa3BqOVxu+OP1TydpdEdC57gEG3IiICIiAiIgIsIgyiwsoCwVlcPy+ztVmGYnVUULKYx07mBpe1xcbxtdrIdzuQapn/8A86d+rU//ACW/ejcP+n1f67/6mLimV2UsuL1Jq6gRtkMbGWYC1tm9RJ516+RecapwSGSCmbA5k0vrHesa5xDtEN1WI1WaEFYopu4dcQ6Ok8j99OHXEOjpPI/fQUiim7h1xDo6TyP304dcQ6Ok8j99BSKKbuHXEOjpPI/fTh1xDo6TyP30FIopu4dcQ6Ok8j99OHXEOjpPI/fQUgsqbuHXEOjpPI/fTh1xDo6TyP30Hi56RbHa3rMH8li7B6Px/wCjD9Zn/op9ymx6TFKuStnDGyzaGkGAho0WhuoEnkC2LJHOfV4PTeyU7Kd0em993tcXXda+sOHMgqtFoOaLLGfG6aomqWxNdDOGN9WC0aOgHa7k67lb8gIiICIiDCLKIMLKIgKT88f+e1/34f5MarBaZjebHD8QqJKuoie+acgvcJZGg2aGizQbDUAgk9FUXA1hPQSfOl3k4GsJ6CT50u8gl1FUXA1hPQSfOl3k4GsJ6CT50u8gl1FUXA1hPQSfOl3k4GsJ6CT50u8gl1FUXA1hPQSfOl3k4GsJ6CT50u8gl1FUXA1hPQSfOl3k4GsJ6CT50u8gl1FUXA1hPQSfOl3k4GsJ6CT50u8gl1FUXA1hPQSfOl3k4GsJ6CT50u8g8D0bf8DWfrbf5bV2BeFktkrTYRG+KjY6Nkrw9wLnSXda17uJtqC91AREQEREGEWVhAWVhZQEREBERAREQEREBERAREQEREBERAREQEREBERBhERAWVhZQEREBERAREQEREBERAREQEREBERAREQEREBERBhERBlERAREQEREBERAREQEREBERAREQEREBERAREQEREH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xQNDxAODxQQEA8MDw4WEBQUFhQQFBAQFxUWFiAXFBMZHCggGBolGxQVITIiJSkrLi4wFx8zODMsNygtLisBCgoKBQUFDgUFDisZExkrKysrKysrKysrKysrKysrKysrKysrKysrKysrKysrKysrKysrKysrKysrKysrKysrK//AABEIAPQAzwMBIgACEQEDEQH/xAAbAAEBAAMBAQEAAAAAAAAAAAAACAEGBwUEA//EAEkQAAEDAgEGCgYFCgUFAAAAAAEAAgMEEQUGBxIhMdIXIkFRU2FxgZGSCBMUFVSTMkJScqEWIyR0grGys8HTNDViosIlQ3PD4f/EABQBAQAAAAAAAAAAAAAAAAAAAAD/xAAUEQEAAAAAAAAAAAAAAAAAAAAA/9oADAMBAAIRAxEAPwDuKIiAiIgIiICIiAiIgIiICIiAiIgIiICIiAiIgIiICIiAiIgIiICIiAiIgIiICIiAiIgIiICIiAiIgIiICIiAiIgIiICIiAiKdc5uX+I0WL1lNT1T4oYXxaDA2Mht4mOOstvtJQUUik7hSxX42TyRbicKWK/GyeSLcQViik7hSxX42TyRbicKWK/GyeSLcQViik7hSxX42TyRbicKWK/GyeSLcQViik7hSxX42TyRbicKWK/GyeSLcQViik7hSxX42TyRbicKWK/GyeSLcQViik7hSxX42TyRbicKWK/GyeSLcQViik7hSxX42TyRbicKWK/GyeSLcQVii5nmNyiqcTpKmSsldO+Kpa1hIa2zdAG3FA5V0xAREQEREBERAREQFJ+eP/Pq/wC/D/JjVYLnWU2aKkxOrmrZZalslQWlwYWBo0Whuq7eZoQTCi2zObkzHg+IGjgdI+MQxPu+2ld1+YDmWzZp83FPjlLPUVEk7HQ1Hq2iMtALdBrrm4Ou7kHLUVFcA1D09X4x7qcA1D09X4x7qCdUVFcA1D09X4x7qcA1D09X4x7qCdUVFcA1D09X4x7qcA1D09X4x7qCdUVFcA1D09X4x7qcA1D09X4x7qCdUVFcA1D09X4x7qcA1D09X4x7qCdUWx5wMBZheJVFFC5744PV6JfbSOkxrjewHKSt6zY5rqbGaD2ueWdj/XSMtGWBtm252nnQbN6Nv+BrP1tv8tq7AtYyGyMhwOKWGnfLI2eQPcZNEkHRDbCwGrUtnQEREBERAREQEREBYWUKCZvSBYRjJJ2OpacjrHGH7wt69G6Uew1jL8ZtWCR1GNoB/wBpXwekfgpLKTEGjUwuhl1ch4zST2h471qeYrKL2LExTvNosRb6s32CUa2H947wgpkoCsFR/juM1kVXUxuqKphjnmbo+tkGjZ51WugsJFF35QVfxVV86TeT8oKv4qq+dJvILRRRd+UFX8VVfOk3k/KCr+KqvnSbyC0UUXflBV/FVXzpN5Z/KCr+KqvnSbyCzyUBXA/R8r56ivqfXSzysjpfrve8NcXttqJ22BXa8fxZmH0s9XL9Cmic487iBqaOsmw70Ex55JQ/Ha4t1hromn7zYmA/iuy5gGEYK0nY6pqCOy4H7wpxxCsfVzyzvu6Spke93Ldzjew8VXGQWDe7sMpKUgB8cLTJbpXcZ3+4nwQe+iIgIiICIiAiIgIiICIiDxMs8CbidBUUbrXmjOgT9WQa2nucAo/kY+nlIOlHNTyEHkLJGO/Agj8FbRF1Omf3Jf2SsbiEYtDX6pLfVqQNfmaAe4oOzZvcpRi+HwVWr1mjozj7MzdR8do6iuM5/smfZa1tewfmsQFn22CoaNd/vNse4r4cyOV3u6v9lldamxAtab7GT7Gu6r/RPaOZd5y5ycbi9BNRvsHPbpROP1Jm3LXf0PUSgj1F9FfRPppZIJWlksL3Ne07Q4GxXzoCIiAshYW25tMkXYzXshsfZ4bPqXcgjB+jfncdXieRB2nMLk77FhpqpG6MuIu09e0QtuGeN3O/aC1n0hsqbmLCYj9mWpt/sYf4vKutZQ4tFhNFLVPs2Klj4jRYaRtZrG9ZNgpDxfEZKyomqpjpS1EjnvPWTsHUNQ7kG25nMmjiWKRFwvBRWml5iQeK3vd+DSqnC0TM5kt7rw1hkFqmttLNztBHFYexp8XFb4gIiICIiAiIgIiICIiAiIgLwsssnmYrRTUclvzrbxu+xKNbXeK91EETVtI+lmkhkBZLTyOa8bC1zTb94VQ5psrfe+HsMh/SaS0c4+0QOK/9ofiCtB9IDI+xbi8DdTy1lXbnsA2Q/wAJ7loObDKo4PiEcrj+jz2jqRyercRxu1psey/Og6Rn3yF9Y04vTN4zGgVjQNrBYCUdYGo9VuZcJKt27ZGcj2SN7Q5pH4ghTlnbzaOw1762jaXUMhJe0azTOJ2EfY5jybEHLkWbL6MPopKmVkELHSyzODWMaLlzig/TCMOkrJo6aBpfNO8NYBz9fUBrv1Krc3+SMeCUbadnGlfZ1RJ0kluT/SNg/wDq8nNbm7ZgsXrpdGSunaPWP2iJu31cZ5uc8tuZennJyqGD4fJUXHrpPzdO3ldK4HX2NF3dyDkWfvK72qqGGwm8NEbzEHU+oI2djQbdpPMvEzOZJHFMQa+QE0tCWyS32PeDxWd5Fz1NPOtIYH1EoA0pJqiS3O6SR7vxJJ/FVnm7yVbg9BHTajM7j1Dh9aY7e4bB2INnAWURAREQEREBERAREQEREBERAREQfJilAyqhlp5hpRVDHMeDytIt4qRMsMnX4TWzUcmv1ZvG7pIj9F3h+IKsUrgnpGYlA+elpmAGqga50rx9SN2xh5zcaXV3oNszEZV+3UJopXEz4dogE7XwG+ievRto9wXTZIw8FrgHNcCHA6wQeQhTl6PdHI/FJJmEiKCmeJuY6ZAa3tuCe5UhdBLOebJ+DDMT9VSN9XHNCyQsvdrXOLgQ0cg1bF0/MBgMDMOFeGA1M8kzXPOstY11g1n2RzrRPSGdfF2dVJFfq4z103MK4e5IhzT1N+o6aDoexS9nmyq954i+ON16ah0o4uZz78d/eRbsCpjFInSQTMjOjJJFI1jvsvLSAfEhRbVU74ZHxSAtkjc5rwdocDYgoOv5gsjfWyuxadv5uAubTA/Wl2Of+zsHWTzLvrVqubHEoKnCqV1KAyOKMRuj2mORupwJ6zrvy3utrQEREBERAREQEREBERAREQEREBEWCg8bK/KCPCqKasl2RN4jeWSQ6mtHaVIeJ10lbUSVExL5qmQucRyuJ2Ac2wAdi6Fnyyw9vrPYoTemw9xBtrElR9Y9jfo+K/PMfkj7wrva5m3psPIdr2SVG1reu30j2DnQdjzUZK+6MOjY8D2mo/OVHOHHYz9lth23TOZl3HglNcaL6ucOEEf/ADePsj8di9vKvKGLCqSWsnPFiHFbyySHY1vWT+4qTMpsdlxOqkrKg3kmOockbBsY3mACD5MSxCSqmkqJ3OklmcXPc43JJ/p1ci2bNvlzJglTpcZ9LMQKiIHUR9to5HgeOxacsgoLXw6vjqoY6iBwkimaHMcNhaVwPP8AZKGmqm4nE38zWENmsPo1AB1n7zR4tK+XMrl77unFBUuPslU/iOJ1QTHl+642B5jY8673lPgkeJ0c1HLbQnYQDt0H7WuHWDYoJ2zMZY+7K4QSutSVxax99kcuxr+oa7E8x6lTzVFmM4Y+iqJaWYaMtO8teOzlHURY96pDMxlh70oRDK69VQBrJL7Xx/Vf4aj1jrQdEREQEREBERAREQEREBERAREQFpudTKsYRh8kjD+kVF46ccumQbu7GjX22W4kqWs8eVHvTE3tYb09DeKLmLgeO8drtXY0INMpKd9TMyKMF8s8jWsG0ue421ntKrjIvJ1mD0MVIy1426Uz9mnKdbnE/h2Bck9H3JH1sr8WlF2QFzKa/LJ9Z/cDbvK3HPjlX7voRSxOtUYjpM1GxZABx3dp1NHaeZByXO/lmcWrTHE79Doi5sIF7SP2OkI6yLDqHWtBWbrCAiIgyCqUzJ5a+8qX2Od16uhaBc7ZYNQDusjYe7nU1L2ckcoJMKrIayLbE7jt+3EdTmntH9EHYPSAyQ042YtC3jxBrKq3KzY1/cdR6iOZcryAymdhGIQ1Qv6u+hUN+1C4i/aRqcOtoVWRPhxKkDhaWmroO0Oje3Z4FSZlnk47Ca6ajfciN14nH/uRHW13hqPWCgsCnnbKxsjCHMka1zSNhaRcEdy/VcozAZUe1Ub8PlN5cPt6u+11O4m3lOrsLV1dAREQEREBERAREQEREBEWCg1POjlF7rwuedptNKBFB/5H6r9w0j3KVsKw+SsnipohpS1MjWN+847T1cq6x6R2Ll1RSUQPFhjdK8f63nRHgGnxX4ejxgInrJq94u2iYGx83rZNp7mg+ZB3HJ3B2YdSQUcWplPGG3+07aXHrJue9S/nTygOJYrUy3vFC4wwjmjYSL97tI96rNynmuzHV8s0sglogJJZHC75L2Lidf5vrQcjRdV4B8Q6ai88v9tOAfEOlovPL/bQcqRdV4B8Q6Wi88v9tOAfEOmovPL/AG0HKlkLqnAPiHS0Xnl/tpwD4h0tF55f7aDbPR5ykM1NNhshu6jOnDfoXnWO538S+rP9kv7VRNxCMXloNUlvrU7tvlNj2XWc0+beqwSrmqKl9O9ktOWARue4h2k03Ok0atS6hVUzZ43xSAOZMxzHtOwtcCCD3FBJGb3KE4ViVPVXtHphkw54X6j4aj3KvI3aQBGsHWOsKM8psJNBW1NIdtNM9o6231HvaQqgzT4sa3BqOVxu+OP1TydpdEdC57gEG3IiICIiAiIgIsIgyiwsoCwVlcPy+ztVmGYnVUULKYx07mBpe1xcbxtdrIdzuQapn/8A86d+rU//ACW/ejcP+n1f67/6mLimV2UsuL1Jq6gRtkMbGWYC1tm9RJ516+RecapwSGSCmbA5k0vrHesa5xDtEN1WI1WaEFYopu4dcQ6Ok8j99OHXEOjpPI/fQUiim7h1xDo6TyP304dcQ6Ok8j99BSKKbuHXEOjpPI/fTh1xDo6TyP30FIopu4dcQ6Ok8j99OHXEOjpPI/fQUgsqbuHXEOjpPI/fTh1xDo6TyP30Hi56RbHa3rMH8li7B6Px/wCjD9Zn/op9ymx6TFKuStnDGyzaGkGAho0WhuoEnkC2LJHOfV4PTeyU7Kd0em993tcXXda+sOHMgqtFoOaLLGfG6aomqWxNdDOGN9WC0aOgHa7k67lb8gIiICIiDCLKIMLKIgKT88f+e1/34f5MarBaZjebHD8QqJKuoie+acgvcJZGg2aGizQbDUAgk9FUXA1hPQSfOl3k4GsJ6CT50u8gl1FUXA1hPQSfOl3k4GsJ6CT50u8gl1FUXA1hPQSfOl3k4GsJ6CT50u8gl1FUXA1hPQSfOl3k4GsJ6CT50u8gl1FUXA1hPQSfOl3k4GsJ6CT50u8gl1FUXA1hPQSfOl3k4GsJ6CT50u8gl1FUXA1hPQSfOl3k4GsJ6CT50u8g8D0bf8DWfrbf5bV2BeFktkrTYRG+KjY6Nkrw9wLnSXda17uJtqC91AREQEREGEWVhAWVhZQEREBERAREQEREBERAREQEREBERAREQEREBERBhERAWVhZQEREBERAREQEREBERAREQEREBERAREQEREBERBhERBlERAREQEREBERAREQEREBERAREQEREBERAREQEREH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6" descr="data:image/png;base64,iVBORw0KGgoAAAANSUhEUgAAALoAAAEPCAMAAADCoC6xAAAAk1BMVEX///8sOk4RJj/Nz9ImNUooN0siMkgjM0gdLkUoNksfMEYjMkgXKkI1Q1fi4+b19vfv8PLb3eDy8/QwPlLEx8y8wMbT1dm3u8FBTV9ze4ZTXWyRmKHp6+2IjpiprrXLztJcZnRNWGhqc4A8SFuepKx6go1xeYVZZHOaoKmOlJ1HUmOwtLuCiZQAHDgJIj2nq7MAGDYOXBz3AAAO+0lEQVR4nO1di5KqOBAVhwBBBFFBRRzx7ahX9/+/btF50Z3wkkCwas5WbdVVZzwTOv1Kd6dj94nymuj8UZeAP+oy8EddBv6oy8AfdRn4oy4DHXsDqJvd9sJA1MOAJpnP/bfWYgu4jzrhQU3825p02otbkjoJOgNA3XiXzS8DgDo9dJyZnqQ+l80vAzstwVTfdZxL8gVtJ5tfBta9JPVLpzNPPgZ9L5tfBk5JhWLcOh2wb9VoIJtgOpSkGjfOnc45uU1pYMsmmI7/krqxu+x0xqMk9akrm2AqBtckdSsm6ic9AdpfymaYCr8L1jgWj3ADzKknm2Eq3q0ETxKE8UsrsHG3shmm4mImeGo7J35pnbRJvZkjm2IaAE/zYTvnyb+GTIeyKabABn6idru/NknKkGKFsjmmwIfe+WNP2kDpdNuqYrykw0L6/v01B8RJxlE2xxRAl/f02JIOcGvUSDLFFDhQm6w/XwUOGN20U8UMRzzZGMOgr51GaZm0pcrV/3wV7l2znUZpkVThlH6JxjBKOo8tNUrA5qvRN0f4F23a6DzCdNFvHHoGwm6MZXJMAYgqFO1nPzrAKOlrmRz5cEBITVe/AdEU2FhLIscU2NOkqPdmv+8Aza5YZ3kcUwD9LOP2+44P3mlhWuAExOKacBHDIPkWObVNxwzBZiSj5HvAZ1fMtknMEapAkKIDaYGExm8HHGAzFcMHb4LMktL1036LFHiAeW8N01wfQGJ6kRyOfDj7pL/7Fdv9wgWOGR21aaPaYFm/AqQEoDhpH1JI8rGDEsEYe+jH0FN7co/ooK7LHLzYwKtUzPaEqPOk+xIrdTbbAjzf2GK1JVvtgsQiN+x3gcVqz9EM9K/YTXoHOA9rTbo6BKov5cRoDHwwxVg0zZILqF5SjOUgApqf0jYoGZSuU1f8j8Egqh3R0gwuelrwOYCOjKLKD1I9mCLSD2l67x1Ku3qQnfV1oGLMSG85U/hJ6QoSWqN4LdM/OoGSpRhyd6rbh0vZzcgpDkE6Ndaia6kxB1R5HMcriTE0AAqVGeqd4dZTlGy1gf5QMpIXL/loj+aVXrgjWArWy9gZ9cJZwz2qWHkb7wNVWEnLWR+RyrBy3fAB9NsVQuQYpjcT2cco/1TUg86vop5knKTCkrS7wihSlTZDMmbIyOOtkbiYhUi4G1S0qTcf7N3Qoyf9YsYRuTIKUZs+Bn5Deg7kdjOB1RIhzfph7gYJunkp/KMn9KN6oyVhToQEndLiXz9BvmbszNRIFcHZIdOiGGVqXhf4p7vN+b/I043XrbC43DHA0tacI+Zhp0s9lZNWf4r2OMlylgXCU9AXU6Vs0DBB7m/8K5pQkcspftxq+QrpCxZ3dVq/A2z3MfNn0kEOiphi7pu6190Peug79ZTESzYYw6Coo1mdAu9/TJnV4qYY87HEO0ahmkV3fh3mKfQXqmVic/J8ses7wz3WNKYRHQUL/dD7OBgmp1Pn+rxGPuKt+vkUjX6wFebVDL3dSTGxbD5gVrGDjE3+WnrVsIJzdclx/Mla6epYTr6ZX6qkUgZrPvfPtY+OlVTO8rjuG2m8Y/u/qpYECrEXB9beNJSZFz6x+KE9iVTD7GV0oqmrqg/VDrDCgvQ1q7/eemVsteOfPwLNUlOX+4t59VMVnzHNmL1ujk7RwiuySE4sJKuNZuT2/VFNxHkQzkJxv0k1rX/T9Ye3dENeAsGxXd+77afXrtGjBfoVyVSM4R5bxZojac+06OmwviyONy/G0r7/f7zdLnbrw2nUNfSiTZbi3FQPR7lZ/FVdM7VP9B7/N+P/ejmSjX6HIi448Iwy31wVhIgMa85Kc9yp4LI5r9QTrwIyEh1KnrUcHSkItCs+CM7V72KYb+po1vVH9XOvqxttyQQxoqFadYWQYZDuiwlhfnqriXkcrgapPrAA6KM6j2mH+/q461G9B8zOpS6ZsfZ1Z8KdRb7H+hzzBo6sbiPxhpU21IQ2UUQreNpYm6u7Eavg9U1zbVw2Pm2qBHPVZCGCE1nCBN44NFyWuBXkwVMJsy48Q8RmJVKKh/2gusDrIznFE2F6Vq8o80BWpdDgUm2zWjKrEScjfIJSHFSRWyM/Xj3rjqmlzqDrwCDSnnLHTGli/gtnzjm2yYWxa0VXwvhaVuCpNW9Jv5mNy51yoAnK44rAcNEtoSWNqB29FF8494v6wVRvRyfFL/yCiQ592raO0Fjg90WExmplq3/nxpRVYBDy0RLNgrFcZftjPeH5Z3Fw1lqG0BgH+QY0A+fUdDAlu5YKyzf8FX/daX/ScuadcM+nThoov6qGZaoTrG6K1uXKwTZDPxJz0daZYrGwXK6Z/q/VAh+dD/eQ5wvo03YOWpoo+W47NRft0zPOQi0ULHVnsnsSMcJZ0ZyMdmqXwC/7PDFXCS8/pmpt8mT4hwXWyd/xckxUaU2w4Vx4ThehdzX+PuJET9RYt6Fv+276cbH8Hb3RZ/G2z9WY2qoNgbW/4kWl5ur74NmJeEd+vb7s3Ffs5fJqWglwcN95jjAxZGv4I68sTDVugNayz9OcllTuzo5X/8xqbpt7Pq9JnCLtcs8GujsOowXhKCF9I8s6uSeOxaEpcnBWObtZ3cg5j+Haod40jYzNO3oiVxk3BEx4eXUj4/Q2nOF+oftDUhofs+DMOVWuxNhluoVzjsBTs+FEgXPhWFCi5M2t8pimm/uTWjd5SjDkNULoer6B9De8Hwya4x7yCBTT0tw/WmtseJEbcXRF0fonZ8EpKdcb8sZ8TjUMUYsXKbxzlGqvkYsCeEWmpFTB+XjKxt9qv/7QaYxb9e/Pu2RRqH9ifXiq1p3nGP9jmZulCxQdzm6hWr2GddxnjYq1Lp+eYFu/xbY5sBhz6gS1586d52w8S0h9kdOYDdXo01VE7+wyEKUumTmzO5TmT21JxZg98aOknr06/sdZpir+ts96NFStQ945O1QdVRNO/8QYt3IWohg4O7R69tDeMEqSKqLL75fsDtUE9CZyylRVwWUbzOySexmRCHdvyJ4SqxuRaWyX9ZjMQExwM2TXXV+JS3KEbG6uvPFPA6cHWhM2jmaw5qy5uIc6ZPuIhY2jYTO5ZupIyGcwYGXGqNTM/oMt80DNSOx50IDdq7qI82GWuRaIProdMKNFMmc3FsSY6ZLVaugfCiMcOPFnCZcBM50nXvM6Tg9tJmxUK35PyCQK9Wk9SRM7wNzNoNIv3OMgUrSZ/oXPuBqVOn6YSSV1jsNf4gMSWiFqGjO/rKKXmw2m95w+3QoZMqGAWW81zhZnsc0nJ9Y6B7xFu3W3my3wN5rP3XlwZOZY1d5B5OCS7OciyCUeqqQ10FY5wCEfHZUXmQGeT6Kemihk8XHW4YlDjw88U1FrJo88oVjNlHVmzowf2lTV1hGPHy05fT/EmQursYM2J0J2sKR2QHPyFb3B+c72Cqm2UkbVQ8KiNnovyxJpmTI+5AB7ceUvJx76k/kDx7NbWkXMkbiXGIyIRzmWGtzv2P7tYPzrWoZ5h2F1/2nrm1tqvBYOmgrfF+ujP1orMMn6G8PJbmXgJlqqG9pq4RVffTyguVfQl8GDz4uXbzv+fqowkw2/6JvK5lI4ZsMD7wvWF57R07IK5utD72ClT6y7szesfaHBZh1mnDbpFxqIhqJRMyr2ZcdAz2+27pFDsR2P56QVsitoujAt5LqE7yOrWJe42u1PimwddE9GkUsP3D5a9CLRxTko0alMrKiIjUE7zsxXkMjt0qL8L/FXtFxfvk73+SGuDcM9ouT9yBvSLvlhtHt5YqCA1pvnyuENUsn1RZAxyDdG79OnOvKpEeTtV2zTrWxp92Fgm3t3j3sqOHWQhdrd51hYdLWKvs+yS84MLvo1e2WGR16ddGGYef2bMIFFR1nuwBtULzlXP/pBiuUsCqLyqjkTXwDzQJmDQWY5tysmMTzq1QfcmNk3YaHkRsZVLC7ccZmq1F0LmRBDlEuGgbJhdaGZvuzw4jaSlTa7aYJmClEzq3YK3miTLgbI1TTSR/yHl6cVCwt1lF4iEUJXRkv7JLwrh/ZTFaM/FTkKKV749F4leG2iuuJ/MISdolpagnG4FT6V0kytqLbhtc/sDaEPwGutU+98DNe8cvuKICRtoeAFoIQ/BB/eJJemXsZiheUb1Egx3EOo9bh3PiIfoMv9Tc5NyPAmHswTX9PAeYDcFYVPhq9Ch7NiPYJPQR1xheYNCAPl5GTQhbgK78G4vDJkcSAWr/wd+VUau1E9IMIaz0s786rPhULjzTB5B9R7M+YDa3BczKkeG9Y0yBFA77O+KorzLfxkBvDu5w2z6HblIV+FQDkGE5ol5sIqWMTA7mOf18hTB4h5wSkXG+g+NUJvw2BKw47XttfMWOc7DGwMHSDM2AeDnhdO8TkfNRjQdPROyC2AN5mjJN67lvFm2SlNlUEp1PDQkdHAwZizSz4S5L74p0Y2KOBuLYDA75P6kW6S4mxDeQE3/U1q1+Y8qKDoDiZ+LS/9rYTBcuZsEXIjMJNdkUNwGSFY2j2wR9ffaHGAL4BsDuomkRxfATVhJqjDUOQ3Q2Y3pc15oObxZz9CHXP9FXYX6Hzrx1xNNs9PaxSAOPD7FngX1HEnDOp78m/6LTS6NTDmPhvGdwcLvO40kUsCAq1+NSIOdwKj/mehfY9lBblz+tPuZwfJp/FVPVN9pqoQ0C///JykSPrf5fnLUfLDn/6uX+t8+xKg5DH60QbZ0B/1Dbbv5/2tnoB8oih0H41PIIj7ue8URKV09dig8sX8F9q9+hm4Kmr0qTadIMkzdtWd2VWOBU2DbvkoS2R9Wk0HeQEt2aBJ0I0XAtvzlY5ZghcNr/aLP54AVS7A8f2a7z8H3ngf1161BGo/+a+vvMBOop/yLNTPKutTO5c5E/RRij6YviD1z9h6yWncfQHc7elENomn8Ki62DYc7ovBowJg/pLU7xkN5xV1Y+wbrIedQSQ7FHoKJAjxud2r4O6b25xBEq+AnttxeQPqXgDdmPo1/2NthOUhF/51YJxRXul1YNxSbtVuP/RL5/KSFinWMDH1FoZzRaCuO9FLWqS7Oe0Er2mRXpz64XWpr16UurLpjPI/1FJ0ZBN4Hn/UZeCPugz8UZeBP+oy8MLU/wdQEBo//3UoCAAAAABJRU5ErkJggg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8" name="Rectangular Callout 57"/>
          <p:cNvSpPr/>
          <p:nvPr/>
        </p:nvSpPr>
        <p:spPr>
          <a:xfrm>
            <a:off x="5144072" y="312738"/>
            <a:ext cx="1375180" cy="423738"/>
          </a:xfrm>
          <a:prstGeom prst="wedgeRectCallout">
            <a:avLst>
              <a:gd name="adj1" fmla="val -175628"/>
              <a:gd name="adj2" fmla="val 283134"/>
            </a:avLst>
          </a:prstGeom>
          <a:solidFill>
            <a:srgbClr val="FFC00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7. </a:t>
            </a:r>
            <a:r>
              <a:rPr lang="fr-CH" sz="1050" b="1" dirty="0">
                <a:solidFill>
                  <a:schemeClr val="tx1"/>
                </a:solidFill>
              </a:rPr>
              <a:t>Sol </a:t>
            </a:r>
            <a:r>
              <a:rPr lang="fr-CH" sz="1050" b="1" dirty="0" smtClean="0">
                <a:solidFill>
                  <a:schemeClr val="tx1"/>
                </a:solidFill>
              </a:rPr>
              <a:t>Résine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59" name="Rectangular Callout 58"/>
          <p:cNvSpPr/>
          <p:nvPr/>
        </p:nvSpPr>
        <p:spPr>
          <a:xfrm>
            <a:off x="98094" y="2015423"/>
            <a:ext cx="1569246" cy="438091"/>
          </a:xfrm>
          <a:prstGeom prst="wedgeRectCallout">
            <a:avLst>
              <a:gd name="adj1" fmla="val 91146"/>
              <a:gd name="adj2" fmla="val 98714"/>
            </a:avLst>
          </a:prstGeom>
          <a:solidFill>
            <a:srgbClr val="00B0F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12. </a:t>
            </a:r>
            <a:r>
              <a:rPr lang="fr-CH" sz="1050" b="1" dirty="0">
                <a:solidFill>
                  <a:schemeClr val="tx1"/>
                </a:solidFill>
              </a:rPr>
              <a:t>Installation Porte </a:t>
            </a:r>
            <a:r>
              <a:rPr lang="fr-CH" sz="1050" b="1" dirty="0" smtClean="0">
                <a:solidFill>
                  <a:schemeClr val="tx1"/>
                </a:solidFill>
              </a:rPr>
              <a:t>A</a:t>
            </a:r>
            <a:endParaRPr lang="en-GB" sz="1050" b="1" dirty="0">
              <a:solidFill>
                <a:srgbClr val="0070C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209800" y="2559942"/>
            <a:ext cx="153187" cy="488058"/>
          </a:xfrm>
          <a:prstGeom prst="rect">
            <a:avLst/>
          </a:prstGeom>
          <a:solidFill>
            <a:srgbClr val="0070C0">
              <a:alpha val="6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ular Callout 79"/>
          <p:cNvSpPr/>
          <p:nvPr/>
        </p:nvSpPr>
        <p:spPr>
          <a:xfrm>
            <a:off x="5498864" y="1920437"/>
            <a:ext cx="3292738" cy="487281"/>
          </a:xfrm>
          <a:prstGeom prst="wedgeRectCallout">
            <a:avLst>
              <a:gd name="adj1" fmla="val -100537"/>
              <a:gd name="adj2" fmla="val -27619"/>
            </a:avLst>
          </a:prstGeom>
          <a:solidFill>
            <a:srgbClr val="FFC00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15. </a:t>
            </a:r>
            <a:r>
              <a:rPr lang="fr-CH" sz="1050" b="1" dirty="0">
                <a:solidFill>
                  <a:schemeClr val="tx1"/>
                </a:solidFill>
              </a:rPr>
              <a:t>Retrait blindage temporaire et peinture murs et </a:t>
            </a:r>
            <a:r>
              <a:rPr lang="fr-CH" sz="1050" b="1" dirty="0" smtClean="0">
                <a:solidFill>
                  <a:schemeClr val="tx1"/>
                </a:solidFill>
              </a:rPr>
              <a:t>sols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125773" y="1280160"/>
            <a:ext cx="431597" cy="746150"/>
          </a:xfrm>
          <a:custGeom>
            <a:avLst/>
            <a:gdLst>
              <a:gd name="connsiteX0" fmla="*/ 117043 w 431597"/>
              <a:gd name="connsiteY0" fmla="*/ 0 h 746150"/>
              <a:gd name="connsiteX1" fmla="*/ 270662 w 431597"/>
              <a:gd name="connsiteY1" fmla="*/ 21946 h 746150"/>
              <a:gd name="connsiteX2" fmla="*/ 182880 w 431597"/>
              <a:gd name="connsiteY2" fmla="*/ 548640 h 746150"/>
              <a:gd name="connsiteX3" fmla="*/ 431597 w 431597"/>
              <a:gd name="connsiteY3" fmla="*/ 585216 h 746150"/>
              <a:gd name="connsiteX4" fmla="*/ 409651 w 431597"/>
              <a:gd name="connsiteY4" fmla="*/ 746150 h 746150"/>
              <a:gd name="connsiteX5" fmla="*/ 0 w 431597"/>
              <a:gd name="connsiteY5" fmla="*/ 680314 h 746150"/>
              <a:gd name="connsiteX6" fmla="*/ 117043 w 431597"/>
              <a:gd name="connsiteY6" fmla="*/ 0 h 74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1597" h="746150">
                <a:moveTo>
                  <a:pt x="117043" y="0"/>
                </a:moveTo>
                <a:lnTo>
                  <a:pt x="270662" y="21946"/>
                </a:lnTo>
                <a:lnTo>
                  <a:pt x="182880" y="548640"/>
                </a:lnTo>
                <a:lnTo>
                  <a:pt x="431597" y="585216"/>
                </a:lnTo>
                <a:lnTo>
                  <a:pt x="409651" y="746150"/>
                </a:lnTo>
                <a:lnTo>
                  <a:pt x="0" y="680314"/>
                </a:lnTo>
                <a:lnTo>
                  <a:pt x="117043" y="0"/>
                </a:lnTo>
                <a:close/>
              </a:path>
            </a:pathLst>
          </a:custGeom>
          <a:solidFill>
            <a:srgbClr val="FF000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ular Callout 84"/>
          <p:cNvSpPr/>
          <p:nvPr/>
        </p:nvSpPr>
        <p:spPr>
          <a:xfrm>
            <a:off x="5515934" y="1377684"/>
            <a:ext cx="1980622" cy="487281"/>
          </a:xfrm>
          <a:prstGeom prst="wedgeRectCallout">
            <a:avLst>
              <a:gd name="adj1" fmla="val -108453"/>
              <a:gd name="adj2" fmla="val 56449"/>
            </a:avLst>
          </a:prstGeom>
          <a:solidFill>
            <a:srgbClr val="92D05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16. </a:t>
            </a:r>
            <a:r>
              <a:rPr lang="fr-CH" sz="1050" b="1" dirty="0">
                <a:solidFill>
                  <a:schemeClr val="tx1"/>
                </a:solidFill>
              </a:rPr>
              <a:t>Installation blindage </a:t>
            </a:r>
            <a:r>
              <a:rPr lang="fr-CH" sz="1050" b="1" dirty="0" smtClean="0">
                <a:solidFill>
                  <a:schemeClr val="tx1"/>
                </a:solidFill>
              </a:rPr>
              <a:t>chicane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3730752" y="1653235"/>
            <a:ext cx="1353312" cy="1002183"/>
          </a:xfrm>
          <a:custGeom>
            <a:avLst/>
            <a:gdLst>
              <a:gd name="connsiteX0" fmla="*/ 1353312 w 1353312"/>
              <a:gd name="connsiteY0" fmla="*/ 0 h 1002183"/>
              <a:gd name="connsiteX1" fmla="*/ 1170432 w 1353312"/>
              <a:gd name="connsiteY1" fmla="*/ 160935 h 1002183"/>
              <a:gd name="connsiteX2" fmla="*/ 365760 w 1353312"/>
              <a:gd name="connsiteY2" fmla="*/ 146304 h 1002183"/>
              <a:gd name="connsiteX3" fmla="*/ 373075 w 1353312"/>
              <a:gd name="connsiteY3" fmla="*/ 7315 h 1002183"/>
              <a:gd name="connsiteX4" fmla="*/ 7315 w 1353312"/>
              <a:gd name="connsiteY4" fmla="*/ 0 h 1002183"/>
              <a:gd name="connsiteX5" fmla="*/ 0 w 1353312"/>
              <a:gd name="connsiteY5" fmla="*/ 1002183 h 1002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3312" h="1002183">
                <a:moveTo>
                  <a:pt x="1353312" y="0"/>
                </a:moveTo>
                <a:lnTo>
                  <a:pt x="1170432" y="160935"/>
                </a:lnTo>
                <a:lnTo>
                  <a:pt x="365760" y="146304"/>
                </a:lnTo>
                <a:lnTo>
                  <a:pt x="373075" y="7315"/>
                </a:lnTo>
                <a:lnTo>
                  <a:pt x="7315" y="0"/>
                </a:lnTo>
                <a:cubicBezTo>
                  <a:pt x="4877" y="334061"/>
                  <a:pt x="2438" y="668122"/>
                  <a:pt x="0" y="100218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ular Callout 85"/>
          <p:cNvSpPr/>
          <p:nvPr/>
        </p:nvSpPr>
        <p:spPr>
          <a:xfrm>
            <a:off x="5540928" y="842664"/>
            <a:ext cx="2743200" cy="487281"/>
          </a:xfrm>
          <a:prstGeom prst="wedgeRectCallout">
            <a:avLst>
              <a:gd name="adj1" fmla="val -89250"/>
              <a:gd name="adj2" fmla="val 81970"/>
            </a:avLst>
          </a:prstGeom>
          <a:solidFill>
            <a:srgbClr val="92D05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19. </a:t>
            </a:r>
            <a:r>
              <a:rPr lang="fr-CH" sz="1050" b="1" dirty="0">
                <a:solidFill>
                  <a:schemeClr val="tx1"/>
                </a:solidFill>
              </a:rPr>
              <a:t>Installation </a:t>
            </a:r>
            <a:r>
              <a:rPr lang="fr-CH" sz="1050" b="1" dirty="0" smtClean="0">
                <a:solidFill>
                  <a:schemeClr val="tx1"/>
                </a:solidFill>
              </a:rPr>
              <a:t>MONTRAC mécanique + câblage et mise en service partielle</a:t>
            </a:r>
            <a:endParaRPr lang="fr-CH" sz="1050" b="1" dirty="0">
              <a:solidFill>
                <a:schemeClr val="tx1"/>
              </a:solidFill>
            </a:endParaRPr>
          </a:p>
        </p:txBody>
      </p:sp>
      <p:sp>
        <p:nvSpPr>
          <p:cNvPr id="87" name="Rectangular Callout 86"/>
          <p:cNvSpPr/>
          <p:nvPr/>
        </p:nvSpPr>
        <p:spPr>
          <a:xfrm>
            <a:off x="82389" y="5707496"/>
            <a:ext cx="1594949" cy="438091"/>
          </a:xfrm>
          <a:prstGeom prst="wedgeRectCallout">
            <a:avLst>
              <a:gd name="adj1" fmla="val 127455"/>
              <a:gd name="adj2" fmla="val 68660"/>
            </a:avLst>
          </a:prstGeom>
          <a:solidFill>
            <a:srgbClr val="FFC00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>
                <a:solidFill>
                  <a:schemeClr val="tx1"/>
                </a:solidFill>
              </a:rPr>
              <a:t>1- Fermeture </a:t>
            </a:r>
            <a:r>
              <a:rPr lang="fr-CH" sz="1050" b="1" dirty="0" smtClean="0">
                <a:solidFill>
                  <a:schemeClr val="tx1"/>
                </a:solidFill>
              </a:rPr>
              <a:t>temporaire</a:t>
            </a:r>
            <a:endParaRPr lang="en-GB" sz="1050" b="1" dirty="0">
              <a:solidFill>
                <a:srgbClr val="0070C0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2574950" y="3182112"/>
            <a:ext cx="0" cy="702259"/>
          </a:xfrm>
          <a:custGeom>
            <a:avLst/>
            <a:gdLst>
              <a:gd name="connsiteX0" fmla="*/ 0 w 0"/>
              <a:gd name="connsiteY0" fmla="*/ 0 h 702259"/>
              <a:gd name="connsiteX1" fmla="*/ 0 w 0"/>
              <a:gd name="connsiteY1" fmla="*/ 702259 h 70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02259">
                <a:moveTo>
                  <a:pt x="0" y="0"/>
                </a:moveTo>
                <a:lnTo>
                  <a:pt x="0" y="702259"/>
                </a:lnTo>
              </a:path>
            </a:pathLst>
          </a:custGeom>
          <a:noFill/>
          <a:ln w="76200">
            <a:solidFill>
              <a:srgbClr val="7030A0">
                <a:alpha val="4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ular Callout 89"/>
          <p:cNvSpPr/>
          <p:nvPr/>
        </p:nvSpPr>
        <p:spPr>
          <a:xfrm>
            <a:off x="90629" y="2533709"/>
            <a:ext cx="1547404" cy="438091"/>
          </a:xfrm>
          <a:prstGeom prst="wedgeRectCallout">
            <a:avLst>
              <a:gd name="adj1" fmla="val 107832"/>
              <a:gd name="adj2" fmla="val 103725"/>
            </a:avLst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8. Chemins de câbles 3x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25113" y="1458772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/>
              <a:t>X</a:t>
            </a:r>
            <a:endParaRPr lang="en-GB" sz="2400" dirty="0"/>
          </a:p>
        </p:txBody>
      </p:sp>
      <p:sp>
        <p:nvSpPr>
          <p:cNvPr id="97" name="Rectangular Callout 96"/>
          <p:cNvSpPr/>
          <p:nvPr/>
        </p:nvSpPr>
        <p:spPr>
          <a:xfrm>
            <a:off x="81451" y="4660252"/>
            <a:ext cx="1534263" cy="438091"/>
          </a:xfrm>
          <a:prstGeom prst="wedgeRectCallout">
            <a:avLst>
              <a:gd name="adj1" fmla="val 127807"/>
              <a:gd name="adj2" fmla="val -79951"/>
            </a:avLst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4. Tirage Eau-air-Argon </a:t>
            </a:r>
          </a:p>
        </p:txBody>
      </p:sp>
      <p:sp>
        <p:nvSpPr>
          <p:cNvPr id="99" name="Rectangular Callout 98"/>
          <p:cNvSpPr/>
          <p:nvPr/>
        </p:nvSpPr>
        <p:spPr>
          <a:xfrm>
            <a:off x="76200" y="4141534"/>
            <a:ext cx="1526443" cy="438091"/>
          </a:xfrm>
          <a:prstGeom prst="wedgeRectCallout">
            <a:avLst>
              <a:gd name="adj1" fmla="val 102462"/>
              <a:gd name="adj2" fmla="val -31527"/>
            </a:avLst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3. </a:t>
            </a:r>
            <a:r>
              <a:rPr lang="fr-CH" sz="1050" b="1" dirty="0">
                <a:solidFill>
                  <a:schemeClr val="tx1"/>
                </a:solidFill>
              </a:rPr>
              <a:t>Eclairage </a:t>
            </a:r>
            <a:r>
              <a:rPr lang="fr-CH" sz="1050" b="1" dirty="0" smtClean="0">
                <a:solidFill>
                  <a:schemeClr val="tx1"/>
                </a:solidFill>
              </a:rPr>
              <a:t>définitif</a:t>
            </a:r>
            <a:endParaRPr lang="fr-CH" sz="1050" b="1" dirty="0">
              <a:solidFill>
                <a:schemeClr val="tx1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2933395" y="3540557"/>
            <a:ext cx="1397203" cy="2948025"/>
          </a:xfrm>
          <a:custGeom>
            <a:avLst/>
            <a:gdLst>
              <a:gd name="connsiteX0" fmla="*/ 914400 w 1397203"/>
              <a:gd name="connsiteY0" fmla="*/ 7315 h 2948025"/>
              <a:gd name="connsiteX1" fmla="*/ 907085 w 1397203"/>
              <a:gd name="connsiteY1" fmla="*/ 2640787 h 2948025"/>
              <a:gd name="connsiteX2" fmla="*/ 0 w 1397203"/>
              <a:gd name="connsiteY2" fmla="*/ 2640787 h 2948025"/>
              <a:gd name="connsiteX3" fmla="*/ 7315 w 1397203"/>
              <a:gd name="connsiteY3" fmla="*/ 2948025 h 2948025"/>
              <a:gd name="connsiteX4" fmla="*/ 1382573 w 1397203"/>
              <a:gd name="connsiteY4" fmla="*/ 2933395 h 2948025"/>
              <a:gd name="connsiteX5" fmla="*/ 1397203 w 1397203"/>
              <a:gd name="connsiteY5" fmla="*/ 746150 h 2948025"/>
              <a:gd name="connsiteX6" fmla="*/ 1207008 w 1397203"/>
              <a:gd name="connsiteY6" fmla="*/ 0 h 2948025"/>
              <a:gd name="connsiteX7" fmla="*/ 914400 w 1397203"/>
              <a:gd name="connsiteY7" fmla="*/ 7315 h 29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97203" h="2948025">
                <a:moveTo>
                  <a:pt x="914400" y="7315"/>
                </a:moveTo>
                <a:cubicBezTo>
                  <a:pt x="911962" y="885139"/>
                  <a:pt x="909523" y="1762963"/>
                  <a:pt x="907085" y="2640787"/>
                </a:cubicBezTo>
                <a:lnTo>
                  <a:pt x="0" y="2640787"/>
                </a:lnTo>
                <a:lnTo>
                  <a:pt x="7315" y="2948025"/>
                </a:lnTo>
                <a:lnTo>
                  <a:pt x="1382573" y="2933395"/>
                </a:lnTo>
                <a:cubicBezTo>
                  <a:pt x="1387450" y="2204313"/>
                  <a:pt x="1392326" y="1475232"/>
                  <a:pt x="1397203" y="746150"/>
                </a:cubicBezTo>
                <a:lnTo>
                  <a:pt x="1207008" y="0"/>
                </a:lnTo>
                <a:lnTo>
                  <a:pt x="914400" y="7315"/>
                </a:lnTo>
                <a:close/>
              </a:path>
            </a:pathLst>
          </a:custGeom>
          <a:solidFill>
            <a:schemeClr val="bg1">
              <a:lumMod val="6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ounded Rectangle 92"/>
          <p:cNvSpPr/>
          <p:nvPr/>
        </p:nvSpPr>
        <p:spPr>
          <a:xfrm>
            <a:off x="3820973" y="4419601"/>
            <a:ext cx="181432" cy="145158"/>
          </a:xfrm>
          <a:prstGeom prst="round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Freeform 87"/>
          <p:cNvSpPr/>
          <p:nvPr/>
        </p:nvSpPr>
        <p:spPr>
          <a:xfrm>
            <a:off x="3886199" y="4114800"/>
            <a:ext cx="45719" cy="304801"/>
          </a:xfrm>
          <a:custGeom>
            <a:avLst/>
            <a:gdLst>
              <a:gd name="connsiteX0" fmla="*/ 0 w 0"/>
              <a:gd name="connsiteY0" fmla="*/ 0 h 702259"/>
              <a:gd name="connsiteX1" fmla="*/ 0 w 0"/>
              <a:gd name="connsiteY1" fmla="*/ 702259 h 70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02259">
                <a:moveTo>
                  <a:pt x="0" y="0"/>
                </a:moveTo>
                <a:lnTo>
                  <a:pt x="0" y="702259"/>
                </a:lnTo>
              </a:path>
            </a:pathLst>
          </a:custGeom>
          <a:noFill/>
          <a:ln w="76200">
            <a:solidFill>
              <a:srgbClr val="7030A0">
                <a:alpha val="4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ular Callout 99"/>
          <p:cNvSpPr/>
          <p:nvPr/>
        </p:nvSpPr>
        <p:spPr>
          <a:xfrm>
            <a:off x="76200" y="6262351"/>
            <a:ext cx="1691707" cy="487281"/>
          </a:xfrm>
          <a:prstGeom prst="wedgeRectCallout">
            <a:avLst>
              <a:gd name="adj1" fmla="val 157501"/>
              <a:gd name="adj2" fmla="val -50139"/>
            </a:avLst>
          </a:prstGeom>
          <a:solidFill>
            <a:srgbClr val="FFC00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14. </a:t>
            </a:r>
            <a:r>
              <a:rPr lang="fr-CH" sz="1050" b="1" dirty="0">
                <a:solidFill>
                  <a:schemeClr val="tx1"/>
                </a:solidFill>
              </a:rPr>
              <a:t>Peinture de sol </a:t>
            </a:r>
            <a:r>
              <a:rPr lang="fr-CH" sz="1050" b="1" dirty="0" smtClean="0">
                <a:solidFill>
                  <a:schemeClr val="tx1"/>
                </a:solidFill>
              </a:rPr>
              <a:t>corridor</a:t>
            </a:r>
            <a:endParaRPr lang="fr-CH" sz="1050" b="1" dirty="0">
              <a:solidFill>
                <a:schemeClr val="tx1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2794406" y="1426464"/>
            <a:ext cx="1038759" cy="2699309"/>
          </a:xfrm>
          <a:custGeom>
            <a:avLst/>
            <a:gdLst>
              <a:gd name="connsiteX0" fmla="*/ 314554 w 1038759"/>
              <a:gd name="connsiteY0" fmla="*/ 0 h 2699309"/>
              <a:gd name="connsiteX1" fmla="*/ 292608 w 1038759"/>
              <a:gd name="connsiteY1" fmla="*/ 1038758 h 2699309"/>
              <a:gd name="connsiteX2" fmla="*/ 343815 w 1038759"/>
              <a:gd name="connsiteY2" fmla="*/ 1038758 h 2699309"/>
              <a:gd name="connsiteX3" fmla="*/ 336500 w 1038759"/>
              <a:gd name="connsiteY3" fmla="*/ 1638605 h 2699309"/>
              <a:gd name="connsiteX4" fmla="*/ 14631 w 1038759"/>
              <a:gd name="connsiteY4" fmla="*/ 1638605 h 2699309"/>
              <a:gd name="connsiteX5" fmla="*/ 0 w 1038759"/>
              <a:gd name="connsiteY5" fmla="*/ 1982419 h 2699309"/>
              <a:gd name="connsiteX6" fmla="*/ 336500 w 1038759"/>
              <a:gd name="connsiteY6" fmla="*/ 1989734 h 2699309"/>
              <a:gd name="connsiteX7" fmla="*/ 329184 w 1038759"/>
              <a:gd name="connsiteY7" fmla="*/ 2114093 h 2699309"/>
              <a:gd name="connsiteX8" fmla="*/ 153620 w 1038759"/>
              <a:gd name="connsiteY8" fmla="*/ 2106778 h 2699309"/>
              <a:gd name="connsiteX9" fmla="*/ 138989 w 1038759"/>
              <a:gd name="connsiteY9" fmla="*/ 2684678 h 2699309"/>
              <a:gd name="connsiteX10" fmla="*/ 819303 w 1038759"/>
              <a:gd name="connsiteY10" fmla="*/ 2699309 h 2699309"/>
              <a:gd name="connsiteX11" fmla="*/ 826618 w 1038759"/>
              <a:gd name="connsiteY11" fmla="*/ 2648102 h 2699309"/>
              <a:gd name="connsiteX12" fmla="*/ 1031444 w 1038759"/>
              <a:gd name="connsiteY12" fmla="*/ 2618842 h 2699309"/>
              <a:gd name="connsiteX13" fmla="*/ 1038759 w 1038759"/>
              <a:gd name="connsiteY13" fmla="*/ 2377440 h 2699309"/>
              <a:gd name="connsiteX14" fmla="*/ 980237 w 1038759"/>
              <a:gd name="connsiteY14" fmla="*/ 2377440 h 2699309"/>
              <a:gd name="connsiteX15" fmla="*/ 980237 w 1038759"/>
              <a:gd name="connsiteY15" fmla="*/ 2114093 h 2699309"/>
              <a:gd name="connsiteX16" fmla="*/ 658368 w 1038759"/>
              <a:gd name="connsiteY16" fmla="*/ 2114093 h 2699309"/>
              <a:gd name="connsiteX17" fmla="*/ 658368 w 1038759"/>
              <a:gd name="connsiteY17" fmla="*/ 1719072 h 2699309"/>
              <a:gd name="connsiteX18" fmla="*/ 870509 w 1038759"/>
              <a:gd name="connsiteY18" fmla="*/ 1711757 h 2699309"/>
              <a:gd name="connsiteX19" fmla="*/ 877824 w 1038759"/>
              <a:gd name="connsiteY19" fmla="*/ 1828800 h 2699309"/>
              <a:gd name="connsiteX20" fmla="*/ 768096 w 1038759"/>
              <a:gd name="connsiteY20" fmla="*/ 1821485 h 2699309"/>
              <a:gd name="connsiteX21" fmla="*/ 768096 w 1038759"/>
              <a:gd name="connsiteY21" fmla="*/ 1938528 h 2699309"/>
              <a:gd name="connsiteX22" fmla="*/ 1024128 w 1038759"/>
              <a:gd name="connsiteY22" fmla="*/ 1923898 h 2699309"/>
              <a:gd name="connsiteX23" fmla="*/ 1024128 w 1038759"/>
              <a:gd name="connsiteY23" fmla="*/ 1455725 h 2699309"/>
              <a:gd name="connsiteX24" fmla="*/ 643738 w 1038759"/>
              <a:gd name="connsiteY24" fmla="*/ 1455725 h 2699309"/>
              <a:gd name="connsiteX25" fmla="*/ 658368 w 1038759"/>
              <a:gd name="connsiteY25" fmla="*/ 14630 h 2699309"/>
              <a:gd name="connsiteX26" fmla="*/ 256032 w 1038759"/>
              <a:gd name="connsiteY26" fmla="*/ 14630 h 2699309"/>
              <a:gd name="connsiteX27" fmla="*/ 314554 w 1038759"/>
              <a:gd name="connsiteY27" fmla="*/ 51206 h 2699309"/>
              <a:gd name="connsiteX28" fmla="*/ 321869 w 1038759"/>
              <a:gd name="connsiteY28" fmla="*/ 95098 h 2699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38759" h="2699309">
                <a:moveTo>
                  <a:pt x="314554" y="0"/>
                </a:moveTo>
                <a:lnTo>
                  <a:pt x="292608" y="1038758"/>
                </a:lnTo>
                <a:lnTo>
                  <a:pt x="343815" y="1038758"/>
                </a:lnTo>
                <a:cubicBezTo>
                  <a:pt x="341377" y="1238707"/>
                  <a:pt x="338938" y="1438656"/>
                  <a:pt x="336500" y="1638605"/>
                </a:cubicBezTo>
                <a:lnTo>
                  <a:pt x="14631" y="1638605"/>
                </a:lnTo>
                <a:lnTo>
                  <a:pt x="0" y="1982419"/>
                </a:lnTo>
                <a:lnTo>
                  <a:pt x="336500" y="1989734"/>
                </a:lnTo>
                <a:lnTo>
                  <a:pt x="329184" y="2114093"/>
                </a:lnTo>
                <a:lnTo>
                  <a:pt x="153620" y="2106778"/>
                </a:lnTo>
                <a:lnTo>
                  <a:pt x="138989" y="2684678"/>
                </a:lnTo>
                <a:lnTo>
                  <a:pt x="819303" y="2699309"/>
                </a:lnTo>
                <a:lnTo>
                  <a:pt x="826618" y="2648102"/>
                </a:lnTo>
                <a:lnTo>
                  <a:pt x="1031444" y="2618842"/>
                </a:lnTo>
                <a:lnTo>
                  <a:pt x="1038759" y="2377440"/>
                </a:lnTo>
                <a:lnTo>
                  <a:pt x="980237" y="2377440"/>
                </a:lnTo>
                <a:lnTo>
                  <a:pt x="980237" y="2114093"/>
                </a:lnTo>
                <a:lnTo>
                  <a:pt x="658368" y="2114093"/>
                </a:lnTo>
                <a:lnTo>
                  <a:pt x="658368" y="1719072"/>
                </a:lnTo>
                <a:lnTo>
                  <a:pt x="870509" y="1711757"/>
                </a:lnTo>
                <a:lnTo>
                  <a:pt x="877824" y="1828800"/>
                </a:lnTo>
                <a:lnTo>
                  <a:pt x="768096" y="1821485"/>
                </a:lnTo>
                <a:lnTo>
                  <a:pt x="768096" y="1938528"/>
                </a:lnTo>
                <a:lnTo>
                  <a:pt x="1024128" y="1923898"/>
                </a:lnTo>
                <a:lnTo>
                  <a:pt x="1024128" y="1455725"/>
                </a:lnTo>
                <a:lnTo>
                  <a:pt x="643738" y="1455725"/>
                </a:lnTo>
                <a:lnTo>
                  <a:pt x="658368" y="14630"/>
                </a:lnTo>
                <a:lnTo>
                  <a:pt x="256032" y="14630"/>
                </a:lnTo>
                <a:lnTo>
                  <a:pt x="314554" y="51206"/>
                </a:lnTo>
                <a:lnTo>
                  <a:pt x="321869" y="95098"/>
                </a:lnTo>
              </a:path>
            </a:pathLst>
          </a:cu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2" name="Rectangle 2051"/>
          <p:cNvSpPr/>
          <p:nvPr/>
        </p:nvSpPr>
        <p:spPr>
          <a:xfrm>
            <a:off x="3235665" y="1599650"/>
            <a:ext cx="128154" cy="2359370"/>
          </a:xfrm>
          <a:prstGeom prst="rect">
            <a:avLst/>
          </a:prstGeom>
          <a:solidFill>
            <a:srgbClr val="00B050">
              <a:alpha val="42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3" name="Rectangle 2052"/>
          <p:cNvSpPr/>
          <p:nvPr/>
        </p:nvSpPr>
        <p:spPr>
          <a:xfrm>
            <a:off x="3063155" y="2559942"/>
            <a:ext cx="76159" cy="411858"/>
          </a:xfrm>
          <a:prstGeom prst="rect">
            <a:avLst/>
          </a:prstGeom>
          <a:solidFill>
            <a:srgbClr val="0070C0">
              <a:alpha val="6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475245" y="1546671"/>
            <a:ext cx="100487" cy="891729"/>
          </a:xfrm>
          <a:prstGeom prst="rect">
            <a:avLst/>
          </a:prstGeom>
          <a:solidFill>
            <a:srgbClr val="0070C0">
              <a:alpha val="6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Freeform 88"/>
          <p:cNvSpPr/>
          <p:nvPr/>
        </p:nvSpPr>
        <p:spPr>
          <a:xfrm>
            <a:off x="3168192" y="2479853"/>
            <a:ext cx="45719" cy="1053388"/>
          </a:xfrm>
          <a:custGeom>
            <a:avLst/>
            <a:gdLst>
              <a:gd name="connsiteX0" fmla="*/ 0 w 0"/>
              <a:gd name="connsiteY0" fmla="*/ 0 h 702259"/>
              <a:gd name="connsiteX1" fmla="*/ 0 w 0"/>
              <a:gd name="connsiteY1" fmla="*/ 702259 h 70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02259">
                <a:moveTo>
                  <a:pt x="0" y="0"/>
                </a:moveTo>
                <a:lnTo>
                  <a:pt x="0" y="702259"/>
                </a:lnTo>
              </a:path>
            </a:pathLst>
          </a:custGeom>
          <a:noFill/>
          <a:ln w="76200">
            <a:solidFill>
              <a:srgbClr val="7030A0">
                <a:alpha val="4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3825113" y="1546671"/>
            <a:ext cx="0" cy="19219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3657600" y="2543453"/>
            <a:ext cx="16751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3657599" y="3182111"/>
            <a:ext cx="16751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ular Callout 65"/>
          <p:cNvSpPr/>
          <p:nvPr/>
        </p:nvSpPr>
        <p:spPr>
          <a:xfrm>
            <a:off x="3439660" y="442572"/>
            <a:ext cx="1620733" cy="643732"/>
          </a:xfrm>
          <a:prstGeom prst="wedgeRectCallout">
            <a:avLst>
              <a:gd name="adj1" fmla="val -58755"/>
              <a:gd name="adj2" fmla="val 141485"/>
            </a:avLst>
          </a:prstGeom>
          <a:solidFill>
            <a:srgbClr val="FFFF0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5. Installation et tests ROBOT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73" name="Rectangular Callout 72"/>
          <p:cNvSpPr/>
          <p:nvPr/>
        </p:nvSpPr>
        <p:spPr>
          <a:xfrm>
            <a:off x="82686" y="1231913"/>
            <a:ext cx="1761100" cy="678017"/>
          </a:xfrm>
          <a:prstGeom prst="wedgeRectCallout">
            <a:avLst>
              <a:gd name="adj1" fmla="val 84857"/>
              <a:gd name="adj2" fmla="val 157773"/>
            </a:avLst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13. </a:t>
            </a:r>
            <a:r>
              <a:rPr lang="fr-CH" sz="1050" b="1" dirty="0" err="1">
                <a:solidFill>
                  <a:schemeClr val="tx1"/>
                </a:solidFill>
              </a:rPr>
              <a:t>Lisol</a:t>
            </a:r>
            <a:r>
              <a:rPr lang="fr-CH" sz="1050" b="1" dirty="0">
                <a:solidFill>
                  <a:schemeClr val="tx1"/>
                </a:solidFill>
              </a:rPr>
              <a:t> </a:t>
            </a:r>
            <a:r>
              <a:rPr lang="fr-CH" sz="1050" b="1" dirty="0" err="1" smtClean="0">
                <a:solidFill>
                  <a:schemeClr val="tx1"/>
                </a:solidFill>
              </a:rPr>
              <a:t>Magnet</a:t>
            </a:r>
            <a:r>
              <a:rPr lang="fr-CH" sz="1050" b="1" dirty="0" smtClean="0">
                <a:solidFill>
                  <a:schemeClr val="tx1"/>
                </a:solidFill>
              </a:rPr>
              <a:t>: </a:t>
            </a:r>
            <a:r>
              <a:rPr lang="fr-CH" sz="1050" b="1" dirty="0">
                <a:solidFill>
                  <a:schemeClr val="tx1"/>
                </a:solidFill>
              </a:rPr>
              <a:t>Transport </a:t>
            </a:r>
            <a:r>
              <a:rPr lang="fr-CH" sz="1050" b="1" dirty="0" smtClean="0">
                <a:solidFill>
                  <a:schemeClr val="tx1"/>
                </a:solidFill>
              </a:rPr>
              <a:t>B --&gt; CH et modifications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03" name="Freeform 102"/>
          <p:cNvSpPr/>
          <p:nvPr/>
        </p:nvSpPr>
        <p:spPr>
          <a:xfrm>
            <a:off x="2919719" y="4125773"/>
            <a:ext cx="901254" cy="907704"/>
          </a:xfrm>
          <a:custGeom>
            <a:avLst/>
            <a:gdLst>
              <a:gd name="connsiteX0" fmla="*/ 937072 w 1148901"/>
              <a:gd name="connsiteY0" fmla="*/ 15114 h 1141111"/>
              <a:gd name="connsiteX1" fmla="*/ 944629 w 1148901"/>
              <a:gd name="connsiteY1" fmla="*/ 400523 h 1141111"/>
              <a:gd name="connsiteX2" fmla="*/ 0 w 1148901"/>
              <a:gd name="connsiteY2" fmla="*/ 392966 h 1141111"/>
              <a:gd name="connsiteX3" fmla="*/ 7557 w 1148901"/>
              <a:gd name="connsiteY3" fmla="*/ 1141111 h 1141111"/>
              <a:gd name="connsiteX4" fmla="*/ 1141111 w 1148901"/>
              <a:gd name="connsiteY4" fmla="*/ 1141111 h 1141111"/>
              <a:gd name="connsiteX5" fmla="*/ 1148668 w 1148901"/>
              <a:gd name="connsiteY5" fmla="*/ 967299 h 1141111"/>
              <a:gd name="connsiteX6" fmla="*/ 1141111 w 1148901"/>
              <a:gd name="connsiteY6" fmla="*/ 355180 h 1141111"/>
              <a:gd name="connsiteX7" fmla="*/ 1095769 w 1148901"/>
              <a:gd name="connsiteY7" fmla="*/ 355180 h 1141111"/>
              <a:gd name="connsiteX8" fmla="*/ 1088212 w 1148901"/>
              <a:gd name="connsiteY8" fmla="*/ 0 h 1141111"/>
              <a:gd name="connsiteX9" fmla="*/ 937072 w 1148901"/>
              <a:gd name="connsiteY9" fmla="*/ 15114 h 1141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48901" h="1141111">
                <a:moveTo>
                  <a:pt x="937072" y="15114"/>
                </a:moveTo>
                <a:lnTo>
                  <a:pt x="944629" y="400523"/>
                </a:lnTo>
                <a:lnTo>
                  <a:pt x="0" y="392966"/>
                </a:lnTo>
                <a:lnTo>
                  <a:pt x="7557" y="1141111"/>
                </a:lnTo>
                <a:lnTo>
                  <a:pt x="1141111" y="1141111"/>
                </a:lnTo>
                <a:cubicBezTo>
                  <a:pt x="1150969" y="1022813"/>
                  <a:pt x="1148668" y="1080760"/>
                  <a:pt x="1148668" y="967299"/>
                </a:cubicBezTo>
                <a:lnTo>
                  <a:pt x="1141111" y="355180"/>
                </a:lnTo>
                <a:lnTo>
                  <a:pt x="1095769" y="355180"/>
                </a:lnTo>
                <a:lnTo>
                  <a:pt x="1088212" y="0"/>
                </a:lnTo>
                <a:lnTo>
                  <a:pt x="937072" y="15114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ular Callout 103"/>
          <p:cNvSpPr/>
          <p:nvPr/>
        </p:nvSpPr>
        <p:spPr>
          <a:xfrm>
            <a:off x="76200" y="5178971"/>
            <a:ext cx="1539514" cy="438091"/>
          </a:xfrm>
          <a:prstGeom prst="wedgeRectCallout">
            <a:avLst>
              <a:gd name="adj1" fmla="val 140814"/>
              <a:gd name="adj2" fmla="val -187231"/>
            </a:avLst>
          </a:prstGeom>
          <a:solidFill>
            <a:srgbClr val="FFC00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6. Réfection sol Lino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2759648" y="6273810"/>
            <a:ext cx="304799" cy="105357"/>
          </a:xfrm>
          <a:prstGeom prst="rect">
            <a:avLst/>
          </a:prstGeom>
          <a:solidFill>
            <a:srgbClr val="FF00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ular Callout 95"/>
          <p:cNvSpPr/>
          <p:nvPr/>
        </p:nvSpPr>
        <p:spPr>
          <a:xfrm>
            <a:off x="7071360" y="4611352"/>
            <a:ext cx="1913955" cy="487281"/>
          </a:xfrm>
          <a:prstGeom prst="wedgeRectCallout">
            <a:avLst>
              <a:gd name="adj1" fmla="val -214837"/>
              <a:gd name="adj2" fmla="val -68154"/>
            </a:avLst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>
                <a:solidFill>
                  <a:schemeClr val="tx1"/>
                </a:solidFill>
              </a:rPr>
              <a:t>20. Système d’accès  MEDICIS </a:t>
            </a:r>
          </a:p>
        </p:txBody>
      </p:sp>
      <p:sp>
        <p:nvSpPr>
          <p:cNvPr id="105" name="Rectangular Callout 104"/>
          <p:cNvSpPr/>
          <p:nvPr/>
        </p:nvSpPr>
        <p:spPr>
          <a:xfrm>
            <a:off x="67700" y="3602698"/>
            <a:ext cx="1837300" cy="438091"/>
          </a:xfrm>
          <a:prstGeom prst="wedgeRectCallout">
            <a:avLst>
              <a:gd name="adj1" fmla="val 103274"/>
              <a:gd name="adj2" fmla="val -41547"/>
            </a:avLst>
          </a:prstGeom>
          <a:solidFill>
            <a:srgbClr val="FFC00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9. </a:t>
            </a:r>
            <a:r>
              <a:rPr lang="fr-CH" sz="1050" b="1" dirty="0">
                <a:solidFill>
                  <a:schemeClr val="tx1"/>
                </a:solidFill>
              </a:rPr>
              <a:t>Découpe mur </a:t>
            </a:r>
            <a:r>
              <a:rPr lang="fr-CH" sz="1050" b="1" dirty="0" err="1">
                <a:solidFill>
                  <a:schemeClr val="tx1"/>
                </a:solidFill>
              </a:rPr>
              <a:t>supply</a:t>
            </a:r>
            <a:r>
              <a:rPr lang="fr-CH" sz="1050" b="1" dirty="0">
                <a:solidFill>
                  <a:schemeClr val="tx1"/>
                </a:solidFill>
              </a:rPr>
              <a:t> </a:t>
            </a:r>
            <a:r>
              <a:rPr lang="fr-CH" sz="1050" b="1" dirty="0" smtClean="0">
                <a:solidFill>
                  <a:schemeClr val="tx1"/>
                </a:solidFill>
              </a:rPr>
              <a:t>point</a:t>
            </a:r>
            <a:endParaRPr lang="fr-CH" sz="1050" b="1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4407408" y="1172261"/>
            <a:ext cx="74981" cy="639668"/>
          </a:xfrm>
          <a:prstGeom prst="lin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61" name="Straight Connector 2060"/>
          <p:cNvCxnSpPr/>
          <p:nvPr/>
        </p:nvCxnSpPr>
        <p:spPr>
          <a:xfrm flipH="1">
            <a:off x="3475245" y="2655418"/>
            <a:ext cx="266110" cy="0"/>
          </a:xfrm>
          <a:prstGeom prst="lin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64" name="TextBox 2063"/>
          <p:cNvSpPr txBox="1"/>
          <p:nvPr/>
        </p:nvSpPr>
        <p:spPr>
          <a:xfrm>
            <a:off x="406802" y="724605"/>
            <a:ext cx="572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Keith</a:t>
            </a:r>
            <a:endParaRPr lang="fr-CH" sz="14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1815346" y="711944"/>
            <a:ext cx="1173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Yury–Vincent</a:t>
            </a:r>
            <a:endParaRPr lang="fr-CH" sz="14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3730752" y="736476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Jean-Louis</a:t>
            </a:r>
            <a:endParaRPr lang="fr-CH" sz="14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5862632" y="473331"/>
            <a:ext cx="70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Roland</a:t>
            </a:r>
            <a:endParaRPr lang="fr-CH" sz="14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1058938" y="5915981"/>
            <a:ext cx="70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Roland</a:t>
            </a:r>
            <a:endParaRPr lang="fr-CH" sz="14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1029083" y="5376249"/>
            <a:ext cx="70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Roland</a:t>
            </a:r>
            <a:endParaRPr lang="fr-CH" sz="14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1039021" y="6483099"/>
            <a:ext cx="70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Roland</a:t>
            </a:r>
            <a:endParaRPr lang="fr-CH" sz="14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6805422" y="1622041"/>
            <a:ext cx="734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Matteo</a:t>
            </a:r>
            <a:endParaRPr lang="fr-CH" sz="14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7514898" y="1070724"/>
            <a:ext cx="734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Matteo</a:t>
            </a:r>
            <a:endParaRPr lang="fr-CH" sz="14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6937653" y="2155188"/>
            <a:ext cx="70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Roland</a:t>
            </a:r>
            <a:endParaRPr lang="fr-CH" sz="14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6809712" y="2664023"/>
            <a:ext cx="734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Matteo</a:t>
            </a:r>
            <a:endParaRPr lang="fr-CH" sz="14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8537285" y="4825303"/>
            <a:ext cx="438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Eva</a:t>
            </a:r>
            <a:endParaRPr lang="fr-CH" sz="14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1250591" y="3822022"/>
            <a:ext cx="70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Roland</a:t>
            </a:r>
            <a:endParaRPr lang="fr-CH" sz="14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1096863" y="4352475"/>
            <a:ext cx="558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René</a:t>
            </a:r>
            <a:endParaRPr lang="fr-CH" sz="14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654699" y="4847724"/>
            <a:ext cx="672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Franck</a:t>
            </a:r>
            <a:endParaRPr lang="fr-CH" sz="14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979310" y="2735469"/>
            <a:ext cx="676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Georgi</a:t>
            </a:r>
            <a:endParaRPr lang="fr-CH" sz="14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457200" y="1598961"/>
            <a:ext cx="1230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Vincent - </a:t>
            </a:r>
            <a:r>
              <a:rPr lang="fr-CH" sz="1400" b="1" dirty="0" err="1" smtClean="0"/>
              <a:t>Yisel</a:t>
            </a:r>
            <a:endParaRPr lang="fr-CH" sz="14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1090822" y="2219470"/>
            <a:ext cx="572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Keith</a:t>
            </a:r>
            <a:endParaRPr lang="fr-CH" sz="1400" b="1" dirty="0"/>
          </a:p>
        </p:txBody>
      </p:sp>
      <p:sp>
        <p:nvSpPr>
          <p:cNvPr id="124" name="Rectangular Callout 123"/>
          <p:cNvSpPr/>
          <p:nvPr/>
        </p:nvSpPr>
        <p:spPr>
          <a:xfrm>
            <a:off x="7053814" y="5180110"/>
            <a:ext cx="1913955" cy="487281"/>
          </a:xfrm>
          <a:prstGeom prst="wedgeRectCallout">
            <a:avLst>
              <a:gd name="adj1" fmla="val -271738"/>
              <a:gd name="adj2" fmla="val -140397"/>
            </a:avLst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>
                <a:solidFill>
                  <a:schemeClr val="tx1"/>
                </a:solidFill>
              </a:rPr>
              <a:t>21. General </a:t>
            </a:r>
            <a:r>
              <a:rPr lang="fr-CH" sz="1050" b="1" dirty="0" err="1">
                <a:solidFill>
                  <a:schemeClr val="tx1"/>
                </a:solidFill>
              </a:rPr>
              <a:t>safety</a:t>
            </a:r>
            <a:r>
              <a:rPr lang="fr-CH" sz="1050" b="1" dirty="0">
                <a:solidFill>
                  <a:schemeClr val="tx1"/>
                </a:solidFill>
              </a:rPr>
              <a:t> MEDICIS 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8084187" y="5413675"/>
            <a:ext cx="94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Ana-Paula</a:t>
            </a:r>
            <a:endParaRPr lang="fr-CH" sz="1400" b="1" dirty="0"/>
          </a:p>
        </p:txBody>
      </p:sp>
      <p:sp>
        <p:nvSpPr>
          <p:cNvPr id="126" name="Rectangular Callout 125"/>
          <p:cNvSpPr/>
          <p:nvPr/>
        </p:nvSpPr>
        <p:spPr>
          <a:xfrm>
            <a:off x="6819466" y="5748542"/>
            <a:ext cx="1913955" cy="487281"/>
          </a:xfrm>
          <a:prstGeom prst="wedgeRectCallout">
            <a:avLst>
              <a:gd name="adj1" fmla="val -265288"/>
              <a:gd name="adj2" fmla="val -233289"/>
            </a:avLst>
          </a:prstGeom>
          <a:solidFill>
            <a:schemeClr val="accent6">
              <a:lumMod val="75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>
                <a:solidFill>
                  <a:schemeClr val="tx1"/>
                </a:solidFill>
              </a:rPr>
              <a:t>22. Radioprotection MEDICIS 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8001000" y="599218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fr-CH" sz="1400" b="1" dirty="0" smtClean="0"/>
              <a:t>Joachim</a:t>
            </a:r>
            <a:endParaRPr lang="fr-CH" sz="1400" b="1" dirty="0"/>
          </a:p>
        </p:txBody>
      </p:sp>
      <p:sp>
        <p:nvSpPr>
          <p:cNvPr id="102" name="Rectangular Callout 101"/>
          <p:cNvSpPr/>
          <p:nvPr/>
        </p:nvSpPr>
        <p:spPr>
          <a:xfrm>
            <a:off x="5515934" y="3502337"/>
            <a:ext cx="2332666" cy="487281"/>
          </a:xfrm>
          <a:prstGeom prst="wedgeRectCallout">
            <a:avLst>
              <a:gd name="adj1" fmla="val -126011"/>
              <a:gd name="adj2" fmla="val -119195"/>
            </a:avLst>
          </a:prstGeom>
          <a:solidFill>
            <a:srgbClr val="92D05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11. </a:t>
            </a:r>
            <a:r>
              <a:rPr lang="fr-CH" sz="1050" b="1" dirty="0">
                <a:solidFill>
                  <a:schemeClr val="tx1"/>
                </a:solidFill>
              </a:rPr>
              <a:t>Installation blindage </a:t>
            </a:r>
            <a:r>
              <a:rPr lang="fr-CH" sz="1050" b="1" dirty="0" err="1">
                <a:solidFill>
                  <a:schemeClr val="tx1"/>
                </a:solidFill>
              </a:rPr>
              <a:t>decay</a:t>
            </a:r>
            <a:r>
              <a:rPr lang="fr-CH" sz="1050" b="1" dirty="0">
                <a:solidFill>
                  <a:schemeClr val="tx1"/>
                </a:solidFill>
              </a:rPr>
              <a:t> </a:t>
            </a:r>
            <a:r>
              <a:rPr lang="fr-CH" sz="1050" b="1" dirty="0" smtClean="0">
                <a:solidFill>
                  <a:schemeClr val="tx1"/>
                </a:solidFill>
              </a:rPr>
              <a:t>point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169442" y="3733944"/>
            <a:ext cx="734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Matteo</a:t>
            </a:r>
            <a:endParaRPr lang="fr-CH" sz="1400" b="1" dirty="0"/>
          </a:p>
        </p:txBody>
      </p:sp>
      <p:sp>
        <p:nvSpPr>
          <p:cNvPr id="75" name="Freeform 74"/>
          <p:cNvSpPr/>
          <p:nvPr/>
        </p:nvSpPr>
        <p:spPr>
          <a:xfrm>
            <a:off x="4386311" y="3586896"/>
            <a:ext cx="338090" cy="683962"/>
          </a:xfrm>
          <a:custGeom>
            <a:avLst/>
            <a:gdLst>
              <a:gd name="connsiteX0" fmla="*/ 83127 w 287167"/>
              <a:gd name="connsiteY0" fmla="*/ 0 h 816159"/>
              <a:gd name="connsiteX1" fmla="*/ 0 w 287167"/>
              <a:gd name="connsiteY1" fmla="*/ 408079 h 816159"/>
              <a:gd name="connsiteX2" fmla="*/ 105798 w 287167"/>
              <a:gd name="connsiteY2" fmla="*/ 816159 h 816159"/>
              <a:gd name="connsiteX3" fmla="*/ 264495 w 287167"/>
              <a:gd name="connsiteY3" fmla="*/ 808602 h 816159"/>
              <a:gd name="connsiteX4" fmla="*/ 287167 w 287167"/>
              <a:gd name="connsiteY4" fmla="*/ 219154 h 816159"/>
              <a:gd name="connsiteX5" fmla="*/ 83127 w 287167"/>
              <a:gd name="connsiteY5" fmla="*/ 0 h 816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167" h="816159">
                <a:moveTo>
                  <a:pt x="83127" y="0"/>
                </a:moveTo>
                <a:lnTo>
                  <a:pt x="0" y="408079"/>
                </a:lnTo>
                <a:lnTo>
                  <a:pt x="105798" y="816159"/>
                </a:lnTo>
                <a:lnTo>
                  <a:pt x="264495" y="808602"/>
                </a:lnTo>
                <a:lnTo>
                  <a:pt x="287167" y="219154"/>
                </a:lnTo>
                <a:lnTo>
                  <a:pt x="83127" y="0"/>
                </a:lnTo>
                <a:close/>
              </a:path>
            </a:pathLst>
          </a:cu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ular Callout 75"/>
          <p:cNvSpPr/>
          <p:nvPr/>
        </p:nvSpPr>
        <p:spPr>
          <a:xfrm>
            <a:off x="7060900" y="4022340"/>
            <a:ext cx="1888152" cy="487281"/>
          </a:xfrm>
          <a:prstGeom prst="wedgeRectCallout">
            <a:avLst>
              <a:gd name="adj1" fmla="val -184566"/>
              <a:gd name="adj2" fmla="val -30180"/>
            </a:avLst>
          </a:prstGeom>
          <a:solidFill>
            <a:srgbClr val="FFC00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14. Réfection sol Résine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268017" y="4269933"/>
            <a:ext cx="70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Roland</a:t>
            </a:r>
            <a:endParaRPr lang="fr-CH" sz="1400" b="1" dirty="0"/>
          </a:p>
        </p:txBody>
      </p:sp>
      <p:sp>
        <p:nvSpPr>
          <p:cNvPr id="79" name="Rectangular Callout 78"/>
          <p:cNvSpPr/>
          <p:nvPr/>
        </p:nvSpPr>
        <p:spPr>
          <a:xfrm>
            <a:off x="5508892" y="2438400"/>
            <a:ext cx="2349736" cy="487281"/>
          </a:xfrm>
          <a:prstGeom prst="wedgeRectCallout">
            <a:avLst>
              <a:gd name="adj1" fmla="val -124545"/>
              <a:gd name="adj2" fmla="val -89170"/>
            </a:avLst>
          </a:prstGeom>
          <a:solidFill>
            <a:srgbClr val="00B05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18. Mise en service ventilation SAS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708754" y="2664022"/>
            <a:ext cx="93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Alexandre</a:t>
            </a:r>
            <a:endParaRPr lang="fr-CH" sz="1400" b="1" dirty="0"/>
          </a:p>
        </p:txBody>
      </p:sp>
      <p:sp>
        <p:nvSpPr>
          <p:cNvPr id="84" name="Rectangular Callout 83"/>
          <p:cNvSpPr/>
          <p:nvPr/>
        </p:nvSpPr>
        <p:spPr>
          <a:xfrm>
            <a:off x="5508892" y="2971800"/>
            <a:ext cx="2349736" cy="487281"/>
          </a:xfrm>
          <a:prstGeom prst="wedgeRectCallout">
            <a:avLst>
              <a:gd name="adj1" fmla="val -124545"/>
              <a:gd name="adj2" fmla="val -135709"/>
            </a:avLst>
          </a:prstGeom>
          <a:solidFill>
            <a:srgbClr val="92D050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17. </a:t>
            </a:r>
            <a:r>
              <a:rPr lang="fr-CH" sz="1050" b="1" dirty="0">
                <a:solidFill>
                  <a:schemeClr val="tx1"/>
                </a:solidFill>
              </a:rPr>
              <a:t>Création SAS ventilation 2 </a:t>
            </a:r>
            <a:r>
              <a:rPr lang="fr-CH" sz="1050" b="1" dirty="0" smtClean="0">
                <a:solidFill>
                  <a:schemeClr val="tx1"/>
                </a:solidFill>
              </a:rPr>
              <a:t>portes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155636" y="3200483"/>
            <a:ext cx="734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Matteo</a:t>
            </a:r>
            <a:endParaRPr lang="fr-CH" sz="1400" b="1" dirty="0"/>
          </a:p>
        </p:txBody>
      </p:sp>
      <p:sp>
        <p:nvSpPr>
          <p:cNvPr id="91" name="Rectangular Callout 90"/>
          <p:cNvSpPr/>
          <p:nvPr/>
        </p:nvSpPr>
        <p:spPr>
          <a:xfrm>
            <a:off x="6278277" y="6290003"/>
            <a:ext cx="2118024" cy="438091"/>
          </a:xfrm>
          <a:prstGeom prst="wedgeRectCallout">
            <a:avLst>
              <a:gd name="adj1" fmla="val -78608"/>
              <a:gd name="adj2" fmla="val -36536"/>
            </a:avLst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3. Upgrade réseau secouru et UPS</a:t>
            </a:r>
            <a:endParaRPr lang="fr-CH" sz="1050" b="1" dirty="0">
              <a:solidFill>
                <a:schemeClr val="tx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882371" y="6488582"/>
            <a:ext cx="558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René</a:t>
            </a:r>
            <a:endParaRPr lang="fr-CH" sz="1400" b="1" dirty="0"/>
          </a:p>
        </p:txBody>
      </p:sp>
      <p:sp>
        <p:nvSpPr>
          <p:cNvPr id="94" name="Rectangular Callout 93"/>
          <p:cNvSpPr/>
          <p:nvPr/>
        </p:nvSpPr>
        <p:spPr>
          <a:xfrm>
            <a:off x="84718" y="3048000"/>
            <a:ext cx="1547404" cy="438091"/>
          </a:xfrm>
          <a:prstGeom prst="wedgeRectCallout">
            <a:avLst>
              <a:gd name="adj1" fmla="val 127214"/>
              <a:gd name="adj2" fmla="val 73669"/>
            </a:avLst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CH" sz="1050" b="1" dirty="0" smtClean="0">
                <a:solidFill>
                  <a:schemeClr val="tx1"/>
                </a:solidFill>
              </a:rPr>
              <a:t>9a. Porte </a:t>
            </a:r>
            <a:r>
              <a:rPr lang="fr-CH" sz="1050" b="1" dirty="0" err="1" smtClean="0">
                <a:solidFill>
                  <a:schemeClr val="tx1"/>
                </a:solidFill>
              </a:rPr>
              <a:t>supply</a:t>
            </a:r>
            <a:r>
              <a:rPr lang="fr-CH" sz="1050" b="1" dirty="0" smtClean="0">
                <a:solidFill>
                  <a:schemeClr val="tx1"/>
                </a:solidFill>
              </a:rPr>
              <a:t> point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012996" y="3236539"/>
            <a:ext cx="753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Vincent</a:t>
            </a:r>
            <a:endParaRPr lang="fr-CH" sz="1400" b="1" dirty="0"/>
          </a:p>
        </p:txBody>
      </p:sp>
    </p:spTree>
    <p:extLst>
      <p:ext uri="{BB962C8B-B14F-4D97-AF65-F5344CB8AC3E}">
        <p14:creationId xmlns:p14="http://schemas.microsoft.com/office/powerpoint/2010/main" val="144881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Front End, isotope separator, HT, </a:t>
            </a:r>
            <a:r>
              <a:rPr lang="en-US" b="1" dirty="0" err="1" smtClean="0">
                <a:solidFill>
                  <a:schemeClr val="accent1"/>
                </a:solidFill>
              </a:rPr>
              <a:t>vac</a:t>
            </a:r>
            <a:r>
              <a:rPr lang="en-US" b="1" dirty="0" smtClean="0">
                <a:solidFill>
                  <a:schemeClr val="accent1"/>
                </a:solidFill>
              </a:rPr>
              <a:t>:</a:t>
            </a:r>
            <a:br>
              <a:rPr lang="en-US" b="1" dirty="0" smtClean="0">
                <a:solidFill>
                  <a:schemeClr val="accent1"/>
                </a:solidFill>
              </a:rPr>
            </a:br>
            <a:r>
              <a:rPr lang="en-US" b="1" dirty="0" smtClean="0">
                <a:solidFill>
                  <a:schemeClr val="accent1"/>
                </a:solidFill>
              </a:rPr>
              <a:t>for 2016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78" y="1550474"/>
            <a:ext cx="5168467" cy="428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038" y="1258188"/>
            <a:ext cx="3875953" cy="4872214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12975" y="2512654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04548" y="1648372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10039" y="1925726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332512" y="3253242"/>
            <a:ext cx="801045" cy="513878"/>
          </a:xfrm>
          <a:custGeom>
            <a:avLst/>
            <a:gdLst>
              <a:gd name="connsiteX0" fmla="*/ 0 w 801045"/>
              <a:gd name="connsiteY0" fmla="*/ 370295 h 513878"/>
              <a:gd name="connsiteX1" fmla="*/ 0 w 801045"/>
              <a:gd name="connsiteY1" fmla="*/ 370295 h 513878"/>
              <a:gd name="connsiteX2" fmla="*/ 90684 w 801045"/>
              <a:gd name="connsiteY2" fmla="*/ 279610 h 513878"/>
              <a:gd name="connsiteX3" fmla="*/ 120912 w 801045"/>
              <a:gd name="connsiteY3" fmla="*/ 256939 h 513878"/>
              <a:gd name="connsiteX4" fmla="*/ 324952 w 801045"/>
              <a:gd name="connsiteY4" fmla="*/ 15114 h 513878"/>
              <a:gd name="connsiteX5" fmla="*/ 801045 w 801045"/>
              <a:gd name="connsiteY5" fmla="*/ 0 h 513878"/>
              <a:gd name="connsiteX6" fmla="*/ 778373 w 801045"/>
              <a:gd name="connsiteY6" fmla="*/ 204040 h 513878"/>
              <a:gd name="connsiteX7" fmla="*/ 400522 w 801045"/>
              <a:gd name="connsiteY7" fmla="*/ 196483 h 513878"/>
              <a:gd name="connsiteX8" fmla="*/ 158697 w 801045"/>
              <a:gd name="connsiteY8" fmla="*/ 513878 h 513878"/>
              <a:gd name="connsiteX9" fmla="*/ 0 w 801045"/>
              <a:gd name="connsiteY9" fmla="*/ 370295 h 513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1045" h="513878">
                <a:moveTo>
                  <a:pt x="0" y="370295"/>
                </a:moveTo>
                <a:lnTo>
                  <a:pt x="0" y="370295"/>
                </a:lnTo>
                <a:cubicBezTo>
                  <a:pt x="30228" y="340067"/>
                  <a:pt x="56485" y="305259"/>
                  <a:pt x="90684" y="279610"/>
                </a:cubicBezTo>
                <a:lnTo>
                  <a:pt x="120912" y="256939"/>
                </a:lnTo>
                <a:lnTo>
                  <a:pt x="324952" y="15114"/>
                </a:lnTo>
                <a:lnTo>
                  <a:pt x="801045" y="0"/>
                </a:lnTo>
                <a:lnTo>
                  <a:pt x="778373" y="204040"/>
                </a:lnTo>
                <a:lnTo>
                  <a:pt x="400522" y="196483"/>
                </a:lnTo>
                <a:lnTo>
                  <a:pt x="158697" y="513878"/>
                </a:lnTo>
                <a:lnTo>
                  <a:pt x="0" y="370295"/>
                </a:lnTo>
                <a:close/>
              </a:path>
            </a:pathLst>
          </a:cu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07513" y="2694022"/>
            <a:ext cx="220813" cy="426710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22105" y="2682423"/>
            <a:ext cx="290116" cy="706845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829308" y="2445712"/>
            <a:ext cx="1353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supply &amp; HV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2855" y="1925726"/>
            <a:ext cx="1353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&amp; </a:t>
            </a:r>
          </a:p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 storage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52408" y="3919964"/>
            <a:ext cx="135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0989" y="4104630"/>
            <a:ext cx="135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 &amp; separator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627</TotalTime>
  <Words>622</Words>
  <Application>Microsoft Office PowerPoint</Application>
  <PresentationFormat>On-screen Show (4:3)</PresentationFormat>
  <Paragraphs>129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CERN_ENdept_Presentation_ArialFont</vt:lpstr>
      <vt:lpstr>Prism6.Document</vt:lpstr>
      <vt:lpstr>CERN-MEDICIS : An update </vt:lpstr>
      <vt:lpstr>Why CERN-MEDICIS could be done * (1) ?</vt:lpstr>
      <vt:lpstr>PowerPoint Presentation</vt:lpstr>
      <vt:lpstr>PowerPoint Presentation</vt:lpstr>
      <vt:lpstr>Irradiation station commissioned with beam</vt:lpstr>
      <vt:lpstr>Class A laboratories ventilation (A Bernardes, EN-CV)</vt:lpstr>
      <vt:lpstr>Robots and shielded doors</vt:lpstr>
      <vt:lpstr>PowerPoint Presentation</vt:lpstr>
      <vt:lpstr>Front End, isotope separator, HT, vac: for 2016</vt:lpstr>
      <vt:lpstr>PowerPoint Presentation</vt:lpstr>
      <vt:lpstr>Systemic (intravenous) and external radiotherapy F. Bucchegger et al., CHUV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tstora</dc:creator>
  <cp:lastModifiedBy>Thierry Stora</cp:lastModifiedBy>
  <cp:revision>112</cp:revision>
  <cp:lastPrinted>2015-02-19T09:49:45Z</cp:lastPrinted>
  <dcterms:created xsi:type="dcterms:W3CDTF">2015-02-18T15:58:36Z</dcterms:created>
  <dcterms:modified xsi:type="dcterms:W3CDTF">2015-06-29T21:13:14Z</dcterms:modified>
</cp:coreProperties>
</file>