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89" r:id="rId2"/>
    <p:sldId id="288" r:id="rId3"/>
    <p:sldId id="295" r:id="rId4"/>
    <p:sldId id="293" r:id="rId5"/>
    <p:sldId id="303" r:id="rId6"/>
    <p:sldId id="304" r:id="rId7"/>
    <p:sldId id="306" r:id="rId8"/>
    <p:sldId id="307" r:id="rId9"/>
    <p:sldId id="302" r:id="rId10"/>
    <p:sldId id="299" r:id="rId11"/>
    <p:sldId id="296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66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96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658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5796136" y="6386311"/>
            <a:ext cx="1584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T. Stora EN-STI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isolde.web.cern.ch/group-upgrade-isolde-gu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Target and Ion Source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3933056"/>
            <a:ext cx="6400800" cy="1176536"/>
          </a:xfrm>
        </p:spPr>
        <p:txBody>
          <a:bodyPr>
            <a:normAutofit/>
          </a:bodyPr>
          <a:lstStyle/>
          <a:p>
            <a:r>
              <a:rPr lang="de-DE" dirty="0" smtClean="0"/>
              <a:t>Thierry Stora</a:t>
            </a:r>
          </a:p>
        </p:txBody>
      </p:sp>
      <p:pic>
        <p:nvPicPr>
          <p:cNvPr id="5" name="Picture 4" descr="logoS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5858370"/>
            <a:ext cx="907839" cy="86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3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29348C"/>
                </a:solidFill>
              </a:rPr>
              <a:t>Target </a:t>
            </a:r>
            <a:r>
              <a:rPr lang="fr-FR" sz="3200" dirty="0" err="1" smtClean="0">
                <a:solidFill>
                  <a:srgbClr val="29348C"/>
                </a:solidFill>
              </a:rPr>
              <a:t>evolutions</a:t>
            </a:r>
            <a:endParaRPr lang="en-GB" sz="3200" dirty="0">
              <a:solidFill>
                <a:srgbClr val="29348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In the </a:t>
            </a:r>
            <a:r>
              <a:rPr lang="fr-FR" dirty="0" err="1" smtClean="0"/>
              <a:t>past</a:t>
            </a:r>
            <a:r>
              <a:rPr lang="fr-FR" dirty="0" smtClean="0"/>
              <a:t> </a:t>
            </a:r>
            <a:r>
              <a:rPr lang="fr-FR" dirty="0" err="1" smtClean="0"/>
              <a:t>ten</a:t>
            </a:r>
            <a:r>
              <a:rPr lang="fr-FR" dirty="0" smtClean="0"/>
              <a:t> </a:t>
            </a:r>
            <a:r>
              <a:rPr lang="fr-FR" dirty="0" err="1" smtClean="0"/>
              <a:t>years</a:t>
            </a:r>
            <a:r>
              <a:rPr lang="fr-FR" dirty="0" smtClean="0"/>
              <a:t>,</a:t>
            </a:r>
          </a:p>
          <a:p>
            <a:pPr marL="0" indent="0">
              <a:buNone/>
            </a:pPr>
            <a:r>
              <a:rPr lang="fr-FR" dirty="0" smtClean="0"/>
              <a:t>the </a:t>
            </a:r>
            <a:r>
              <a:rPr lang="fr-FR" dirty="0" err="1" smtClean="0"/>
              <a:t>developments</a:t>
            </a:r>
            <a:r>
              <a:rPr lang="fr-FR" dirty="0" smtClean="0"/>
              <a:t> have been </a:t>
            </a:r>
            <a:r>
              <a:rPr lang="fr-FR" dirty="0" err="1" smtClean="0"/>
              <a:t>such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of the Target and Ion Source </a:t>
            </a:r>
            <a:r>
              <a:rPr lang="fr-FR" dirty="0" err="1" smtClean="0"/>
              <a:t>units</a:t>
            </a:r>
            <a:r>
              <a:rPr lang="fr-FR" dirty="0" smtClean="0"/>
              <a:t> </a:t>
            </a:r>
            <a:r>
              <a:rPr lang="fr-FR" dirty="0" err="1" smtClean="0"/>
              <a:t>contructed</a:t>
            </a:r>
            <a:r>
              <a:rPr lang="fr-FR" dirty="0" smtClean="0"/>
              <a:t> in 2016 </a:t>
            </a:r>
            <a:r>
              <a:rPr lang="fr-FR" dirty="0" err="1" smtClean="0"/>
              <a:t>won’t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identical</a:t>
            </a:r>
            <a:r>
              <a:rPr lang="fr-FR" dirty="0" smtClean="0"/>
              <a:t> to </a:t>
            </a:r>
            <a:r>
              <a:rPr lang="fr-FR" dirty="0" err="1" smtClean="0"/>
              <a:t>those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in 2006.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09522"/>
            <a:ext cx="2088232" cy="3157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042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rgbClr val="29348C"/>
                </a:solidFill>
                <a:latin typeface="Arial" pitchFamily="34" charset="0"/>
              </a:rPr>
              <a:t>Team &amp; </a:t>
            </a:r>
            <a:r>
              <a:rPr lang="en-GB" sz="3200" dirty="0" smtClean="0">
                <a:solidFill>
                  <a:srgbClr val="29348C"/>
                </a:solidFill>
                <a:latin typeface="Arial" pitchFamily="34" charset="0"/>
              </a:rPr>
              <a:t>Collaborations</a:t>
            </a:r>
            <a:endParaRPr lang="en-GB" sz="3200" dirty="0">
              <a:solidFill>
                <a:srgbClr val="29348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87437" y="1268760"/>
            <a:ext cx="8093075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E. </a:t>
            </a:r>
            <a:r>
              <a:rPr lang="en-US" sz="1200" dirty="0">
                <a:solidFill>
                  <a:schemeClr val="tx1"/>
                </a:solidFill>
              </a:rPr>
              <a:t>B</a:t>
            </a:r>
            <a:r>
              <a:rPr lang="en-US" sz="1200" dirty="0" smtClean="0">
                <a:solidFill>
                  <a:schemeClr val="tx1"/>
                </a:solidFill>
              </a:rPr>
              <a:t>arbero, B. Crepieux, M. Owen, S. Marzari: (STI-RBS) Target Production, infrastructures</a:t>
            </a:r>
          </a:p>
          <a:p>
            <a:pPr eaLnBrk="1" hangingPunct="1">
              <a:buFontTx/>
              <a:buChar char="•"/>
            </a:pPr>
            <a:endParaRPr lang="en-US" sz="1200" dirty="0" smtClean="0">
              <a:solidFill>
                <a:schemeClr val="tx1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TISD team:</a:t>
            </a:r>
          </a:p>
          <a:p>
            <a:pPr eaLnBrk="1" hangingPunct="1">
              <a:buFontTx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Dr. T. Mendonca : </a:t>
            </a:r>
            <a:r>
              <a:rPr lang="en-US" sz="1200" dirty="0" smtClean="0">
                <a:solidFill>
                  <a:schemeClr val="tx1"/>
                </a:solidFill>
              </a:rPr>
              <a:t>Senior fellow, High </a:t>
            </a:r>
            <a:r>
              <a:rPr lang="en-US" sz="1200" dirty="0">
                <a:solidFill>
                  <a:schemeClr val="tx1"/>
                </a:solidFill>
              </a:rPr>
              <a:t>power </a:t>
            </a:r>
            <a:r>
              <a:rPr lang="en-US" sz="1200" dirty="0" err="1">
                <a:solidFill>
                  <a:schemeClr val="tx1"/>
                </a:solidFill>
              </a:rPr>
              <a:t>targetry</a:t>
            </a:r>
            <a:r>
              <a:rPr lang="en-US" sz="1200" dirty="0">
                <a:solidFill>
                  <a:schemeClr val="tx1"/>
                </a:solidFill>
              </a:rPr>
              <a:t> (salt target, LIEBE project</a:t>
            </a:r>
            <a:r>
              <a:rPr lang="en-US" sz="1200" dirty="0" smtClean="0">
                <a:solidFill>
                  <a:schemeClr val="tx1"/>
                </a:solidFill>
              </a:rPr>
              <a:t>) : 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1200" dirty="0" smtClean="0">
                <a:solidFill>
                  <a:schemeClr val="tx1"/>
                </a:solidFill>
              </a:rPr>
              <a:t>Jul 16 (4 months maternity leave)</a:t>
            </a:r>
            <a:endParaRPr lang="en-US" sz="1200" dirty="0">
              <a:solidFill>
                <a:schemeClr val="tx1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(Dr.) </a:t>
            </a:r>
            <a:r>
              <a:rPr lang="en-US" sz="1200" dirty="0">
                <a:solidFill>
                  <a:schemeClr val="tx1"/>
                </a:solidFill>
              </a:rPr>
              <a:t>M. Delonca : LIEBE </a:t>
            </a:r>
            <a:r>
              <a:rPr lang="en-US" sz="1200" dirty="0" smtClean="0">
                <a:solidFill>
                  <a:schemeClr val="tx1"/>
                </a:solidFill>
              </a:rPr>
              <a:t>project </a:t>
            </a:r>
            <a:r>
              <a:rPr lang="en-US" sz="1200" dirty="0">
                <a:solidFill>
                  <a:schemeClr val="tx1"/>
                </a:solidFill>
              </a:rPr>
              <a:t>:  </a:t>
            </a:r>
            <a:r>
              <a:rPr lang="en-US" sz="1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1200" dirty="0" smtClean="0">
                <a:solidFill>
                  <a:schemeClr val="tx1"/>
                </a:solidFill>
              </a:rPr>
              <a:t> Feb 17</a:t>
            </a:r>
          </a:p>
          <a:p>
            <a:pPr eaLnBrk="1" hangingPunct="1">
              <a:buFontTx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J. Ballof </a:t>
            </a:r>
            <a:r>
              <a:rPr lang="en-US" sz="1200" dirty="0">
                <a:solidFill>
                  <a:schemeClr val="tx1"/>
                </a:solidFill>
              </a:rPr>
              <a:t>: </a:t>
            </a:r>
            <a:r>
              <a:rPr lang="en-US" sz="1200" dirty="0" smtClean="0">
                <a:solidFill>
                  <a:schemeClr val="tx1"/>
                </a:solidFill>
              </a:rPr>
              <a:t>molecular beams (8B, carbonyl of refractory elements) : 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200" dirty="0" smtClean="0">
                <a:solidFill>
                  <a:schemeClr val="tx1"/>
                </a:solidFill>
              </a:rPr>
              <a:t>Dec 17</a:t>
            </a:r>
          </a:p>
          <a:p>
            <a:pPr eaLnBrk="1" hangingPunct="1">
              <a:buFontTx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J. P. Ramos : </a:t>
            </a:r>
            <a:r>
              <a:rPr lang="en-US" sz="1200" dirty="0" smtClean="0">
                <a:solidFill>
                  <a:schemeClr val="tx1"/>
                </a:solidFill>
              </a:rPr>
              <a:t>Target nanomaterials (EPFL) : 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200" dirty="0" smtClean="0">
                <a:solidFill>
                  <a:schemeClr val="tx1"/>
                </a:solidFill>
              </a:rPr>
              <a:t>Oct 15 +6months</a:t>
            </a:r>
          </a:p>
          <a:p>
            <a:pPr eaLnBrk="1" hangingPunct="1">
              <a:buFontTx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Y. Martinez (</a:t>
            </a:r>
            <a:r>
              <a:rPr lang="en-US" sz="1200" dirty="0" err="1" smtClean="0">
                <a:solidFill>
                  <a:schemeClr val="tx1"/>
                </a:solidFill>
              </a:rPr>
              <a:t>KULeuven</a:t>
            </a:r>
            <a:r>
              <a:rPr lang="en-US" sz="1200" dirty="0" smtClean="0">
                <a:solidFill>
                  <a:schemeClr val="tx1"/>
                </a:solidFill>
              </a:rPr>
              <a:t>) : 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50% 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200" dirty="0" smtClean="0">
                <a:solidFill>
                  <a:schemeClr val="tx1"/>
                </a:solidFill>
              </a:rPr>
              <a:t>2018</a:t>
            </a:r>
          </a:p>
          <a:p>
            <a:pPr eaLnBrk="1" hangingPunct="1">
              <a:buFontTx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WJ Whang (RISP) : 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200" dirty="0" smtClean="0">
                <a:solidFill>
                  <a:schemeClr val="tx1"/>
                </a:solidFill>
              </a:rPr>
              <a:t>Jul 15</a:t>
            </a:r>
          </a:p>
          <a:p>
            <a:pPr marL="0" indent="0" eaLnBrk="1" hangingPunct="1"/>
            <a:endParaRPr lang="en-US" sz="1200" dirty="0" smtClean="0">
              <a:solidFill>
                <a:schemeClr val="tx1"/>
              </a:solidFill>
            </a:endParaRPr>
          </a:p>
          <a:p>
            <a:pPr marL="0" indent="0" eaLnBrk="1" hangingPunct="1"/>
            <a:endParaRPr lang="en-US" sz="1200" dirty="0">
              <a:solidFill>
                <a:schemeClr val="tx1"/>
              </a:solidFill>
            </a:endParaRPr>
          </a:p>
          <a:p>
            <a:pPr marL="0" indent="0" eaLnBrk="1" hangingPunct="1"/>
            <a:endParaRPr lang="en-US" sz="1200" dirty="0" smtClean="0">
              <a:solidFill>
                <a:schemeClr val="tx1"/>
              </a:solidFill>
            </a:endParaRPr>
          </a:p>
          <a:p>
            <a:pPr marL="0" indent="0" eaLnBrk="1" hangingPunct="1"/>
            <a:endParaRPr lang="en-US" sz="1200" dirty="0">
              <a:solidFill>
                <a:schemeClr val="tx1"/>
              </a:solidFill>
            </a:endParaRPr>
          </a:p>
          <a:p>
            <a:pPr marL="0" indent="0" eaLnBrk="1" hangingPunct="1"/>
            <a:endParaRPr lang="en-US" sz="1200" dirty="0" smtClean="0">
              <a:solidFill>
                <a:schemeClr val="tx1"/>
              </a:solidFill>
            </a:endParaRPr>
          </a:p>
          <a:p>
            <a:pPr marL="0" indent="0" eaLnBrk="1" hangingPunct="1"/>
            <a:endParaRPr lang="en-US" sz="1200" dirty="0">
              <a:solidFill>
                <a:schemeClr val="tx1"/>
              </a:solidFill>
            </a:endParaRPr>
          </a:p>
          <a:p>
            <a:pPr marL="0" indent="0" eaLnBrk="1" hangingPunct="1"/>
            <a:endParaRPr lang="en-US" sz="1200" dirty="0" smtClean="0">
              <a:solidFill>
                <a:schemeClr val="tx1"/>
              </a:solidFill>
            </a:endParaRPr>
          </a:p>
          <a:p>
            <a:pPr marL="0" indent="0" eaLnBrk="1" hangingPunct="1"/>
            <a:endParaRPr lang="en-US" sz="1200" dirty="0">
              <a:solidFill>
                <a:schemeClr val="tx1"/>
              </a:solidFill>
            </a:endParaRPr>
          </a:p>
          <a:p>
            <a:pPr marL="0" indent="0" eaLnBrk="1" hangingPunct="1"/>
            <a:endParaRPr lang="en-US" sz="1200" dirty="0" smtClean="0">
              <a:solidFill>
                <a:schemeClr val="tx1"/>
              </a:solidFill>
            </a:endParaRPr>
          </a:p>
          <a:p>
            <a:pPr marL="0" indent="0" eaLnBrk="1" hangingPunct="1"/>
            <a:endParaRPr lang="en-US" sz="1200" dirty="0">
              <a:solidFill>
                <a:schemeClr val="tx1"/>
              </a:solidFill>
            </a:endParaRPr>
          </a:p>
          <a:p>
            <a:pPr marL="0" indent="0" eaLnBrk="1" hangingPunct="1"/>
            <a:endParaRPr lang="en-US" sz="1200" dirty="0" smtClean="0">
              <a:solidFill>
                <a:schemeClr val="tx1"/>
              </a:solidFill>
            </a:endParaRPr>
          </a:p>
          <a:p>
            <a:pPr marL="0" indent="0" eaLnBrk="1" hangingPunct="1"/>
            <a:endParaRPr lang="en-US" sz="1200" dirty="0" smtClean="0">
              <a:solidFill>
                <a:schemeClr val="tx1"/>
              </a:solidFill>
            </a:endParaRPr>
          </a:p>
          <a:p>
            <a:pPr eaLnBrk="1" hangingPunct="1">
              <a:buFontTx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eaLnBrk="1" hangingPunct="1"/>
            <a:r>
              <a:rPr lang="en-US" sz="1200" dirty="0" smtClean="0">
                <a:solidFill>
                  <a:schemeClr val="tx1"/>
                </a:solidFill>
              </a:rPr>
              <a:t>GANIL</a:t>
            </a:r>
            <a:r>
              <a:rPr lang="en-US" sz="1200" dirty="0">
                <a:solidFill>
                  <a:schemeClr val="tx1"/>
                </a:solidFill>
              </a:rPr>
              <a:t>, IPNO, INFN</a:t>
            </a:r>
            <a:r>
              <a:rPr lang="en-US" sz="1200" dirty="0" smtClean="0">
                <a:solidFill>
                  <a:schemeClr val="tx1"/>
                </a:solidFill>
              </a:rPr>
              <a:t>, (ENSAR2 ?), + TRIUMF, JAEA, Mainz</a:t>
            </a:r>
            <a:endParaRPr lang="en-US" sz="1200" dirty="0">
              <a:solidFill>
                <a:schemeClr val="tx1"/>
              </a:solidFill>
            </a:endParaRPr>
          </a:p>
          <a:p>
            <a:pPr eaLnBrk="1" hangingPunct="1"/>
            <a:r>
              <a:rPr lang="en-US" sz="1200" dirty="0" smtClean="0">
                <a:solidFill>
                  <a:schemeClr val="tx1"/>
                </a:solidFill>
              </a:rPr>
              <a:t>ITN (</a:t>
            </a:r>
            <a:r>
              <a:rPr lang="en-US" sz="1200" dirty="0" err="1" smtClean="0">
                <a:solidFill>
                  <a:schemeClr val="tx1"/>
                </a:solidFill>
              </a:rPr>
              <a:t>neutronics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en-US" sz="1200" dirty="0" err="1" smtClean="0">
                <a:solidFill>
                  <a:schemeClr val="tx1"/>
                </a:solidFill>
              </a:rPr>
              <a:t>UCx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  <a:p>
            <a:pPr eaLnBrk="1" hangingPunct="1"/>
            <a:r>
              <a:rPr lang="en-US" sz="1200" dirty="0">
                <a:solidFill>
                  <a:schemeClr val="tx1"/>
                </a:solidFill>
              </a:rPr>
              <a:t>EPFL, </a:t>
            </a:r>
            <a:r>
              <a:rPr lang="en-US" sz="1200" dirty="0" err="1">
                <a:solidFill>
                  <a:schemeClr val="tx1"/>
                </a:solidFill>
              </a:rPr>
              <a:t>Aveiro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dirty="0" smtClean="0">
                <a:solidFill>
                  <a:schemeClr val="tx1"/>
                </a:solidFill>
              </a:rPr>
              <a:t>(materials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en-US" sz="1200" dirty="0">
                <a:solidFill>
                  <a:schemeClr val="tx1"/>
                </a:solidFill>
              </a:rPr>
              <a:t>ESS, CEA, </a:t>
            </a:r>
            <a:r>
              <a:rPr lang="en-US" sz="1200" dirty="0" smtClean="0">
                <a:solidFill>
                  <a:schemeClr val="tx1"/>
                </a:solidFill>
              </a:rPr>
              <a:t>SCK●CEN-Myrrha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dirty="0" smtClean="0">
                <a:solidFill>
                  <a:schemeClr val="tx1"/>
                </a:solidFill>
              </a:rPr>
              <a:t>SINP, PSI (LIEBE project)</a:t>
            </a:r>
          </a:p>
          <a:p>
            <a:pPr eaLnBrk="1" hangingPunct="1"/>
            <a:r>
              <a:rPr lang="en-US" sz="1200" dirty="0">
                <a:solidFill>
                  <a:schemeClr val="tx1"/>
                </a:solidFill>
              </a:rPr>
              <a:t>R. </a:t>
            </a:r>
            <a:r>
              <a:rPr lang="en-US" sz="1200" dirty="0" smtClean="0">
                <a:solidFill>
                  <a:schemeClr val="tx1"/>
                </a:solidFill>
              </a:rPr>
              <a:t>Augusto (</a:t>
            </a:r>
            <a:r>
              <a:rPr lang="en-US" sz="1200" dirty="0" err="1" smtClean="0">
                <a:solidFill>
                  <a:schemeClr val="tx1"/>
                </a:solidFill>
              </a:rPr>
              <a:t>Fluka</a:t>
            </a:r>
            <a:r>
              <a:rPr lang="en-US" sz="1200" dirty="0" smtClean="0">
                <a:solidFill>
                  <a:schemeClr val="tx1"/>
                </a:solidFill>
              </a:rPr>
              <a:t> team)</a:t>
            </a:r>
            <a:endParaRPr lang="en-US" sz="1200" dirty="0">
              <a:solidFill>
                <a:schemeClr val="tx1"/>
              </a:solidFill>
            </a:endParaRPr>
          </a:p>
          <a:p>
            <a:pPr eaLnBrk="1" hangingPunct="1"/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4" y="3068960"/>
            <a:ext cx="3421990" cy="226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38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rgbClr val="29348C"/>
                </a:solidFill>
                <a:latin typeface="Arial" pitchFamily="34" charset="0"/>
              </a:rPr>
              <a:t>Beams at ISOL facilities</a:t>
            </a:r>
            <a:r>
              <a:rPr lang="en-GB" sz="3200" dirty="0" smtClean="0">
                <a:solidFill>
                  <a:srgbClr val="29348C"/>
                </a:solidFill>
                <a:latin typeface="Arial" pitchFamily="34" charset="0"/>
              </a:rPr>
              <a:t>*</a:t>
            </a:r>
            <a:endParaRPr lang="en-GB" sz="3200" b="0" dirty="0">
              <a:solidFill>
                <a:srgbClr val="29348C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1" t="32292" r="36355" b="27139"/>
          <a:stretch/>
        </p:blipFill>
        <p:spPr bwMode="auto">
          <a:xfrm>
            <a:off x="4860032" y="1354997"/>
            <a:ext cx="3843080" cy="221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2" t="26188" r="21529" b="23526"/>
          <a:stretch/>
        </p:blipFill>
        <p:spPr bwMode="auto">
          <a:xfrm>
            <a:off x="1624684" y="2564904"/>
            <a:ext cx="2988704" cy="1955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4" y="4595961"/>
            <a:ext cx="3124200" cy="2109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2741179" y="4107135"/>
            <a:ext cx="1902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GANIL-SPIRAL I (&amp;II)</a:t>
            </a:r>
            <a:endParaRPr lang="fr-FR" sz="14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5075543" y="3756966"/>
            <a:ext cx="3528905" cy="1804761"/>
            <a:chOff x="4652275" y="3911827"/>
            <a:chExt cx="4159953" cy="2564776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97" t="38293" r="19856" b="4551"/>
            <a:stretch/>
          </p:blipFill>
          <p:spPr bwMode="auto">
            <a:xfrm>
              <a:off x="4652275" y="3911827"/>
              <a:ext cx="4159953" cy="256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5087862" y="3911827"/>
              <a:ext cx="13404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ISAC-TRIUMF</a:t>
              </a:r>
            </a:p>
            <a:p>
              <a:r>
                <a:rPr lang="en-GB" sz="1400" dirty="0" smtClean="0"/>
                <a:t>(67 elements)</a:t>
              </a:r>
              <a:endParaRPr lang="fr-FR" sz="14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075322" y="1354997"/>
            <a:ext cx="1412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CERN-ISOLDE</a:t>
            </a:r>
          </a:p>
          <a:p>
            <a:pPr algn="ctr"/>
            <a:r>
              <a:rPr lang="en-GB" sz="1400" dirty="0" smtClean="0"/>
              <a:t>(74 elements)</a:t>
            </a:r>
            <a:endParaRPr lang="fr-FR" sz="1400" dirty="0"/>
          </a:p>
        </p:txBody>
      </p:sp>
      <p:sp>
        <p:nvSpPr>
          <p:cNvPr id="32" name="Rectangle 31"/>
          <p:cNvSpPr/>
          <p:nvPr/>
        </p:nvSpPr>
        <p:spPr>
          <a:xfrm>
            <a:off x="1331640" y="6022132"/>
            <a:ext cx="2565126" cy="7192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400" kern="0" dirty="0" smtClean="0">
                <a:solidFill>
                  <a:srgbClr val="000000"/>
                </a:solidFill>
                <a:latin typeface="+mn-lt"/>
                <a:ea typeface="+mn-ea"/>
              </a:rPr>
              <a:t>HIE-ISOLDE</a:t>
            </a:r>
            <a:br>
              <a:rPr lang="en-GB" sz="1400" kern="0" dirty="0" smtClean="0">
                <a:solidFill>
                  <a:srgbClr val="000000"/>
                </a:solidFill>
                <a:latin typeface="+mn-lt"/>
                <a:ea typeface="+mn-ea"/>
              </a:rPr>
            </a:br>
            <a:r>
              <a:rPr lang="en-GB" sz="1400" kern="0" dirty="0" smtClean="0">
                <a:solidFill>
                  <a:srgbClr val="000000"/>
                </a:solidFill>
                <a:latin typeface="+mn-lt"/>
                <a:ea typeface="+mn-ea"/>
              </a:rPr>
              <a:t>(1</a:t>
            </a:r>
            <a:r>
              <a:rPr lang="en-GB" sz="1400" kern="0" baseline="30000" dirty="0" smtClean="0">
                <a:solidFill>
                  <a:srgbClr val="000000"/>
                </a:solidFill>
                <a:latin typeface="+mn-lt"/>
                <a:ea typeface="+mn-ea"/>
              </a:rPr>
              <a:t>st</a:t>
            </a:r>
            <a:r>
              <a:rPr lang="en-GB" sz="1400" kern="0" dirty="0">
                <a:solidFill>
                  <a:srgbClr val="000000"/>
                </a:solidFill>
                <a:latin typeface="+mn-lt"/>
                <a:ea typeface="+mn-ea"/>
              </a:rPr>
              <a:t> </a:t>
            </a:r>
            <a:r>
              <a:rPr lang="en-GB" sz="1400" kern="0" dirty="0" smtClean="0">
                <a:solidFill>
                  <a:srgbClr val="000000"/>
                </a:solidFill>
                <a:latin typeface="+mn-lt"/>
                <a:ea typeface="+mn-ea"/>
              </a:rPr>
              <a:t>proposals to INTC in 2013</a:t>
            </a:r>
          </a:p>
          <a:p>
            <a:pPr algn="r" fontAlgn="auto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400" kern="0" dirty="0" smtClean="0">
                <a:solidFill>
                  <a:srgbClr val="000000"/>
                </a:solidFill>
                <a:latin typeface="+mn-lt"/>
                <a:ea typeface="+mn-ea"/>
              </a:rPr>
              <a:t>Already many more)</a:t>
            </a:r>
            <a:endParaRPr lang="en-GB" sz="1400" kern="0" dirty="0">
              <a:solidFill>
                <a:srgbClr val="000000"/>
              </a:solidFill>
              <a:latin typeface="+mn-lt"/>
              <a:ea typeface="+mn-ea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515316" y="1696460"/>
            <a:ext cx="216024" cy="216024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5373136" y="2795157"/>
            <a:ext cx="216024" cy="216024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2" t="59087" r="19365" b="8346"/>
          <a:stretch/>
        </p:blipFill>
        <p:spPr bwMode="auto">
          <a:xfrm>
            <a:off x="1112425" y="1052736"/>
            <a:ext cx="3603591" cy="1453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1436495" y="1394657"/>
            <a:ext cx="1514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GANIL-SPIRAL I</a:t>
            </a:r>
            <a:endParaRPr lang="fr-FR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1500164" y="1632350"/>
            <a:ext cx="1228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(7 elements)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716016" y="5661248"/>
            <a:ext cx="43547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* 1 development is ~ 2-5 </a:t>
            </a:r>
            <a:r>
              <a:rPr lang="en-GB" dirty="0" err="1" smtClean="0">
                <a:solidFill>
                  <a:srgbClr val="000000"/>
                </a:solidFill>
              </a:rPr>
              <a:t>man.year</a:t>
            </a:r>
            <a:r>
              <a:rPr lang="en-GB" dirty="0" smtClean="0">
                <a:solidFill>
                  <a:srgbClr val="000000"/>
                </a:solidFill>
              </a:rPr>
              <a:t> effort 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if the technology is within scope</a:t>
            </a:r>
          </a:p>
        </p:txBody>
      </p:sp>
    </p:spTree>
    <p:extLst>
      <p:ext uri="{BB962C8B-B14F-4D97-AF65-F5344CB8AC3E}">
        <p14:creationId xmlns:p14="http://schemas.microsoft.com/office/powerpoint/2010/main" val="86165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rgbClr val="29348C"/>
                </a:solidFill>
                <a:latin typeface="Arial" pitchFamily="34" charset="0"/>
              </a:rPr>
              <a:t>ISOL Beam intensity and </a:t>
            </a:r>
            <a:r>
              <a:rPr lang="en-GB" sz="3200" dirty="0" smtClean="0">
                <a:solidFill>
                  <a:srgbClr val="29348C"/>
                </a:solidFill>
                <a:latin typeface="Arial" pitchFamily="34" charset="0"/>
              </a:rPr>
              <a:t>availability</a:t>
            </a:r>
            <a:endParaRPr lang="en-GB" sz="3200" dirty="0">
              <a:solidFill>
                <a:srgbClr val="29348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84984"/>
            <a:ext cx="41910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 rot="16200000">
            <a:off x="4186594" y="948623"/>
            <a:ext cx="749221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1400" dirty="0" smtClean="0">
                <a:ea typeface="DejaVu Sans"/>
                <a:cs typeface="DejaVu Sans"/>
              </a:rPr>
              <a:t>Cross</a:t>
            </a:r>
          </a:p>
          <a:p>
            <a:pPr algn="ctr"/>
            <a:r>
              <a:rPr lang="en-GB" sz="1400" dirty="0" smtClean="0">
                <a:ea typeface="DejaVu Sans"/>
                <a:cs typeface="DejaVu Sans"/>
              </a:rPr>
              <a:t>section</a:t>
            </a:r>
            <a:endParaRPr lang="en-GB" sz="1400" dirty="0">
              <a:ea typeface="DejaVu Sans"/>
              <a:cs typeface="DejaVu Sans"/>
            </a:endParaRPr>
          </a:p>
        </p:txBody>
      </p:sp>
      <p:sp>
        <p:nvSpPr>
          <p:cNvPr id="10" name="Text Box 943"/>
          <p:cNvSpPr txBox="1">
            <a:spLocks noChangeArrowheads="1"/>
          </p:cNvSpPr>
          <p:nvPr/>
        </p:nvSpPr>
        <p:spPr bwMode="auto">
          <a:xfrm>
            <a:off x="5437789" y="1211323"/>
            <a:ext cx="946326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1400" dirty="0">
                <a:ea typeface="DejaVu Sans"/>
                <a:cs typeface="DejaVu Sans"/>
              </a:rPr>
              <a:t>R</a:t>
            </a:r>
            <a:r>
              <a:rPr lang="en-GB" sz="1400" dirty="0" smtClean="0">
                <a:ea typeface="DejaVu Sans"/>
                <a:cs typeface="DejaVu Sans"/>
              </a:rPr>
              <a:t>elease</a:t>
            </a:r>
            <a:endParaRPr lang="en-GB" sz="1400" dirty="0">
              <a:ea typeface="DejaVu Sans"/>
              <a:cs typeface="DejaVu Sans"/>
            </a:endParaRPr>
          </a:p>
          <a:p>
            <a:pPr algn="ctr"/>
            <a:r>
              <a:rPr lang="en-GB" sz="1400" dirty="0">
                <a:ea typeface="DejaVu Sans"/>
                <a:cs typeface="DejaVu Sans"/>
              </a:rPr>
              <a:t>Efficiency</a:t>
            </a:r>
          </a:p>
        </p:txBody>
      </p:sp>
      <p:sp>
        <p:nvSpPr>
          <p:cNvPr id="11" name="Text Box 944"/>
          <p:cNvSpPr txBox="1">
            <a:spLocks noChangeArrowheads="1"/>
          </p:cNvSpPr>
          <p:nvPr/>
        </p:nvSpPr>
        <p:spPr bwMode="auto">
          <a:xfrm>
            <a:off x="6569502" y="1121806"/>
            <a:ext cx="947993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1400" dirty="0">
                <a:ea typeface="DejaVu Sans"/>
                <a:cs typeface="DejaVu Sans"/>
              </a:rPr>
              <a:t>Ionization</a:t>
            </a:r>
          </a:p>
          <a:p>
            <a:pPr algn="ctr"/>
            <a:r>
              <a:rPr lang="en-GB" sz="1400" dirty="0">
                <a:ea typeface="DejaVu Sans"/>
                <a:cs typeface="DejaVu Sans"/>
              </a:rPr>
              <a:t>Efficiency</a:t>
            </a:r>
          </a:p>
        </p:txBody>
      </p:sp>
      <p:sp>
        <p:nvSpPr>
          <p:cNvPr id="12" name="Text Box 947"/>
          <p:cNvSpPr txBox="1">
            <a:spLocks noChangeArrowheads="1"/>
          </p:cNvSpPr>
          <p:nvPr/>
        </p:nvSpPr>
        <p:spPr bwMode="auto">
          <a:xfrm>
            <a:off x="1097778" y="1643598"/>
            <a:ext cx="1994755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2400" dirty="0">
                <a:ea typeface="DejaVu Sans"/>
                <a:cs typeface="DejaVu Sans"/>
              </a:rPr>
              <a:t>RIB </a:t>
            </a:r>
            <a:r>
              <a:rPr lang="en-GB" sz="2400" dirty="0" smtClean="0">
                <a:ea typeface="DejaVu Sans"/>
                <a:cs typeface="DejaVu Sans"/>
              </a:rPr>
              <a:t>intensity:</a:t>
            </a:r>
            <a:endParaRPr lang="en-GB" sz="2400" dirty="0">
              <a:ea typeface="DejaVu Sans"/>
              <a:cs typeface="DejaVu Sans"/>
            </a:endParaRPr>
          </a:p>
        </p:txBody>
      </p:sp>
      <p:sp>
        <p:nvSpPr>
          <p:cNvPr id="13" name="Text Box 948"/>
          <p:cNvSpPr txBox="1">
            <a:spLocks noChangeArrowheads="1"/>
          </p:cNvSpPr>
          <p:nvPr/>
        </p:nvSpPr>
        <p:spPr bwMode="auto">
          <a:xfrm rot="16200000">
            <a:off x="3624987" y="2455307"/>
            <a:ext cx="1206077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1400" dirty="0">
                <a:ea typeface="DejaVu Sans"/>
                <a:cs typeface="DejaVu Sans"/>
              </a:rPr>
              <a:t>Proton beam</a:t>
            </a:r>
          </a:p>
          <a:p>
            <a:pPr algn="ctr"/>
            <a:r>
              <a:rPr lang="en-GB" sz="1400" dirty="0" smtClean="0">
                <a:ea typeface="DejaVu Sans"/>
                <a:cs typeface="DejaVu Sans"/>
              </a:rPr>
              <a:t>Intensity</a:t>
            </a:r>
            <a:endParaRPr lang="en-GB" sz="1400" dirty="0">
              <a:ea typeface="DejaVu Sans"/>
              <a:cs typeface="DejaVu Sans"/>
            </a:endParaRPr>
          </a:p>
        </p:txBody>
      </p:sp>
      <p:sp>
        <p:nvSpPr>
          <p:cNvPr id="14" name="Oval 949"/>
          <p:cNvSpPr>
            <a:spLocks noChangeArrowheads="1"/>
          </p:cNvSpPr>
          <p:nvPr/>
        </p:nvSpPr>
        <p:spPr bwMode="auto">
          <a:xfrm>
            <a:off x="2658327" y="3798590"/>
            <a:ext cx="1143000" cy="457200"/>
          </a:xfrm>
          <a:prstGeom prst="ellipse">
            <a:avLst/>
          </a:prstGeom>
          <a:noFill/>
          <a:ln w="9360">
            <a:solidFill>
              <a:srgbClr val="00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>
              <a:latin typeface="Optima Medium"/>
            </a:endParaRPr>
          </a:p>
        </p:txBody>
      </p:sp>
      <p:sp>
        <p:nvSpPr>
          <p:cNvPr id="15" name="Oval 950"/>
          <p:cNvSpPr>
            <a:spLocks noChangeArrowheads="1"/>
          </p:cNvSpPr>
          <p:nvPr/>
        </p:nvSpPr>
        <p:spPr bwMode="auto">
          <a:xfrm rot="-1980000">
            <a:off x="209878" y="5588645"/>
            <a:ext cx="990600" cy="152400"/>
          </a:xfrm>
          <a:prstGeom prst="ellipse">
            <a:avLst/>
          </a:prstGeom>
          <a:noFill/>
          <a:ln w="9360">
            <a:solidFill>
              <a:srgbClr val="00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>
              <a:latin typeface="Optima Medium"/>
            </a:endParaRPr>
          </a:p>
        </p:txBody>
      </p:sp>
      <p:sp>
        <p:nvSpPr>
          <p:cNvPr id="16" name="Oval 951"/>
          <p:cNvSpPr>
            <a:spLocks noChangeArrowheads="1"/>
          </p:cNvSpPr>
          <p:nvPr/>
        </p:nvSpPr>
        <p:spPr bwMode="auto">
          <a:xfrm rot="-1980000">
            <a:off x="1198891" y="4728220"/>
            <a:ext cx="1189037" cy="388938"/>
          </a:xfrm>
          <a:prstGeom prst="ellipse">
            <a:avLst/>
          </a:prstGeom>
          <a:noFill/>
          <a:ln w="9360">
            <a:solidFill>
              <a:srgbClr val="00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>
              <a:latin typeface="Optima Medium"/>
            </a:endParaRPr>
          </a:p>
        </p:txBody>
      </p:sp>
      <p:sp>
        <p:nvSpPr>
          <p:cNvPr id="17" name="Text Box 952"/>
          <p:cNvSpPr txBox="1">
            <a:spLocks noChangeArrowheads="1"/>
          </p:cNvSpPr>
          <p:nvPr/>
        </p:nvSpPr>
        <p:spPr bwMode="auto">
          <a:xfrm>
            <a:off x="881391" y="720725"/>
            <a:ext cx="1809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endParaRPr lang="en-GB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626" y="3067794"/>
            <a:ext cx="2088232" cy="3157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229827" y="1567355"/>
            <a:ext cx="4118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I = </a:t>
            </a:r>
            <a:r>
              <a:rPr lang="fr-FR" sz="3600" dirty="0" smtClean="0">
                <a:latin typeface="Symbol" panose="05050102010706020507" pitchFamily="18" charset="2"/>
              </a:rPr>
              <a:t>F</a:t>
            </a:r>
            <a:r>
              <a:rPr lang="fr-FR" sz="3600" dirty="0" smtClean="0"/>
              <a:t> </a:t>
            </a:r>
            <a:r>
              <a:rPr lang="fr-FR" sz="3600" dirty="0" smtClean="0">
                <a:latin typeface="Symbol" panose="05050102010706020507" pitchFamily="18" charset="2"/>
              </a:rPr>
              <a:t>s</a:t>
            </a:r>
            <a:r>
              <a:rPr lang="fr-FR" sz="3600" dirty="0" smtClean="0"/>
              <a:t> N </a:t>
            </a:r>
            <a:r>
              <a:rPr lang="fr-FR" sz="3600" dirty="0" err="1" smtClean="0">
                <a:latin typeface="Symbol" panose="05050102010706020507" pitchFamily="18" charset="2"/>
              </a:rPr>
              <a:t>e</a:t>
            </a:r>
            <a:r>
              <a:rPr lang="fr-FR" sz="3600" baseline="-25000" dirty="0" err="1" smtClean="0"/>
              <a:t>release</a:t>
            </a:r>
            <a:r>
              <a:rPr lang="fr-FR" sz="3600" dirty="0" smtClean="0"/>
              <a:t> </a:t>
            </a:r>
            <a:r>
              <a:rPr lang="fr-FR" sz="3600" dirty="0" err="1" smtClean="0">
                <a:latin typeface="Symbol" panose="05050102010706020507" pitchFamily="18" charset="2"/>
              </a:rPr>
              <a:t>e</a:t>
            </a:r>
            <a:r>
              <a:rPr lang="fr-FR" sz="3600" baseline="-25000" dirty="0" err="1" smtClean="0"/>
              <a:t>ion</a:t>
            </a:r>
            <a:endParaRPr lang="fr-FR" sz="3600" baseline="-25000" dirty="0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 rot="16200000">
            <a:off x="4561965" y="2370483"/>
            <a:ext cx="928757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1400" dirty="0" smtClean="0">
                <a:ea typeface="DejaVu Sans"/>
                <a:cs typeface="DejaVu Sans"/>
              </a:rPr>
              <a:t>Target</a:t>
            </a:r>
          </a:p>
          <a:p>
            <a:pPr algn="ctr"/>
            <a:r>
              <a:rPr lang="en-GB" sz="1400" dirty="0" smtClean="0">
                <a:ea typeface="DejaVu Sans"/>
                <a:cs typeface="DejaVu Sans"/>
              </a:rPr>
              <a:t>thickness</a:t>
            </a:r>
            <a:endParaRPr lang="en-GB" sz="1400" dirty="0">
              <a:ea typeface="DejaVu Sans"/>
              <a:cs typeface="DejaVu San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8858" y="2204864"/>
            <a:ext cx="24751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Material</a:t>
            </a:r>
            <a:r>
              <a:rPr lang="fr-FR" dirty="0" smtClean="0"/>
              <a:t> science</a:t>
            </a:r>
          </a:p>
          <a:p>
            <a:r>
              <a:rPr lang="fr-FR" dirty="0" smtClean="0"/>
              <a:t>(</a:t>
            </a:r>
            <a:r>
              <a:rPr lang="fr-FR" dirty="0" err="1" smtClean="0"/>
              <a:t>nanostructured</a:t>
            </a:r>
            <a:endParaRPr lang="fr-FR" dirty="0" smtClean="0"/>
          </a:p>
          <a:p>
            <a:r>
              <a:rPr lang="fr-FR" dirty="0" err="1"/>
              <a:t>t</a:t>
            </a:r>
            <a:r>
              <a:rPr lang="fr-FR" dirty="0" err="1" smtClean="0"/>
              <a:t>argets</a:t>
            </a:r>
            <a:r>
              <a:rPr lang="fr-FR" dirty="0" smtClean="0"/>
              <a:t>, </a:t>
            </a:r>
            <a:r>
              <a:rPr lang="fr-FR" dirty="0" err="1" smtClean="0"/>
              <a:t>molten</a:t>
            </a:r>
            <a:r>
              <a:rPr lang="fr-FR" dirty="0" smtClean="0"/>
              <a:t> </a:t>
            </a:r>
            <a:r>
              <a:rPr lang="fr-FR" dirty="0" err="1" smtClean="0"/>
              <a:t>salts</a:t>
            </a:r>
            <a:r>
              <a:rPr lang="fr-FR" dirty="0" smtClean="0"/>
              <a:t>,…)</a:t>
            </a:r>
          </a:p>
          <a:p>
            <a:endParaRPr lang="fr-FR" dirty="0" smtClean="0"/>
          </a:p>
          <a:p>
            <a:r>
              <a:rPr lang="fr-FR" dirty="0" err="1" smtClean="0"/>
              <a:t>Chemistry</a:t>
            </a:r>
            <a:endParaRPr lang="fr-FR" dirty="0" smtClean="0"/>
          </a:p>
          <a:p>
            <a:r>
              <a:rPr lang="fr-FR" dirty="0" smtClean="0"/>
              <a:t>(adsorption </a:t>
            </a:r>
            <a:r>
              <a:rPr lang="fr-FR" dirty="0" err="1" smtClean="0"/>
              <a:t>enthalpy</a:t>
            </a:r>
            <a:r>
              <a:rPr lang="fr-FR" dirty="0" smtClean="0"/>
              <a:t>,</a:t>
            </a:r>
          </a:p>
          <a:p>
            <a:r>
              <a:rPr lang="fr-FR" dirty="0" err="1" smtClean="0"/>
              <a:t>molecule</a:t>
            </a:r>
            <a:r>
              <a:rPr lang="fr-FR" dirty="0" smtClean="0"/>
              <a:t> formation,…)</a:t>
            </a:r>
          </a:p>
          <a:p>
            <a:endParaRPr lang="fr-FR" dirty="0"/>
          </a:p>
          <a:p>
            <a:r>
              <a:rPr lang="fr-FR" dirty="0" smtClean="0"/>
              <a:t>Ion sources</a:t>
            </a:r>
          </a:p>
          <a:p>
            <a:r>
              <a:rPr lang="fr-FR" dirty="0" smtClean="0"/>
              <a:t>(cathode, plasma,…)</a:t>
            </a:r>
          </a:p>
          <a:p>
            <a:endParaRPr lang="fr-FR" dirty="0"/>
          </a:p>
          <a:p>
            <a:r>
              <a:rPr lang="fr-FR" dirty="0" err="1" smtClean="0"/>
              <a:t>Targetry</a:t>
            </a:r>
            <a:endParaRPr lang="fr-FR" dirty="0" smtClean="0"/>
          </a:p>
          <a:p>
            <a:r>
              <a:rPr lang="fr-FR" dirty="0" smtClean="0"/>
              <a:t>(</a:t>
            </a:r>
            <a:r>
              <a:rPr lang="fr-FR" dirty="0" err="1" smtClean="0"/>
              <a:t>secondary</a:t>
            </a:r>
            <a:r>
              <a:rPr lang="fr-FR" dirty="0" smtClean="0"/>
              <a:t> </a:t>
            </a:r>
            <a:r>
              <a:rPr lang="fr-FR" dirty="0" err="1" smtClean="0"/>
              <a:t>reactions</a:t>
            </a:r>
            <a:endParaRPr lang="fr-FR" dirty="0" smtClean="0"/>
          </a:p>
          <a:p>
            <a:r>
              <a:rPr lang="fr-FR" dirty="0" err="1" smtClean="0"/>
              <a:t>molten</a:t>
            </a:r>
            <a:r>
              <a:rPr lang="fr-FR" dirty="0" smtClean="0"/>
              <a:t> </a:t>
            </a:r>
            <a:r>
              <a:rPr lang="fr-FR" dirty="0" err="1" smtClean="0"/>
              <a:t>metal</a:t>
            </a:r>
            <a:r>
              <a:rPr lang="fr-FR" dirty="0" smtClean="0"/>
              <a:t> </a:t>
            </a:r>
            <a:r>
              <a:rPr lang="fr-FR" dirty="0" err="1" smtClean="0"/>
              <a:t>shower</a:t>
            </a:r>
            <a:r>
              <a:rPr lang="fr-FR" dirty="0" smtClean="0"/>
              <a:t>,…)</a:t>
            </a:r>
          </a:p>
        </p:txBody>
      </p:sp>
    </p:spTree>
    <p:extLst>
      <p:ext uri="{BB962C8B-B14F-4D97-AF65-F5344CB8AC3E}">
        <p14:creationId xmlns:p14="http://schemas.microsoft.com/office/powerpoint/2010/main" val="26971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16024" y="-99392"/>
            <a:ext cx="9170845" cy="9655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348C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Beam developments in the past 8 years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29348C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8" t="23059" r="33564" b="34086"/>
          <a:stretch/>
        </p:blipFill>
        <p:spPr bwMode="auto">
          <a:xfrm>
            <a:off x="424391" y="1893068"/>
            <a:ext cx="8124815" cy="383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8029097" y="2498762"/>
            <a:ext cx="539750" cy="1670198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956376" y="4207792"/>
            <a:ext cx="1187624" cy="87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400" dirty="0">
                <a:ea typeface="DejaVu Sans"/>
                <a:cs typeface="DejaVu Sans"/>
              </a:rPr>
              <a:t>X3-10</a:t>
            </a:r>
          </a:p>
          <a:p>
            <a:r>
              <a:rPr lang="en-GB" sz="1400" dirty="0" smtClean="0">
                <a:ea typeface="DejaVu Sans"/>
                <a:cs typeface="DejaVu Sans"/>
              </a:rPr>
              <a:t>VADIS</a:t>
            </a:r>
          </a:p>
          <a:p>
            <a:r>
              <a:rPr lang="en-GB" sz="1400" dirty="0" smtClean="0">
                <a:ea typeface="DejaVu Sans"/>
                <a:cs typeface="DejaVu Sans"/>
              </a:rPr>
              <a:t>Ion source</a:t>
            </a:r>
          </a:p>
          <a:p>
            <a:r>
              <a:rPr lang="en-GB" sz="1400" dirty="0" smtClean="0">
                <a:ea typeface="DejaVu Sans"/>
                <a:cs typeface="DejaVu Sans"/>
              </a:rPr>
              <a:t>(72Kr,229Rn)</a:t>
            </a:r>
            <a:endParaRPr lang="en-GB" sz="1400" dirty="0">
              <a:ea typeface="DejaVu Sans"/>
              <a:cs typeface="DejaVu Sans"/>
            </a:endParaRPr>
          </a:p>
          <a:p>
            <a:endParaRPr lang="en-GB" sz="1400" dirty="0">
              <a:ea typeface="DejaVu Sans"/>
              <a:cs typeface="DejaVu Sans"/>
            </a:endParaRPr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5619397" y="3315581"/>
            <a:ext cx="539750" cy="57785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192360" y="2407469"/>
            <a:ext cx="192246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4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80-82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Zn,</a:t>
            </a:r>
            <a:r>
              <a:rPr lang="en-GB" sz="14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130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Cd</a:t>
            </a:r>
            <a:endParaRPr lang="en-GB" sz="1400" dirty="0">
              <a:solidFill>
                <a:srgbClr val="000000"/>
              </a:solidFill>
              <a:ea typeface="DejaVu Sans"/>
              <a:cs typeface="DejaVu Sans"/>
            </a:endParaRPr>
          </a:p>
          <a:p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Purification</a:t>
            </a:r>
          </a:p>
          <a:p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 </a:t>
            </a:r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with quartz</a:t>
            </a:r>
          </a:p>
          <a:p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(</a:t>
            </a:r>
            <a:r>
              <a:rPr lang="en-GB" sz="1400" dirty="0">
                <a:solidFill>
                  <a:srgbClr val="000000"/>
                </a:solidFill>
                <a:latin typeface="Symbol" pitchFamily="18" charset="2"/>
                <a:ea typeface="DejaVu Sans"/>
                <a:cs typeface="DejaVu Sans"/>
              </a:rPr>
              <a:t></a:t>
            </a:r>
            <a:r>
              <a:rPr lang="en-GB" sz="1400" dirty="0" err="1">
                <a:solidFill>
                  <a:srgbClr val="000000"/>
                </a:solidFill>
                <a:ea typeface="DejaVu Sans"/>
                <a:cs typeface="DejaVu Sans"/>
              </a:rPr>
              <a:t>Hads</a:t>
            </a:r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)</a:t>
            </a:r>
            <a:r>
              <a:rPr lang="x-none" sz="1400">
                <a:solidFill>
                  <a:srgbClr val="000000"/>
                </a:solidFill>
                <a:ea typeface="DejaVu Sans"/>
                <a:cs typeface="DejaVu Sans"/>
              </a:rPr>
              <a:t>‏</a:t>
            </a:r>
            <a:endParaRPr lang="en-GB" sz="14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4001860" y="3264719"/>
            <a:ext cx="539750" cy="468312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760435" y="2995042"/>
            <a:ext cx="11731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1</a:t>
            </a:r>
            <a:r>
              <a:rPr lang="en-GB" sz="1400" baseline="33000" dirty="0">
                <a:solidFill>
                  <a:srgbClr val="000000"/>
                </a:solidFill>
                <a:ea typeface="DejaVu Sans"/>
                <a:cs typeface="DejaVu Sans"/>
              </a:rPr>
              <a:t>st</a:t>
            </a:r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 Fe 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Beams</a:t>
            </a:r>
            <a:endParaRPr lang="en-GB" sz="14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988847" y="3056819"/>
            <a:ext cx="971550" cy="388175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988660" y="1094985"/>
            <a:ext cx="16732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X5 </a:t>
            </a:r>
            <a:r>
              <a:rPr lang="en-GB" sz="1400" baseline="30000" dirty="0">
                <a:solidFill>
                  <a:srgbClr val="000000"/>
                </a:solidFill>
                <a:ea typeface="DejaVu Sans"/>
                <a:cs typeface="DejaVu Sans"/>
              </a:rPr>
              <a:t>30</a:t>
            </a:r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Na Re ion source</a:t>
            </a:r>
          </a:p>
          <a:p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X10 </a:t>
            </a:r>
            <a:r>
              <a:rPr lang="en-GB" sz="1400" baseline="30000" dirty="0">
                <a:solidFill>
                  <a:srgbClr val="000000"/>
                </a:solidFill>
                <a:ea typeface="DejaVu Sans"/>
                <a:cs typeface="DejaVu Sans"/>
              </a:rPr>
              <a:t>20,21</a:t>
            </a:r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Mg</a:t>
            </a:r>
          </a:p>
          <a:p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sub-</a:t>
            </a:r>
            <a:r>
              <a:rPr lang="en-GB" sz="1400" dirty="0">
                <a:solidFill>
                  <a:srgbClr val="000000"/>
                </a:solidFill>
                <a:latin typeface="Symbol" pitchFamily="18" charset="2"/>
                <a:ea typeface="DejaVu Sans"/>
                <a:cs typeface="DejaVu Sans"/>
              </a:rPr>
              <a:t></a:t>
            </a:r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m </a:t>
            </a:r>
            <a:r>
              <a:rPr lang="en-GB" sz="1400" dirty="0" err="1">
                <a:solidFill>
                  <a:srgbClr val="000000"/>
                </a:solidFill>
                <a:ea typeface="DejaVu Sans"/>
                <a:cs typeface="DejaVu Sans"/>
              </a:rPr>
              <a:t>SiC</a:t>
            </a:r>
            <a:endParaRPr lang="en-GB" sz="14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5248685" y="3890319"/>
            <a:ext cx="458787" cy="360362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4751035" y="4250681"/>
            <a:ext cx="1261126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Au beams</a:t>
            </a:r>
          </a:p>
          <a:p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by laser </a:t>
            </a:r>
            <a:r>
              <a:rPr lang="en-GB" sz="1400" dirty="0" err="1" smtClean="0">
                <a:solidFill>
                  <a:srgbClr val="000000"/>
                </a:solidFill>
                <a:ea typeface="DejaVu Sans"/>
                <a:cs typeface="DejaVu Sans"/>
              </a:rPr>
              <a:t>ionis</a:t>
            </a:r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.</a:t>
            </a: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3185060" y="3240969"/>
            <a:ext cx="539750" cy="468312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3249180" y="2299745"/>
            <a:ext cx="688361" cy="624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400" dirty="0" err="1" smtClean="0">
                <a:solidFill>
                  <a:srgbClr val="000000"/>
                </a:solidFill>
                <a:ea typeface="DejaVu Sans"/>
                <a:cs typeface="DejaVu Sans"/>
              </a:rPr>
              <a:t>Nano</a:t>
            </a:r>
            <a:endParaRPr lang="en-GB" sz="1400" dirty="0">
              <a:solidFill>
                <a:srgbClr val="000000"/>
              </a:solidFill>
              <a:ea typeface="DejaVu Sans"/>
              <a:cs typeface="DejaVu Sans"/>
            </a:endParaRPr>
          </a:p>
          <a:p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Y</a:t>
            </a:r>
            <a:r>
              <a:rPr lang="en-GB" sz="1400" baseline="-25000" dirty="0" smtClean="0">
                <a:solidFill>
                  <a:srgbClr val="000000"/>
                </a:solidFill>
                <a:ea typeface="DejaVu Sans"/>
                <a:cs typeface="DejaVu Sans"/>
              </a:rPr>
              <a:t>2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O</a:t>
            </a:r>
            <a:r>
              <a:rPr lang="en-GB" sz="1400" baseline="-25000" dirty="0" smtClean="0">
                <a:solidFill>
                  <a:srgbClr val="000000"/>
                </a:solidFill>
                <a:ea typeface="DejaVu Sans"/>
                <a:cs typeface="DejaVu Sans"/>
              </a:rPr>
              <a:t>3</a:t>
            </a:r>
            <a:endParaRPr lang="en-GB" sz="1400" baseline="30000" dirty="0" smtClean="0">
              <a:solidFill>
                <a:srgbClr val="000000"/>
              </a:solidFill>
              <a:ea typeface="DejaVu Sans"/>
              <a:cs typeface="DejaVu Sans"/>
            </a:endParaRPr>
          </a:p>
          <a:p>
            <a:r>
              <a:rPr lang="en-GB" sz="14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48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Cr</a:t>
            </a:r>
            <a:endParaRPr lang="en-GB" sz="1400" dirty="0">
              <a:solidFill>
                <a:srgbClr val="000000"/>
              </a:solidFill>
              <a:ea typeface="DejaVu Sans"/>
              <a:cs typeface="DejaVu Sans"/>
            </a:endParaRPr>
          </a:p>
          <a:p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x250</a:t>
            </a:r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2499960" y="3299644"/>
            <a:ext cx="360362" cy="360362"/>
          </a:xfrm>
          <a:prstGeom prst="ellips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2423244" y="2269310"/>
            <a:ext cx="704850" cy="7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Source</a:t>
            </a:r>
          </a:p>
          <a:p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From</a:t>
            </a:r>
          </a:p>
          <a:p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 PSI</a:t>
            </a:r>
          </a:p>
          <a:p>
            <a:r>
              <a:rPr lang="en-GB" sz="14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44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TiF</a:t>
            </a:r>
            <a:r>
              <a:rPr lang="en-GB" sz="1400" baseline="-33000" dirty="0" smtClean="0">
                <a:solidFill>
                  <a:srgbClr val="000000"/>
                </a:solidFill>
                <a:ea typeface="DejaVu Sans"/>
                <a:cs typeface="DejaVu Sans"/>
              </a:rPr>
              <a:t>3</a:t>
            </a:r>
            <a:r>
              <a:rPr lang="en-GB" sz="1400" baseline="33000" dirty="0">
                <a:solidFill>
                  <a:srgbClr val="000000"/>
                </a:solidFill>
                <a:ea typeface="DejaVu Sans"/>
                <a:cs typeface="DejaVu Sans"/>
              </a:rPr>
              <a:t>+</a:t>
            </a:r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4912960" y="3317106"/>
            <a:ext cx="395287" cy="34290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23" name="Oval 11"/>
          <p:cNvSpPr>
            <a:spLocks noChangeArrowheads="1"/>
          </p:cNvSpPr>
          <p:nvPr/>
        </p:nvSpPr>
        <p:spPr bwMode="auto">
          <a:xfrm>
            <a:off x="5659972" y="3624381"/>
            <a:ext cx="458788" cy="617538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5806722" y="4176006"/>
            <a:ext cx="152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X5 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VADIS</a:t>
            </a:r>
          </a:p>
          <a:p>
            <a:r>
              <a:rPr lang="en-GB" sz="14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208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Pb(t,3p)</a:t>
            </a:r>
            <a:r>
              <a:rPr lang="en-GB" sz="14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208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Hg</a:t>
            </a:r>
            <a:endParaRPr lang="en-GB" sz="14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25" name="Oval 11"/>
          <p:cNvSpPr>
            <a:spLocks noChangeArrowheads="1"/>
          </p:cNvSpPr>
          <p:nvPr/>
        </p:nvSpPr>
        <p:spPr bwMode="auto">
          <a:xfrm>
            <a:off x="8081547" y="3056819"/>
            <a:ext cx="458788" cy="608012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26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8521535" y="2465624"/>
            <a:ext cx="650044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r"/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Nano</a:t>
            </a:r>
          </a:p>
          <a:p>
            <a:pPr algn="r"/>
            <a:r>
              <a:rPr lang="en-GB" sz="1400" dirty="0" err="1" smtClean="0">
                <a:solidFill>
                  <a:srgbClr val="000000"/>
                </a:solidFill>
                <a:ea typeface="DejaVu Sans"/>
                <a:cs typeface="DejaVu Sans"/>
              </a:rPr>
              <a:t>CaO</a:t>
            </a:r>
            <a:endParaRPr lang="en-GB" sz="1400" dirty="0" smtClean="0">
              <a:solidFill>
                <a:srgbClr val="000000"/>
              </a:solidFill>
              <a:ea typeface="DejaVu Sans"/>
              <a:cs typeface="DejaVu Sans"/>
            </a:endParaRPr>
          </a:p>
          <a:p>
            <a:pPr algn="r"/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Target</a:t>
            </a:r>
          </a:p>
          <a:p>
            <a:pPr algn="r"/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(</a:t>
            </a:r>
            <a:r>
              <a:rPr lang="en-GB" sz="1400" dirty="0" err="1" smtClean="0">
                <a:solidFill>
                  <a:srgbClr val="000000"/>
                </a:solidFill>
                <a:ea typeface="DejaVu Sans"/>
                <a:cs typeface="DejaVu Sans"/>
              </a:rPr>
              <a:t>Ar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)</a:t>
            </a:r>
          </a:p>
        </p:txBody>
      </p:sp>
      <p:sp>
        <p:nvSpPr>
          <p:cNvPr id="27" name="Oval 9"/>
          <p:cNvSpPr>
            <a:spLocks noChangeArrowheads="1"/>
          </p:cNvSpPr>
          <p:nvPr/>
        </p:nvSpPr>
        <p:spPr bwMode="auto">
          <a:xfrm>
            <a:off x="2055666" y="4135613"/>
            <a:ext cx="388837" cy="388142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7014260" y="2481048"/>
            <a:ext cx="134461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400" baseline="30000" dirty="0">
                <a:solidFill>
                  <a:srgbClr val="000000"/>
                </a:solidFill>
                <a:ea typeface="DejaVu Sans"/>
                <a:cs typeface="DejaVu Sans"/>
              </a:rPr>
              <a:t>9</a:t>
            </a:r>
            <a:r>
              <a:rPr lang="fr-FR" sz="1400" dirty="0">
                <a:solidFill>
                  <a:srgbClr val="000000"/>
                </a:solidFill>
                <a:ea typeface="DejaVu Sans"/>
                <a:cs typeface="DejaVu Sans"/>
              </a:rPr>
              <a:t>Be(</a:t>
            </a:r>
            <a:r>
              <a:rPr lang="fr-FR" sz="1400" dirty="0" err="1">
                <a:solidFill>
                  <a:srgbClr val="000000"/>
                </a:solidFill>
                <a:ea typeface="DejaVu Sans"/>
                <a:cs typeface="DejaVu Sans"/>
              </a:rPr>
              <a:t>n,</a:t>
            </a:r>
            <a:r>
              <a:rPr lang="fr-FR" sz="1400" dirty="0" err="1">
                <a:solidFill>
                  <a:srgbClr val="000000"/>
                </a:solidFill>
                <a:latin typeface="Symbol" pitchFamily="18" charset="2"/>
                <a:ea typeface="DejaVu Sans"/>
                <a:cs typeface="DejaVu Sans"/>
              </a:rPr>
              <a:t>a</a:t>
            </a:r>
            <a:r>
              <a:rPr lang="fr-FR" sz="1400" dirty="0">
                <a:solidFill>
                  <a:srgbClr val="000000"/>
                </a:solidFill>
                <a:ea typeface="DejaVu Sans"/>
                <a:cs typeface="DejaVu Sans"/>
              </a:rPr>
              <a:t>)</a:t>
            </a:r>
            <a:r>
              <a:rPr lang="fr-FR" sz="1400" baseline="30000" dirty="0">
                <a:solidFill>
                  <a:srgbClr val="000000"/>
                </a:solidFill>
                <a:ea typeface="DejaVu Sans"/>
                <a:cs typeface="DejaVu Sans"/>
              </a:rPr>
              <a:t>6</a:t>
            </a:r>
            <a:r>
              <a:rPr lang="fr-FR" sz="1400" dirty="0">
                <a:solidFill>
                  <a:srgbClr val="000000"/>
                </a:solidFill>
                <a:ea typeface="DejaVu Sans"/>
                <a:cs typeface="DejaVu Sans"/>
              </a:rPr>
              <a:t>He</a:t>
            </a:r>
            <a:endParaRPr lang="en-GB" sz="14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012160" y="1216061"/>
            <a:ext cx="1610599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4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 9,1</a:t>
            </a:r>
            <a:r>
              <a:rPr lang="en-GB" sz="1400" baseline="30000" dirty="0">
                <a:solidFill>
                  <a:srgbClr val="000000"/>
                </a:solidFill>
                <a:ea typeface="DejaVu Sans"/>
                <a:cs typeface="DejaVu Sans"/>
              </a:rPr>
              <a:t>7</a:t>
            </a:r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C as CO</a:t>
            </a:r>
            <a:r>
              <a:rPr lang="en-GB" sz="1400" baseline="30000" dirty="0">
                <a:solidFill>
                  <a:srgbClr val="000000"/>
                </a:solidFill>
                <a:ea typeface="DejaVu Sans"/>
                <a:cs typeface="DejaVu Sans"/>
              </a:rPr>
              <a:t>+</a:t>
            </a:r>
          </a:p>
          <a:p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Helicon Ion </a:t>
            </a:r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source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6415622" y="2714806"/>
            <a:ext cx="539750" cy="468313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cxnSp>
        <p:nvCxnSpPr>
          <p:cNvPr id="31" name="Straight Connector 2"/>
          <p:cNvCxnSpPr>
            <a:cxnSpLocks noChangeShapeType="1"/>
            <a:endCxn id="30" idx="0"/>
          </p:cNvCxnSpPr>
          <p:nvPr/>
        </p:nvCxnSpPr>
        <p:spPr bwMode="auto">
          <a:xfrm flipH="1">
            <a:off x="6685497" y="1826940"/>
            <a:ext cx="27341" cy="887866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Connector 2"/>
          <p:cNvCxnSpPr>
            <a:cxnSpLocks noChangeShapeType="1"/>
          </p:cNvCxnSpPr>
          <p:nvPr/>
        </p:nvCxnSpPr>
        <p:spPr bwMode="auto">
          <a:xfrm flipH="1">
            <a:off x="6873523" y="1826940"/>
            <a:ext cx="1082853" cy="959304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7750975" y="1026815"/>
            <a:ext cx="13446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400" dirty="0">
                <a:ea typeface="DejaVu Sans"/>
                <a:cs typeface="DejaVu Sans"/>
              </a:rPr>
              <a:t>Molten salt</a:t>
            </a:r>
          </a:p>
          <a:p>
            <a:r>
              <a:rPr lang="en-GB" sz="1400" dirty="0" smtClean="0">
                <a:ea typeface="DejaVu Sans"/>
                <a:cs typeface="DejaVu Sans"/>
              </a:rPr>
              <a:t>Target</a:t>
            </a:r>
          </a:p>
          <a:p>
            <a:r>
              <a:rPr lang="fr-FR" sz="1400" baseline="30000" dirty="0" smtClean="0">
                <a:ea typeface="DejaVu Sans"/>
                <a:cs typeface="DejaVu Sans"/>
              </a:rPr>
              <a:t>1</a:t>
            </a:r>
            <a:r>
              <a:rPr lang="en-GB" sz="1400" baseline="30000" dirty="0" smtClean="0">
                <a:ea typeface="DejaVu Sans"/>
                <a:cs typeface="DejaVu Sans"/>
              </a:rPr>
              <a:t>1</a:t>
            </a:r>
            <a:r>
              <a:rPr lang="en-GB" sz="1400" dirty="0" smtClean="0">
                <a:ea typeface="DejaVu Sans"/>
                <a:cs typeface="DejaVu Sans"/>
              </a:rPr>
              <a:t>C </a:t>
            </a:r>
            <a:r>
              <a:rPr lang="en-GB" sz="1400" dirty="0">
                <a:ea typeface="DejaVu Sans"/>
                <a:cs typeface="DejaVu Sans"/>
              </a:rPr>
              <a:t>as CO</a:t>
            </a:r>
            <a:r>
              <a:rPr lang="en-GB" sz="1400" baseline="30000" dirty="0">
                <a:ea typeface="DejaVu Sans"/>
                <a:cs typeface="DejaVu Sans"/>
              </a:rPr>
              <a:t>+</a:t>
            </a:r>
          </a:p>
          <a:p>
            <a:endParaRPr lang="en-GB" sz="1400" dirty="0">
              <a:ea typeface="DejaVu Sans"/>
              <a:cs typeface="DejaVu Sans"/>
            </a:endParaRPr>
          </a:p>
        </p:txBody>
      </p:sp>
      <p:sp>
        <p:nvSpPr>
          <p:cNvPr id="34" name="Oval 7"/>
          <p:cNvSpPr>
            <a:spLocks noChangeArrowheads="1"/>
          </p:cNvSpPr>
          <p:nvPr/>
        </p:nvSpPr>
        <p:spPr bwMode="auto">
          <a:xfrm>
            <a:off x="7278210" y="3840981"/>
            <a:ext cx="409575" cy="384175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cxnSp>
        <p:nvCxnSpPr>
          <p:cNvPr id="35" name="Straight Connector 2"/>
          <p:cNvCxnSpPr>
            <a:cxnSpLocks noChangeShapeType="1"/>
            <a:stCxn id="34" idx="4"/>
          </p:cNvCxnSpPr>
          <p:nvPr/>
        </p:nvCxnSpPr>
        <p:spPr bwMode="auto">
          <a:xfrm>
            <a:off x="7482998" y="4225156"/>
            <a:ext cx="473378" cy="98742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7308304" y="5212581"/>
            <a:ext cx="13446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400" dirty="0" err="1" smtClean="0">
                <a:solidFill>
                  <a:srgbClr val="000000"/>
                </a:solidFill>
                <a:ea typeface="DejaVu Sans"/>
                <a:cs typeface="DejaVu Sans"/>
              </a:rPr>
              <a:t>Purific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. of Fr</a:t>
            </a:r>
            <a:r>
              <a:rPr lang="en-GB" sz="1400" dirty="0">
                <a:solidFill>
                  <a:srgbClr val="000000"/>
                </a:solidFill>
                <a:ea typeface="DejaVu Sans"/>
                <a:cs typeface="DejaVu Sans"/>
              </a:rPr>
              <a:t>, Ra</a:t>
            </a:r>
          </a:p>
          <a:p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with LIST Trap</a:t>
            </a:r>
            <a:endParaRPr lang="en-GB" sz="14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37" name="Oval 11"/>
          <p:cNvSpPr>
            <a:spLocks noChangeArrowheads="1"/>
          </p:cNvSpPr>
          <p:nvPr/>
        </p:nvSpPr>
        <p:spPr bwMode="auto">
          <a:xfrm>
            <a:off x="8132377" y="2521130"/>
            <a:ext cx="330675" cy="536149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3963634" y="1565692"/>
            <a:ext cx="13446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4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70+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Ni beams</a:t>
            </a:r>
            <a:endParaRPr lang="en-GB" sz="14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cxnSp>
        <p:nvCxnSpPr>
          <p:cNvPr id="39" name="Straight Connector 2"/>
          <p:cNvCxnSpPr>
            <a:cxnSpLocks noChangeShapeType="1"/>
            <a:stCxn id="38" idx="2"/>
          </p:cNvCxnSpPr>
          <p:nvPr/>
        </p:nvCxnSpPr>
        <p:spPr bwMode="auto">
          <a:xfrm>
            <a:off x="4635941" y="1907005"/>
            <a:ext cx="427832" cy="1410101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Oval 9"/>
          <p:cNvSpPr>
            <a:spLocks noChangeArrowheads="1"/>
          </p:cNvSpPr>
          <p:nvPr/>
        </p:nvSpPr>
        <p:spPr bwMode="auto">
          <a:xfrm>
            <a:off x="3220070" y="4635251"/>
            <a:ext cx="1306703" cy="290579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cxnSp>
        <p:nvCxnSpPr>
          <p:cNvPr id="41" name="Straight Connector 2"/>
          <p:cNvCxnSpPr>
            <a:cxnSpLocks noChangeShapeType="1"/>
          </p:cNvCxnSpPr>
          <p:nvPr/>
        </p:nvCxnSpPr>
        <p:spPr bwMode="auto">
          <a:xfrm flipH="1">
            <a:off x="3305269" y="4942007"/>
            <a:ext cx="626070" cy="908749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1330468" y="4419850"/>
            <a:ext cx="2096592" cy="38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400" dirty="0" smtClean="0">
                <a:ea typeface="DejaVu Sans"/>
                <a:cs typeface="DejaVu Sans"/>
              </a:rPr>
              <a:t>1</a:t>
            </a:r>
            <a:r>
              <a:rPr lang="en-GB" sz="1400" baseline="30000" dirty="0" smtClean="0">
                <a:ea typeface="DejaVu Sans"/>
                <a:cs typeface="DejaVu Sans"/>
              </a:rPr>
              <a:t>st</a:t>
            </a:r>
            <a:r>
              <a:rPr lang="en-GB" sz="1400" dirty="0" smtClean="0">
                <a:ea typeface="DejaVu Sans"/>
                <a:cs typeface="DejaVu Sans"/>
              </a:rPr>
              <a:t> </a:t>
            </a:r>
            <a:r>
              <a:rPr lang="en-GB" sz="1400" dirty="0" err="1" smtClean="0">
                <a:ea typeface="DejaVu Sans"/>
                <a:cs typeface="DejaVu Sans"/>
              </a:rPr>
              <a:t>beams@JAEA</a:t>
            </a:r>
            <a:endParaRPr lang="en-GB" sz="1400" dirty="0">
              <a:ea typeface="DejaVu Sans"/>
              <a:cs typeface="DejaVu Sans"/>
            </a:endParaRPr>
          </a:p>
        </p:txBody>
      </p:sp>
      <p:cxnSp>
        <p:nvCxnSpPr>
          <p:cNvPr id="43" name="Straight Connector 2"/>
          <p:cNvCxnSpPr>
            <a:cxnSpLocks noChangeShapeType="1"/>
          </p:cNvCxnSpPr>
          <p:nvPr/>
        </p:nvCxnSpPr>
        <p:spPr bwMode="auto">
          <a:xfrm>
            <a:off x="1251696" y="1936145"/>
            <a:ext cx="114709" cy="1125233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Oval 7"/>
          <p:cNvSpPr>
            <a:spLocks noChangeArrowheads="1"/>
          </p:cNvSpPr>
          <p:nvPr/>
        </p:nvSpPr>
        <p:spPr bwMode="auto">
          <a:xfrm>
            <a:off x="8093622" y="2703669"/>
            <a:ext cx="409575" cy="384175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47" name="Oval 13"/>
          <p:cNvSpPr>
            <a:spLocks noChangeArrowheads="1"/>
          </p:cNvSpPr>
          <p:nvPr/>
        </p:nvSpPr>
        <p:spPr bwMode="auto">
          <a:xfrm>
            <a:off x="1438837" y="2718332"/>
            <a:ext cx="539750" cy="338487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sp>
        <p:nvSpPr>
          <p:cNvPr id="48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406254" y="2386568"/>
            <a:ext cx="1018852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pt-PT" sz="1400" dirty="0" smtClean="0">
                <a:solidFill>
                  <a:srgbClr val="000000"/>
                </a:solidFill>
                <a:ea typeface="DejaVu Sans"/>
                <a:cs typeface="DejaVu Sans"/>
              </a:rPr>
              <a:t>Nano </a:t>
            </a:r>
            <a:r>
              <a:rPr lang="pt-PT" sz="1400" dirty="0" err="1" smtClean="0">
                <a:solidFill>
                  <a:srgbClr val="000000"/>
                </a:solidFill>
                <a:ea typeface="DejaVu Sans"/>
                <a:cs typeface="DejaVu Sans"/>
              </a:rPr>
              <a:t>UC</a:t>
            </a:r>
            <a:r>
              <a:rPr lang="pt-PT" sz="1400" baseline="-25000" dirty="0" err="1" smtClean="0">
                <a:solidFill>
                  <a:srgbClr val="000000"/>
                </a:solidFill>
                <a:ea typeface="DejaVu Sans"/>
                <a:cs typeface="DejaVu Sans"/>
              </a:rPr>
              <a:t>x</a:t>
            </a:r>
            <a:endParaRPr lang="en-GB" sz="1400" baseline="-250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932433" y="5815035"/>
            <a:ext cx="37115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400" dirty="0">
                <a:solidFill>
                  <a:srgbClr val="000000"/>
                </a:solidFill>
                <a:ea typeface="DejaVu Sans"/>
                <a:cs typeface="DejaVu Sans"/>
              </a:rPr>
              <a:t>Purification of lanthanide </a:t>
            </a:r>
            <a:r>
              <a:rPr lang="fr-FR" sz="1400" dirty="0" err="1">
                <a:solidFill>
                  <a:srgbClr val="000000"/>
                </a:solidFill>
                <a:ea typeface="DejaVu Sans"/>
                <a:cs typeface="DejaVu Sans"/>
              </a:rPr>
              <a:t>beams</a:t>
            </a:r>
            <a:r>
              <a:rPr lang="fr-FR" sz="1400" dirty="0">
                <a:solidFill>
                  <a:srgbClr val="000000"/>
                </a:solidFill>
                <a:ea typeface="DejaVu Sans"/>
                <a:cs typeface="DejaVu Sans"/>
              </a:rPr>
              <a:t> </a:t>
            </a:r>
            <a:r>
              <a:rPr lang="fr-FR" sz="1400" baseline="30000" dirty="0">
                <a:solidFill>
                  <a:srgbClr val="000000"/>
                </a:solidFill>
                <a:ea typeface="DejaVu Sans"/>
                <a:cs typeface="DejaVu Sans"/>
              </a:rPr>
              <a:t>140</a:t>
            </a:r>
            <a:r>
              <a:rPr lang="fr-FR" sz="1400" dirty="0">
                <a:solidFill>
                  <a:srgbClr val="000000"/>
                </a:solidFill>
                <a:ea typeface="DejaVu Sans"/>
                <a:cs typeface="DejaVu Sans"/>
              </a:rPr>
              <a:t>Nd, </a:t>
            </a:r>
            <a:r>
              <a:rPr lang="fr-FR" sz="1400" baseline="30000" dirty="0">
                <a:solidFill>
                  <a:srgbClr val="000000"/>
                </a:solidFill>
                <a:ea typeface="DejaVu Sans"/>
                <a:cs typeface="DejaVu Sans"/>
              </a:rPr>
              <a:t>140-142</a:t>
            </a:r>
            <a:r>
              <a:rPr lang="fr-FR" sz="1400" dirty="0">
                <a:solidFill>
                  <a:srgbClr val="000000"/>
                </a:solidFill>
                <a:ea typeface="DejaVu Sans"/>
                <a:cs typeface="DejaVu Sans"/>
              </a:rPr>
              <a:t>Sm:</a:t>
            </a:r>
          </a:p>
          <a:p>
            <a:r>
              <a:rPr lang="fr-FR" sz="1400" dirty="0">
                <a:solidFill>
                  <a:srgbClr val="000000"/>
                </a:solidFill>
                <a:ea typeface="DejaVu Sans"/>
                <a:cs typeface="DejaVu Sans"/>
              </a:rPr>
              <a:t>GdB</a:t>
            </a:r>
            <a:r>
              <a:rPr lang="fr-FR" sz="1400" baseline="-25000" dirty="0">
                <a:solidFill>
                  <a:srgbClr val="000000"/>
                </a:solidFill>
                <a:ea typeface="DejaVu Sans"/>
                <a:cs typeface="DejaVu Sans"/>
              </a:rPr>
              <a:t>6</a:t>
            </a:r>
            <a:r>
              <a:rPr lang="fr-FR" sz="1400" dirty="0">
                <a:solidFill>
                  <a:srgbClr val="000000"/>
                </a:solidFill>
                <a:ea typeface="DejaVu Sans"/>
                <a:cs typeface="DejaVu Sans"/>
              </a:rPr>
              <a:t> ion source </a:t>
            </a:r>
            <a:r>
              <a:rPr lang="fr-FR" sz="1400" dirty="0" err="1">
                <a:solidFill>
                  <a:srgbClr val="000000"/>
                </a:solidFill>
                <a:ea typeface="DejaVu Sans"/>
                <a:cs typeface="DejaVu Sans"/>
              </a:rPr>
              <a:t>cavity</a:t>
            </a:r>
            <a:r>
              <a:rPr lang="fr-FR" sz="1400" dirty="0">
                <a:solidFill>
                  <a:srgbClr val="000000"/>
                </a:solidFill>
                <a:ea typeface="DejaVu Sans"/>
                <a:cs typeface="DejaVu Sans"/>
              </a:rPr>
              <a:t> + RILIS</a:t>
            </a:r>
          </a:p>
        </p:txBody>
      </p:sp>
      <p:sp>
        <p:nvSpPr>
          <p:cNvPr id="50" name="Oval 7"/>
          <p:cNvSpPr>
            <a:spLocks noChangeArrowheads="1"/>
          </p:cNvSpPr>
          <p:nvPr/>
        </p:nvSpPr>
        <p:spPr bwMode="auto">
          <a:xfrm>
            <a:off x="6079513" y="2703669"/>
            <a:ext cx="436703" cy="417141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cxnSp>
        <p:nvCxnSpPr>
          <p:cNvPr id="51" name="Straight Connector 2"/>
          <p:cNvCxnSpPr>
            <a:cxnSpLocks noChangeShapeType="1"/>
          </p:cNvCxnSpPr>
          <p:nvPr/>
        </p:nvCxnSpPr>
        <p:spPr bwMode="auto">
          <a:xfrm>
            <a:off x="5308247" y="1391124"/>
            <a:ext cx="975947" cy="1327208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Rectangle 2"/>
          <p:cNvSpPr/>
          <p:nvPr/>
        </p:nvSpPr>
        <p:spPr>
          <a:xfrm>
            <a:off x="4301834" y="889556"/>
            <a:ext cx="18169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dirty="0" smtClean="0">
                <a:solidFill>
                  <a:srgbClr val="000000"/>
                </a:solidFill>
                <a:ea typeface="DejaVu Sans"/>
                <a:cs typeface="DejaVu Sans"/>
              </a:rPr>
              <a:t>1</a:t>
            </a:r>
            <a:r>
              <a:rPr lang="en-GB" sz="1400" baseline="30000" dirty="0" err="1" smtClean="0">
                <a:solidFill>
                  <a:srgbClr val="000000"/>
                </a:solidFill>
                <a:ea typeface="DejaVu Sans"/>
                <a:cs typeface="DejaVu Sans"/>
              </a:rPr>
              <a:t>st</a:t>
            </a:r>
            <a:r>
              <a:rPr lang="en-GB" sz="14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 8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B ISOL  </a:t>
            </a:r>
            <a:r>
              <a:rPr lang="en-GB" sz="1400" smtClean="0">
                <a:solidFill>
                  <a:srgbClr val="000000"/>
                </a:solidFill>
                <a:ea typeface="DejaVu Sans"/>
                <a:cs typeface="DejaVu Sans"/>
              </a:rPr>
              <a:t>beams  </a:t>
            </a:r>
            <a:r>
              <a:rPr lang="en-GB" sz="1400" smtClean="0">
                <a:solidFill>
                  <a:srgbClr val="000000"/>
                </a:solidFill>
                <a:ea typeface="DejaVu Sans"/>
                <a:cs typeface="DejaVu Sans"/>
              </a:rPr>
              <a:t>BF</a:t>
            </a:r>
            <a:r>
              <a:rPr lang="en-GB" sz="1400" baseline="-25000" smtClean="0">
                <a:solidFill>
                  <a:srgbClr val="000000"/>
                </a:solidFill>
                <a:ea typeface="DejaVu Sans"/>
                <a:cs typeface="DejaVu Sans"/>
              </a:rPr>
              <a:t>2</a:t>
            </a:r>
            <a:r>
              <a:rPr lang="en-GB" sz="1400" baseline="30000" smtClean="0">
                <a:solidFill>
                  <a:srgbClr val="000000"/>
                </a:solidFill>
                <a:ea typeface="DejaVu Sans"/>
                <a:cs typeface="DejaVu Sans"/>
              </a:rPr>
              <a:t>+ </a:t>
            </a:r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from nanotubes </a:t>
            </a:r>
            <a:endParaRPr lang="en-GB" sz="1400" baseline="300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55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857679" y="2207182"/>
            <a:ext cx="650044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endParaRPr lang="en-GB" sz="1400" baseline="-250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54" name="Oval 11"/>
          <p:cNvSpPr>
            <a:spLocks noChangeArrowheads="1"/>
          </p:cNvSpPr>
          <p:nvPr/>
        </p:nvSpPr>
        <p:spPr bwMode="auto">
          <a:xfrm>
            <a:off x="7622759" y="2691752"/>
            <a:ext cx="458788" cy="1516040"/>
          </a:xfrm>
          <a:prstGeom prst="ellipse">
            <a:avLst/>
          </a:prstGeom>
          <a:noFill/>
          <a:ln w="936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cxnSp>
        <p:nvCxnSpPr>
          <p:cNvPr id="56" name="Straight Connector 2"/>
          <p:cNvCxnSpPr>
            <a:cxnSpLocks noChangeShapeType="1"/>
          </p:cNvCxnSpPr>
          <p:nvPr/>
        </p:nvCxnSpPr>
        <p:spPr bwMode="auto">
          <a:xfrm flipH="1">
            <a:off x="6745054" y="4221088"/>
            <a:ext cx="1139314" cy="1359871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" name="Text Box 4"/>
          <p:cNvSpPr txBox="1">
            <a:spLocks noChangeArrowheads="1"/>
          </p:cNvSpPr>
          <p:nvPr/>
        </p:nvSpPr>
        <p:spPr bwMode="auto">
          <a:xfrm>
            <a:off x="6179715" y="5589240"/>
            <a:ext cx="13446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400" dirty="0" err="1" smtClean="0">
                <a:solidFill>
                  <a:srgbClr val="000000"/>
                </a:solidFill>
                <a:ea typeface="DejaVu Sans"/>
                <a:cs typeface="DejaVu Sans"/>
              </a:rPr>
              <a:t>ThO</a:t>
            </a:r>
            <a:r>
              <a:rPr lang="fr-FR" sz="1400" dirty="0" smtClean="0">
                <a:solidFill>
                  <a:srgbClr val="000000"/>
                </a:solidFill>
                <a:ea typeface="DejaVu Sans"/>
                <a:cs typeface="DejaVu Sans"/>
              </a:rPr>
              <a:t>,</a:t>
            </a:r>
            <a:endParaRPr lang="en-GB" sz="1400" dirty="0" smtClean="0">
              <a:solidFill>
                <a:srgbClr val="000000"/>
              </a:solidFill>
              <a:ea typeface="DejaVu Sans"/>
              <a:cs typeface="DejaVu Sans"/>
            </a:endParaRPr>
          </a:p>
          <a:p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Negative</a:t>
            </a:r>
          </a:p>
          <a:p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ion sources</a:t>
            </a:r>
            <a:endParaRPr lang="en-GB" sz="14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58" name="Oval 11"/>
          <p:cNvSpPr>
            <a:spLocks noChangeArrowheads="1"/>
          </p:cNvSpPr>
          <p:nvPr/>
        </p:nvSpPr>
        <p:spPr bwMode="auto">
          <a:xfrm>
            <a:off x="1102431" y="3533943"/>
            <a:ext cx="813249" cy="798413"/>
          </a:xfrm>
          <a:prstGeom prst="ellipse">
            <a:avLst/>
          </a:prstGeom>
          <a:noFill/>
          <a:ln w="936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400">
              <a:latin typeface="Optima Medium"/>
            </a:endParaRPr>
          </a:p>
        </p:txBody>
      </p:sp>
      <p:cxnSp>
        <p:nvCxnSpPr>
          <p:cNvPr id="59" name="Straight Connector 2"/>
          <p:cNvCxnSpPr>
            <a:cxnSpLocks noChangeShapeType="1"/>
          </p:cNvCxnSpPr>
          <p:nvPr/>
        </p:nvCxnSpPr>
        <p:spPr bwMode="auto">
          <a:xfrm flipH="1">
            <a:off x="988660" y="4366506"/>
            <a:ext cx="417595" cy="84607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419075" y="5149827"/>
            <a:ext cx="13446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400" dirty="0" smtClean="0">
                <a:solidFill>
                  <a:srgbClr val="000000"/>
                </a:solidFill>
                <a:ea typeface="DejaVu Sans"/>
                <a:cs typeface="DejaVu Sans"/>
              </a:rPr>
              <a:t>New Neutron converter</a:t>
            </a:r>
            <a:endParaRPr lang="en-GB" sz="14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10877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>
                <a:solidFill>
                  <a:srgbClr val="29348C"/>
                </a:solidFill>
              </a:rPr>
              <a:t>Recent</a:t>
            </a:r>
            <a:r>
              <a:rPr lang="fr-FR" sz="3200" dirty="0" smtClean="0">
                <a:solidFill>
                  <a:srgbClr val="29348C"/>
                </a:solidFill>
              </a:rPr>
              <a:t> </a:t>
            </a:r>
            <a:r>
              <a:rPr lang="fr-FR" sz="3200" dirty="0" err="1" smtClean="0">
                <a:solidFill>
                  <a:srgbClr val="29348C"/>
                </a:solidFill>
              </a:rPr>
              <a:t>results</a:t>
            </a:r>
            <a:endParaRPr lang="en-GB" sz="3200" dirty="0">
              <a:solidFill>
                <a:srgbClr val="29348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453" y="1200867"/>
            <a:ext cx="7803820" cy="4525963"/>
          </a:xfrm>
        </p:spPr>
        <p:txBody>
          <a:bodyPr/>
          <a:lstStyle/>
          <a:p>
            <a:r>
              <a:rPr lang="fr-FR" dirty="0" err="1" smtClean="0"/>
              <a:t>Negative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 :</a:t>
            </a:r>
          </a:p>
          <a:p>
            <a:pPr lvl="1"/>
            <a:r>
              <a:rPr lang="fr-FR" dirty="0" err="1" smtClean="0"/>
              <a:t>Negative</a:t>
            </a:r>
            <a:r>
              <a:rPr lang="fr-FR" dirty="0" smtClean="0"/>
              <a:t>  ion source prototype (GdB6 tub ion, </a:t>
            </a:r>
            <a:r>
              <a:rPr lang="fr-FR" dirty="0" err="1" smtClean="0"/>
              <a:t>Menna</a:t>
            </a:r>
            <a:r>
              <a:rPr lang="fr-FR" dirty="0" smtClean="0"/>
              <a:t> et al. NIMB,</a:t>
            </a:r>
            <a:r>
              <a:rPr lang="en-GB" dirty="0"/>
              <a:t> </a:t>
            </a:r>
            <a:r>
              <a:rPr lang="en-GB" dirty="0" smtClean="0"/>
              <a:t>266(2008) 4391)</a:t>
            </a:r>
            <a:endParaRPr lang="fr-FR" dirty="0" smtClean="0"/>
          </a:p>
          <a:p>
            <a:pPr marL="457200" lvl="1" indent="0">
              <a:buNone/>
            </a:pPr>
            <a:endParaRPr lang="fr-FR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223" y="2108477"/>
            <a:ext cx="3213050" cy="18332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204864"/>
            <a:ext cx="2376264" cy="167603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07976" y="3969892"/>
            <a:ext cx="3800528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Offline </a:t>
            </a:r>
            <a:r>
              <a:rPr lang="fr-FR" dirty="0" err="1" smtClean="0"/>
              <a:t>efficiencies</a:t>
            </a:r>
            <a:r>
              <a:rPr lang="fr-FR" dirty="0" smtClean="0"/>
              <a:t> 2015:</a:t>
            </a:r>
          </a:p>
          <a:p>
            <a:r>
              <a:rPr lang="fr-FR" dirty="0" smtClean="0">
                <a:latin typeface="Symbol" panose="05050102010706020507" pitchFamily="18" charset="2"/>
              </a:rPr>
              <a:t>e</a:t>
            </a:r>
            <a:r>
              <a:rPr lang="fr-FR" dirty="0" smtClean="0"/>
              <a:t> (</a:t>
            </a:r>
            <a:r>
              <a:rPr lang="fr-FR" dirty="0" err="1" smtClean="0"/>
              <a:t>Br-,I</a:t>
            </a:r>
            <a:r>
              <a:rPr lang="fr-FR" baseline="30000" dirty="0" smtClean="0"/>
              <a:t>-</a:t>
            </a:r>
            <a:r>
              <a:rPr lang="fr-FR" dirty="0" smtClean="0"/>
              <a:t> ) = 17% @1700C</a:t>
            </a:r>
          </a:p>
          <a:p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smtClean="0"/>
              <a:t>questions </a:t>
            </a:r>
            <a:r>
              <a:rPr lang="fr-FR" dirty="0" err="1" smtClean="0"/>
              <a:t>remaining</a:t>
            </a:r>
            <a:endParaRPr lang="fr-FR" dirty="0" smtClean="0"/>
          </a:p>
          <a:p>
            <a:endParaRPr lang="fr-FR" dirty="0"/>
          </a:p>
          <a:p>
            <a:r>
              <a:rPr lang="fr-FR" dirty="0"/>
              <a:t>O</a:t>
            </a:r>
            <a:r>
              <a:rPr lang="fr-FR" dirty="0" smtClean="0"/>
              <a:t>nline TISD </a:t>
            </a:r>
            <a:r>
              <a:rPr lang="fr-FR" dirty="0" err="1" smtClean="0"/>
              <a:t>with</a:t>
            </a:r>
            <a:r>
              <a:rPr lang="fr-FR" dirty="0" smtClean="0"/>
              <a:t> Nb535 </a:t>
            </a:r>
          </a:p>
          <a:p>
            <a:r>
              <a:rPr lang="fr-FR" dirty="0" smtClean="0"/>
              <a:t>and ThO540 </a:t>
            </a:r>
            <a:r>
              <a:rPr lang="fr-FR" dirty="0" err="1" smtClean="0"/>
              <a:t>targets</a:t>
            </a:r>
            <a:r>
              <a:rPr lang="fr-FR" dirty="0" smtClean="0"/>
              <a:t>, </a:t>
            </a:r>
            <a:r>
              <a:rPr lang="fr-FR" dirty="0" err="1" smtClean="0"/>
              <a:t>starting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Y. Martinez, J. Ballof, T. Mendonca </a:t>
            </a:r>
            <a:endParaRPr lang="en-GB" dirty="0"/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1211550" y="3969892"/>
            <a:ext cx="3785288" cy="250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8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>
                <a:solidFill>
                  <a:srgbClr val="29348C"/>
                </a:solidFill>
              </a:rPr>
              <a:t>Recent</a:t>
            </a:r>
            <a:r>
              <a:rPr lang="fr-FR" sz="3200" dirty="0" smtClean="0">
                <a:solidFill>
                  <a:srgbClr val="29348C"/>
                </a:solidFill>
              </a:rPr>
              <a:t> </a:t>
            </a:r>
            <a:r>
              <a:rPr lang="fr-FR" sz="3200" dirty="0" err="1" smtClean="0">
                <a:solidFill>
                  <a:srgbClr val="29348C"/>
                </a:solidFill>
              </a:rPr>
              <a:t>results</a:t>
            </a:r>
            <a:endParaRPr lang="en-GB" sz="3200" dirty="0">
              <a:solidFill>
                <a:srgbClr val="29348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LIEBE (</a:t>
            </a:r>
            <a:r>
              <a:rPr lang="fr-FR" dirty="0" err="1" smtClean="0"/>
              <a:t>Liquid</a:t>
            </a:r>
            <a:r>
              <a:rPr lang="fr-FR" dirty="0" smtClean="0"/>
              <a:t> Lead Bismuth </a:t>
            </a:r>
            <a:r>
              <a:rPr lang="fr-FR" dirty="0" err="1" smtClean="0"/>
              <a:t>target</a:t>
            </a:r>
            <a:r>
              <a:rPr lang="fr-FR" dirty="0" smtClean="0"/>
              <a:t> </a:t>
            </a:r>
            <a:r>
              <a:rPr lang="fr-FR" dirty="0" err="1" smtClean="0"/>
              <a:t>loop</a:t>
            </a:r>
            <a:r>
              <a:rPr lang="fr-FR" dirty="0" smtClean="0"/>
              <a:t> for EURISOL)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32856"/>
            <a:ext cx="3477279" cy="24279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1873992"/>
            <a:ext cx="2995717" cy="27126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07845" y="4943401"/>
            <a:ext cx="50203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Prototype construction </a:t>
            </a:r>
            <a:r>
              <a:rPr lang="fr-FR" dirty="0" err="1" smtClean="0"/>
              <a:t>starting</a:t>
            </a:r>
            <a:r>
              <a:rPr lang="fr-FR" dirty="0" smtClean="0"/>
              <a:t> (</a:t>
            </a:r>
            <a:r>
              <a:rPr lang="fr-FR" dirty="0" err="1" smtClean="0"/>
              <a:t>detailled</a:t>
            </a:r>
            <a:r>
              <a:rPr lang="fr-FR" dirty="0" smtClean="0"/>
              <a:t> </a:t>
            </a:r>
            <a:r>
              <a:rPr lang="fr-FR" dirty="0" err="1" smtClean="0"/>
              <a:t>drawings</a:t>
            </a:r>
            <a:r>
              <a:rPr lang="fr-FR" dirty="0" smtClean="0"/>
              <a:t>)</a:t>
            </a:r>
          </a:p>
          <a:p>
            <a:r>
              <a:rPr lang="fr-FR" dirty="0" smtClean="0"/>
              <a:t>Offline tests </a:t>
            </a:r>
            <a:r>
              <a:rPr lang="fr-FR" dirty="0" err="1" smtClean="0"/>
              <a:t>foreseen</a:t>
            </a:r>
            <a:r>
              <a:rPr lang="fr-FR" dirty="0" smtClean="0"/>
              <a:t> end 2015</a:t>
            </a:r>
          </a:p>
          <a:p>
            <a:r>
              <a:rPr lang="fr-FR" dirty="0" smtClean="0"/>
              <a:t>Online tests </a:t>
            </a:r>
            <a:r>
              <a:rPr lang="fr-FR" dirty="0" err="1" smtClean="0"/>
              <a:t>foreseen</a:t>
            </a:r>
            <a:r>
              <a:rPr lang="fr-FR" dirty="0" smtClean="0"/>
              <a:t> in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07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>
                <a:solidFill>
                  <a:srgbClr val="29348C"/>
                </a:solidFill>
              </a:rPr>
              <a:t>Recent</a:t>
            </a:r>
            <a:r>
              <a:rPr lang="fr-FR" sz="3200" dirty="0" smtClean="0">
                <a:solidFill>
                  <a:srgbClr val="29348C"/>
                </a:solidFill>
              </a:rPr>
              <a:t> </a:t>
            </a:r>
            <a:r>
              <a:rPr lang="fr-FR" sz="3200" dirty="0" err="1" smtClean="0">
                <a:solidFill>
                  <a:srgbClr val="29348C"/>
                </a:solidFill>
              </a:rPr>
              <a:t>results</a:t>
            </a:r>
            <a:endParaRPr lang="en-GB" sz="3200" dirty="0">
              <a:solidFill>
                <a:srgbClr val="29348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8B </a:t>
            </a:r>
            <a:r>
              <a:rPr lang="fr-FR" dirty="0" err="1" smtClean="0"/>
              <a:t>beams</a:t>
            </a:r>
            <a:r>
              <a:rPr lang="fr-FR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899592" y="1628468"/>
            <a:ext cx="4341168" cy="258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200" dirty="0" smtClean="0">
                <a:solidFill>
                  <a:srgbClr val="18308E"/>
                </a:solidFill>
              </a:rPr>
              <a:t>Target unit #499:</a:t>
            </a:r>
            <a:endParaRPr lang="de-DE" sz="1200" dirty="0" smtClean="0">
              <a:solidFill>
                <a:srgbClr val="18308E"/>
              </a:solidFill>
            </a:endParaRP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Target material: Carbon nanotubes (MWNCT), </a:t>
            </a:r>
            <a:r>
              <a:rPr lang="el-GR" sz="1200" dirty="0" smtClean="0">
                <a:solidFill>
                  <a:srgbClr val="18308E"/>
                </a:solidFill>
              </a:rPr>
              <a:t>ρ</a:t>
            </a:r>
            <a:r>
              <a:rPr lang="en-US" sz="1200" dirty="0" smtClean="0">
                <a:solidFill>
                  <a:srgbClr val="18308E"/>
                </a:solidFill>
              </a:rPr>
              <a:t>=0,43 g/cm3</a:t>
            </a: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Standard Ta container, cold transfer line, VADIS ion source</a:t>
            </a: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SF</a:t>
            </a:r>
            <a:r>
              <a:rPr lang="en-US" sz="1200" baseline="-25000" dirty="0" smtClean="0">
                <a:solidFill>
                  <a:srgbClr val="18308E"/>
                </a:solidFill>
              </a:rPr>
              <a:t>6</a:t>
            </a:r>
            <a:r>
              <a:rPr lang="en-US" sz="1200" dirty="0" smtClean="0">
                <a:solidFill>
                  <a:srgbClr val="18308E"/>
                </a:solidFill>
              </a:rPr>
              <a:t> in container,(0,37*10</a:t>
            </a:r>
            <a:r>
              <a:rPr lang="en-US" sz="1200" baseline="30000" dirty="0" smtClean="0">
                <a:solidFill>
                  <a:srgbClr val="18308E"/>
                </a:solidFill>
              </a:rPr>
              <a:t>-4</a:t>
            </a:r>
            <a:r>
              <a:rPr lang="en-US" sz="1200" dirty="0" smtClean="0">
                <a:solidFill>
                  <a:srgbClr val="18308E"/>
                </a:solidFill>
              </a:rPr>
              <a:t> mbar*l/s, p(SF</a:t>
            </a:r>
            <a:r>
              <a:rPr lang="en-US" sz="1200" baseline="-25000" dirty="0" smtClean="0">
                <a:solidFill>
                  <a:srgbClr val="18308E"/>
                </a:solidFill>
              </a:rPr>
              <a:t>6</a:t>
            </a:r>
            <a:r>
              <a:rPr lang="en-US" sz="1200" dirty="0" smtClean="0">
                <a:solidFill>
                  <a:srgbClr val="18308E"/>
                </a:solidFill>
              </a:rPr>
              <a:t>)~1-2 bar)</a:t>
            </a:r>
          </a:p>
          <a:p>
            <a:endParaRPr lang="en-US" sz="1200" dirty="0" smtClean="0">
              <a:solidFill>
                <a:srgbClr val="18308E"/>
              </a:solidFill>
            </a:endParaRPr>
          </a:p>
          <a:p>
            <a:r>
              <a:rPr lang="en-US" sz="1200" dirty="0">
                <a:solidFill>
                  <a:srgbClr val="18308E"/>
                </a:solidFill>
              </a:rPr>
              <a:t>R</a:t>
            </a:r>
            <a:r>
              <a:rPr lang="en-US" sz="1200" dirty="0" smtClean="0">
                <a:solidFill>
                  <a:srgbClr val="18308E"/>
                </a:solidFill>
              </a:rPr>
              <a:t>elease of </a:t>
            </a:r>
            <a:r>
              <a:rPr lang="en-US" sz="1200" baseline="30000" dirty="0" smtClean="0">
                <a:solidFill>
                  <a:srgbClr val="18308E"/>
                </a:solidFill>
              </a:rPr>
              <a:t>8</a:t>
            </a:r>
            <a:r>
              <a:rPr lang="en-US" sz="1200" dirty="0" smtClean="0">
                <a:solidFill>
                  <a:srgbClr val="18308E"/>
                </a:solidFill>
              </a:rPr>
              <a:t>B &amp; ISOLTRAP’s MR-</a:t>
            </a:r>
            <a:r>
              <a:rPr lang="en-US" sz="1200" dirty="0" err="1" smtClean="0">
                <a:solidFill>
                  <a:srgbClr val="18308E"/>
                </a:solidFill>
              </a:rPr>
              <a:t>ToF</a:t>
            </a:r>
            <a:r>
              <a:rPr lang="en-US" sz="1200" dirty="0" smtClean="0">
                <a:solidFill>
                  <a:srgbClr val="18308E"/>
                </a:solidFill>
              </a:rPr>
              <a:t>:</a:t>
            </a: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No </a:t>
            </a:r>
            <a:r>
              <a:rPr lang="en-US" sz="1200" baseline="30000" dirty="0" smtClean="0">
                <a:solidFill>
                  <a:srgbClr val="18308E"/>
                </a:solidFill>
              </a:rPr>
              <a:t>8</a:t>
            </a:r>
            <a:r>
              <a:rPr lang="en-US" sz="1200" dirty="0" smtClean="0">
                <a:solidFill>
                  <a:srgbClr val="18308E"/>
                </a:solidFill>
              </a:rPr>
              <a:t>BF</a:t>
            </a:r>
            <a:r>
              <a:rPr lang="en-US" sz="1200" baseline="-25000" dirty="0" smtClean="0">
                <a:solidFill>
                  <a:srgbClr val="18308E"/>
                </a:solidFill>
              </a:rPr>
              <a:t>n</a:t>
            </a:r>
            <a:r>
              <a:rPr lang="en-US" sz="1200" baseline="30000" dirty="0" smtClean="0">
                <a:solidFill>
                  <a:srgbClr val="18308E"/>
                </a:solidFill>
              </a:rPr>
              <a:t>+</a:t>
            </a:r>
            <a:r>
              <a:rPr lang="en-US" sz="1200" dirty="0" smtClean="0">
                <a:solidFill>
                  <a:srgbClr val="18308E"/>
                </a:solidFill>
              </a:rPr>
              <a:t> (n=1,2,3) or </a:t>
            </a:r>
            <a:r>
              <a:rPr lang="en-US" sz="1200" dirty="0" err="1">
                <a:solidFill>
                  <a:srgbClr val="18308E"/>
                </a:solidFill>
              </a:rPr>
              <a:t>O</a:t>
            </a:r>
            <a:r>
              <a:rPr lang="en-US" sz="1200" dirty="0" err="1" smtClean="0">
                <a:solidFill>
                  <a:srgbClr val="18308E"/>
                </a:solidFill>
              </a:rPr>
              <a:t>xyflourines</a:t>
            </a:r>
            <a:r>
              <a:rPr lang="en-US" sz="1200" dirty="0" smtClean="0">
                <a:solidFill>
                  <a:srgbClr val="18308E"/>
                </a:solidFill>
              </a:rPr>
              <a:t> detected</a:t>
            </a: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Positron activity on A=8 corresponds to </a:t>
            </a:r>
            <a:r>
              <a:rPr lang="en-US" sz="1200" b="1" dirty="0" smtClean="0">
                <a:solidFill>
                  <a:srgbClr val="18308E"/>
                </a:solidFill>
              </a:rPr>
              <a:t>3*10</a:t>
            </a:r>
            <a:r>
              <a:rPr lang="en-US" sz="1200" b="1" baseline="30000" dirty="0" smtClean="0">
                <a:solidFill>
                  <a:srgbClr val="18308E"/>
                </a:solidFill>
              </a:rPr>
              <a:t>2 </a:t>
            </a:r>
            <a:r>
              <a:rPr lang="en-US" sz="1200" b="1" dirty="0" smtClean="0">
                <a:solidFill>
                  <a:srgbClr val="18308E"/>
                </a:solidFill>
              </a:rPr>
              <a:t>1/</a:t>
            </a:r>
            <a:r>
              <a:rPr lang="en-US" sz="1200" b="1" dirty="0" err="1" smtClean="0">
                <a:solidFill>
                  <a:srgbClr val="18308E"/>
                </a:solidFill>
              </a:rPr>
              <a:t>uC</a:t>
            </a:r>
            <a:endParaRPr lang="en-US" sz="1200" b="1" dirty="0" smtClean="0">
              <a:solidFill>
                <a:srgbClr val="18308E"/>
              </a:solidFill>
            </a:endParaRP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Proof that activity originates from </a:t>
            </a:r>
            <a:r>
              <a:rPr lang="en-US" sz="1200" baseline="30000" dirty="0" smtClean="0">
                <a:solidFill>
                  <a:srgbClr val="18308E"/>
                </a:solidFill>
              </a:rPr>
              <a:t>8</a:t>
            </a:r>
            <a:r>
              <a:rPr lang="en-US" sz="1200" dirty="0" smtClean="0">
                <a:solidFill>
                  <a:srgbClr val="18308E"/>
                </a:solidFill>
              </a:rPr>
              <a:t>B still pending</a:t>
            </a:r>
          </a:p>
        </p:txBody>
      </p:sp>
      <p:pic>
        <p:nvPicPr>
          <p:cNvPr id="10" name="Picture 9"/>
          <p:cNvPicPr/>
          <p:nvPr/>
        </p:nvPicPr>
        <p:blipFill rotWithShape="1">
          <a:blip r:embed="rId2"/>
          <a:srcRect l="22614" t="54212" r="4517" b="11234"/>
          <a:stretch/>
        </p:blipFill>
        <p:spPr>
          <a:xfrm>
            <a:off x="4865204" y="1700808"/>
            <a:ext cx="4176464" cy="1584176"/>
          </a:xfrm>
          <a:prstGeom prst="rect">
            <a:avLst/>
          </a:prstGeom>
        </p:spPr>
      </p:pic>
      <p:sp>
        <p:nvSpPr>
          <p:cNvPr id="11" name="Inhaltsplatzhalter 2"/>
          <p:cNvSpPr txBox="1">
            <a:spLocks/>
          </p:cNvSpPr>
          <p:nvPr/>
        </p:nvSpPr>
        <p:spPr bwMode="auto">
          <a:xfrm>
            <a:off x="5460145" y="3473507"/>
            <a:ext cx="3620046" cy="2115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200" dirty="0" smtClean="0">
                <a:solidFill>
                  <a:srgbClr val="18308E"/>
                </a:solidFill>
              </a:rPr>
              <a:t>Target unit #513 : (</a:t>
            </a:r>
            <a:r>
              <a:rPr lang="fr-FR" sz="1200" dirty="0" err="1" smtClean="0">
                <a:solidFill>
                  <a:srgbClr val="18308E"/>
                </a:solidFill>
              </a:rPr>
              <a:t>Same</a:t>
            </a:r>
            <a:r>
              <a:rPr lang="fr-FR" sz="1200" dirty="0" smtClean="0">
                <a:solidFill>
                  <a:srgbClr val="18308E"/>
                </a:solidFill>
              </a:rPr>
              <a:t> </a:t>
            </a:r>
            <a:r>
              <a:rPr lang="fr-FR" sz="1200" dirty="0" err="1" smtClean="0">
                <a:solidFill>
                  <a:srgbClr val="18308E"/>
                </a:solidFill>
              </a:rPr>
              <a:t>characterisics</a:t>
            </a:r>
            <a:r>
              <a:rPr lang="fr-FR" sz="1200" dirty="0" smtClean="0">
                <a:solidFill>
                  <a:srgbClr val="18308E"/>
                </a:solidFill>
              </a:rPr>
              <a:t> as #499,</a:t>
            </a:r>
          </a:p>
          <a:p>
            <a:r>
              <a:rPr lang="fr-FR" sz="1200" dirty="0" err="1" smtClean="0">
                <a:solidFill>
                  <a:srgbClr val="18308E"/>
                </a:solidFill>
              </a:rPr>
              <a:t>higher</a:t>
            </a:r>
            <a:r>
              <a:rPr lang="fr-FR" sz="1200" dirty="0" smtClean="0">
                <a:solidFill>
                  <a:srgbClr val="18308E"/>
                </a:solidFill>
              </a:rPr>
              <a:t> SF</a:t>
            </a:r>
            <a:r>
              <a:rPr lang="fr-FR" sz="1200" baseline="-25000" dirty="0" smtClean="0">
                <a:solidFill>
                  <a:srgbClr val="18308E"/>
                </a:solidFill>
              </a:rPr>
              <a:t>6</a:t>
            </a:r>
            <a:r>
              <a:rPr lang="fr-FR" sz="1200" dirty="0" smtClean="0">
                <a:solidFill>
                  <a:srgbClr val="18308E"/>
                </a:solidFill>
              </a:rPr>
              <a:t> injection: </a:t>
            </a:r>
            <a:r>
              <a:rPr lang="en-US" sz="1200" dirty="0" smtClean="0">
                <a:solidFill>
                  <a:srgbClr val="18308E"/>
                </a:solidFill>
              </a:rPr>
              <a:t>1</a:t>
            </a:r>
            <a:r>
              <a:rPr lang="en-US" sz="1200" dirty="0">
                <a:solidFill>
                  <a:srgbClr val="18308E"/>
                </a:solidFill>
              </a:rPr>
              <a:t> </a:t>
            </a:r>
            <a:r>
              <a:rPr lang="en-US" sz="1200" dirty="0" smtClean="0">
                <a:solidFill>
                  <a:srgbClr val="18308E"/>
                </a:solidFill>
              </a:rPr>
              <a:t>10</a:t>
            </a:r>
            <a:r>
              <a:rPr lang="en-US" sz="1200" baseline="30000" dirty="0" smtClean="0">
                <a:solidFill>
                  <a:srgbClr val="18308E"/>
                </a:solidFill>
              </a:rPr>
              <a:t>-4</a:t>
            </a:r>
            <a:r>
              <a:rPr lang="en-US" sz="1200" dirty="0" smtClean="0">
                <a:solidFill>
                  <a:srgbClr val="18308E"/>
                </a:solidFill>
              </a:rPr>
              <a:t> </a:t>
            </a:r>
            <a:r>
              <a:rPr lang="en-US" sz="1200" dirty="0">
                <a:solidFill>
                  <a:srgbClr val="18308E"/>
                </a:solidFill>
              </a:rPr>
              <a:t>mbar*l/s, </a:t>
            </a:r>
            <a:r>
              <a:rPr lang="fr-FR" sz="1200" dirty="0" smtClean="0">
                <a:solidFill>
                  <a:srgbClr val="18308E"/>
                </a:solidFill>
              </a:rPr>
              <a:t>)</a:t>
            </a:r>
            <a:endParaRPr lang="en-US" sz="1200" dirty="0" smtClean="0">
              <a:solidFill>
                <a:srgbClr val="18308E"/>
              </a:solidFill>
            </a:endParaRPr>
          </a:p>
          <a:p>
            <a:endParaRPr lang="en-US" sz="1200" dirty="0" smtClean="0">
              <a:solidFill>
                <a:srgbClr val="18308E"/>
              </a:solidFill>
            </a:endParaRPr>
          </a:p>
          <a:p>
            <a:r>
              <a:rPr lang="en-US" sz="1200" dirty="0">
                <a:solidFill>
                  <a:srgbClr val="18308E"/>
                </a:solidFill>
              </a:rPr>
              <a:t>R</a:t>
            </a:r>
            <a:r>
              <a:rPr lang="en-US" sz="1200" dirty="0" smtClean="0">
                <a:solidFill>
                  <a:srgbClr val="18308E"/>
                </a:solidFill>
              </a:rPr>
              <a:t>elease of </a:t>
            </a:r>
            <a:r>
              <a:rPr lang="en-US" sz="1200" baseline="30000" dirty="0" smtClean="0">
                <a:solidFill>
                  <a:srgbClr val="18308E"/>
                </a:solidFill>
              </a:rPr>
              <a:t>8</a:t>
            </a:r>
            <a:r>
              <a:rPr lang="en-US" sz="1200" dirty="0" smtClean="0">
                <a:solidFill>
                  <a:srgbClr val="18308E"/>
                </a:solidFill>
              </a:rPr>
              <a:t>B &amp; LA1 (</a:t>
            </a:r>
            <a:r>
              <a:rPr lang="en-US" sz="1200" dirty="0" err="1" smtClean="0">
                <a:solidFill>
                  <a:srgbClr val="18308E"/>
                </a:solidFill>
              </a:rPr>
              <a:t>Tengblad</a:t>
            </a:r>
            <a:r>
              <a:rPr lang="en-US" sz="1200" dirty="0" smtClean="0">
                <a:solidFill>
                  <a:srgbClr val="18308E"/>
                </a:solidFill>
              </a:rPr>
              <a:t> et al.):</a:t>
            </a: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 </a:t>
            </a:r>
            <a:r>
              <a:rPr lang="en-US" sz="1200" baseline="30000" dirty="0" smtClean="0">
                <a:solidFill>
                  <a:srgbClr val="18308E"/>
                </a:solidFill>
              </a:rPr>
              <a:t>8</a:t>
            </a:r>
            <a:r>
              <a:rPr lang="en-US" sz="1200" dirty="0" smtClean="0">
                <a:solidFill>
                  <a:srgbClr val="18308E"/>
                </a:solidFill>
              </a:rPr>
              <a:t>BFn</a:t>
            </a:r>
            <a:r>
              <a:rPr lang="en-US" sz="1200" baseline="30000" dirty="0" smtClean="0">
                <a:solidFill>
                  <a:srgbClr val="18308E"/>
                </a:solidFill>
              </a:rPr>
              <a:t>+</a:t>
            </a:r>
            <a:r>
              <a:rPr lang="en-US" sz="1200" dirty="0" smtClean="0">
                <a:solidFill>
                  <a:srgbClr val="18308E"/>
                </a:solidFill>
              </a:rPr>
              <a:t> (n=1,2) detected this time !</a:t>
            </a: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Positron activity on A=46 corresponds to </a:t>
            </a:r>
            <a:r>
              <a:rPr lang="en-US" sz="1200" b="1" dirty="0" smtClean="0">
                <a:solidFill>
                  <a:srgbClr val="18308E"/>
                </a:solidFill>
              </a:rPr>
              <a:t>310</a:t>
            </a:r>
            <a:r>
              <a:rPr lang="en-US" sz="1200" b="1" baseline="30000" dirty="0" smtClean="0">
                <a:solidFill>
                  <a:srgbClr val="18308E"/>
                </a:solidFill>
              </a:rPr>
              <a:t>4</a:t>
            </a:r>
            <a:r>
              <a:rPr lang="en-US" sz="1200" b="1" dirty="0" smtClean="0">
                <a:solidFill>
                  <a:srgbClr val="18308E"/>
                </a:solidFill>
              </a:rPr>
              <a:t>-10</a:t>
            </a:r>
            <a:r>
              <a:rPr lang="en-US" sz="1200" b="1" baseline="30000" dirty="0" smtClean="0">
                <a:solidFill>
                  <a:srgbClr val="18308E"/>
                </a:solidFill>
              </a:rPr>
              <a:t>5</a:t>
            </a:r>
            <a:r>
              <a:rPr lang="en-US" sz="1200" b="1" dirty="0" smtClean="0">
                <a:solidFill>
                  <a:srgbClr val="18308E"/>
                </a:solidFill>
              </a:rPr>
              <a:t>/</a:t>
            </a:r>
            <a:r>
              <a:rPr lang="en-US" sz="1200" b="1" dirty="0" err="1" smtClean="0">
                <a:solidFill>
                  <a:srgbClr val="18308E"/>
                </a:solidFill>
              </a:rPr>
              <a:t>uC</a:t>
            </a:r>
            <a:r>
              <a:rPr lang="en-US" sz="1200" b="1" dirty="0" smtClean="0">
                <a:solidFill>
                  <a:srgbClr val="18308E"/>
                </a:solidFill>
              </a:rPr>
              <a:t> (~1nA stable contaminant also detected)</a:t>
            </a:r>
          </a:p>
        </p:txBody>
      </p:sp>
      <p:sp>
        <p:nvSpPr>
          <p:cNvPr id="12" name="Oval 11"/>
          <p:cNvSpPr/>
          <p:nvPr/>
        </p:nvSpPr>
        <p:spPr>
          <a:xfrm>
            <a:off x="7211665" y="1628468"/>
            <a:ext cx="1830003" cy="1656516"/>
          </a:xfrm>
          <a:prstGeom prst="ellipse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458534" y="1340768"/>
            <a:ext cx="1734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TaFx</a:t>
            </a:r>
            <a:r>
              <a:rPr lang="fr-FR" baseline="30000" dirty="0" smtClean="0"/>
              <a:t>+</a:t>
            </a:r>
            <a:r>
              <a:rPr lang="fr-FR" dirty="0" smtClean="0"/>
              <a:t> ion </a:t>
            </a:r>
            <a:r>
              <a:rPr lang="fr-FR" dirty="0" err="1" smtClean="0"/>
              <a:t>beams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827584" y="4157885"/>
            <a:ext cx="2475783" cy="1532177"/>
            <a:chOff x="5037825" y="603850"/>
            <a:chExt cx="3445225" cy="287967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85058" y="603850"/>
              <a:ext cx="3197992" cy="2690182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5037825" y="1862676"/>
              <a:ext cx="685537" cy="7519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de-DE" sz="1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HPGe</a:t>
              </a:r>
              <a:endPara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383170" y="2731531"/>
              <a:ext cx="935822" cy="7519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Si</a:t>
              </a:r>
            </a:p>
            <a:p>
              <a:pPr algn="ctr">
                <a:spcAft>
                  <a:spcPts val="0"/>
                </a:spcAft>
              </a:pPr>
              <a:r>
                <a:rPr lang="de-DE" sz="100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detector</a:t>
              </a:r>
              <a:endPara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012821" y="2955274"/>
              <a:ext cx="935822" cy="4627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Target</a:t>
              </a:r>
              <a:endPara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 flipV="1">
              <a:off x="7158659" y="2232009"/>
              <a:ext cx="354949" cy="499521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7513608" y="2023262"/>
              <a:ext cx="812965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>
              <a:off x="6355105" y="2023262"/>
              <a:ext cx="330367" cy="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7537008" y="1647523"/>
              <a:ext cx="628148" cy="4627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000" b="1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8</a:t>
              </a:r>
              <a:r>
                <a:rPr lang="de-DE" sz="1000" b="1" dirty="0" smtClean="0">
                  <a:solidFill>
                    <a:srgbClr val="FF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BF</a:t>
              </a:r>
              <a:r>
                <a:rPr lang="de-DE" sz="1000" b="1" baseline="-25000" dirty="0" smtClean="0">
                  <a:solidFill>
                    <a:srgbClr val="FF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x</a:t>
              </a:r>
              <a:endParaRPr lang="en-GB" sz="1000" b="1" baseline="-25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Arrow Connector 22"/>
            <p:cNvCxnSpPr>
              <a:stCxn id="18" idx="0"/>
            </p:cNvCxnSpPr>
            <p:nvPr/>
          </p:nvCxnSpPr>
          <p:spPr>
            <a:xfrm flipH="1" flipV="1">
              <a:off x="6355106" y="2562046"/>
              <a:ext cx="125627" cy="393227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3275856" y="3818202"/>
            <a:ext cx="2664296" cy="2746400"/>
            <a:chOff x="4273258" y="683244"/>
            <a:chExt cx="4997361" cy="4062372"/>
          </a:xfrm>
        </p:grpSpPr>
        <p:grpSp>
          <p:nvGrpSpPr>
            <p:cNvPr id="26" name="Group 25"/>
            <p:cNvGrpSpPr/>
            <p:nvPr/>
          </p:nvGrpSpPr>
          <p:grpSpPr>
            <a:xfrm>
              <a:off x="4273258" y="683244"/>
              <a:ext cx="4997361" cy="4062372"/>
              <a:chOff x="3952306" y="479137"/>
              <a:chExt cx="4997361" cy="4062372"/>
            </a:xfrm>
          </p:grpSpPr>
          <p:pic>
            <p:nvPicPr>
              <p:cNvPr id="33" name="Picture 32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16589"/>
              <a:stretch/>
            </p:blipFill>
            <p:spPr>
              <a:xfrm>
                <a:off x="3952306" y="479137"/>
                <a:ext cx="4256434" cy="3155331"/>
              </a:xfrm>
              <a:prstGeom prst="rect">
                <a:avLst/>
              </a:prstGeom>
            </p:spPr>
          </p:pic>
          <p:sp>
            <p:nvSpPr>
              <p:cNvPr id="34" name="Rectangle 33"/>
              <p:cNvSpPr/>
              <p:nvPr/>
            </p:nvSpPr>
            <p:spPr>
              <a:xfrm>
                <a:off x="7895215" y="3403381"/>
                <a:ext cx="1054452" cy="11381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e-DE" sz="1200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keV</a:t>
                </a:r>
                <a:endParaRPr lang="de-DE" sz="1200" i="1" dirty="0" smtClean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endParaRPr lang="en-GB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146127" y="1319047"/>
              <a:ext cx="2782252" cy="369332"/>
              <a:chOff x="5677482" y="3387515"/>
              <a:chExt cx="2782252" cy="369332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5677482" y="3387515"/>
                <a:ext cx="3930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b="1" baseline="300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</a:t>
                </a:r>
                <a:r>
                  <a:rPr lang="de-DE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endParaRPr lang="en-GB" b="1" dirty="0"/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 flipV="1">
                <a:off x="6040426" y="3561344"/>
                <a:ext cx="373748" cy="96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/>
            </p:nvSpPr>
            <p:spPr>
              <a:xfrm>
                <a:off x="6402815" y="3387515"/>
                <a:ext cx="205691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e-DE" b="1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Positron + 2 Alphas</a:t>
                </a:r>
                <a:endParaRPr lang="en-GB" b="1" dirty="0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5613208" y="955817"/>
              <a:ext cx="8235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 smtClean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Decay:</a:t>
              </a:r>
              <a:endParaRPr lang="en-GB" b="1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828489" y="2687026"/>
              <a:ext cx="238264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de-DE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blue: this work</a:t>
              </a:r>
            </a:p>
            <a:p>
              <a:pPr>
                <a:spcAft>
                  <a:spcPts val="0"/>
                </a:spcAft>
              </a:pPr>
              <a:r>
                <a:rPr lang="de-DE" sz="14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  <a:r>
                <a:rPr lang="de-DE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lack: Winter et. al, 2008, PRC</a:t>
              </a:r>
              <a:endParaRPr lang="de-DE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Rectangle 36"/>
          <p:cNvSpPr/>
          <p:nvPr/>
        </p:nvSpPr>
        <p:spPr>
          <a:xfrm>
            <a:off x="1302572" y="5991671"/>
            <a:ext cx="73507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Ch. Seiffert, J. Ballof, 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M. Delonca,</a:t>
            </a:r>
            <a:r>
              <a:rPr lang="de-DE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C. </a:t>
            </a:r>
            <a:r>
              <a:rPr lang="en-GB" sz="1200" dirty="0" smtClean="0"/>
              <a:t>Gonsalves, </a:t>
            </a:r>
            <a:r>
              <a:rPr lang="en-GB" sz="1200" dirty="0"/>
              <a:t>W. </a:t>
            </a:r>
            <a:r>
              <a:rPr lang="en-GB" sz="1200" dirty="0" smtClean="0"/>
              <a:t>Hwang,</a:t>
            </a:r>
            <a:r>
              <a:rPr lang="de-DE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R. Lica,  M. Madurga Flores, 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T.M. </a:t>
            </a:r>
            <a:r>
              <a:rPr lang="de-DE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Mendonca, </a:t>
            </a: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J. P. </a:t>
            </a:r>
            <a:r>
              <a:rPr lang="de-DE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Ramos, T. Stora, </a:t>
            </a:r>
            <a:r>
              <a:rPr lang="en-GB" sz="1200" dirty="0" smtClean="0"/>
              <a:t>O</a:t>
            </a:r>
            <a:r>
              <a:rPr lang="en-GB" sz="1200" dirty="0"/>
              <a:t>. </a:t>
            </a:r>
            <a:r>
              <a:rPr lang="en-GB" sz="1200" dirty="0" smtClean="0"/>
              <a:t>Tengblad</a:t>
            </a:r>
            <a:r>
              <a:rPr lang="de-DE" sz="1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de-DE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</a:t>
            </a:r>
            <a:r>
              <a:rPr lang="de-DE" sz="12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Torresi</a:t>
            </a:r>
            <a:r>
              <a:rPr lang="de-DE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K. Riisager, M. Borge,  M. </a:t>
            </a:r>
            <a:r>
              <a:rPr lang="de-DE" sz="12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Owen,et</a:t>
            </a:r>
            <a:r>
              <a:rPr lang="de-DE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</a:t>
            </a:r>
            <a:r>
              <a:rPr lang="de-DE" sz="1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de-D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86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>
                <a:solidFill>
                  <a:srgbClr val="29348C"/>
                </a:solidFill>
              </a:rPr>
              <a:t>Recent</a:t>
            </a:r>
            <a:r>
              <a:rPr lang="fr-FR" sz="3200" dirty="0" smtClean="0">
                <a:solidFill>
                  <a:srgbClr val="29348C"/>
                </a:solidFill>
              </a:rPr>
              <a:t> </a:t>
            </a:r>
            <a:r>
              <a:rPr lang="fr-FR" sz="3200" dirty="0" err="1" smtClean="0">
                <a:solidFill>
                  <a:srgbClr val="29348C"/>
                </a:solidFill>
              </a:rPr>
              <a:t>results</a:t>
            </a:r>
            <a:endParaRPr lang="en-GB" sz="3200" dirty="0">
              <a:solidFill>
                <a:srgbClr val="29348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Nanomaterials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New UO</a:t>
            </a:r>
            <a:r>
              <a:rPr lang="fr-FR" baseline="-25000" dirty="0" smtClean="0"/>
              <a:t>2</a:t>
            </a:r>
            <a:r>
              <a:rPr lang="fr-FR" dirty="0" smtClean="0"/>
              <a:t> </a:t>
            </a:r>
            <a:r>
              <a:rPr lang="fr-FR" dirty="0" err="1" smtClean="0"/>
              <a:t>powder</a:t>
            </a:r>
            <a:r>
              <a:rPr lang="fr-FR" dirty="0" smtClean="0"/>
              <a:t> batch : 1st unit UC539</a:t>
            </a:r>
            <a:br>
              <a:rPr lang="fr-FR" dirty="0" smtClean="0"/>
            </a:br>
            <a:r>
              <a:rPr lang="fr-FR" dirty="0" smtClean="0"/>
              <a:t>T. Mendonca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1050540" y="1759857"/>
            <a:ext cx="4341168" cy="258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fr-FR" sz="1200" dirty="0" err="1" smtClean="0">
                <a:solidFill>
                  <a:srgbClr val="18308E"/>
                </a:solidFill>
              </a:rPr>
              <a:t>NanoUCx+MWCNT</a:t>
            </a:r>
            <a:r>
              <a:rPr lang="fr-FR" sz="1200" dirty="0" smtClean="0">
                <a:solidFill>
                  <a:srgbClr val="18308E"/>
                </a:solidFill>
              </a:rPr>
              <a:t> (</a:t>
            </a:r>
            <a:r>
              <a:rPr lang="fr-FR" sz="1200" dirty="0" err="1" smtClean="0">
                <a:solidFill>
                  <a:srgbClr val="18308E"/>
                </a:solidFill>
              </a:rPr>
              <a:t>ActILab</a:t>
            </a:r>
            <a:r>
              <a:rPr lang="fr-FR" sz="1200" dirty="0" smtClean="0">
                <a:solidFill>
                  <a:srgbClr val="18308E"/>
                </a:solidFill>
              </a:rPr>
              <a:t>, ENSAR) has been </a:t>
            </a:r>
            <a:r>
              <a:rPr lang="fr-FR" sz="1200" dirty="0" err="1" smtClean="0">
                <a:solidFill>
                  <a:srgbClr val="18308E"/>
                </a:solidFill>
              </a:rPr>
              <a:t>operated</a:t>
            </a:r>
            <a:r>
              <a:rPr lang="fr-FR" sz="1200" dirty="0" smtClean="0">
                <a:solidFill>
                  <a:srgbClr val="18308E"/>
                </a:solidFill>
              </a:rPr>
              <a:t> at</a:t>
            </a:r>
            <a:r>
              <a:rPr lang="fr-FR" sz="1200" b="1" dirty="0" smtClean="0">
                <a:solidFill>
                  <a:srgbClr val="18308E"/>
                </a:solidFill>
              </a:rPr>
              <a:t> IPNO-ALTO in Jun 2015</a:t>
            </a:r>
          </a:p>
          <a:p>
            <a:r>
              <a:rPr lang="fr-FR" sz="1200" dirty="0" smtClean="0">
                <a:solidFill>
                  <a:srgbClr val="18308E"/>
                </a:solidFill>
              </a:rPr>
              <a:t>Good and stable </a:t>
            </a:r>
            <a:r>
              <a:rPr lang="fr-FR" sz="1200" dirty="0" err="1" smtClean="0">
                <a:solidFill>
                  <a:srgbClr val="18308E"/>
                </a:solidFill>
              </a:rPr>
              <a:t>yields</a:t>
            </a:r>
            <a:r>
              <a:rPr lang="fr-FR" sz="1200" dirty="0" smtClean="0">
                <a:solidFill>
                  <a:srgbClr val="18308E"/>
                </a:solidFill>
              </a:rPr>
              <a:t> of n-</a:t>
            </a:r>
            <a:r>
              <a:rPr lang="fr-FR" sz="1200" dirty="0" err="1" smtClean="0">
                <a:solidFill>
                  <a:srgbClr val="18308E"/>
                </a:solidFill>
              </a:rPr>
              <a:t>rich</a:t>
            </a:r>
            <a:r>
              <a:rPr lang="fr-FR" sz="1200" dirty="0" smtClean="0">
                <a:solidFill>
                  <a:srgbClr val="18308E"/>
                </a:solidFill>
              </a:rPr>
              <a:t> Rb and Cs (99,100Rb, 148Cs)</a:t>
            </a:r>
          </a:p>
          <a:p>
            <a:r>
              <a:rPr lang="fr-FR" sz="1200" dirty="0" smtClean="0">
                <a:solidFill>
                  <a:srgbClr val="18308E"/>
                </a:solidFill>
              </a:rPr>
              <a:t>A. Gottberg et al.</a:t>
            </a:r>
          </a:p>
        </p:txBody>
      </p:sp>
      <p:pic>
        <p:nvPicPr>
          <p:cNvPr id="11" name="Picture 366" descr="\\cern.ch\dfs\Users\a\agottber\Desktop\Picture6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469"/>
          <a:stretch/>
        </p:blipFill>
        <p:spPr bwMode="auto">
          <a:xfrm>
            <a:off x="3188050" y="4903231"/>
            <a:ext cx="2761827" cy="184435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2" descr="\\cern.ch\dfs\Users\a\agottber\Desktop\EMIM-Ac NMR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3867" y="2378328"/>
            <a:ext cx="3055322" cy="215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5004048" y="6234077"/>
            <a:ext cx="72008" cy="996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974740" y="4970376"/>
            <a:ext cx="2657097" cy="1851788"/>
            <a:chOff x="1698879" y="2274669"/>
            <a:chExt cx="5371207" cy="3743309"/>
          </a:xfrm>
        </p:grpSpPr>
        <p:pic>
          <p:nvPicPr>
            <p:cNvPr id="12" name="Picture 367" descr="\\cern.ch\dfs\Users\a\agottber\Desktop\Picture4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8879" y="2274669"/>
              <a:ext cx="5371207" cy="37433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Oval 13"/>
            <p:cNvSpPr/>
            <p:nvPr/>
          </p:nvSpPr>
          <p:spPr>
            <a:xfrm>
              <a:off x="5296370" y="3439633"/>
              <a:ext cx="72008" cy="996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300192" y="5674022"/>
            <a:ext cx="27985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Delivered</a:t>
            </a:r>
            <a:r>
              <a:rPr lang="fr-FR" dirty="0" smtClean="0"/>
              <a:t> stable 1</a:t>
            </a:r>
            <a:r>
              <a:rPr lang="fr-FR" baseline="30000" dirty="0" smtClean="0"/>
              <a:t>e</a:t>
            </a:r>
            <a:r>
              <a:rPr lang="fr-FR" dirty="0" smtClean="0"/>
              <a:t>6pps 37K</a:t>
            </a:r>
          </a:p>
          <a:p>
            <a:r>
              <a:rPr lang="fr-FR" dirty="0" smtClean="0"/>
              <a:t>(&gt;8</a:t>
            </a:r>
            <a:r>
              <a:rPr lang="fr-FR" baseline="30000" dirty="0" smtClean="0"/>
              <a:t>e</a:t>
            </a:r>
            <a:r>
              <a:rPr lang="fr-FR" dirty="0" smtClean="0"/>
              <a:t>6 </a:t>
            </a:r>
            <a:r>
              <a:rPr lang="fr-FR" dirty="0" err="1"/>
              <a:t>w</a:t>
            </a:r>
            <a:r>
              <a:rPr lang="fr-FR" dirty="0" err="1" smtClean="0"/>
              <a:t>as</a:t>
            </a:r>
            <a:r>
              <a:rPr lang="fr-FR" dirty="0" smtClean="0"/>
              <a:t> </a:t>
            </a:r>
            <a:r>
              <a:rPr lang="fr-FR" dirty="0" err="1" smtClean="0"/>
              <a:t>expected</a:t>
            </a:r>
            <a:r>
              <a:rPr lang="fr-FR" dirty="0" smtClean="0"/>
              <a:t>) </a:t>
            </a:r>
          </a:p>
          <a:p>
            <a:r>
              <a:rPr lang="fr-FR" dirty="0" smtClean="0"/>
              <a:t>J.P. Ramos et al.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760" y="2612443"/>
            <a:ext cx="2091728" cy="117659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788264"/>
            <a:ext cx="2593323" cy="194499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608157" y="3810526"/>
            <a:ext cx="26443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600" b="1" baseline="30000" dirty="0" smtClean="0"/>
              <a:t>37</a:t>
            </a:r>
            <a:r>
              <a:rPr lang="pt-PT" sz="1600" b="1" dirty="0" smtClean="0"/>
              <a:t>K beta </a:t>
            </a:r>
            <a:r>
              <a:rPr lang="pt-PT" sz="1600" b="1" dirty="0" err="1" smtClean="0"/>
              <a:t>decay</a:t>
            </a:r>
            <a:r>
              <a:rPr lang="pt-PT" sz="1600" b="1" dirty="0" smtClean="0"/>
              <a:t> for IS527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2572" y="382576"/>
            <a:ext cx="3061428" cy="218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>
                <a:solidFill>
                  <a:srgbClr val="29348C"/>
                </a:solidFill>
              </a:rPr>
              <a:t>Organization</a:t>
            </a:r>
            <a:endParaRPr lang="en-GB" sz="3200" dirty="0">
              <a:solidFill>
                <a:srgbClr val="29348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Developments</a:t>
            </a:r>
            <a:r>
              <a:rPr lang="fr-FR" dirty="0" smtClean="0"/>
              <a:t> </a:t>
            </a:r>
            <a:r>
              <a:rPr lang="fr-FR" dirty="0" err="1" smtClean="0"/>
              <a:t>discussed</a:t>
            </a:r>
            <a:r>
              <a:rPr lang="fr-FR" dirty="0" smtClean="0"/>
              <a:t> 1x/</a:t>
            </a:r>
            <a:r>
              <a:rPr lang="fr-FR" dirty="0" err="1" smtClean="0"/>
              <a:t>year</a:t>
            </a:r>
            <a:r>
              <a:rPr lang="fr-FR" dirty="0" smtClean="0"/>
              <a:t> at GUI meetings (New </a:t>
            </a:r>
            <a:r>
              <a:rPr lang="fr-FR" dirty="0" err="1" smtClean="0"/>
              <a:t>website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construction): </a:t>
            </a:r>
            <a:r>
              <a:rPr lang="en-US" u="sng" dirty="0" smtClean="0">
                <a:hlinkClick r:id="rId2"/>
              </a:rPr>
              <a:t>http</a:t>
            </a:r>
            <a:r>
              <a:rPr lang="en-US" u="sng" dirty="0">
                <a:hlinkClick r:id="rId2"/>
              </a:rPr>
              <a:t>://isolde.web.cern.ch/group-upgrade-isolde-gui</a:t>
            </a:r>
            <a:r>
              <a:rPr lang="en-US" dirty="0"/>
              <a:t> </a:t>
            </a:r>
            <a:endParaRPr lang="en-US" dirty="0" smtClean="0"/>
          </a:p>
          <a:p>
            <a:endParaRPr lang="fr-FR" dirty="0"/>
          </a:p>
          <a:p>
            <a:r>
              <a:rPr lang="fr-FR" u="sng" dirty="0" err="1" smtClean="0"/>
              <a:t>Priorities</a:t>
            </a:r>
            <a:r>
              <a:rPr lang="fr-FR" dirty="0" smtClean="0"/>
              <a:t> (</a:t>
            </a:r>
            <a:r>
              <a:rPr lang="fr-FR" dirty="0" err="1" smtClean="0"/>
              <a:t>old</a:t>
            </a:r>
            <a:r>
              <a:rPr lang="fr-FR" dirty="0" smtClean="0"/>
              <a:t>): </a:t>
            </a:r>
          </a:p>
          <a:p>
            <a:r>
              <a:rPr lang="fr-FR" dirty="0" err="1" smtClean="0"/>
              <a:t>priority</a:t>
            </a:r>
            <a:r>
              <a:rPr lang="fr-FR" dirty="0" smtClean="0"/>
              <a:t> I : </a:t>
            </a:r>
            <a:r>
              <a:rPr lang="fr-FR" dirty="0" err="1" smtClean="0"/>
              <a:t>approved</a:t>
            </a:r>
            <a:r>
              <a:rPr lang="fr-FR" dirty="0" smtClean="0"/>
              <a:t> INTC </a:t>
            </a:r>
            <a:r>
              <a:rPr lang="fr-FR" dirty="0" err="1" smtClean="0"/>
              <a:t>proposals</a:t>
            </a:r>
            <a:r>
              <a:rPr lang="fr-FR" dirty="0"/>
              <a:t> </a:t>
            </a:r>
            <a:r>
              <a:rPr lang="fr-FR" dirty="0" err="1" smtClean="0"/>
              <a:t>asking</a:t>
            </a:r>
            <a:r>
              <a:rPr lang="fr-FR" dirty="0" smtClean="0"/>
              <a:t> </a:t>
            </a:r>
            <a:r>
              <a:rPr lang="fr-FR" dirty="0" err="1" smtClean="0"/>
              <a:t>techn</a:t>
            </a:r>
            <a:r>
              <a:rPr lang="fr-FR" dirty="0" smtClean="0"/>
              <a:t>. </a:t>
            </a:r>
            <a:r>
              <a:rPr lang="fr-FR" dirty="0" err="1" smtClean="0"/>
              <a:t>dvlpt</a:t>
            </a:r>
            <a:r>
              <a:rPr lang="fr-FR" dirty="0" smtClean="0"/>
              <a:t> + </a:t>
            </a:r>
            <a:r>
              <a:rPr lang="fr-FR" dirty="0" err="1" smtClean="0"/>
              <a:t>missed</a:t>
            </a:r>
            <a:r>
              <a:rPr lang="fr-FR" dirty="0" smtClean="0"/>
              <a:t> </a:t>
            </a:r>
            <a:r>
              <a:rPr lang="fr-FR" dirty="0" err="1" smtClean="0"/>
              <a:t>scheduled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endParaRPr lang="fr-FR" dirty="0" smtClean="0"/>
          </a:p>
          <a:p>
            <a:r>
              <a:rPr lang="fr-FR" dirty="0" err="1" smtClean="0"/>
              <a:t>Priority</a:t>
            </a:r>
            <a:r>
              <a:rPr lang="fr-FR" dirty="0" smtClean="0"/>
              <a:t> II : </a:t>
            </a:r>
            <a:r>
              <a:rPr lang="fr-FR" dirty="0" err="1" smtClean="0"/>
              <a:t>LoIS</a:t>
            </a:r>
            <a:endParaRPr lang="fr-FR" dirty="0" smtClean="0"/>
          </a:p>
          <a:p>
            <a:r>
              <a:rPr lang="fr-FR" dirty="0" err="1" smtClean="0"/>
              <a:t>Priority</a:t>
            </a:r>
            <a:r>
              <a:rPr lang="fr-FR" dirty="0" smtClean="0"/>
              <a:t> III : R&amp;D</a:t>
            </a:r>
          </a:p>
          <a:p>
            <a:endParaRPr lang="fr-FR" dirty="0" smtClean="0"/>
          </a:p>
          <a:p>
            <a:r>
              <a:rPr lang="fr-FR" u="sng" dirty="0" smtClean="0"/>
              <a:t>New </a:t>
            </a:r>
            <a:r>
              <a:rPr lang="fr-FR" u="sng" dirty="0" err="1" smtClean="0"/>
              <a:t>Priorities</a:t>
            </a:r>
            <a:r>
              <a:rPr lang="fr-FR" dirty="0" smtClean="0"/>
              <a:t>: </a:t>
            </a:r>
          </a:p>
          <a:p>
            <a:r>
              <a:rPr lang="fr-FR" dirty="0" err="1" smtClean="0"/>
              <a:t>Priority</a:t>
            </a:r>
            <a:r>
              <a:rPr lang="fr-FR" dirty="0" smtClean="0"/>
              <a:t> I : </a:t>
            </a:r>
            <a:r>
              <a:rPr lang="fr-FR" dirty="0" err="1" smtClean="0"/>
              <a:t>aproved</a:t>
            </a:r>
            <a:r>
              <a:rPr lang="fr-FR" dirty="0" smtClean="0"/>
              <a:t> INTC </a:t>
            </a:r>
            <a:r>
              <a:rPr lang="fr-FR" dirty="0" err="1" smtClean="0"/>
              <a:t>LoI`s</a:t>
            </a:r>
            <a:r>
              <a:rPr lang="fr-FR" dirty="0" smtClean="0"/>
              <a:t> </a:t>
            </a:r>
            <a:r>
              <a:rPr lang="fr-FR" dirty="0" err="1" smtClean="0"/>
              <a:t>asking</a:t>
            </a:r>
            <a:r>
              <a:rPr lang="fr-FR" dirty="0" smtClean="0"/>
              <a:t> for </a:t>
            </a:r>
            <a:r>
              <a:rPr lang="fr-FR" dirty="0" err="1" smtClean="0"/>
              <a:t>techn</a:t>
            </a:r>
            <a:r>
              <a:rPr lang="fr-FR" dirty="0" smtClean="0"/>
              <a:t> </a:t>
            </a:r>
            <a:r>
              <a:rPr lang="fr-FR" dirty="0" err="1" smtClean="0"/>
              <a:t>dvlpt</a:t>
            </a:r>
            <a:r>
              <a:rPr lang="fr-FR" dirty="0" smtClean="0"/>
              <a:t> + </a:t>
            </a:r>
            <a:r>
              <a:rPr lang="fr-FR" dirty="0" err="1" smtClean="0"/>
              <a:t>missed</a:t>
            </a:r>
            <a:r>
              <a:rPr lang="fr-FR" dirty="0" smtClean="0"/>
              <a:t> </a:t>
            </a:r>
            <a:r>
              <a:rPr lang="fr-FR" dirty="0" err="1" smtClean="0"/>
              <a:t>scheduled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endParaRPr lang="fr-FR" dirty="0" smtClean="0"/>
          </a:p>
          <a:p>
            <a:r>
              <a:rPr lang="fr-FR" dirty="0" err="1" smtClean="0"/>
              <a:t>Priority</a:t>
            </a:r>
            <a:r>
              <a:rPr lang="fr-FR" dirty="0" smtClean="0"/>
              <a:t> II : R&amp;D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44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4290</TotalTime>
  <Words>904</Words>
  <Application>Microsoft Office PowerPoint</Application>
  <PresentationFormat>On-screen Show (4:3)</PresentationFormat>
  <Paragraphs>206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MS PGothic</vt:lpstr>
      <vt:lpstr>MS PGothic</vt:lpstr>
      <vt:lpstr>Arial</vt:lpstr>
      <vt:lpstr>Calibri</vt:lpstr>
      <vt:lpstr>DejaVu Sans</vt:lpstr>
      <vt:lpstr>Gill Sans MT</vt:lpstr>
      <vt:lpstr>Optima Medium</vt:lpstr>
      <vt:lpstr>Symbol</vt:lpstr>
      <vt:lpstr>Times New Roman</vt:lpstr>
      <vt:lpstr>Wingdings</vt:lpstr>
      <vt:lpstr>Office Theme</vt:lpstr>
      <vt:lpstr>Target and Ion Source Development</vt:lpstr>
      <vt:lpstr>Beams at ISOL facilities*</vt:lpstr>
      <vt:lpstr>ISOL Beam intensity and availability</vt:lpstr>
      <vt:lpstr>PowerPoint Presentation</vt:lpstr>
      <vt:lpstr>Recent results</vt:lpstr>
      <vt:lpstr>Recent results</vt:lpstr>
      <vt:lpstr>Recent results</vt:lpstr>
      <vt:lpstr>Recent results</vt:lpstr>
      <vt:lpstr>Organization</vt:lpstr>
      <vt:lpstr>Target evolutions</vt:lpstr>
      <vt:lpstr>Team &amp; Collaborations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Thierry Stora</cp:lastModifiedBy>
  <cp:revision>463</cp:revision>
  <cp:lastPrinted>2015-06-29T12:23:43Z</cp:lastPrinted>
  <dcterms:created xsi:type="dcterms:W3CDTF">2012-03-08T16:06:15Z</dcterms:created>
  <dcterms:modified xsi:type="dcterms:W3CDTF">2015-06-30T07:49:20Z</dcterms:modified>
</cp:coreProperties>
</file>